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4ED"/>
    <a:srgbClr val="D0CECE"/>
    <a:srgbClr val="999999"/>
    <a:srgbClr val="371EB5"/>
    <a:srgbClr val="CE2FBE"/>
    <a:srgbClr val="221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6E8B-891A-407F-ACCE-B6C718058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27712-0537-4965-9471-FD09B873D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9278-217C-46DC-ABC0-5F2FA47D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4C5F-092B-459D-B3BA-9DC0AAC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147F-83B8-49C4-A3C7-74B28EE0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CAD9-7B1C-4D63-9DCB-A84B52D1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7D5FF-5D21-4ED2-BBA5-0A901770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39DBB-58FD-49B0-BAE4-C48876A8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0372-25FB-4B56-A0D0-F66A573D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DAF6-BF5B-4D5A-A505-2B6F9395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30900-4D6C-40DC-A1DC-A288613AE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C2123-C4F4-4242-8DC8-A8A5B485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C0DE-AD99-4BF2-897B-13670183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9423-62CE-44F7-8973-A193BA4A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9AB1-13FC-45A4-B91F-DA6123E2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C33-3829-4F8B-ADE5-5F81403D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122B-44FC-4B05-BE95-C7E2ED74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AEC2-9005-4DFC-82B0-4782E0F5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E0C5-B686-459E-AB0D-C439B510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9E56-B279-4B76-A4C4-3778AD46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21E5-30AC-4D3F-AF6B-C408DFCC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2E711-CD23-4BCF-A0F2-74959533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A1D8-DB3B-44CA-B0E0-7FB86250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FA852-1220-43EE-856C-4138921A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871D-99FB-4088-A3EC-06EBA077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C0F2-DB33-4DDF-9965-694571EA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23B4-AC91-48C5-AA31-79A978605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4DE74-CB7F-45AB-9279-B0189583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2B4E-96DC-4E97-822F-5BEF3054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744D1-5A1A-4335-9EB7-2B186D3A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DC80C-F7A2-433E-BE52-18353CD7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6680-A06F-4A49-9DAD-40A8EF85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000F-6642-4285-B1FE-1E2C3182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89007-75C1-45D4-80AD-4A9E9AFE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B45EF-0AA3-4E9C-B206-DBC00D09D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23B67-D221-4C5C-A7F9-3E89027BC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61475-B407-4313-A975-CD1FAE23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27B09-C75F-4643-A8FF-403B412A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ABED2-99DD-4154-B0A6-E8604799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4370-3400-4D05-904D-AFE9BA2D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70782-1F4C-4AE6-B843-38C013DC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F9B4D-7F28-456F-B0D7-D2BFCEB4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A0FF5-F81E-48B9-9584-AAA5FDFF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4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0A977-C828-485C-A160-7BF8FF5B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C90B3-6DC7-4BAC-93D9-596E45A4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F1814-4F7B-4428-8F82-1D350462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23A2-78AA-480C-BFBF-C6C6E302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08B5-78CF-45E7-AFAC-00595F34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4DE43-C0EA-4CE1-91B0-96207A91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F639-C038-4A34-8411-44E22282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1E399-7356-4535-B065-B49F9DE1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D3F6-42DA-4EF8-82F2-732A09A9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5862-049D-4B71-BBCA-4D7F543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426E7-061B-409D-BB8C-26E80744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EAD0F-9471-4932-895B-59D6FB189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CBCDC-F6FD-430C-9877-AAFF4AB3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9119-627A-4740-A7B9-035473A9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106F-D809-42A5-8A27-B7B5B0A7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05715-78D6-429C-80C1-1C00135B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AFB27-044D-41FC-83EF-1E530D82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C629-E19B-4C66-B40E-5D5B3CEB5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2858-E0E5-4CEA-ABF0-C904C4EA56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6777-977D-4817-8D0E-7E042F8C1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698E-2FC1-4FD1-84F5-4529904D6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AED3-98BC-4CAE-8EC0-88E9B3B4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D4F45-D26D-4228-839C-225BA5BC5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t="1" r="2733" b="4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C658D-9464-41FC-8A3A-B0FF3F410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31" t="1" r="2733" b="455"/>
          <a:stretch/>
        </p:blipFill>
        <p:spPr>
          <a:xfrm>
            <a:off x="6248400" y="0"/>
            <a:ext cx="59436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74E77-D4A0-46F0-8393-EB9F80B09BA0}"/>
              </a:ext>
            </a:extLst>
          </p:cNvPr>
          <p:cNvSpPr txBox="1"/>
          <p:nvPr/>
        </p:nvSpPr>
        <p:spPr>
          <a:xfrm>
            <a:off x="6185298" y="705178"/>
            <a:ext cx="60698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solidFill>
                  <a:srgbClr val="B1A4ED"/>
                </a:solidFill>
                <a:latin typeface="Franklin Gothic Heavy" panose="020B0903020102020204" pitchFamily="34" charset="0"/>
                <a:ea typeface="Cambria" panose="02040503050406030204" pitchFamily="18" charset="0"/>
                <a:cs typeface="Lato" panose="020F0502020204030203" pitchFamily="34" charset="0"/>
              </a:rPr>
              <a:t>World Wide Web</a:t>
            </a:r>
          </a:p>
          <a:p>
            <a:pPr algn="ctr"/>
            <a:r>
              <a:rPr lang="fr-FR" sz="6000" b="1" dirty="0">
                <a:solidFill>
                  <a:srgbClr val="B1A4ED"/>
                </a:solidFill>
                <a:latin typeface="Franklin Gothic Heavy" panose="020B0903020102020204" pitchFamily="34" charset="0"/>
                <a:ea typeface="Cambria" panose="02040503050406030204" pitchFamily="18" charset="0"/>
                <a:cs typeface="Lato" panose="020F0502020204030203" pitchFamily="34" charset="0"/>
              </a:rPr>
              <a:t>&amp;</a:t>
            </a:r>
          </a:p>
          <a:p>
            <a:pPr algn="ctr"/>
            <a:r>
              <a:rPr lang="fr-FR" sz="6000" b="1" dirty="0">
                <a:solidFill>
                  <a:srgbClr val="B1A4ED"/>
                </a:solidFill>
                <a:latin typeface="Franklin Gothic Heavy" panose="020B0903020102020204" pitchFamily="34" charset="0"/>
                <a:ea typeface="Cambria" panose="02040503050406030204" pitchFamily="18" charset="0"/>
                <a:cs typeface="Lato" panose="020F0502020204030203" pitchFamily="34" charset="0"/>
              </a:rPr>
              <a:t>Internet</a:t>
            </a:r>
            <a:endParaRPr lang="en-US" sz="6000" b="1" dirty="0">
              <a:solidFill>
                <a:srgbClr val="B1A4ED"/>
              </a:solidFill>
              <a:latin typeface="Franklin Gothic Heavy" panose="020B0903020102020204" pitchFamily="34" charset="0"/>
              <a:ea typeface="Cambria" panose="02040503050406030204" pitchFamily="18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A16F4-CD98-4DAB-B84A-A042BC2A1EAA}"/>
              </a:ext>
            </a:extLst>
          </p:cNvPr>
          <p:cNvSpPr txBox="1"/>
          <p:nvPr/>
        </p:nvSpPr>
        <p:spPr>
          <a:xfrm flipH="1">
            <a:off x="6819898" y="4793902"/>
            <a:ext cx="480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Demi" panose="020B0703020102020204" pitchFamily="34" charset="0"/>
              </a:rPr>
              <a:t>By Yahya </a:t>
            </a:r>
            <a:r>
              <a:rPr lang="fr-FR" sz="4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Franklin Gothic Demi" panose="020B0703020102020204" pitchFamily="34" charset="0"/>
              </a:rPr>
              <a:t>Smadhi</a:t>
            </a:r>
            <a:endParaRPr lang="en-US" sz="4800" dirty="0">
              <a:solidFill>
                <a:schemeClr val="tx2">
                  <a:lumMod val="40000"/>
                  <a:lumOff val="6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7881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1287BB54-60E9-4486-B422-D444B5813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8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" r="4601" b="-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0403177-9670-4ACF-A8D0-977936830F33}"/>
              </a:ext>
            </a:extLst>
          </p:cNvPr>
          <p:cNvSpPr/>
          <p:nvPr/>
        </p:nvSpPr>
        <p:spPr>
          <a:xfrm>
            <a:off x="518160" y="1788160"/>
            <a:ext cx="3281680" cy="3281680"/>
          </a:xfrm>
          <a:prstGeom prst="ellipse">
            <a:avLst/>
          </a:prstGeom>
          <a:solidFill>
            <a:srgbClr val="B1A4ED"/>
          </a:solidFill>
          <a:ln w="1270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PLAN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725FB8-CEA1-4843-BA14-153EB000B193}"/>
              </a:ext>
            </a:extLst>
          </p:cNvPr>
          <p:cNvGrpSpPr/>
          <p:nvPr/>
        </p:nvGrpSpPr>
        <p:grpSpPr>
          <a:xfrm>
            <a:off x="5336542" y="518160"/>
            <a:ext cx="7073545" cy="1270000"/>
            <a:chOff x="5323840" y="965200"/>
            <a:chExt cx="6305652" cy="127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9CCAA6B-F52C-4CC6-BDA5-8D2D38353AB9}"/>
                </a:ext>
              </a:extLst>
            </p:cNvPr>
            <p:cNvSpPr/>
            <p:nvPr/>
          </p:nvSpPr>
          <p:spPr>
            <a:xfrm>
              <a:off x="5323840" y="965200"/>
              <a:ext cx="5720080" cy="1270000"/>
            </a:xfrm>
            <a:prstGeom prst="rect">
              <a:avLst/>
            </a:prstGeom>
            <a:solidFill>
              <a:srgbClr val="B1A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235AEEDA-9DD6-4717-8077-B72BB5B4D9E6}"/>
                </a:ext>
              </a:extLst>
            </p:cNvPr>
            <p:cNvSpPr/>
            <p:nvPr/>
          </p:nvSpPr>
          <p:spPr>
            <a:xfrm>
              <a:off x="5323840" y="965200"/>
              <a:ext cx="965200" cy="1270000"/>
            </a:xfrm>
            <a:prstGeom prst="homePlat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9F9B35-D6A0-47CE-B681-58DBC2BCAAB6}"/>
                </a:ext>
              </a:extLst>
            </p:cNvPr>
            <p:cNvSpPr txBox="1"/>
            <p:nvPr/>
          </p:nvSpPr>
          <p:spPr>
            <a:xfrm>
              <a:off x="6000852" y="1326471"/>
              <a:ext cx="562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1" dirty="0">
                  <a:solidFill>
                    <a:schemeClr val="bg1"/>
                  </a:solidFill>
                  <a:effectLst/>
                  <a:latin typeface="Franklin Gothic Demi" panose="020B0703020102020204" pitchFamily="34" charset="0"/>
                </a:rPr>
                <a:t>Comment </a:t>
              </a:r>
              <a:r>
                <a:rPr lang="en-US" sz="2800" b="0" i="1" dirty="0" err="1">
                  <a:solidFill>
                    <a:schemeClr val="bg1"/>
                  </a:solidFill>
                  <a:effectLst/>
                  <a:latin typeface="Franklin Gothic Demi" panose="020B0703020102020204" pitchFamily="34" charset="0"/>
                </a:rPr>
                <a:t>fonctionne</a:t>
              </a:r>
              <a:r>
                <a:rPr lang="en-US" sz="2800" b="0" i="1" dirty="0">
                  <a:solidFill>
                    <a:schemeClr val="bg1"/>
                  </a:solidFill>
                  <a:effectLst/>
                  <a:latin typeface="Franklin Gothic Demi" panose="020B0703020102020204" pitchFamily="34" charset="0"/>
                </a:rPr>
                <a:t> le web</a:t>
              </a:r>
              <a:r>
                <a:rPr lang="en-US" sz="2800" b="0" i="0" dirty="0">
                  <a:solidFill>
                    <a:schemeClr val="bg1"/>
                  </a:solidFill>
                  <a:effectLst/>
                  <a:latin typeface="Franklin Gothic Demi" panose="020B0703020102020204" pitchFamily="34" charset="0"/>
                </a:rPr>
                <a:t> 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DA32D2-A547-4570-BF8D-31407DB31148}"/>
              </a:ext>
            </a:extLst>
          </p:cNvPr>
          <p:cNvGrpSpPr/>
          <p:nvPr/>
        </p:nvGrpSpPr>
        <p:grpSpPr>
          <a:xfrm>
            <a:off x="5336541" y="2787940"/>
            <a:ext cx="7073546" cy="1270000"/>
            <a:chOff x="5323839" y="965200"/>
            <a:chExt cx="6305653" cy="127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258252-78C2-4C22-9EE7-0F99904A552C}"/>
                </a:ext>
              </a:extLst>
            </p:cNvPr>
            <p:cNvSpPr/>
            <p:nvPr/>
          </p:nvSpPr>
          <p:spPr>
            <a:xfrm>
              <a:off x="5323839" y="965200"/>
              <a:ext cx="5720080" cy="1270000"/>
            </a:xfrm>
            <a:prstGeom prst="rect">
              <a:avLst/>
            </a:prstGeom>
            <a:solidFill>
              <a:srgbClr val="B1A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8F271EA9-AF0D-45CE-BCD9-00E496E5A2AB}"/>
                </a:ext>
              </a:extLst>
            </p:cNvPr>
            <p:cNvSpPr/>
            <p:nvPr/>
          </p:nvSpPr>
          <p:spPr>
            <a:xfrm>
              <a:off x="5323840" y="965200"/>
              <a:ext cx="965200" cy="1270000"/>
            </a:xfrm>
            <a:prstGeom prst="homePlat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4DEB84-B9A7-4D13-8418-38FA6C597580}"/>
                </a:ext>
              </a:extLst>
            </p:cNvPr>
            <p:cNvSpPr txBox="1"/>
            <p:nvPr/>
          </p:nvSpPr>
          <p:spPr>
            <a:xfrm>
              <a:off x="6000852" y="1338590"/>
              <a:ext cx="562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i="1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Comment être </a:t>
              </a:r>
              <a:r>
                <a:rPr lang="en-US" sz="2800" i="1" dirty="0" err="1">
                  <a:solidFill>
                    <a:schemeClr val="bg1"/>
                  </a:solidFill>
                  <a:latin typeface="Franklin Gothic Demi" panose="020B0703020102020204" pitchFamily="34" charset="0"/>
                </a:rPr>
                <a:t>développeur</a:t>
              </a:r>
              <a:r>
                <a:rPr lang="en-US" sz="2800" i="1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 web ?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C563C4-2FF3-4C1B-9FFC-0CC2C282C0D1}"/>
              </a:ext>
            </a:extLst>
          </p:cNvPr>
          <p:cNvGrpSpPr/>
          <p:nvPr/>
        </p:nvGrpSpPr>
        <p:grpSpPr>
          <a:xfrm>
            <a:off x="5336542" y="5057720"/>
            <a:ext cx="7073545" cy="1270000"/>
            <a:chOff x="5323840" y="965200"/>
            <a:chExt cx="6305652" cy="127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5BD7CF-73E1-4095-976A-123CF29887EC}"/>
                </a:ext>
              </a:extLst>
            </p:cNvPr>
            <p:cNvSpPr/>
            <p:nvPr/>
          </p:nvSpPr>
          <p:spPr>
            <a:xfrm>
              <a:off x="5323840" y="965200"/>
              <a:ext cx="5720080" cy="1270000"/>
            </a:xfrm>
            <a:prstGeom prst="rect">
              <a:avLst/>
            </a:prstGeom>
            <a:solidFill>
              <a:srgbClr val="B1A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29B93E22-B134-4562-A909-E1608DBEE610}"/>
                </a:ext>
              </a:extLst>
            </p:cNvPr>
            <p:cNvSpPr/>
            <p:nvPr/>
          </p:nvSpPr>
          <p:spPr>
            <a:xfrm>
              <a:off x="5323840" y="965200"/>
              <a:ext cx="965200" cy="1270000"/>
            </a:xfrm>
            <a:prstGeom prst="homePlat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3D99CA-7A1B-47F8-B163-307D0C83CF84}"/>
                </a:ext>
              </a:extLst>
            </p:cNvPr>
            <p:cNvSpPr txBox="1"/>
            <p:nvPr/>
          </p:nvSpPr>
          <p:spPr>
            <a:xfrm>
              <a:off x="6000852" y="1338590"/>
              <a:ext cx="562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i="1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Pourquoi développement web?</a:t>
              </a:r>
              <a:endParaRPr lang="en-US" sz="2800" i="1" dirty="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289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04C77-FADB-4F2C-8752-665E144A7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5445" r="-52" b="54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08C2FE-C6DE-460E-8FEC-316615564465}"/>
              </a:ext>
            </a:extLst>
          </p:cNvPr>
          <p:cNvSpPr txBox="1"/>
          <p:nvPr/>
        </p:nvSpPr>
        <p:spPr>
          <a:xfrm>
            <a:off x="201706" y="125506"/>
            <a:ext cx="117885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AutoNum type="alphaUcPeriod"/>
            </a:pPr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Comment fonctionne le web</a:t>
            </a:r>
          </a:p>
          <a:p>
            <a:pPr algn="just"/>
            <a:r>
              <a:rPr lang="fr-F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	</a:t>
            </a:r>
            <a:r>
              <a:rPr lang="fr-FR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I.</a:t>
            </a:r>
            <a:r>
              <a:rPr lang="fr-F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 </a:t>
            </a:r>
            <a:r>
              <a:rPr lang="fr-FR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Transmission des donnés</a:t>
            </a:r>
            <a:endParaRPr lang="fr-FR" sz="4000" b="1" dirty="0">
              <a:solidFill>
                <a:schemeClr val="accent1">
                  <a:lumMod val="40000"/>
                  <a:lumOff val="60000"/>
                </a:schemeClr>
              </a:solidFill>
              <a:latin typeface="Franklin Gothic Heavy" panose="020B0903020102020204" pitchFamily="34" charset="0"/>
            </a:endParaRPr>
          </a:p>
          <a:p>
            <a:pPr algn="just"/>
            <a:r>
              <a:rPr lang="fr-FR" sz="2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Les donnés sont transmises en forme des signaux via les 	satellites ou via les fibres optiques dans les océans. </a:t>
            </a:r>
          </a:p>
          <a:p>
            <a:pPr algn="just"/>
            <a:r>
              <a:rPr lang="fr-FR" sz="2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</a:t>
            </a:r>
            <a:r>
              <a:rPr lang="fr-FR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II. </a:t>
            </a:r>
            <a:r>
              <a:rPr lang="fr-FR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Les bases des donnés</a:t>
            </a:r>
          </a:p>
          <a:p>
            <a:pPr algn="just"/>
            <a:r>
              <a:rPr lang="fr-FR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Demi" panose="020B0703020102020204" pitchFamily="34" charset="0"/>
              </a:rPr>
              <a:t>		</a:t>
            </a:r>
            <a:r>
              <a:rPr lang="fr-FR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1.</a:t>
            </a:r>
            <a:r>
              <a:rPr lang="fr-FR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Demi" panose="020B0703020102020204" pitchFamily="34" charset="0"/>
              </a:rPr>
              <a:t> </a:t>
            </a:r>
            <a:r>
              <a:rPr lang="fr-FR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Architecture du web : </a:t>
            </a:r>
          </a:p>
          <a:p>
            <a:pPr algn="just"/>
            <a:r>
              <a:rPr lang="fr-FR" sz="2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	Les donnés sont stockées dans des serveurs liés à 			l’internet.</a:t>
            </a:r>
          </a:p>
          <a:p>
            <a:pPr algn="just"/>
            <a:r>
              <a:rPr lang="fr-FR" sz="2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2. API REST :</a:t>
            </a:r>
          </a:p>
          <a:p>
            <a:pPr algn="just"/>
            <a:r>
              <a:rPr lang="fr-FR" sz="2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	Ces donnés sont </a:t>
            </a:r>
            <a:r>
              <a:rPr lang="fr-FR" sz="2800" b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controlées</a:t>
            </a:r>
            <a:r>
              <a:rPr lang="fr-FR" sz="2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par les méthodes HTTP :</a:t>
            </a:r>
          </a:p>
          <a:p>
            <a:pPr algn="just"/>
            <a:endParaRPr lang="fr-FR" sz="28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BE7C9A-7225-464C-9C1D-61A8EB41D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30330"/>
              </p:ext>
            </p:extLst>
          </p:nvPr>
        </p:nvGraphicFramePr>
        <p:xfrm>
          <a:off x="2032000" y="5175124"/>
          <a:ext cx="81280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76794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833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1" u="sng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ranklin Gothic Medium" panose="020B0603020102020204" pitchFamily="34" charset="0"/>
                          <a:ea typeface="+mn-ea"/>
                          <a:cs typeface="+mn-cs"/>
                        </a:rPr>
                        <a:t>GET :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rPr>
                        <a:t>récupérer des donnés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ranklin Gothic Medium" panose="020B0603020102020204" pitchFamily="34" charset="0"/>
                        </a:rPr>
                        <a:t>POST :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rPr>
                        <a:t>afficher des donnés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0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u="sng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ranklin Gothic Medium" panose="020B0603020102020204" pitchFamily="34" charset="0"/>
                          <a:ea typeface="+mn-ea"/>
                          <a:cs typeface="+mn-cs"/>
                        </a:rPr>
                        <a:t>PUT :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rPr>
                        <a:t>ajouter ou modifier des donnés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u="sng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ranklin Gothic Medium" panose="020B0603020102020204" pitchFamily="34" charset="0"/>
                          <a:ea typeface="+mn-ea"/>
                          <a:cs typeface="+mn-cs"/>
                        </a:rPr>
                        <a:t>DELETE :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rPr>
                        <a:t>supprimer des donnés</a:t>
                      </a:r>
                      <a:endParaRPr lang="en-US" sz="2400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57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436998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408D0-4260-42B1-9156-40117FB41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7771" r="-1" b="77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555CF-E001-45AA-8E61-0C7D9C62AA1A}"/>
              </a:ext>
            </a:extLst>
          </p:cNvPr>
          <p:cNvSpPr txBox="1"/>
          <p:nvPr/>
        </p:nvSpPr>
        <p:spPr>
          <a:xfrm>
            <a:off x="439271" y="376882"/>
            <a:ext cx="11752729" cy="610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ranklin Gothic Heavy" panose="020B0903020102020204" pitchFamily="34" charset="0"/>
              </a:rPr>
              <a:t>B. </a:t>
            </a:r>
            <a:r>
              <a:rPr lang="fr-FR" sz="4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Franklin Gothic Heavy" panose="020B0903020102020204" pitchFamily="34" charset="0"/>
              </a:rPr>
              <a:t>Comment être développeur web ?</a:t>
            </a:r>
            <a:endParaRPr lang="fr-FR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ranklin Gothic Heavy" panose="020B0903020102020204" pitchFamily="34" charset="0"/>
            </a:endParaRPr>
          </a:p>
          <a:p>
            <a:pPr algn="just">
              <a:lnSpc>
                <a:spcPts val="1000"/>
              </a:lnSpc>
            </a:pPr>
            <a:endParaRPr lang="fr-FR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Franklin Gothic Heavy" panose="020B0903020102020204" pitchFamily="34" charset="0"/>
            </a:endParaRPr>
          </a:p>
          <a:p>
            <a:pPr algn="just"/>
            <a:r>
              <a:rPr lang="fr-FR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	</a:t>
            </a:r>
            <a:r>
              <a:rPr lang="fr-FR" sz="3600" b="1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Franklin Gothic Heavy" panose="020B0903020102020204" pitchFamily="34" charset="0"/>
              </a:rPr>
              <a:t>I.</a:t>
            </a:r>
            <a:r>
              <a:rPr lang="fr-FR" sz="3600" b="1" i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Franklin Gothic Heavy" panose="020B0903020102020204" pitchFamily="34" charset="0"/>
              </a:rPr>
              <a:t>La</a:t>
            </a:r>
            <a:r>
              <a:rPr lang="fr-FR" sz="36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Franklin Gothic Heavy" panose="020B0903020102020204" pitchFamily="34" charset="0"/>
              </a:rPr>
              <a:t> maîtrise des langages de programmation  </a:t>
            </a:r>
          </a:p>
          <a:p>
            <a:pPr algn="just">
              <a:lnSpc>
                <a:spcPts val="1000"/>
              </a:lnSpc>
            </a:pPr>
            <a:endParaRPr lang="fr-FR" sz="3600" b="1" dirty="0">
              <a:solidFill>
                <a:schemeClr val="accent1">
                  <a:lumMod val="40000"/>
                  <a:lumOff val="60000"/>
                </a:schemeClr>
              </a:solidFill>
              <a:latin typeface="Franklin Gothic Heavy" panose="020B0903020102020204" pitchFamily="34" charset="0"/>
            </a:endParaRPr>
          </a:p>
          <a:p>
            <a:pPr algn="just"/>
            <a:r>
              <a:rPr lang="fr-FR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		1. </a:t>
            </a:r>
            <a:r>
              <a:rPr lang="fr-FR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La création d’un site web : </a:t>
            </a:r>
          </a:p>
          <a:p>
            <a:pPr algn="just">
              <a:lnSpc>
                <a:spcPts val="1000"/>
              </a:lnSpc>
            </a:pPr>
            <a:r>
              <a:rPr lang="fr-FR" sz="32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Franklin Gothic Demi" panose="020B0703020102020204" pitchFamily="34" charset="0"/>
              </a:rPr>
              <a:t>		</a:t>
            </a:r>
          </a:p>
          <a:p>
            <a:pPr algn="just"/>
            <a:r>
              <a:rPr lang="fr-FR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			</a:t>
            </a:r>
            <a:r>
              <a:rPr lang="fr-FR" sz="2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HTML, CSS, JavaScript, Python, C++ …</a:t>
            </a:r>
          </a:p>
          <a:p>
            <a:pPr algn="just">
              <a:lnSpc>
                <a:spcPts val="1000"/>
              </a:lnSpc>
            </a:pPr>
            <a:endParaRPr lang="fr-FR" sz="2800" b="1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just"/>
            <a:r>
              <a:rPr lang="fr-FR" sz="28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		</a:t>
            </a:r>
            <a:r>
              <a:rPr lang="fr-FR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2. </a:t>
            </a:r>
            <a:r>
              <a:rPr lang="fr-FR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La base de donnés : </a:t>
            </a:r>
          </a:p>
          <a:p>
            <a:pPr algn="just">
              <a:lnSpc>
                <a:spcPts val="1000"/>
              </a:lnSpc>
            </a:pPr>
            <a:endParaRPr lang="fr-FR" sz="3200" b="1" dirty="0">
              <a:solidFill>
                <a:schemeClr val="accent1">
                  <a:lumMod val="20000"/>
                  <a:lumOff val="80000"/>
                </a:schemeClr>
              </a:solidFill>
              <a:latin typeface="Franklin Gothic Demi" panose="020B0703020102020204" pitchFamily="34" charset="0"/>
            </a:endParaRPr>
          </a:p>
          <a:p>
            <a:pPr algn="just"/>
            <a:r>
              <a:rPr lang="fr-FR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			</a:t>
            </a:r>
            <a:r>
              <a:rPr lang="fr-FR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Medium" panose="020B0603020102020204" pitchFamily="34" charset="0"/>
              </a:rPr>
              <a:t>SQL, PHP … </a:t>
            </a:r>
          </a:p>
          <a:p>
            <a:pPr algn="just">
              <a:lnSpc>
                <a:spcPts val="1000"/>
              </a:lnSpc>
            </a:pPr>
            <a:endParaRPr lang="fr-FR" sz="3200" b="1" dirty="0">
              <a:solidFill>
                <a:schemeClr val="accent1">
                  <a:lumMod val="20000"/>
                  <a:lumOff val="80000"/>
                </a:schemeClr>
              </a:solidFill>
              <a:latin typeface="Franklin Gothic Demi" panose="020B0703020102020204" pitchFamily="34" charset="0"/>
            </a:endParaRPr>
          </a:p>
          <a:p>
            <a:pPr algn="just"/>
            <a:r>
              <a:rPr lang="fr-FR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rPr>
              <a:t>	</a:t>
            </a:r>
            <a:r>
              <a:rPr lang="fr-FR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II. </a:t>
            </a:r>
            <a:r>
              <a:rPr lang="fr-FR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L’esprit d’analyse et la curiosité</a:t>
            </a:r>
          </a:p>
          <a:p>
            <a:pPr algn="just">
              <a:lnSpc>
                <a:spcPts val="1000"/>
              </a:lnSpc>
            </a:pPr>
            <a:endParaRPr lang="fr-FR" sz="3600" b="1" dirty="0">
              <a:solidFill>
                <a:schemeClr val="accent1">
                  <a:lumMod val="40000"/>
                  <a:lumOff val="60000"/>
                </a:schemeClr>
              </a:solidFill>
              <a:latin typeface="Franklin Gothic Heavy" panose="020B0903020102020204" pitchFamily="34" charset="0"/>
            </a:endParaRPr>
          </a:p>
          <a:p>
            <a:pPr algn="just"/>
            <a:r>
              <a:rPr lang="fr-FR" sz="28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		Parmi les missions du développeur web, ce dernier est </a:t>
            </a:r>
          </a:p>
          <a:p>
            <a:pPr algn="just">
              <a:lnSpc>
                <a:spcPts val="500"/>
              </a:lnSpc>
            </a:pPr>
            <a:endParaRPr lang="fr-FR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just"/>
            <a:r>
              <a:rPr lang="fr-FR" sz="28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	aussi  amené  à  résoudre  les  problèmes  remontés par les </a:t>
            </a:r>
          </a:p>
          <a:p>
            <a:pPr algn="just">
              <a:lnSpc>
                <a:spcPts val="500"/>
              </a:lnSpc>
            </a:pPr>
            <a:endParaRPr lang="fr-FR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just"/>
            <a:r>
              <a:rPr lang="fr-FR" sz="28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	utilisateurs des interfaces qu’il conçoit. </a:t>
            </a:r>
          </a:p>
        </p:txBody>
      </p:sp>
    </p:spTree>
    <p:extLst>
      <p:ext uri="{BB962C8B-B14F-4D97-AF65-F5344CB8AC3E}">
        <p14:creationId xmlns:p14="http://schemas.microsoft.com/office/powerpoint/2010/main" val="54194590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888E1-0656-4668-ABAB-4BE578B8BC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56" t="5477" r="38811" b="10015"/>
          <a:stretch/>
        </p:blipFill>
        <p:spPr>
          <a:xfrm>
            <a:off x="0" y="-1"/>
            <a:ext cx="7467599" cy="6857999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85927-6228-4ECB-A4D9-4DC74CBC6181}"/>
              </a:ext>
            </a:extLst>
          </p:cNvPr>
          <p:cNvSpPr txBox="1"/>
          <p:nvPr/>
        </p:nvSpPr>
        <p:spPr>
          <a:xfrm>
            <a:off x="304799" y="397399"/>
            <a:ext cx="6858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C. </a:t>
            </a:r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Pourquoi </a:t>
            </a:r>
            <a:r>
              <a:rPr lang="fr-FR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chosir</a:t>
            </a:r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 développement web ? </a:t>
            </a:r>
          </a:p>
          <a:p>
            <a:pPr algn="just"/>
            <a:r>
              <a:rPr lang="fr-FR" sz="2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	personnellement, je vois que le développement web est une compétence fondamentale et primordiale pour notre monde à l'avenir.</a:t>
            </a:r>
          </a:p>
          <a:p>
            <a:pPr algn="just"/>
            <a:r>
              <a:rPr lang="fr-FR" sz="2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En effet, tous les services seront via internet et web. De plus, multiples projets seront sur l'internet qui nécessite un service web dont on cite les entreprises, des </a:t>
            </a:r>
            <a:r>
              <a:rPr lang="fr-FR" sz="2800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platformes</a:t>
            </a:r>
            <a:r>
              <a:rPr lang="fr-FR" sz="2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de communication ... </a:t>
            </a:r>
          </a:p>
          <a:p>
            <a:pPr algn="just"/>
            <a:r>
              <a:rPr lang="fr-FR" sz="2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Pour cela, je choisis le développement web</a:t>
            </a:r>
            <a:endParaRPr lang="en-US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841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299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Franklin Gothic Demi</vt:lpstr>
      <vt:lpstr>Franklin Gothic Heavy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38</cp:revision>
  <dcterms:created xsi:type="dcterms:W3CDTF">2023-11-24T17:45:59Z</dcterms:created>
  <dcterms:modified xsi:type="dcterms:W3CDTF">2023-11-26T12:22:05Z</dcterms:modified>
</cp:coreProperties>
</file>