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49FA-001F-49FF-A880-AAECD79B6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3600" b="1" dirty="0"/>
              <a:t>EKSTRAKSI FITUR DINAMIS PADA GERAKAN TANGAN MENGGUNAKAN KINECT 2.0 UNTUK MENGENALI </a:t>
            </a:r>
            <a:br>
              <a:rPr lang="id-ID" sz="3600" b="1" dirty="0"/>
            </a:br>
            <a:r>
              <a:rPr lang="id-ID" sz="3600" b="1" dirty="0"/>
              <a:t>BAHASA ISYARAT INDONESIA</a:t>
            </a:r>
            <a:endParaRPr lang="id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D9FFC-53DB-4C61-8629-FAC4539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Yahya Eka Nugyasa</a:t>
            </a:r>
          </a:p>
          <a:p>
            <a:r>
              <a:rPr lang="id-ID" sz="2800" dirty="0"/>
              <a:t>5113100134</a:t>
            </a:r>
          </a:p>
        </p:txBody>
      </p:sp>
    </p:spTree>
    <p:extLst>
      <p:ext uri="{BB962C8B-B14F-4D97-AF65-F5344CB8AC3E}">
        <p14:creationId xmlns:p14="http://schemas.microsoft.com/office/powerpoint/2010/main" val="401914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EBD3-46BC-4954-BA62-6B6B0364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Ekstraksi Fitur Dinamis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7730-84D3-4B57-8F83-62574641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Kuantisasi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E866-E902-4EC7-A2A3-7163D709DA5B}"/>
              </a:ext>
            </a:extLst>
          </p:cNvPr>
          <p:cNvPicPr/>
          <p:nvPr/>
        </p:nvPicPr>
        <p:blipFill rotWithShape="1">
          <a:blip r:embed="rId2"/>
          <a:srcRect l="41066" r="1823"/>
          <a:stretch/>
        </p:blipFill>
        <p:spPr bwMode="auto">
          <a:xfrm>
            <a:off x="1023115" y="3222608"/>
            <a:ext cx="4810789" cy="2847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23BEB5-D24E-4538-B44F-A37551C27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7521"/>
                  </p:ext>
                </p:extLst>
              </p:nvPr>
            </p:nvGraphicFramePr>
            <p:xfrm>
              <a:off x="6592028" y="3137403"/>
              <a:ext cx="4604888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3987">
                      <a:extLst>
                        <a:ext uri="{9D8B030D-6E8A-4147-A177-3AD203B41FA5}">
                          <a16:colId xmlns:a16="http://schemas.microsoft.com/office/drawing/2014/main" val="3762820684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1447631552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4162493585"/>
                        </a:ext>
                      </a:extLst>
                    </a:gridCol>
                    <a:gridCol w="613186">
                      <a:extLst>
                        <a:ext uri="{9D8B030D-6E8A-4147-A177-3AD203B41FA5}">
                          <a16:colId xmlns:a16="http://schemas.microsoft.com/office/drawing/2014/main" val="1680571819"/>
                        </a:ext>
                      </a:extLst>
                    </a:gridCol>
                    <a:gridCol w="583780">
                      <a:extLst>
                        <a:ext uri="{9D8B030D-6E8A-4147-A177-3AD203B41FA5}">
                          <a16:colId xmlns:a16="http://schemas.microsoft.com/office/drawing/2014/main" val="2813719377"/>
                        </a:ext>
                      </a:extLst>
                    </a:gridCol>
                    <a:gridCol w="627345">
                      <a:extLst>
                        <a:ext uri="{9D8B030D-6E8A-4147-A177-3AD203B41FA5}">
                          <a16:colId xmlns:a16="http://schemas.microsoft.com/office/drawing/2014/main" val="794602023"/>
                        </a:ext>
                      </a:extLst>
                    </a:gridCol>
                    <a:gridCol w="874580">
                      <a:extLst>
                        <a:ext uri="{9D8B030D-6E8A-4147-A177-3AD203B41FA5}">
                          <a16:colId xmlns:a16="http://schemas.microsoft.com/office/drawing/2014/main" val="4247389564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Frame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X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Y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</a:rPr>
                                  <m:t>∆</m:t>
                                </m:r>
                                <m:r>
                                  <a:rPr lang="en-US" sz="1800">
                                    <a:effectLst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</a:rPr>
                                  <m:t>∆</m:t>
                                </m:r>
                                <m:r>
                                  <a:rPr lang="en-US" sz="1800">
                                    <a:effectLst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Kuant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393379379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7789517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8701911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9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75648519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6498745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7305783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0020025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350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84236775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27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5415376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95750727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90684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23BEB5-D24E-4538-B44F-A37551C27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7521"/>
                  </p:ext>
                </p:extLst>
              </p:nvPr>
            </p:nvGraphicFramePr>
            <p:xfrm>
              <a:off x="6592028" y="3137403"/>
              <a:ext cx="4604888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3987">
                      <a:extLst>
                        <a:ext uri="{9D8B030D-6E8A-4147-A177-3AD203B41FA5}">
                          <a16:colId xmlns:a16="http://schemas.microsoft.com/office/drawing/2014/main" val="3762820684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1447631552"/>
                        </a:ext>
                      </a:extLst>
                    </a:gridCol>
                    <a:gridCol w="501005">
                      <a:extLst>
                        <a:ext uri="{9D8B030D-6E8A-4147-A177-3AD203B41FA5}">
                          <a16:colId xmlns:a16="http://schemas.microsoft.com/office/drawing/2014/main" val="4162493585"/>
                        </a:ext>
                      </a:extLst>
                    </a:gridCol>
                    <a:gridCol w="613186">
                      <a:extLst>
                        <a:ext uri="{9D8B030D-6E8A-4147-A177-3AD203B41FA5}">
                          <a16:colId xmlns:a16="http://schemas.microsoft.com/office/drawing/2014/main" val="1680571819"/>
                        </a:ext>
                      </a:extLst>
                    </a:gridCol>
                    <a:gridCol w="583780">
                      <a:extLst>
                        <a:ext uri="{9D8B030D-6E8A-4147-A177-3AD203B41FA5}">
                          <a16:colId xmlns:a16="http://schemas.microsoft.com/office/drawing/2014/main" val="2813719377"/>
                        </a:ext>
                      </a:extLst>
                    </a:gridCol>
                    <a:gridCol w="627345">
                      <a:extLst>
                        <a:ext uri="{9D8B030D-6E8A-4147-A177-3AD203B41FA5}">
                          <a16:colId xmlns:a16="http://schemas.microsoft.com/office/drawing/2014/main" val="794602023"/>
                        </a:ext>
                      </a:extLst>
                    </a:gridCol>
                    <a:gridCol w="874580">
                      <a:extLst>
                        <a:ext uri="{9D8B030D-6E8A-4147-A177-3AD203B41FA5}">
                          <a16:colId xmlns:a16="http://schemas.microsoft.com/office/drawing/2014/main" val="424738956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Frame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X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Y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310891" t="-28889" r="-342574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436842" t="-28889" r="-264211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495146" t="-28889" r="-143689" b="-10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Kuant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3933793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0778951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2870191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9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756485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649874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730578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002002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-2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350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842367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17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27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4541537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295750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13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19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id-ID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23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90684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9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3A2-5E5E-4337-8DFF-F3984E82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Antarmuka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D5449-DC33-41AA-B3AC-5930A5EEB9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11529" y="1402078"/>
            <a:ext cx="7681606" cy="514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10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38F-8955-45F8-BC8B-0D536999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Ekstraksi Fitur Dinamis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1ADEEF-F965-4EC9-85DE-AADBC854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2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17C-5D54-4699-9EC0-701F524B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Implementasi: Ekstraksi Fitur Dinamis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032E-4D59-49AD-8297-C0D15373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/>
              <a:t>Skeleton </a:t>
            </a:r>
            <a:r>
              <a:rPr lang="id-ID" dirty="0"/>
              <a:t>joints yang diidentifikasi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2610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A8D-1238-4BF0-952B-2B52318D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Isyarat?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155C-E77A-4BA0-9C88-FDF6165B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Media komunikasi</a:t>
            </a:r>
          </a:p>
          <a:p>
            <a:r>
              <a:rPr lang="id-ID" sz="2800" dirty="0"/>
              <a:t>Mengacu pada Sistem Isyarat Bahasa Indonesia (SIBI)</a:t>
            </a:r>
          </a:p>
          <a:p>
            <a:r>
              <a:rPr lang="id-ID" sz="2800" dirty="0"/>
              <a:t>Terdiri dari dua kategori: statis dan dinamis</a:t>
            </a:r>
          </a:p>
        </p:txBody>
      </p:sp>
    </p:spTree>
    <p:extLst>
      <p:ext uri="{BB962C8B-B14F-4D97-AF65-F5344CB8AC3E}">
        <p14:creationId xmlns:p14="http://schemas.microsoft.com/office/powerpoint/2010/main" val="27270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1539-6014-44FB-A9E7-A179211C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Isyarat Statis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A6B07-5FF1-45E5-98AB-995C2CBB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97" y="1406240"/>
            <a:ext cx="7014679" cy="51275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B1F5F-049D-4961-A4D6-A55DB27DF1ED}"/>
              </a:ext>
            </a:extLst>
          </p:cNvPr>
          <p:cNvSpPr txBox="1">
            <a:spLocks/>
          </p:cNvSpPr>
          <p:nvPr/>
        </p:nvSpPr>
        <p:spPr>
          <a:xfrm>
            <a:off x="8790304" y="5023332"/>
            <a:ext cx="2714308" cy="172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/>
              <a:t>Yohanes Aditya Sutanto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id-ID" sz="2000" dirty="0"/>
              <a:t>	5113100135</a:t>
            </a:r>
          </a:p>
        </p:txBody>
      </p:sp>
    </p:spTree>
    <p:extLst>
      <p:ext uri="{BB962C8B-B14F-4D97-AF65-F5344CB8AC3E}">
        <p14:creationId xmlns:p14="http://schemas.microsoft.com/office/powerpoint/2010/main" val="9556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C0B8-281D-4D37-AA5E-15AD584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2328-E741-464D-871F-F068A6BE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Bagaimana mengekstraksi fitur dinamis pada gerakan tangan dalam mendeteksi bahasa isyarat?</a:t>
            </a:r>
          </a:p>
          <a:p>
            <a:r>
              <a:rPr lang="id-ID" sz="2800" dirty="0"/>
              <a:t>Bagaimana menggunakan hasil klasifikasi gerakan tangan untuk mendeteksi bahasa isyarat?</a:t>
            </a:r>
          </a:p>
        </p:txBody>
      </p:sp>
    </p:spTree>
    <p:extLst>
      <p:ext uri="{BB962C8B-B14F-4D97-AF65-F5344CB8AC3E}">
        <p14:creationId xmlns:p14="http://schemas.microsoft.com/office/powerpoint/2010/main" val="3607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35B-9FFA-44A3-8188-BE22F385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8976-E332-4B56-8984-FE2D807D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Mengekstraksi fitur dinamis pada gerakan tangan menggunakan Kinect 2.0 untuk mengenali bahasa isyarat Indonesia</a:t>
            </a:r>
          </a:p>
        </p:txBody>
      </p:sp>
    </p:spTree>
    <p:extLst>
      <p:ext uri="{BB962C8B-B14F-4D97-AF65-F5344CB8AC3E}">
        <p14:creationId xmlns:p14="http://schemas.microsoft.com/office/powerpoint/2010/main" val="13077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35B-9FFA-44A3-8188-BE22F385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Manfaat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8976-E332-4B56-8984-FE2D807D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Jembatan komunikasi antara orang berkebutuhan khusus (tuna rungu dan tuna wicara) dengan orang normal</a:t>
            </a:r>
          </a:p>
        </p:txBody>
      </p:sp>
    </p:spTree>
    <p:extLst>
      <p:ext uri="{BB962C8B-B14F-4D97-AF65-F5344CB8AC3E}">
        <p14:creationId xmlns:p14="http://schemas.microsoft.com/office/powerpoint/2010/main" val="28575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EB3AC-E525-4681-9250-F46FF6F2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4" y="16625"/>
            <a:ext cx="61722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8787D-FD31-459A-9353-91EFCAF1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91" y="0"/>
            <a:ext cx="5565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591-1AF1-4BD7-ADFF-1BE2F9C5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d-ID" dirty="0"/>
              <a:t>Gerakan Bahasa Isyarat Dinamis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C71D7-D84C-41D7-83B7-5C32F1FF7E8E}"/>
              </a:ext>
            </a:extLst>
          </p:cNvPr>
          <p:cNvPicPr/>
          <p:nvPr/>
        </p:nvPicPr>
        <p:blipFill rotWithShape="1">
          <a:blip r:embed="rId2"/>
          <a:srcRect b="37102"/>
          <a:stretch/>
        </p:blipFill>
        <p:spPr>
          <a:xfrm>
            <a:off x="482505" y="1829332"/>
            <a:ext cx="5721071" cy="449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1E8B1-9145-46D9-914B-945340439D01}"/>
              </a:ext>
            </a:extLst>
          </p:cNvPr>
          <p:cNvPicPr/>
          <p:nvPr/>
        </p:nvPicPr>
        <p:blipFill rotWithShape="1">
          <a:blip r:embed="rId2"/>
          <a:srcRect t="62327"/>
          <a:stretch/>
        </p:blipFill>
        <p:spPr>
          <a:xfrm>
            <a:off x="6517340" y="1829331"/>
            <a:ext cx="5262284" cy="27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EBD3-46BC-4954-BA62-6B6B0364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Ekstraksi Fitur Dinamis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D7730-84D3-4B57-8F83-62574641E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800" dirty="0"/>
                  <a:t>Bagian tubuh </a:t>
                </a:r>
                <a:r>
                  <a:rPr lang="id-ID" sz="2800" dirty="0">
                    <a:sym typeface="Wingdings" panose="05000000000000000000" pitchFamily="2" charset="2"/>
                  </a:rPr>
                  <a:t></a:t>
                </a:r>
                <a:r>
                  <a:rPr lang="id-ID" sz="2800" dirty="0"/>
                  <a:t> Bidang X0Y</a:t>
                </a:r>
              </a:p>
              <a:p>
                <a:r>
                  <a:rPr lang="id-ID" sz="2800" dirty="0"/>
                  <a:t>Orientasi sudut mutlak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/>
                        </m:ctrlPr>
                      </m:sSubPr>
                      <m:e>
                        <m:r>
                          <a:rPr lang="en-US" sz="2800" i="1"/>
                          <m:t>𝛼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  <m:r>
                      <a:rPr lang="en-US" sz="2800" i="1"/>
                      <m:t>∈(0, 360°)</m:t>
                    </m:r>
                  </m:oMath>
                </a14:m>
                <a:endParaRPr lang="id-ID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D7730-84D3-4B57-8F83-62574641E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87DCEA-708B-4FF5-96D7-5D06E7B1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328468"/>
            <a:ext cx="6953799" cy="28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4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225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EKSTRAKSI FITUR DINAMIS PADA GERAKAN TANGAN MENGGUNAKAN KINECT 2.0 UNTUK MENGENALI  BAHASA ISYARAT INDONESIA</vt:lpstr>
      <vt:lpstr>Bahasa Isyarat?</vt:lpstr>
      <vt:lpstr>Bahasa Isyarat Statis</vt:lpstr>
      <vt:lpstr>Rumusan Masalah</vt:lpstr>
      <vt:lpstr>Tujuan</vt:lpstr>
      <vt:lpstr>Manfaat</vt:lpstr>
      <vt:lpstr>PowerPoint Presentation</vt:lpstr>
      <vt:lpstr>Gerakan Bahasa Isyarat Dinamis</vt:lpstr>
      <vt:lpstr>Ekstraksi Fitur Dinamis</vt:lpstr>
      <vt:lpstr>Ekstraksi Fitur Dinamis</vt:lpstr>
      <vt:lpstr>Implementasi: Antarmuka</vt:lpstr>
      <vt:lpstr>Implementasi: Ekstraksi Fitur Dinamis</vt:lpstr>
      <vt:lpstr>Implementasi: Ekstraksi Fitur Dinamis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EKSTRAKSI FITUR DINAMIS PADA GERAKAN TANGAN MENGGUNAKAN KINECT 2.0 UNTUK MENGENALI BAHASA ISYARAT INDONESIA</dc:title>
  <dc:creator>Nugyasa</dc:creator>
  <cp:lastModifiedBy>Nugyasa</cp:lastModifiedBy>
  <cp:revision>38</cp:revision>
  <dcterms:created xsi:type="dcterms:W3CDTF">2017-06-10T13:16:37Z</dcterms:created>
  <dcterms:modified xsi:type="dcterms:W3CDTF">2017-06-10T14:23:01Z</dcterms:modified>
</cp:coreProperties>
</file>