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4" r:id="rId16"/>
    <p:sldId id="270" r:id="rId17"/>
    <p:sldId id="271" r:id="rId18"/>
    <p:sldId id="277" r:id="rId19"/>
    <p:sldId id="272" r:id="rId20"/>
    <p:sldId id="273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Grafik Hasil Uji Coba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Akurasi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46-4054-8DA7-9C1C5FEAA0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Akurasi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46-4054-8DA7-9C1C5FEAA0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Akurasi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46-4054-8DA7-9C1C5FEAA0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B1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Akurasi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46-4054-8DA7-9C1C5FEAA07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79314720"/>
        <c:axId val="456481920"/>
      </c:barChart>
      <c:catAx>
        <c:axId val="37931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456481920"/>
        <c:crosses val="autoZero"/>
        <c:auto val="1"/>
        <c:lblAlgn val="ctr"/>
        <c:lblOffset val="100"/>
        <c:noMultiLvlLbl val="0"/>
      </c:catAx>
      <c:valAx>
        <c:axId val="4564819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931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49FA-001F-49FF-A880-AAECD79B6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d-ID" sz="3600" b="1" dirty="0"/>
              <a:t>EKSTRAKSI FITUR DINAMIS PADA GERAKAN TANGAN MENGGUNAKAN KINECT 2.0 UNTUK MENGENALI </a:t>
            </a:r>
            <a:br>
              <a:rPr lang="id-ID" sz="3600" b="1" dirty="0"/>
            </a:br>
            <a:r>
              <a:rPr lang="id-ID" sz="3600" b="1" dirty="0"/>
              <a:t>BAHASA ISYARAT INDONESIA</a:t>
            </a:r>
            <a:endParaRPr lang="id-ID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D9FFC-53DB-4C61-8629-FAC4539AD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Yahya Eka Nugyasa</a:t>
            </a:r>
          </a:p>
          <a:p>
            <a:r>
              <a:rPr lang="id-ID" sz="2800" dirty="0"/>
              <a:t>5113100134</a:t>
            </a:r>
          </a:p>
        </p:txBody>
      </p:sp>
    </p:spTree>
    <p:extLst>
      <p:ext uri="{BB962C8B-B14F-4D97-AF65-F5344CB8AC3E}">
        <p14:creationId xmlns:p14="http://schemas.microsoft.com/office/powerpoint/2010/main" val="401914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EBD3-46BC-4954-BA62-6B6B0364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Ekstraksi Fitur Dinamis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7730-84D3-4B57-8F83-62574641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Data Kuantisasi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BE866-E902-4EC7-A2A3-7163D709DA5B}"/>
              </a:ext>
            </a:extLst>
          </p:cNvPr>
          <p:cNvPicPr/>
          <p:nvPr/>
        </p:nvPicPr>
        <p:blipFill rotWithShape="1">
          <a:blip r:embed="rId2"/>
          <a:srcRect l="41066" r="1823"/>
          <a:stretch/>
        </p:blipFill>
        <p:spPr bwMode="auto">
          <a:xfrm>
            <a:off x="1023115" y="3222608"/>
            <a:ext cx="4810789" cy="2847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123BEB5-D24E-4538-B44F-A37551C274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227521"/>
                  </p:ext>
                </p:extLst>
              </p:nvPr>
            </p:nvGraphicFramePr>
            <p:xfrm>
              <a:off x="6592028" y="3137403"/>
              <a:ext cx="4604888" cy="30175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3987">
                      <a:extLst>
                        <a:ext uri="{9D8B030D-6E8A-4147-A177-3AD203B41FA5}">
                          <a16:colId xmlns:a16="http://schemas.microsoft.com/office/drawing/2014/main" val="3762820684"/>
                        </a:ext>
                      </a:extLst>
                    </a:gridCol>
                    <a:gridCol w="501005">
                      <a:extLst>
                        <a:ext uri="{9D8B030D-6E8A-4147-A177-3AD203B41FA5}">
                          <a16:colId xmlns:a16="http://schemas.microsoft.com/office/drawing/2014/main" val="1447631552"/>
                        </a:ext>
                      </a:extLst>
                    </a:gridCol>
                    <a:gridCol w="501005">
                      <a:extLst>
                        <a:ext uri="{9D8B030D-6E8A-4147-A177-3AD203B41FA5}">
                          <a16:colId xmlns:a16="http://schemas.microsoft.com/office/drawing/2014/main" val="4162493585"/>
                        </a:ext>
                      </a:extLst>
                    </a:gridCol>
                    <a:gridCol w="613186">
                      <a:extLst>
                        <a:ext uri="{9D8B030D-6E8A-4147-A177-3AD203B41FA5}">
                          <a16:colId xmlns:a16="http://schemas.microsoft.com/office/drawing/2014/main" val="1680571819"/>
                        </a:ext>
                      </a:extLst>
                    </a:gridCol>
                    <a:gridCol w="583780">
                      <a:extLst>
                        <a:ext uri="{9D8B030D-6E8A-4147-A177-3AD203B41FA5}">
                          <a16:colId xmlns:a16="http://schemas.microsoft.com/office/drawing/2014/main" val="2813719377"/>
                        </a:ext>
                      </a:extLst>
                    </a:gridCol>
                    <a:gridCol w="627345">
                      <a:extLst>
                        <a:ext uri="{9D8B030D-6E8A-4147-A177-3AD203B41FA5}">
                          <a16:colId xmlns:a16="http://schemas.microsoft.com/office/drawing/2014/main" val="794602023"/>
                        </a:ext>
                      </a:extLst>
                    </a:gridCol>
                    <a:gridCol w="874580">
                      <a:extLst>
                        <a:ext uri="{9D8B030D-6E8A-4147-A177-3AD203B41FA5}">
                          <a16:colId xmlns:a16="http://schemas.microsoft.com/office/drawing/2014/main" val="4247389564"/>
                        </a:ext>
                      </a:extLst>
                    </a:gridCol>
                  </a:tblGrid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Frame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X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Y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Kuant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393379379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077895175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28701911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9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775648519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4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-5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326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46498745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273057835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9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800200258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-2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5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350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584236775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27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454153763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9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13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295750727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19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23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906845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123BEB5-D24E-4538-B44F-A37551C274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227521"/>
                  </p:ext>
                </p:extLst>
              </p:nvPr>
            </p:nvGraphicFramePr>
            <p:xfrm>
              <a:off x="6592028" y="3137403"/>
              <a:ext cx="4604888" cy="30175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3987">
                      <a:extLst>
                        <a:ext uri="{9D8B030D-6E8A-4147-A177-3AD203B41FA5}">
                          <a16:colId xmlns:a16="http://schemas.microsoft.com/office/drawing/2014/main" val="3762820684"/>
                        </a:ext>
                      </a:extLst>
                    </a:gridCol>
                    <a:gridCol w="501005">
                      <a:extLst>
                        <a:ext uri="{9D8B030D-6E8A-4147-A177-3AD203B41FA5}">
                          <a16:colId xmlns:a16="http://schemas.microsoft.com/office/drawing/2014/main" val="1447631552"/>
                        </a:ext>
                      </a:extLst>
                    </a:gridCol>
                    <a:gridCol w="501005">
                      <a:extLst>
                        <a:ext uri="{9D8B030D-6E8A-4147-A177-3AD203B41FA5}">
                          <a16:colId xmlns:a16="http://schemas.microsoft.com/office/drawing/2014/main" val="4162493585"/>
                        </a:ext>
                      </a:extLst>
                    </a:gridCol>
                    <a:gridCol w="613186">
                      <a:extLst>
                        <a:ext uri="{9D8B030D-6E8A-4147-A177-3AD203B41FA5}">
                          <a16:colId xmlns:a16="http://schemas.microsoft.com/office/drawing/2014/main" val="1680571819"/>
                        </a:ext>
                      </a:extLst>
                    </a:gridCol>
                    <a:gridCol w="583780">
                      <a:extLst>
                        <a:ext uri="{9D8B030D-6E8A-4147-A177-3AD203B41FA5}">
                          <a16:colId xmlns:a16="http://schemas.microsoft.com/office/drawing/2014/main" val="2813719377"/>
                        </a:ext>
                      </a:extLst>
                    </a:gridCol>
                    <a:gridCol w="627345">
                      <a:extLst>
                        <a:ext uri="{9D8B030D-6E8A-4147-A177-3AD203B41FA5}">
                          <a16:colId xmlns:a16="http://schemas.microsoft.com/office/drawing/2014/main" val="794602023"/>
                        </a:ext>
                      </a:extLst>
                    </a:gridCol>
                    <a:gridCol w="874580">
                      <a:extLst>
                        <a:ext uri="{9D8B030D-6E8A-4147-A177-3AD203B41FA5}">
                          <a16:colId xmlns:a16="http://schemas.microsoft.com/office/drawing/2014/main" val="4247389564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Frame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X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Y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310891" t="-28889" r="-342574" b="-10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436842" t="-28889" r="-264211" b="-10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495146" t="-28889" r="-143689" b="-10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Kuant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3933793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0778951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2870191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9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7756485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4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-5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326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46498745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2730578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9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80020025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-2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5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350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5842367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27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4541537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9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13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295750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19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23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906845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7C4853-93D6-46B6-B58C-C8452A192012}"/>
              </a:ext>
            </a:extLst>
          </p:cNvPr>
          <p:cNvSpPr txBox="1">
            <a:spLocks/>
          </p:cNvSpPr>
          <p:nvPr/>
        </p:nvSpPr>
        <p:spPr>
          <a:xfrm>
            <a:off x="2078344" y="6323544"/>
            <a:ext cx="5262284" cy="67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id-ID" sz="2000" dirty="0"/>
              <a:t>Bahasa Isyarat yang Digunakan</a:t>
            </a:r>
          </a:p>
        </p:txBody>
      </p:sp>
    </p:spTree>
    <p:extLst>
      <p:ext uri="{BB962C8B-B14F-4D97-AF65-F5344CB8AC3E}">
        <p14:creationId xmlns:p14="http://schemas.microsoft.com/office/powerpoint/2010/main" val="221914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C3A2-5E5E-4337-8DFF-F3984E82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Implementasi: Antarmuka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D3208-8F2E-4C7B-95E8-978C87D288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14247" y="1493028"/>
            <a:ext cx="7947613" cy="504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B67122-866B-44E1-A6C3-C6E0980C42BD}"/>
              </a:ext>
            </a:extLst>
          </p:cNvPr>
          <p:cNvSpPr txBox="1">
            <a:spLocks/>
          </p:cNvSpPr>
          <p:nvPr/>
        </p:nvSpPr>
        <p:spPr>
          <a:xfrm>
            <a:off x="8863945" y="5820358"/>
            <a:ext cx="2918480" cy="676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id-ID" sz="2000" dirty="0"/>
              <a:t>Tampilan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86210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138F-8955-45F8-BC8B-0D536999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d-ID" dirty="0"/>
              <a:t>Implementasi: Ekstraksi Fitur Dinamis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52C44-3F3F-4223-B1CB-329D1D3A7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7" y="1198977"/>
            <a:ext cx="9761485" cy="56590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945A8C-E364-469B-A866-03B1F6679337}"/>
              </a:ext>
            </a:extLst>
          </p:cNvPr>
          <p:cNvSpPr txBox="1">
            <a:spLocks/>
          </p:cNvSpPr>
          <p:nvPr/>
        </p:nvSpPr>
        <p:spPr>
          <a:xfrm>
            <a:off x="10009187" y="6429375"/>
            <a:ext cx="2918480" cy="67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id-ID" sz="2000" dirty="0"/>
              <a:t>Diagram Alir</a:t>
            </a:r>
          </a:p>
        </p:txBody>
      </p:sp>
    </p:spTree>
    <p:extLst>
      <p:ext uri="{BB962C8B-B14F-4D97-AF65-F5344CB8AC3E}">
        <p14:creationId xmlns:p14="http://schemas.microsoft.com/office/powerpoint/2010/main" val="217825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B17C-5D54-4699-9EC0-701F524B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Implementasi: Ekstraksi Fitur Dinamis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032E-4D59-49AD-8297-C0D15373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i="1" dirty="0"/>
              <a:t>Skeleton </a:t>
            </a:r>
            <a:r>
              <a:rPr lang="id-ID" sz="2800" dirty="0"/>
              <a:t>joints yang diidentifikasi: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d-ID" sz="2600" i="1" dirty="0"/>
              <a:t> </a:t>
            </a:r>
            <a:r>
              <a:rPr lang="id-ID" sz="2600" dirty="0"/>
              <a:t>Telapak tangan kiri (HandLeft)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d-ID" sz="2600" i="1" dirty="0"/>
              <a:t> </a:t>
            </a:r>
            <a:r>
              <a:rPr lang="id-ID" sz="2600" dirty="0"/>
              <a:t>Telapak tangan kanan (HandRight)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d-ID" sz="2600" i="1" dirty="0"/>
              <a:t> </a:t>
            </a:r>
            <a:r>
              <a:rPr lang="id-ID" sz="2600" dirty="0">
                <a:solidFill>
                  <a:srgbClr val="FF0000"/>
                </a:solidFill>
              </a:rPr>
              <a:t>Leher (Neck)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d-ID" sz="2600" i="1" dirty="0">
                <a:solidFill>
                  <a:srgbClr val="FF0000"/>
                </a:solidFill>
              </a:rPr>
              <a:t> </a:t>
            </a:r>
            <a:r>
              <a:rPr lang="id-ID" sz="2600" dirty="0">
                <a:solidFill>
                  <a:srgbClr val="FF0000"/>
                </a:solidFill>
              </a:rPr>
              <a:t>Bagian tengah tulang belakang (SpineMid)</a:t>
            </a:r>
            <a:endParaRPr lang="id-ID" sz="2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0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B17C-5D54-4699-9EC0-701F524B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Implementasi: Ekstraksi Fitur Dinamis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2CD6C-290D-4F76-A78D-795BDA9E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775" y="1979645"/>
            <a:ext cx="3705225" cy="40290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9CDDA1-C28E-4D9B-AC44-154A610C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127" y="1979645"/>
            <a:ext cx="4984987" cy="3777622"/>
          </a:xfrm>
        </p:spPr>
        <p:txBody>
          <a:bodyPr>
            <a:normAutofit/>
          </a:bodyPr>
          <a:lstStyle/>
          <a:p>
            <a:r>
              <a:rPr lang="id-ID" sz="2800" dirty="0">
                <a:solidFill>
                  <a:schemeClr val="tx1"/>
                </a:solidFill>
              </a:rPr>
              <a:t>Menentukan Posisi Gerakan Tangan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sz="2600" dirty="0">
                <a:solidFill>
                  <a:schemeClr val="tx1"/>
                </a:solidFill>
              </a:rPr>
              <a:t>Leher (Neck)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sz="2600" dirty="0">
                <a:solidFill>
                  <a:schemeClr val="tx1"/>
                </a:solidFill>
              </a:rPr>
              <a:t>Bagian tengah tulang belakang (SpineMid)</a:t>
            </a:r>
            <a:endParaRPr lang="id-ID" sz="2600" i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02CE1E-92F7-457B-B678-69BCC6557A91}"/>
              </a:ext>
            </a:extLst>
          </p:cNvPr>
          <p:cNvSpPr txBox="1">
            <a:spLocks/>
          </p:cNvSpPr>
          <p:nvPr/>
        </p:nvSpPr>
        <p:spPr>
          <a:xfrm>
            <a:off x="2592925" y="6181314"/>
            <a:ext cx="4270352" cy="67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id-ID" sz="2000" dirty="0"/>
              <a:t>Posisi Gerakan Tangan</a:t>
            </a:r>
          </a:p>
        </p:txBody>
      </p:sp>
    </p:spTree>
    <p:extLst>
      <p:ext uri="{BB962C8B-B14F-4D97-AF65-F5344CB8AC3E}">
        <p14:creationId xmlns:p14="http://schemas.microsoft.com/office/powerpoint/2010/main" val="203837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FE78-5F1D-48A2-A5C1-2C2D83A7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Implementasi: Fitur Dinamis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BB7BFD-F818-4748-8651-0AD10650E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360204"/>
              </p:ext>
            </p:extLst>
          </p:nvPr>
        </p:nvGraphicFramePr>
        <p:xfrm>
          <a:off x="2066664" y="1905000"/>
          <a:ext cx="7138296" cy="2600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8294">
                  <a:extLst>
                    <a:ext uri="{9D8B030D-6E8A-4147-A177-3AD203B41FA5}">
                      <a16:colId xmlns:a16="http://schemas.microsoft.com/office/drawing/2014/main" val="3657624731"/>
                    </a:ext>
                  </a:extLst>
                </a:gridCol>
                <a:gridCol w="4840002">
                  <a:extLst>
                    <a:ext uri="{9D8B030D-6E8A-4147-A177-3AD203B41FA5}">
                      <a16:colId xmlns:a16="http://schemas.microsoft.com/office/drawing/2014/main" val="1030780797"/>
                    </a:ext>
                  </a:extLst>
                </a:gridCol>
              </a:tblGrid>
              <a:tr h="5200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Skeleton</a:t>
                      </a:r>
                      <a:endParaRPr lang="id-ID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Indeks Fitur</a:t>
                      </a:r>
                      <a:endParaRPr lang="id-ID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4992416"/>
                  </a:ext>
                </a:extLst>
              </a:tr>
              <a:tr h="5200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HandLeft</a:t>
                      </a:r>
                      <a:endParaRPr lang="id-ID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Fitur ke 1 s.d. 18</a:t>
                      </a:r>
                      <a:endParaRPr lang="id-ID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3477322"/>
                  </a:ext>
                </a:extLst>
              </a:tr>
              <a:tr h="5200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HandRight</a:t>
                      </a:r>
                      <a:endParaRPr lang="id-ID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Fitur ke 19 s.d. 36</a:t>
                      </a:r>
                      <a:endParaRPr lang="id-ID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8903417"/>
                  </a:ext>
                </a:extLst>
              </a:tr>
              <a:tr h="5200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Neck</a:t>
                      </a:r>
                      <a:endParaRPr lang="id-ID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Fitur ke 37</a:t>
                      </a:r>
                      <a:endParaRPr lang="id-ID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9018458"/>
                  </a:ext>
                </a:extLst>
              </a:tr>
              <a:tr h="5200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SpineMid</a:t>
                      </a:r>
                      <a:endParaRPr lang="id-ID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Fitur ke 38</a:t>
                      </a:r>
                      <a:endParaRPr lang="id-ID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576837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47A442-ADD8-421B-9FEB-5DB24BBF5D20}"/>
              </a:ext>
            </a:extLst>
          </p:cNvPr>
          <p:cNvSpPr txBox="1">
            <a:spLocks/>
          </p:cNvSpPr>
          <p:nvPr/>
        </p:nvSpPr>
        <p:spPr>
          <a:xfrm>
            <a:off x="5552813" y="4667833"/>
            <a:ext cx="3791211" cy="67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id-ID" sz="2000" dirty="0"/>
              <a:t>Hasil Ekstraksi Fitur Dinamis</a:t>
            </a:r>
          </a:p>
        </p:txBody>
      </p:sp>
    </p:spTree>
    <p:extLst>
      <p:ext uri="{BB962C8B-B14F-4D97-AF65-F5344CB8AC3E}">
        <p14:creationId xmlns:p14="http://schemas.microsoft.com/office/powerpoint/2010/main" val="404611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9A0B-3E4C-4746-8304-0649464D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87" y="44512"/>
            <a:ext cx="8911687" cy="1280890"/>
          </a:xfrm>
        </p:spPr>
        <p:txBody>
          <a:bodyPr/>
          <a:lstStyle/>
          <a:p>
            <a:r>
              <a:rPr lang="id-ID" i="1" dirty="0"/>
              <a:t>Training</a:t>
            </a:r>
            <a:r>
              <a:rPr lang="id-ID" dirty="0"/>
              <a:t> Data</a:t>
            </a:r>
            <a:endParaRPr lang="id-ID" i="1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992D73B2-545F-463A-B7A7-FE5C3799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873" y="2297206"/>
            <a:ext cx="8915400" cy="3777622"/>
          </a:xfrm>
        </p:spPr>
        <p:txBody>
          <a:bodyPr/>
          <a:lstStyle/>
          <a:p>
            <a:endParaRPr lang="id-ID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BC48E33-ABE9-4D13-9FA4-1004C5AC4136}"/>
              </a:ext>
            </a:extLst>
          </p:cNvPr>
          <p:cNvPicPr/>
          <p:nvPr/>
        </p:nvPicPr>
        <p:blipFill rotWithShape="1">
          <a:blip r:embed="rId2"/>
          <a:srcRect b="3445"/>
          <a:stretch/>
        </p:blipFill>
        <p:spPr bwMode="auto">
          <a:xfrm>
            <a:off x="0" y="951729"/>
            <a:ext cx="12192000" cy="59112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327356C-2240-4895-A15B-BB904327AFC0}"/>
              </a:ext>
            </a:extLst>
          </p:cNvPr>
          <p:cNvSpPr txBox="1">
            <a:spLocks/>
          </p:cNvSpPr>
          <p:nvPr/>
        </p:nvSpPr>
        <p:spPr>
          <a:xfrm>
            <a:off x="212887" y="6074828"/>
            <a:ext cx="2166005" cy="676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id-ID" sz="2000" dirty="0"/>
              <a:t>Decision Tree hasil WEKA</a:t>
            </a:r>
          </a:p>
        </p:txBody>
      </p:sp>
    </p:spTree>
    <p:extLst>
      <p:ext uri="{BB962C8B-B14F-4D97-AF65-F5344CB8AC3E}">
        <p14:creationId xmlns:p14="http://schemas.microsoft.com/office/powerpoint/2010/main" val="46911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A5E4-4C9F-4118-8A10-95F69439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Uji Coba: Mekanisme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BCE7-2650-4D22-AD8E-0F382323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id-ID" sz="2800" dirty="0"/>
              <a:t>18 gerakan bahasa isyarat masing-masing dilakukan sebanyak 5x</a:t>
            </a:r>
          </a:p>
          <a:p>
            <a:r>
              <a:rPr lang="id-ID" sz="2800" dirty="0"/>
              <a:t>Gerakan isyarat statis</a:t>
            </a:r>
          </a:p>
        </p:txBody>
      </p:sp>
    </p:spTree>
    <p:extLst>
      <p:ext uri="{BB962C8B-B14F-4D97-AF65-F5344CB8AC3E}">
        <p14:creationId xmlns:p14="http://schemas.microsoft.com/office/powerpoint/2010/main" val="423790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3AE4-8928-49E5-B3DD-FEBD6642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Uji Coba: Skenario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7ED8-9CB4-4AA4-8963-C4204859D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Skenario A1: Pengujian oleh penulis</a:t>
            </a:r>
          </a:p>
          <a:p>
            <a:r>
              <a:rPr lang="id-ID" sz="2800" dirty="0"/>
              <a:t>Skenario A2: Pengujian oleh pengguna lain</a:t>
            </a:r>
          </a:p>
          <a:p>
            <a:r>
              <a:rPr lang="id-ID" sz="2800" dirty="0"/>
              <a:t>Skenario A3: Pengujian oleh pengguna lain</a:t>
            </a:r>
          </a:p>
          <a:p>
            <a:r>
              <a:rPr lang="id-ID" sz="2800" dirty="0"/>
              <a:t>Skenario B: Penambahan data gerakan statis</a:t>
            </a:r>
          </a:p>
        </p:txBody>
      </p:sp>
    </p:spTree>
    <p:extLst>
      <p:ext uri="{BB962C8B-B14F-4D97-AF65-F5344CB8AC3E}">
        <p14:creationId xmlns:p14="http://schemas.microsoft.com/office/powerpoint/2010/main" val="65039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92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132921" y="3187343"/>
            <a:ext cx="1105119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8EE8A-3CB0-470C-8282-E74E3CE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813" y="3101093"/>
            <a:ext cx="2454052" cy="3029344"/>
          </a:xfrm>
        </p:spPr>
        <p:txBody>
          <a:bodyPr>
            <a:normAutofit/>
          </a:bodyPr>
          <a:lstStyle/>
          <a:p>
            <a:r>
              <a:rPr lang="id-ID" sz="3200" dirty="0">
                <a:solidFill>
                  <a:schemeClr val="bg1"/>
                </a:solidFill>
              </a:rPr>
              <a:t>Uji Coba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21BFE8-F926-4BE8-ACCB-B699C8285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832242"/>
              </p:ext>
            </p:extLst>
          </p:nvPr>
        </p:nvGraphicFramePr>
        <p:xfrm>
          <a:off x="616444" y="641551"/>
          <a:ext cx="6832212" cy="5264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82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6A8D-1238-4BF0-952B-2B52318D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Bahasa Isyarat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155C-E77A-4BA0-9C88-FDF6165B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Media komunikasi</a:t>
            </a:r>
          </a:p>
          <a:p>
            <a:r>
              <a:rPr lang="id-ID" sz="2800" dirty="0"/>
              <a:t>Mengacu pada Sistem Isyarat Bahasa Indonesia (SIBI)</a:t>
            </a:r>
          </a:p>
          <a:p>
            <a:r>
              <a:rPr lang="id-ID" sz="2800" dirty="0"/>
              <a:t>Terdiri dari dua kategori: statis dan dinamis</a:t>
            </a:r>
          </a:p>
        </p:txBody>
      </p:sp>
    </p:spTree>
    <p:extLst>
      <p:ext uri="{BB962C8B-B14F-4D97-AF65-F5344CB8AC3E}">
        <p14:creationId xmlns:p14="http://schemas.microsoft.com/office/powerpoint/2010/main" val="2727004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462E-EE72-4FFC-A408-8BB81CFF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2281-3AA1-441B-A93F-82502CEE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z="2800" dirty="0"/>
              <a:t>Fitur Dinamis: 38 Fitur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d-ID" sz="2400" dirty="0"/>
              <a:t>Fitur 1 s.d. 18: fitur dinamis tangan kiri (HandLeft)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d-ID" sz="2400" dirty="0"/>
              <a:t>Fitur 19 s.d. 36: fitur dinamis tangan kanan (HandRight)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d-ID" sz="2400" dirty="0"/>
              <a:t>Fitur 37: posisi tangan kiri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d-ID" sz="2400" dirty="0"/>
              <a:t>Fitur 38: posisi tangan kanan</a:t>
            </a:r>
          </a:p>
          <a:p>
            <a:pPr lvl="0"/>
            <a:r>
              <a:rPr lang="id-ID" sz="2800" dirty="0"/>
              <a:t>Identifikasi posisi gerakan yang dilakukan ketika melakukan </a:t>
            </a:r>
            <a:r>
              <a:rPr lang="id-ID" sz="2800" i="1" dirty="0"/>
              <a:t>training</a:t>
            </a:r>
            <a:r>
              <a:rPr lang="id-ID" sz="2800" dirty="0"/>
              <a:t> dan </a:t>
            </a:r>
            <a:r>
              <a:rPr lang="id-ID" sz="2800" i="1" dirty="0"/>
              <a:t>testing </a:t>
            </a:r>
            <a:r>
              <a:rPr lang="id-ID" sz="2800" dirty="0"/>
              <a:t>data sangat berpengaruh terhadap akurasi klasifikasi fitur dinamis</a:t>
            </a:r>
          </a:p>
        </p:txBody>
      </p:sp>
    </p:spTree>
    <p:extLst>
      <p:ext uri="{BB962C8B-B14F-4D97-AF65-F5344CB8AC3E}">
        <p14:creationId xmlns:p14="http://schemas.microsoft.com/office/powerpoint/2010/main" val="355375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CE9F-F878-4FC3-B941-91BE6C99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D2C0-A0F7-4C3F-939C-AD9E920C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/>
              <a:t>Akurasi rata-rata yang didapat 82,9%.</a:t>
            </a:r>
          </a:p>
          <a:p>
            <a:pPr lvl="0"/>
            <a:r>
              <a:rPr lang="id-ID" sz="2800" dirty="0"/>
              <a:t>Fitur dinamis juga dapat mendeteksi bahasa isyarat statis</a:t>
            </a:r>
          </a:p>
        </p:txBody>
      </p:sp>
    </p:spTree>
    <p:extLst>
      <p:ext uri="{BB962C8B-B14F-4D97-AF65-F5344CB8AC3E}">
        <p14:creationId xmlns:p14="http://schemas.microsoft.com/office/powerpoint/2010/main" val="2854010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5849-FFF1-46CD-BC4D-72E144E5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1AF76-2153-4F10-9385-8F6B892A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id-ID" sz="2400" dirty="0"/>
              <a:t>Data </a:t>
            </a:r>
            <a:r>
              <a:rPr lang="id-ID" sz="2400" i="1" dirty="0"/>
              <a:t>training</a:t>
            </a:r>
            <a:r>
              <a:rPr lang="id-ID" sz="2400" dirty="0"/>
              <a:t> dengan banyak pengguna</a:t>
            </a:r>
          </a:p>
          <a:p>
            <a:pPr lvl="0"/>
            <a:r>
              <a:rPr lang="id-ID" sz="2400" dirty="0"/>
              <a:t>Tidak hanya mendeteksi telapak tangan saja</a:t>
            </a:r>
          </a:p>
          <a:p>
            <a:pPr lvl="0"/>
            <a:r>
              <a:rPr lang="id-ID" sz="2400" dirty="0"/>
              <a:t>Menggunakan/membuat </a:t>
            </a:r>
            <a:r>
              <a:rPr lang="id-ID" sz="2400" i="1" dirty="0"/>
              <a:t>classifier </a:t>
            </a:r>
            <a:r>
              <a:rPr lang="id-ID" sz="2400" dirty="0"/>
              <a:t>lain guna mendapatkan hasil prediksi gerakan bahasa isyarat yang lebih baik</a:t>
            </a:r>
            <a:endParaRPr lang="id-ID" sz="2400" i="1" dirty="0"/>
          </a:p>
        </p:txBody>
      </p:sp>
    </p:spTree>
    <p:extLst>
      <p:ext uri="{BB962C8B-B14F-4D97-AF65-F5344CB8AC3E}">
        <p14:creationId xmlns:p14="http://schemas.microsoft.com/office/powerpoint/2010/main" val="80454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1539-6014-44FB-A9E7-A179211C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Bahasa Isyarat Statis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A6B07-5FF1-45E5-98AB-995C2CBB2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397" y="1406240"/>
            <a:ext cx="7014679" cy="51275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BB1F5F-049D-4961-A4D6-A55DB27DF1ED}"/>
              </a:ext>
            </a:extLst>
          </p:cNvPr>
          <p:cNvSpPr txBox="1">
            <a:spLocks/>
          </p:cNvSpPr>
          <p:nvPr/>
        </p:nvSpPr>
        <p:spPr>
          <a:xfrm>
            <a:off x="8790304" y="5023332"/>
            <a:ext cx="2714308" cy="172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id-ID" sz="2000" dirty="0"/>
              <a:t>Tampilan Tugas Akhir Yohanes Aditya Sutanto</a:t>
            </a:r>
          </a:p>
        </p:txBody>
      </p:sp>
    </p:spTree>
    <p:extLst>
      <p:ext uri="{BB962C8B-B14F-4D97-AF65-F5344CB8AC3E}">
        <p14:creationId xmlns:p14="http://schemas.microsoft.com/office/powerpoint/2010/main" val="95561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C0B8-281D-4D37-AA5E-15AD5843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Rumusan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2328-E741-464D-871F-F068A6BE1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Bagaimana mengekstraksi fitur dinamis pada gerakan tangan dalam mendeteksi bahasa isyarat?</a:t>
            </a:r>
          </a:p>
          <a:p>
            <a:r>
              <a:rPr lang="id-ID" sz="2800" dirty="0"/>
              <a:t>Bagaimana menggunakan hasil klasifikasi gerakan tangan untuk mendeteksi bahasa isyarat?</a:t>
            </a:r>
          </a:p>
        </p:txBody>
      </p:sp>
    </p:spTree>
    <p:extLst>
      <p:ext uri="{BB962C8B-B14F-4D97-AF65-F5344CB8AC3E}">
        <p14:creationId xmlns:p14="http://schemas.microsoft.com/office/powerpoint/2010/main" val="360761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435B-9FFA-44A3-8188-BE22F385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08976-E332-4B56-8984-FE2D807DC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Mengekstraksi fitur dinamis pada gerakan tangan menggunakan Kinect 2.0 untuk mengenali bahasa isyarat Indonesia</a:t>
            </a:r>
          </a:p>
        </p:txBody>
      </p:sp>
    </p:spTree>
    <p:extLst>
      <p:ext uri="{BB962C8B-B14F-4D97-AF65-F5344CB8AC3E}">
        <p14:creationId xmlns:p14="http://schemas.microsoft.com/office/powerpoint/2010/main" val="130773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435B-9FFA-44A3-8188-BE22F385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Manfaat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08976-E332-4B56-8984-FE2D807DC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Jembatan komunikasi antara orang berkebutuhan khusus (tuna rungu dan tuna wicara) dengan orang normal</a:t>
            </a:r>
          </a:p>
        </p:txBody>
      </p:sp>
    </p:spTree>
    <p:extLst>
      <p:ext uri="{BB962C8B-B14F-4D97-AF65-F5344CB8AC3E}">
        <p14:creationId xmlns:p14="http://schemas.microsoft.com/office/powerpoint/2010/main" val="285754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18787D-FD31-459A-9353-91EFCAF1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69" y="0"/>
            <a:ext cx="5565393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8EA4-D7A5-49CF-9FE6-38FCE2C50326}"/>
              </a:ext>
            </a:extLst>
          </p:cNvPr>
          <p:cNvSpPr txBox="1">
            <a:spLocks/>
          </p:cNvSpPr>
          <p:nvPr/>
        </p:nvSpPr>
        <p:spPr>
          <a:xfrm>
            <a:off x="8412641" y="5853059"/>
            <a:ext cx="3457933" cy="1395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id-ID" sz="2000" dirty="0"/>
              <a:t>Kondisi di lapangan</a:t>
            </a:r>
          </a:p>
        </p:txBody>
      </p:sp>
    </p:spTree>
    <p:extLst>
      <p:ext uri="{BB962C8B-B14F-4D97-AF65-F5344CB8AC3E}">
        <p14:creationId xmlns:p14="http://schemas.microsoft.com/office/powerpoint/2010/main" val="306388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C591-1AF1-4BD7-ADFF-1BE2F9C5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d-ID" dirty="0"/>
              <a:t>Gerakan Bahasa Isyarat Dinamis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C71D7-D84C-41D7-83B7-5C32F1FF7E8E}"/>
              </a:ext>
            </a:extLst>
          </p:cNvPr>
          <p:cNvPicPr/>
          <p:nvPr/>
        </p:nvPicPr>
        <p:blipFill rotWithShape="1">
          <a:blip r:embed="rId2"/>
          <a:srcRect b="37102"/>
          <a:stretch/>
        </p:blipFill>
        <p:spPr>
          <a:xfrm>
            <a:off x="482505" y="1829332"/>
            <a:ext cx="5721071" cy="4490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B1E8B1-9145-46D9-914B-945340439D01}"/>
              </a:ext>
            </a:extLst>
          </p:cNvPr>
          <p:cNvPicPr/>
          <p:nvPr/>
        </p:nvPicPr>
        <p:blipFill rotWithShape="1">
          <a:blip r:embed="rId2"/>
          <a:srcRect t="62327"/>
          <a:stretch/>
        </p:blipFill>
        <p:spPr>
          <a:xfrm>
            <a:off x="6517340" y="1829331"/>
            <a:ext cx="5262284" cy="277852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6B900A-B9A5-4DDA-AEC1-B6997772B74B}"/>
              </a:ext>
            </a:extLst>
          </p:cNvPr>
          <p:cNvSpPr txBox="1">
            <a:spLocks/>
          </p:cNvSpPr>
          <p:nvPr/>
        </p:nvSpPr>
        <p:spPr>
          <a:xfrm>
            <a:off x="6517340" y="5136394"/>
            <a:ext cx="5262284" cy="67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id-ID" sz="2000" dirty="0"/>
              <a:t>Bahasa Isyarat yang Digunakan</a:t>
            </a:r>
          </a:p>
        </p:txBody>
      </p:sp>
    </p:spTree>
    <p:extLst>
      <p:ext uri="{BB962C8B-B14F-4D97-AF65-F5344CB8AC3E}">
        <p14:creationId xmlns:p14="http://schemas.microsoft.com/office/powerpoint/2010/main" val="344543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EBD3-46BC-4954-BA62-6B6B0364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Ekstraksi Fitur Dinamis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4D7730-84D3-4B57-8F83-62574641E8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152709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id-ID" sz="2800" dirty="0"/>
                  <a:t>Bagian tubuh </a:t>
                </a:r>
                <a:r>
                  <a:rPr lang="id-ID" sz="2800" dirty="0">
                    <a:sym typeface="Wingdings" panose="05000000000000000000" pitchFamily="2" charset="2"/>
                  </a:rPr>
                  <a:t></a:t>
                </a:r>
                <a:r>
                  <a:rPr lang="id-ID" sz="2800" dirty="0"/>
                  <a:t> Bidang X0Y</a:t>
                </a:r>
              </a:p>
              <a:p>
                <a:r>
                  <a:rPr lang="id-ID" sz="2800" dirty="0"/>
                  <a:t>Orientasi sudut mutlak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∈(0, 360°)</m:t>
                    </m:r>
                  </m:oMath>
                </a14:m>
                <a:endParaRPr lang="id-ID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4D7730-84D3-4B57-8F83-62574641E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152709"/>
                <a:ext cx="8915400" cy="3777622"/>
              </a:xfrm>
              <a:blipFill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387DCEA-708B-4FF5-96D7-5D06E7B1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347577"/>
            <a:ext cx="6953799" cy="28371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31D702-36D9-4E2C-9B9A-CFD2FB50A538}"/>
              </a:ext>
            </a:extLst>
          </p:cNvPr>
          <p:cNvSpPr txBox="1">
            <a:spLocks/>
          </p:cNvSpPr>
          <p:nvPr/>
        </p:nvSpPr>
        <p:spPr>
          <a:xfrm>
            <a:off x="2589211" y="5456022"/>
            <a:ext cx="8682847" cy="3116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Yanmei</a:t>
            </a:r>
            <a:r>
              <a:rPr lang="en-US" dirty="0"/>
              <a:t> Chen, Bing Luo, Yen-</a:t>
            </a:r>
            <a:r>
              <a:rPr lang="en-US" dirty="0" err="1"/>
              <a:t>Lun</a:t>
            </a:r>
            <a:r>
              <a:rPr lang="en-US" dirty="0"/>
              <a:t> Chen, </a:t>
            </a:r>
            <a:r>
              <a:rPr lang="en-US" dirty="0" err="1"/>
              <a:t>Guoyuan</a:t>
            </a:r>
            <a:r>
              <a:rPr lang="en-US" dirty="0"/>
              <a:t> Liang, </a:t>
            </a:r>
            <a:r>
              <a:rPr lang="en-US" dirty="0" err="1"/>
              <a:t>Xinyu</a:t>
            </a:r>
            <a:r>
              <a:rPr lang="en-US" dirty="0"/>
              <a:t> Wu. 2015. "A Real-time Dynamic Hand Gesture Recognition System Using Kinect Sensor." 2015 IEEE International Conference on Robotics and </a:t>
            </a:r>
            <a:r>
              <a:rPr lang="en-US" dirty="0" err="1"/>
              <a:t>Biomimetics</a:t>
            </a:r>
            <a:r>
              <a:rPr lang="en-US" dirty="0"/>
              <a:t> (ROBIO). Zhuhai: IEEE. 2026-2030.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387841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207</TotalTime>
  <Words>546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 Math</vt:lpstr>
      <vt:lpstr>Century Gothic</vt:lpstr>
      <vt:lpstr>Times New Roman</vt:lpstr>
      <vt:lpstr>Wingdings</vt:lpstr>
      <vt:lpstr>Wingdings 3</vt:lpstr>
      <vt:lpstr>Wisp</vt:lpstr>
      <vt:lpstr>EKSTRAKSI FITUR DINAMIS PADA GERAKAN TANGAN MENGGUNAKAN KINECT 2.0 UNTUK MENGENALI  BAHASA ISYARAT INDONESIA</vt:lpstr>
      <vt:lpstr>Bahasa Isyarat</vt:lpstr>
      <vt:lpstr>Bahasa Isyarat Statis</vt:lpstr>
      <vt:lpstr>Rumusan Masalah</vt:lpstr>
      <vt:lpstr>Tujuan</vt:lpstr>
      <vt:lpstr>Manfaat</vt:lpstr>
      <vt:lpstr>PowerPoint Presentation</vt:lpstr>
      <vt:lpstr>Gerakan Bahasa Isyarat Dinamis</vt:lpstr>
      <vt:lpstr>Ekstraksi Fitur Dinamis</vt:lpstr>
      <vt:lpstr>Ekstraksi Fitur Dinamis</vt:lpstr>
      <vt:lpstr>Implementasi: Antarmuka</vt:lpstr>
      <vt:lpstr>Implementasi: Ekstraksi Fitur Dinamis</vt:lpstr>
      <vt:lpstr>Implementasi: Ekstraksi Fitur Dinamis</vt:lpstr>
      <vt:lpstr>Implementasi: Ekstraksi Fitur Dinamis</vt:lpstr>
      <vt:lpstr>Implementasi: Fitur Dinamis</vt:lpstr>
      <vt:lpstr>Training Data</vt:lpstr>
      <vt:lpstr>Uji Coba: Mekanisme</vt:lpstr>
      <vt:lpstr>Uji Coba: Skenario</vt:lpstr>
      <vt:lpstr>Uji Coba</vt:lpstr>
      <vt:lpstr>Kesimpulan</vt:lpstr>
      <vt:lpstr>Kesimpulan (2)</vt:lpstr>
      <vt:lpstr>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EKSTRAKSI FITUR DINAMIS PADA GERAKAN TANGAN MENGGUNAKAN KINECT 2.0 UNTUK MENGENALI BAHASA ISYARAT INDONESIA</dc:title>
  <dc:creator>Nugyasa</dc:creator>
  <cp:lastModifiedBy>Nugyasa</cp:lastModifiedBy>
  <cp:revision>106</cp:revision>
  <dcterms:created xsi:type="dcterms:W3CDTF">2017-06-10T13:16:37Z</dcterms:created>
  <dcterms:modified xsi:type="dcterms:W3CDTF">2017-06-10T16:48:47Z</dcterms:modified>
</cp:coreProperties>
</file>