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E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4F1CE0-9211-4CF4-AC00-CDC3E85C065A}"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4990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F1CE0-9211-4CF4-AC00-CDC3E85C065A}"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58156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F1CE0-9211-4CF4-AC00-CDC3E85C065A}"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372231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4F1CE0-9211-4CF4-AC00-CDC3E85C065A}"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56217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4F1CE0-9211-4CF4-AC00-CDC3E85C065A}" type="datetimeFigureOut">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83245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4F1CE0-9211-4CF4-AC00-CDC3E85C065A}"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317201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4F1CE0-9211-4CF4-AC00-CDC3E85C065A}" type="datetimeFigureOut">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207056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4F1CE0-9211-4CF4-AC00-CDC3E85C065A}" type="datetimeFigureOut">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19136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F1CE0-9211-4CF4-AC00-CDC3E85C065A}" type="datetimeFigureOut">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332705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4F1CE0-9211-4CF4-AC00-CDC3E85C065A}"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53900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4F1CE0-9211-4CF4-AC00-CDC3E85C065A}" type="datetimeFigureOut">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011E3-73D1-4C15-BC84-CF13013B4377}" type="slidenum">
              <a:rPr lang="en-US" smtClean="0"/>
              <a:t>‹#›</a:t>
            </a:fld>
            <a:endParaRPr lang="en-US"/>
          </a:p>
        </p:txBody>
      </p:sp>
    </p:spTree>
    <p:extLst>
      <p:ext uri="{BB962C8B-B14F-4D97-AF65-F5344CB8AC3E}">
        <p14:creationId xmlns:p14="http://schemas.microsoft.com/office/powerpoint/2010/main" val="182696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F1CE0-9211-4CF4-AC00-CDC3E85C065A}" type="datetimeFigureOut">
              <a:rPr lang="en-US" smtClean="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011E3-73D1-4C15-BC84-CF13013B4377}" type="slidenum">
              <a:rPr lang="en-US" smtClean="0"/>
              <a:t>‹#›</a:t>
            </a:fld>
            <a:endParaRPr lang="en-US"/>
          </a:p>
        </p:txBody>
      </p:sp>
    </p:spTree>
    <p:extLst>
      <p:ext uri="{BB962C8B-B14F-4D97-AF65-F5344CB8AC3E}">
        <p14:creationId xmlns:p14="http://schemas.microsoft.com/office/powerpoint/2010/main" val="233381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8685"/>
            <a:ext cx="9144000" cy="1075147"/>
          </a:xfrm>
        </p:spPr>
        <p:txBody>
          <a:bodyPr>
            <a:normAutofit/>
          </a:bodyPr>
          <a:lstStyle/>
          <a:p>
            <a:r>
              <a:rPr lang="en-US" sz="6600" dirty="0" smtClean="0">
                <a:solidFill>
                  <a:schemeClr val="accent2">
                    <a:lumMod val="75000"/>
                  </a:schemeClr>
                </a:solidFill>
                <a:latin typeface="Aldhabi" panose="01000000000000000000" pitchFamily="2" charset="-78"/>
                <a:cs typeface="Aldhabi" panose="01000000000000000000" pitchFamily="2" charset="-78"/>
              </a:rPr>
              <a:t>Introduction to Databases</a:t>
            </a:r>
            <a:endParaRPr lang="en-US" sz="6600" dirty="0">
              <a:solidFill>
                <a:schemeClr val="accent2">
                  <a:lumMod val="75000"/>
                </a:schemeClr>
              </a:solidFill>
              <a:latin typeface="Aldhabi" panose="01000000000000000000" pitchFamily="2" charset="-78"/>
              <a:cs typeface="Aldhabi" panose="01000000000000000000" pitchFamily="2" charset="-78"/>
            </a:endParaRPr>
          </a:p>
        </p:txBody>
      </p:sp>
      <p:sp>
        <p:nvSpPr>
          <p:cNvPr id="3" name="Subtitle 2"/>
          <p:cNvSpPr>
            <a:spLocks noGrp="1"/>
          </p:cNvSpPr>
          <p:nvPr>
            <p:ph type="subTitle" idx="1"/>
          </p:nvPr>
        </p:nvSpPr>
        <p:spPr>
          <a:xfrm>
            <a:off x="1524000" y="3023419"/>
            <a:ext cx="9144000" cy="3045542"/>
          </a:xfrm>
        </p:spPr>
        <p:txBody>
          <a:bodyPr>
            <a:normAutofit/>
          </a:bodyPr>
          <a:lstStyle/>
          <a:p>
            <a:pPr algn="l"/>
            <a:endParaRPr lang="en-US" sz="2000" b="1" dirty="0" smtClean="0">
              <a:latin typeface="Andalus" panose="02020603050405020304" pitchFamily="18" charset="-78"/>
              <a:cs typeface="Andalus" panose="02020603050405020304" pitchFamily="18" charset="-78"/>
            </a:endParaRPr>
          </a:p>
          <a:p>
            <a:pPr algn="l"/>
            <a:endParaRPr lang="en-US" sz="2000" b="1" dirty="0">
              <a:latin typeface="Andalus" panose="02020603050405020304" pitchFamily="18" charset="-78"/>
              <a:cs typeface="Andalus" panose="02020603050405020304" pitchFamily="18" charset="-78"/>
            </a:endParaRPr>
          </a:p>
          <a:p>
            <a:pPr algn="l"/>
            <a:endParaRPr lang="en-US" sz="2000" b="1" dirty="0" smtClean="0">
              <a:latin typeface="Andalus" panose="02020603050405020304" pitchFamily="18" charset="-78"/>
              <a:cs typeface="Andalus" panose="02020603050405020304" pitchFamily="18" charset="-78"/>
            </a:endParaRPr>
          </a:p>
          <a:p>
            <a:pPr algn="l"/>
            <a:endParaRPr lang="en-US" sz="2000" b="1" dirty="0">
              <a:latin typeface="Andalus" panose="02020603050405020304" pitchFamily="18" charset="-78"/>
              <a:cs typeface="Andalus" panose="02020603050405020304" pitchFamily="18" charset="-78"/>
            </a:endParaRPr>
          </a:p>
          <a:p>
            <a:pPr algn="l"/>
            <a:endParaRPr lang="en-US" sz="2000" b="1" dirty="0" smtClean="0">
              <a:latin typeface="Andalus" panose="02020603050405020304" pitchFamily="18" charset="-78"/>
              <a:cs typeface="Andalus" panose="02020603050405020304" pitchFamily="18" charset="-78"/>
            </a:endParaRPr>
          </a:p>
          <a:p>
            <a:pPr algn="l"/>
            <a:r>
              <a:rPr lang="en-US" sz="2000" b="1" dirty="0" smtClean="0">
                <a:latin typeface="Andalus" panose="02020603050405020304" pitchFamily="18" charset="-78"/>
                <a:cs typeface="Andalus" panose="02020603050405020304" pitchFamily="18" charset="-78"/>
              </a:rPr>
              <a:t>Student: </a:t>
            </a:r>
            <a:r>
              <a:rPr lang="en-US" sz="2000" b="1" dirty="0" smtClean="0">
                <a:solidFill>
                  <a:schemeClr val="accent1">
                    <a:lumMod val="50000"/>
                  </a:schemeClr>
                </a:solidFill>
                <a:latin typeface="Andalus" panose="02020603050405020304" pitchFamily="18" charset="-78"/>
                <a:cs typeface="Andalus" panose="02020603050405020304" pitchFamily="18" charset="-78"/>
              </a:rPr>
              <a:t>yahya elhammi</a:t>
            </a:r>
          </a:p>
          <a:p>
            <a:pPr algn="l"/>
            <a:r>
              <a:rPr lang="en-US" sz="2000" b="1" dirty="0" smtClean="0">
                <a:latin typeface="Andalus" panose="02020603050405020304" pitchFamily="18" charset="-78"/>
                <a:cs typeface="Andalus" panose="02020603050405020304" pitchFamily="18" charset="-78"/>
              </a:rPr>
              <a:t>Instructor: </a:t>
            </a:r>
            <a:r>
              <a:rPr lang="en-US" sz="2000" b="1" dirty="0" smtClean="0">
                <a:solidFill>
                  <a:schemeClr val="accent1">
                    <a:lumMod val="50000"/>
                  </a:schemeClr>
                </a:solidFill>
                <a:latin typeface="Andalus" panose="02020603050405020304" pitchFamily="18" charset="-78"/>
                <a:cs typeface="Andalus" panose="02020603050405020304" pitchFamily="18" charset="-78"/>
              </a:rPr>
              <a:t>ala hwidheg</a:t>
            </a:r>
            <a:endParaRPr lang="en-US" sz="2000" b="1" dirty="0">
              <a:solidFill>
                <a:schemeClr val="accent1">
                  <a:lumMod val="50000"/>
                </a:schemeClr>
              </a:solidFill>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380" y="1992926"/>
            <a:ext cx="6604819" cy="2706893"/>
          </a:xfrm>
          <a:prstGeom prst="rect">
            <a:avLst/>
          </a:prstGeom>
        </p:spPr>
      </p:pic>
    </p:spTree>
    <p:extLst>
      <p:ext uri="{BB962C8B-B14F-4D97-AF65-F5344CB8AC3E}">
        <p14:creationId xmlns:p14="http://schemas.microsoft.com/office/powerpoint/2010/main" val="159498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2">
                    <a:lumMod val="75000"/>
                  </a:schemeClr>
                </a:solidFill>
                <a:latin typeface="Arabic Typesetting" panose="03020402040406030203" pitchFamily="66" charset="-78"/>
                <a:cs typeface="Arabic Typesetting" panose="03020402040406030203" pitchFamily="66" charset="-78"/>
              </a:rPr>
              <a:t>MySQL </a:t>
            </a:r>
            <a:endParaRPr lang="en-US" sz="5400" b="1" dirty="0">
              <a:solidFill>
                <a:schemeClr val="accent2">
                  <a:lumMod val="75000"/>
                </a:schemeClr>
              </a:solidFill>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a:xfrm>
            <a:off x="681806" y="2754773"/>
            <a:ext cx="10515600" cy="3528040"/>
          </a:xfrm>
        </p:spPr>
        <p:txBody>
          <a:bodyPr/>
          <a:lstStyle/>
          <a:p>
            <a:r>
              <a:rPr lang="en-US" dirty="0" smtClean="0">
                <a:latin typeface="Times New Roman" panose="02020603050405020304" pitchFamily="18" charset="0"/>
                <a:cs typeface="Times New Roman" panose="02020603050405020304" pitchFamily="18" charset="0"/>
              </a:rPr>
              <a:t>Système de gestion de bases de données relationnelles (SGBDR) sous licence GNU très utilisé pour mettre en ligne des bases de données.</a:t>
            </a:r>
          </a:p>
          <a:p>
            <a:r>
              <a:rPr lang="en-US" dirty="0" smtClean="0">
                <a:latin typeface="Times New Roman" panose="02020603050405020304" pitchFamily="18" charset="0"/>
                <a:cs typeface="Times New Roman" panose="02020603050405020304" pitchFamily="18" charset="0"/>
              </a:rPr>
              <a:t>MySQL fonctionne sur beaucoup de plates-</a:t>
            </a:r>
            <a:r>
              <a:rPr lang="en-US" dirty="0" err="1" smtClean="0">
                <a:latin typeface="Times New Roman" panose="02020603050405020304" pitchFamily="18" charset="0"/>
                <a:cs typeface="Times New Roman" panose="02020603050405020304" pitchFamily="18" charset="0"/>
              </a:rPr>
              <a:t>formes</a:t>
            </a:r>
            <a:r>
              <a:rPr lang="en-US" dirty="0" smtClean="0">
                <a:latin typeface="Times New Roman" panose="02020603050405020304" pitchFamily="18" charset="0"/>
                <a:cs typeface="Times New Roman" panose="02020603050405020304" pitchFamily="18" charset="0"/>
              </a:rPr>
              <a:t> différentes, incluant AIX, BSDi, FreeBSD, HP-UX, Linux, Mac OS X, NetBSD, OpenBSD, OS/2 Warp, SGI Irix, Solaris, SunOS, SCO OpenServer, SCO UnixWare, Tru64 Unix, Windows 95, 98, NT, 2000 et XP.</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156" y="365125"/>
            <a:ext cx="1619250" cy="1095375"/>
          </a:xfrm>
          <a:prstGeom prst="rect">
            <a:avLst/>
          </a:prstGeom>
        </p:spPr>
      </p:pic>
    </p:spTree>
    <p:extLst>
      <p:ext uri="{BB962C8B-B14F-4D97-AF65-F5344CB8AC3E}">
        <p14:creationId xmlns:p14="http://schemas.microsoft.com/office/powerpoint/2010/main" val="14533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sz="5400" b="1" dirty="0">
                <a:solidFill>
                  <a:schemeClr val="accent1">
                    <a:lumMod val="50000"/>
                  </a:schemeClr>
                </a:solidFill>
                <a:latin typeface="Arabic Typesetting" panose="03020402040406030203" pitchFamily="66" charset="-78"/>
                <a:cs typeface="Arabic Typesetting" panose="03020402040406030203" pitchFamily="66" charset="-78"/>
              </a:rPr>
              <a:t>PostgreSQL</a:t>
            </a:r>
            <a:r>
              <a:rPr lang="en-US" dirty="0" smtClean="0">
                <a:solidFill>
                  <a:schemeClr val="accent1">
                    <a:lumMod val="50000"/>
                  </a:schemeClr>
                </a:solidFill>
              </a:rPr>
              <a:t> </a:t>
            </a:r>
            <a:br>
              <a:rPr lang="en-US" dirty="0" smtClean="0">
                <a:solidFill>
                  <a:schemeClr val="accent1">
                    <a:lumMod val="50000"/>
                  </a:schemeClr>
                </a:solidFill>
              </a:rPr>
            </a:br>
            <a:endParaRPr lang="en-US"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20000"/>
          </a:bodyPr>
          <a:lstStyle/>
          <a:p>
            <a:endParaRPr lang="fr-FR" dirty="0" smtClean="0"/>
          </a:p>
          <a:p>
            <a:pPr>
              <a:lnSpc>
                <a:spcPct val="100000"/>
              </a:lnSpc>
            </a:pPr>
            <a:r>
              <a:rPr lang="fr-FR" sz="3000" dirty="0">
                <a:latin typeface="Times New Roman" panose="02020603050405020304" pitchFamily="18" charset="0"/>
                <a:cs typeface="Times New Roman" panose="02020603050405020304" pitchFamily="18" charset="0"/>
              </a:rPr>
              <a:t>PostgreSQL</a:t>
            </a:r>
          </a:p>
          <a:p>
            <a:pPr>
              <a:lnSpc>
                <a:spcPct val="100000"/>
              </a:lnSpc>
            </a:pPr>
            <a:r>
              <a:rPr lang="fr-FR" sz="3000" dirty="0">
                <a:latin typeface="Times New Roman" panose="02020603050405020304" pitchFamily="18" charset="0"/>
                <a:cs typeface="Times New Roman" panose="02020603050405020304" pitchFamily="18" charset="0"/>
              </a:rPr>
              <a:t>Définition</a:t>
            </a:r>
          </a:p>
          <a:p>
            <a:pPr>
              <a:lnSpc>
                <a:spcPct val="100000"/>
              </a:lnSpc>
            </a:pPr>
            <a:r>
              <a:rPr lang="fr-FR" sz="3000" dirty="0">
                <a:latin typeface="Times New Roman" panose="02020603050405020304" pitchFamily="18" charset="0"/>
                <a:cs typeface="Times New Roman" panose="02020603050405020304" pitchFamily="18" charset="0"/>
              </a:rPr>
              <a:t>Système de gestion de base de données relationnelle et objet (SGBDR) disponible selon les termes de la license BSD. Comme les projets libres Apache et Linux, PostgreSQL n'est pas controlé par une seule entreprise, mais est basé sur une communauté mondiale de développeurs et d'entreprises.</a:t>
            </a:r>
          </a:p>
          <a:p>
            <a:pPr>
              <a:lnSpc>
                <a:spcPct val="100000"/>
              </a:lnSpc>
            </a:pPr>
            <a:r>
              <a:rPr lang="fr-FR" sz="3000" dirty="0">
                <a:latin typeface="Times New Roman" panose="02020603050405020304" pitchFamily="18" charset="0"/>
                <a:cs typeface="Times New Roman" panose="02020603050405020304" pitchFamily="18" charset="0"/>
              </a:rPr>
              <a:t>PostgreSQL fonctionne sur beaucoup de plates-formes différentes, incluant Solaris, SunOS, Mac OS X, HP-UX, AIX, Linux, Irix, Digital Unix, BSD, NetBSD, FreeBSD, SCO unix, NeXTSTEP, UnixWare et toutes sortes d'unix</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7054" y="162232"/>
            <a:ext cx="3306018" cy="1595925"/>
          </a:xfrm>
          <a:prstGeom prst="rect">
            <a:avLst/>
          </a:prstGeom>
        </p:spPr>
      </p:pic>
    </p:spTree>
    <p:extLst>
      <p:ext uri="{BB962C8B-B14F-4D97-AF65-F5344CB8AC3E}">
        <p14:creationId xmlns:p14="http://schemas.microsoft.com/office/powerpoint/2010/main" val="489701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5A0E06"/>
                </a:solidFill>
                <a:latin typeface="Arabic Typesetting" panose="03020402040406030203" pitchFamily="66" charset="-78"/>
                <a:cs typeface="Arabic Typesetting" panose="03020402040406030203" pitchFamily="66" charset="-78"/>
              </a:rPr>
              <a:t>SQL</a:t>
            </a:r>
          </a:p>
        </p:txBody>
      </p:sp>
      <p:sp>
        <p:nvSpPr>
          <p:cNvPr id="3" name="Content Placeholder 2"/>
          <p:cNvSpPr>
            <a:spLocks noGrp="1"/>
          </p:cNvSpPr>
          <p:nvPr>
            <p:ph idx="1"/>
          </p:nvPr>
        </p:nvSpPr>
        <p:spPr>
          <a:xfrm>
            <a:off x="838200" y="2678266"/>
            <a:ext cx="10515600" cy="2985115"/>
          </a:xfrm>
        </p:spPr>
        <p:txBody>
          <a:bodyPr>
            <a:normAutofit/>
          </a:bodyPr>
          <a:lstStyle/>
          <a:p>
            <a:r>
              <a:rPr lang="fr-FR" sz="2600" dirty="0">
                <a:latin typeface="Times New Roman" panose="02020603050405020304" pitchFamily="18" charset="0"/>
                <a:cs typeface="Times New Roman" panose="02020603050405020304" pitchFamily="18" charset="0"/>
              </a:rPr>
              <a:t>SQL (</a:t>
            </a:r>
            <a:r>
              <a:rPr lang="fr-FR" sz="2400" u="sng" dirty="0">
                <a:latin typeface="Times New Roman" panose="02020603050405020304" pitchFamily="18" charset="0"/>
                <a:cs typeface="Times New Roman" panose="02020603050405020304" pitchFamily="18" charset="0"/>
              </a:rPr>
              <a:t>Structured Query Language</a:t>
            </a:r>
            <a:r>
              <a:rPr lang="fr-FR" sz="2600" dirty="0">
                <a:latin typeface="Times New Roman" panose="02020603050405020304" pitchFamily="18" charset="0"/>
                <a:cs typeface="Times New Roman" panose="02020603050405020304" pitchFamily="18" charset="0"/>
              </a:rPr>
              <a:t>) est un langage de « programmation » standardisé qui est utilisé pour gérer des bases de données relationnelles et effectuer diverses opérations sur les données qu’elles contiennent. </a:t>
            </a:r>
            <a:r>
              <a:rPr lang="fr-FR" sz="2600" dirty="0">
                <a:latin typeface="Times New Roman" panose="02020603050405020304" pitchFamily="18" charset="0"/>
                <a:cs typeface="Times New Roman" panose="02020603050405020304" pitchFamily="18" charset="0"/>
              </a:rPr>
              <a:t>Créé à l’origine dans les années 1970, SQL est régulièrement utilisé non seulement par les administrateurs de bases de données, mais aussi par les développeurs qui écrivent des scripts d’intégration de données et les analystes de données qui cherchent à mettre en place et à exécuter des requêtes analytiques.</a:t>
            </a:r>
            <a:endParaRPr lang="en-US"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9883" y="0"/>
            <a:ext cx="3673135" cy="1979528"/>
          </a:xfrm>
          <a:prstGeom prst="rect">
            <a:avLst/>
          </a:prstGeom>
        </p:spPr>
      </p:pic>
    </p:spTree>
    <p:extLst>
      <p:ext uri="{BB962C8B-B14F-4D97-AF65-F5344CB8AC3E}">
        <p14:creationId xmlns:p14="http://schemas.microsoft.com/office/powerpoint/2010/main" val="243350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35"/>
            <a:ext cx="10515600" cy="947481"/>
          </a:xfrm>
        </p:spPr>
        <p:txBody>
          <a:bodyPr>
            <a:normAutofit/>
          </a:bodyPr>
          <a:lstStyle/>
          <a:p>
            <a:r>
              <a:rPr lang="en-US" sz="5400" b="1" dirty="0">
                <a:solidFill>
                  <a:schemeClr val="accent1">
                    <a:lumMod val="50000"/>
                  </a:schemeClr>
                </a:solidFill>
                <a:latin typeface="Arabic Typesetting" panose="03020402040406030203" pitchFamily="66" charset="-78"/>
                <a:cs typeface="Arabic Typesetting" panose="03020402040406030203" pitchFamily="66" charset="-78"/>
              </a:rPr>
              <a:t>comparison between the three RDBMS</a:t>
            </a:r>
          </a:p>
        </p:txBody>
      </p:sp>
      <p:sp>
        <p:nvSpPr>
          <p:cNvPr id="3" name="Content Placeholder 2"/>
          <p:cNvSpPr>
            <a:spLocks noGrp="1"/>
          </p:cNvSpPr>
          <p:nvPr>
            <p:ph idx="1"/>
          </p:nvPr>
        </p:nvSpPr>
        <p:spPr>
          <a:xfrm>
            <a:off x="838200" y="1867669"/>
            <a:ext cx="10515600" cy="4754357"/>
          </a:xfrm>
        </p:spPr>
        <p:txBody>
          <a:bodyPr>
            <a:normAutofit/>
          </a:bodyPr>
          <a:lstStyle/>
          <a:p>
            <a:r>
              <a:rPr lang="en-US" sz="2600" dirty="0">
                <a:latin typeface="Times New Roman" panose="02020603050405020304" pitchFamily="18" charset="0"/>
                <a:cs typeface="Times New Roman" panose="02020603050405020304" pitchFamily="18" charset="0"/>
              </a:rPr>
              <a:t>DBMS or Database Management System and RDBMS or Relational Database Management system are based on the technology of storing data and using the database for data storage. A database in which both of them are tasked to manage is simply a collection of data. </a:t>
            </a:r>
            <a:r>
              <a:rPr lang="en-US" sz="2600" dirty="0">
                <a:latin typeface="Times New Roman" panose="02020603050405020304" pitchFamily="18" charset="0"/>
                <a:cs typeface="Times New Roman" panose="02020603050405020304" pitchFamily="18" charset="0"/>
              </a:rPr>
              <a:t>Data that gets stored in a database is of structured format</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structuring layer to the data allows the database to prove useful in storing, managing, and retrieving the data when the need to do so arises. In the ancient times of computer technology, the information which was generated had to be stored and organized in a technology we rarely see these days, the technology of tapes. The one salient disadvantage of using the tape-based storage solution was the data’s inability to be reread from the need to resolve this issue, a database as born.</a:t>
            </a:r>
          </a:p>
        </p:txBody>
      </p:sp>
    </p:spTree>
    <p:extLst>
      <p:ext uri="{BB962C8B-B14F-4D97-AF65-F5344CB8AC3E}">
        <p14:creationId xmlns:p14="http://schemas.microsoft.com/office/powerpoint/2010/main" val="1592410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434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Aldhabi</vt:lpstr>
      <vt:lpstr>Andalus</vt:lpstr>
      <vt:lpstr>Arabic Typesetting</vt:lpstr>
      <vt:lpstr>Arial</vt:lpstr>
      <vt:lpstr>Calibri</vt:lpstr>
      <vt:lpstr>Calibri Light</vt:lpstr>
      <vt:lpstr>Times New Roman</vt:lpstr>
      <vt:lpstr>Office Theme</vt:lpstr>
      <vt:lpstr>Introduction to Databases</vt:lpstr>
      <vt:lpstr>MySQL </vt:lpstr>
      <vt:lpstr>PostgreSQL  </vt:lpstr>
      <vt:lpstr>SQL</vt:lpstr>
      <vt:lpstr>comparison between the three RDBMS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Tsukuyomi</dc:creator>
  <cp:lastModifiedBy>Tsukuyomi</cp:lastModifiedBy>
  <cp:revision>4</cp:revision>
  <dcterms:created xsi:type="dcterms:W3CDTF">2021-10-07T10:13:17Z</dcterms:created>
  <dcterms:modified xsi:type="dcterms:W3CDTF">2021-10-07T10:40:25Z</dcterms:modified>
</cp:coreProperties>
</file>