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7" r:id="rId6"/>
    <p:sldId id="258" r:id="rId7"/>
    <p:sldId id="262" r:id="rId8"/>
    <p:sldId id="259" r:id="rId9"/>
    <p:sldId id="260" r:id="rId10"/>
    <p:sldId id="261" r:id="rId11"/>
    <p:sldId id="263" r:id="rId12"/>
    <p:sldId id="264" r:id="rId13"/>
    <p:sldId id="265" r:id="rId14"/>
    <p:sldId id="266" r:id="rId15"/>
    <p:sldId id="268" r:id="rId16"/>
    <p:sldId id="269"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9B4D4-E0F6-9AC3-68EB-DBFFC1592A01}" v="680" dt="2024-01-15T00:05:27.435"/>
    <p1510:client id="{849EA588-226E-49B0-8537-3EE2F403F225}" v="4947" dt="2024-01-15T08:37:59.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541F0-D43D-48A4-964A-7F55F64ADD61}"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C5EC7-F785-401F-B2B0-3710468805FF}" type="slidenum">
              <a:rPr lang="en-US" smtClean="0"/>
              <a:t>‹#›</a:t>
            </a:fld>
            <a:endParaRPr lang="en-US"/>
          </a:p>
        </p:txBody>
      </p:sp>
    </p:spTree>
    <p:extLst>
      <p:ext uri="{BB962C8B-B14F-4D97-AF65-F5344CB8AC3E}">
        <p14:creationId xmlns:p14="http://schemas.microsoft.com/office/powerpoint/2010/main" val="13634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605B-C122-A6E5-003B-1D645B3C00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25FABF-1273-DC03-85DF-4CD447017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FE9757-96C6-CCE0-5DD4-ED6EBF8BA6D0}"/>
              </a:ext>
            </a:extLst>
          </p:cNvPr>
          <p:cNvSpPr>
            <a:spLocks noGrp="1"/>
          </p:cNvSpPr>
          <p:nvPr>
            <p:ph type="dt" sz="half" idx="10"/>
          </p:nvPr>
        </p:nvSpPr>
        <p:spPr/>
        <p:txBody>
          <a:bodyPr/>
          <a:lstStyle/>
          <a:p>
            <a:fld id="{1381C990-B23E-4727-B1C3-C085BC74F6B1}" type="datetime1">
              <a:rPr lang="en-US" smtClean="0"/>
              <a:t>1/15/2024</a:t>
            </a:fld>
            <a:endParaRPr lang="en-US"/>
          </a:p>
        </p:txBody>
      </p:sp>
      <p:sp>
        <p:nvSpPr>
          <p:cNvPr id="5" name="Footer Placeholder 4">
            <a:extLst>
              <a:ext uri="{FF2B5EF4-FFF2-40B4-BE49-F238E27FC236}">
                <a16:creationId xmlns:a16="http://schemas.microsoft.com/office/drawing/2014/main" id="{01D59A39-5FB5-2B68-4A82-AFF860E5E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C91B-0700-1B9A-A41E-6DBC5613551A}"/>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390636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8E23-98E3-2060-D7D4-16C48F9165C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0A555D-DCA5-1199-7A1B-3921CB3FC3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EC83D3-F913-4449-5D3A-B793A9CEEAC7}"/>
              </a:ext>
            </a:extLst>
          </p:cNvPr>
          <p:cNvSpPr>
            <a:spLocks noGrp="1"/>
          </p:cNvSpPr>
          <p:nvPr>
            <p:ph type="dt" sz="half" idx="10"/>
          </p:nvPr>
        </p:nvSpPr>
        <p:spPr/>
        <p:txBody>
          <a:bodyPr/>
          <a:lstStyle/>
          <a:p>
            <a:fld id="{2507E935-6C68-425D-8710-64D755B46FAF}" type="datetime1">
              <a:rPr lang="en-US" smtClean="0"/>
              <a:t>1/15/2024</a:t>
            </a:fld>
            <a:endParaRPr lang="en-US"/>
          </a:p>
        </p:txBody>
      </p:sp>
      <p:sp>
        <p:nvSpPr>
          <p:cNvPr id="5" name="Footer Placeholder 4">
            <a:extLst>
              <a:ext uri="{FF2B5EF4-FFF2-40B4-BE49-F238E27FC236}">
                <a16:creationId xmlns:a16="http://schemas.microsoft.com/office/drawing/2014/main" id="{91936DE4-F778-A66F-1540-D2E8FA79D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28196-96F8-997D-DEC1-FE2288522BC8}"/>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36487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9B6A2-FA8C-15DA-63B1-622482844D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A271AB-831E-0964-BDA7-86E387F153E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FB999D-9B81-D667-C13F-70C5C5EB03F6}"/>
              </a:ext>
            </a:extLst>
          </p:cNvPr>
          <p:cNvSpPr>
            <a:spLocks noGrp="1"/>
          </p:cNvSpPr>
          <p:nvPr>
            <p:ph type="dt" sz="half" idx="10"/>
          </p:nvPr>
        </p:nvSpPr>
        <p:spPr/>
        <p:txBody>
          <a:bodyPr/>
          <a:lstStyle/>
          <a:p>
            <a:fld id="{6E38A6BB-D755-4AD6-AD3C-0B0F283F6449}" type="datetime1">
              <a:rPr lang="en-US" smtClean="0"/>
              <a:t>1/15/2024</a:t>
            </a:fld>
            <a:endParaRPr lang="en-US"/>
          </a:p>
        </p:txBody>
      </p:sp>
      <p:sp>
        <p:nvSpPr>
          <p:cNvPr id="5" name="Footer Placeholder 4">
            <a:extLst>
              <a:ext uri="{FF2B5EF4-FFF2-40B4-BE49-F238E27FC236}">
                <a16:creationId xmlns:a16="http://schemas.microsoft.com/office/drawing/2014/main" id="{6B97064C-80FF-04EA-3AAE-950925E9F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6F592-8E6F-4AD1-0210-EC4B3E9AAFB5}"/>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99413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5636-AEB0-DF85-CB0A-C61EE8AC57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A72A98-6FEA-82C4-290F-1B0F559A94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123B09-F39F-30EC-87DD-B0952CEA626C}"/>
              </a:ext>
            </a:extLst>
          </p:cNvPr>
          <p:cNvSpPr>
            <a:spLocks noGrp="1"/>
          </p:cNvSpPr>
          <p:nvPr>
            <p:ph type="dt" sz="half" idx="10"/>
          </p:nvPr>
        </p:nvSpPr>
        <p:spPr/>
        <p:txBody>
          <a:bodyPr/>
          <a:lstStyle/>
          <a:p>
            <a:fld id="{B439F9E5-9A1F-4997-9D7C-C8022F79E323}" type="datetime1">
              <a:rPr lang="en-US" smtClean="0"/>
              <a:t>1/15/2024</a:t>
            </a:fld>
            <a:endParaRPr lang="en-US"/>
          </a:p>
        </p:txBody>
      </p:sp>
      <p:sp>
        <p:nvSpPr>
          <p:cNvPr id="5" name="Footer Placeholder 4">
            <a:extLst>
              <a:ext uri="{FF2B5EF4-FFF2-40B4-BE49-F238E27FC236}">
                <a16:creationId xmlns:a16="http://schemas.microsoft.com/office/drawing/2014/main" id="{2EC7172B-32EA-14C0-0B5D-E02040DF4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1A606-C1D8-0639-B6B5-B3ADFB8B9E2E}"/>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269842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2F46-801C-2CEB-A5ED-8FB72AD24F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07F9A4-349B-6F7E-1D76-23955F98A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D9182B-531F-C228-2A2A-A66D0E20CF2D}"/>
              </a:ext>
            </a:extLst>
          </p:cNvPr>
          <p:cNvSpPr>
            <a:spLocks noGrp="1"/>
          </p:cNvSpPr>
          <p:nvPr>
            <p:ph type="dt" sz="half" idx="10"/>
          </p:nvPr>
        </p:nvSpPr>
        <p:spPr/>
        <p:txBody>
          <a:bodyPr/>
          <a:lstStyle/>
          <a:p>
            <a:fld id="{B25F543C-A9AE-4DEC-97B3-4C4823682CF6}" type="datetime1">
              <a:rPr lang="en-US" smtClean="0"/>
              <a:t>1/15/2024</a:t>
            </a:fld>
            <a:endParaRPr lang="en-US"/>
          </a:p>
        </p:txBody>
      </p:sp>
      <p:sp>
        <p:nvSpPr>
          <p:cNvPr id="5" name="Footer Placeholder 4">
            <a:extLst>
              <a:ext uri="{FF2B5EF4-FFF2-40B4-BE49-F238E27FC236}">
                <a16:creationId xmlns:a16="http://schemas.microsoft.com/office/drawing/2014/main" id="{59A6BFDC-80F0-3925-ABEE-BE913A6B0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67021-329D-1480-50E6-BB9C5659310B}"/>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133443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F734-A7B1-E8C7-6090-082E46FFC48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14D2D6-BDA1-CC87-FA05-80F76D526F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67276D-BB9E-63AF-5EC5-5DFDB0BECD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E2A34BD-AE8F-C960-E7E4-02C50C45F21B}"/>
              </a:ext>
            </a:extLst>
          </p:cNvPr>
          <p:cNvSpPr>
            <a:spLocks noGrp="1"/>
          </p:cNvSpPr>
          <p:nvPr>
            <p:ph type="dt" sz="half" idx="10"/>
          </p:nvPr>
        </p:nvSpPr>
        <p:spPr/>
        <p:txBody>
          <a:bodyPr/>
          <a:lstStyle/>
          <a:p>
            <a:fld id="{C43BE577-04A8-4CF7-8235-E068E1035577}" type="datetime1">
              <a:rPr lang="en-US" smtClean="0"/>
              <a:t>1/15/2024</a:t>
            </a:fld>
            <a:endParaRPr lang="en-US"/>
          </a:p>
        </p:txBody>
      </p:sp>
      <p:sp>
        <p:nvSpPr>
          <p:cNvPr id="6" name="Footer Placeholder 5">
            <a:extLst>
              <a:ext uri="{FF2B5EF4-FFF2-40B4-BE49-F238E27FC236}">
                <a16:creationId xmlns:a16="http://schemas.microsoft.com/office/drawing/2014/main" id="{90446C49-4BD9-550F-7F94-A2A927A21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4D211-5432-4709-56FF-7756B561A861}"/>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174797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9FE4-8957-0ABE-B8AC-94262841B0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199DC3-2B4A-B68E-6DBF-D9C5F4E14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996ABA-38C0-301D-1C69-A3089B8116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4B6C9F1-DFB0-B428-61C1-345E1FCFA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F5584B-4E0B-4BED-74C5-1D31D4E340C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A9A9CBF-56D0-1D87-FC6A-084F2F040ABB}"/>
              </a:ext>
            </a:extLst>
          </p:cNvPr>
          <p:cNvSpPr>
            <a:spLocks noGrp="1"/>
          </p:cNvSpPr>
          <p:nvPr>
            <p:ph type="dt" sz="half" idx="10"/>
          </p:nvPr>
        </p:nvSpPr>
        <p:spPr/>
        <p:txBody>
          <a:bodyPr/>
          <a:lstStyle/>
          <a:p>
            <a:fld id="{39FC4BB6-4D29-49DD-8102-5491EFCE9B01}" type="datetime1">
              <a:rPr lang="en-US" smtClean="0"/>
              <a:t>1/15/2024</a:t>
            </a:fld>
            <a:endParaRPr lang="en-US"/>
          </a:p>
        </p:txBody>
      </p:sp>
      <p:sp>
        <p:nvSpPr>
          <p:cNvPr id="8" name="Footer Placeholder 7">
            <a:extLst>
              <a:ext uri="{FF2B5EF4-FFF2-40B4-BE49-F238E27FC236}">
                <a16:creationId xmlns:a16="http://schemas.microsoft.com/office/drawing/2014/main" id="{605AD1EC-5087-B1EF-66B3-2954B7B727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E90A34-3362-C1B2-6553-76098A4AE1A2}"/>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39867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3396-4BC4-44CE-5E3A-BCAE7B38D0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70EB364-C465-8308-CD4A-3FE7ADC82BD7}"/>
              </a:ext>
            </a:extLst>
          </p:cNvPr>
          <p:cNvSpPr>
            <a:spLocks noGrp="1"/>
          </p:cNvSpPr>
          <p:nvPr>
            <p:ph type="dt" sz="half" idx="10"/>
          </p:nvPr>
        </p:nvSpPr>
        <p:spPr/>
        <p:txBody>
          <a:bodyPr/>
          <a:lstStyle/>
          <a:p>
            <a:fld id="{2217087A-AB6E-4450-9440-030CB2C84460}" type="datetime1">
              <a:rPr lang="en-US" smtClean="0"/>
              <a:t>1/15/2024</a:t>
            </a:fld>
            <a:endParaRPr lang="en-US"/>
          </a:p>
        </p:txBody>
      </p:sp>
      <p:sp>
        <p:nvSpPr>
          <p:cNvPr id="4" name="Footer Placeholder 3">
            <a:extLst>
              <a:ext uri="{FF2B5EF4-FFF2-40B4-BE49-F238E27FC236}">
                <a16:creationId xmlns:a16="http://schemas.microsoft.com/office/drawing/2014/main" id="{F1849BAC-017E-04E2-7A0A-B6D1DACCF4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12CB3-76AB-E9A2-59A0-2AB4F15C03EE}"/>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9522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FF583-76F9-FEF3-6108-3B58708817B1}"/>
              </a:ext>
            </a:extLst>
          </p:cNvPr>
          <p:cNvSpPr>
            <a:spLocks noGrp="1"/>
          </p:cNvSpPr>
          <p:nvPr>
            <p:ph type="dt" sz="half" idx="10"/>
          </p:nvPr>
        </p:nvSpPr>
        <p:spPr/>
        <p:txBody>
          <a:bodyPr/>
          <a:lstStyle/>
          <a:p>
            <a:fld id="{CE9317E5-B1D9-4208-AB3B-34AA27C62ABF}" type="datetime1">
              <a:rPr lang="en-US" smtClean="0"/>
              <a:t>1/15/2024</a:t>
            </a:fld>
            <a:endParaRPr lang="en-US"/>
          </a:p>
        </p:txBody>
      </p:sp>
      <p:sp>
        <p:nvSpPr>
          <p:cNvPr id="3" name="Footer Placeholder 2">
            <a:extLst>
              <a:ext uri="{FF2B5EF4-FFF2-40B4-BE49-F238E27FC236}">
                <a16:creationId xmlns:a16="http://schemas.microsoft.com/office/drawing/2014/main" id="{D670612E-5AD6-AFA3-33FA-DC6176367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F26FD-B2E7-D11B-C2EA-DAC7EB844FA6}"/>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198964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57AE-63A9-4B86-E220-8EC16DE9EF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7DE53D9-4F31-EBC6-9ED8-402A6FBBE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D3E5CD7-866E-D72A-BE0C-82D610459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20B11F-C3DD-DE02-754A-F55606D73D7A}"/>
              </a:ext>
            </a:extLst>
          </p:cNvPr>
          <p:cNvSpPr>
            <a:spLocks noGrp="1"/>
          </p:cNvSpPr>
          <p:nvPr>
            <p:ph type="dt" sz="half" idx="10"/>
          </p:nvPr>
        </p:nvSpPr>
        <p:spPr/>
        <p:txBody>
          <a:bodyPr/>
          <a:lstStyle/>
          <a:p>
            <a:fld id="{9802D061-1DA8-4024-BC9D-11A818FD0E08}" type="datetime1">
              <a:rPr lang="en-US" smtClean="0"/>
              <a:t>1/15/2024</a:t>
            </a:fld>
            <a:endParaRPr lang="en-US"/>
          </a:p>
        </p:txBody>
      </p:sp>
      <p:sp>
        <p:nvSpPr>
          <p:cNvPr id="6" name="Footer Placeholder 5">
            <a:extLst>
              <a:ext uri="{FF2B5EF4-FFF2-40B4-BE49-F238E27FC236}">
                <a16:creationId xmlns:a16="http://schemas.microsoft.com/office/drawing/2014/main" id="{B03140EC-F16D-7849-06B5-44F169A04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B5CBA-BB0A-0A7E-8FE4-E5370559B5A4}"/>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133218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868F-B5B8-3107-CAC0-A4225FCFBF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E1714F2-B976-48AD-24B2-2A2314896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EE91B7-96BB-0453-4A0B-A0AA0A9E9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373BB0-D910-4424-DF25-55EE60C00358}"/>
              </a:ext>
            </a:extLst>
          </p:cNvPr>
          <p:cNvSpPr>
            <a:spLocks noGrp="1"/>
          </p:cNvSpPr>
          <p:nvPr>
            <p:ph type="dt" sz="half" idx="10"/>
          </p:nvPr>
        </p:nvSpPr>
        <p:spPr/>
        <p:txBody>
          <a:bodyPr/>
          <a:lstStyle/>
          <a:p>
            <a:fld id="{82EB13BC-CA03-4BEF-AD37-1CAC699D3601}" type="datetime1">
              <a:rPr lang="en-US" smtClean="0"/>
              <a:t>1/15/2024</a:t>
            </a:fld>
            <a:endParaRPr lang="en-US"/>
          </a:p>
        </p:txBody>
      </p:sp>
      <p:sp>
        <p:nvSpPr>
          <p:cNvPr id="6" name="Footer Placeholder 5">
            <a:extLst>
              <a:ext uri="{FF2B5EF4-FFF2-40B4-BE49-F238E27FC236}">
                <a16:creationId xmlns:a16="http://schemas.microsoft.com/office/drawing/2014/main" id="{8E6C37D3-2EB8-D292-F3C9-61C55E98D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1EFF0-2040-8031-5C94-C30F4CBC56DD}"/>
              </a:ext>
            </a:extLst>
          </p:cNvPr>
          <p:cNvSpPr>
            <a:spLocks noGrp="1"/>
          </p:cNvSpPr>
          <p:nvPr>
            <p:ph type="sldNum" sz="quarter" idx="12"/>
          </p:nvPr>
        </p:nvSpPr>
        <p:spPr/>
        <p:txBody>
          <a:bodyPr/>
          <a:lstStyle/>
          <a:p>
            <a:fld id="{B08AF917-20DF-402D-9317-1581A2E4AA10}" type="slidenum">
              <a:rPr lang="en-US" smtClean="0"/>
              <a:t>‹#›</a:t>
            </a:fld>
            <a:endParaRPr lang="en-US"/>
          </a:p>
        </p:txBody>
      </p:sp>
    </p:spTree>
    <p:extLst>
      <p:ext uri="{BB962C8B-B14F-4D97-AF65-F5344CB8AC3E}">
        <p14:creationId xmlns:p14="http://schemas.microsoft.com/office/powerpoint/2010/main" val="228342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9F416-C136-9736-A40D-DF5B36AAD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BA7218-D818-D44C-DD4B-601BFC15B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6E3D4F-A07C-79D7-F599-607816883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510FB-DE2F-438D-8585-3B27769D28AC}" type="datetime1">
              <a:rPr lang="en-US" smtClean="0"/>
              <a:t>1/15/2024</a:t>
            </a:fld>
            <a:endParaRPr lang="en-US"/>
          </a:p>
        </p:txBody>
      </p:sp>
      <p:sp>
        <p:nvSpPr>
          <p:cNvPr id="5" name="Footer Placeholder 4">
            <a:extLst>
              <a:ext uri="{FF2B5EF4-FFF2-40B4-BE49-F238E27FC236}">
                <a16:creationId xmlns:a16="http://schemas.microsoft.com/office/drawing/2014/main" id="{99CA56A2-724F-056D-4F35-69321A2C5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3D2BA-1CE1-3761-9F2C-8BF8EE622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AF917-20DF-402D-9317-1581A2E4AA10}" type="slidenum">
              <a:rPr lang="en-US" smtClean="0"/>
              <a:t>‹#›</a:t>
            </a:fld>
            <a:endParaRPr lang="en-US"/>
          </a:p>
        </p:txBody>
      </p:sp>
    </p:spTree>
    <p:extLst>
      <p:ext uri="{BB962C8B-B14F-4D97-AF65-F5344CB8AC3E}">
        <p14:creationId xmlns:p14="http://schemas.microsoft.com/office/powerpoint/2010/main" val="354146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F5BF22-A4D9-84CC-B886-448C387975F0}"/>
              </a:ext>
            </a:extLst>
          </p:cNvPr>
          <p:cNvSpPr>
            <a:spLocks noGrp="1"/>
          </p:cNvSpPr>
          <p:nvPr>
            <p:ph type="ctrTitle"/>
          </p:nvPr>
        </p:nvSpPr>
        <p:spPr>
          <a:xfrm>
            <a:off x="1314824" y="735106"/>
            <a:ext cx="10053763" cy="2928470"/>
          </a:xfrm>
        </p:spPr>
        <p:txBody>
          <a:bodyPr vert="horz" lIns="91440" tIns="45720" rIns="91440" bIns="45720" rtlCol="0" anchor="b">
            <a:normAutofit/>
          </a:bodyPr>
          <a:lstStyle/>
          <a:p>
            <a:pPr algn="l"/>
            <a:r>
              <a:rPr lang="tr-TR" sz="4800" err="1">
                <a:solidFill>
                  <a:srgbClr val="FFFFFF"/>
                </a:solidFill>
              </a:rPr>
              <a:t>Coarse</a:t>
            </a:r>
            <a:r>
              <a:rPr lang="tr-TR" sz="4800">
                <a:solidFill>
                  <a:srgbClr val="FFFFFF"/>
                </a:solidFill>
              </a:rPr>
              <a:t> </a:t>
            </a:r>
            <a:r>
              <a:rPr lang="tr-TR" sz="4800" err="1">
                <a:solidFill>
                  <a:srgbClr val="FFFFFF"/>
                </a:solidFill>
              </a:rPr>
              <a:t>Frequency</a:t>
            </a:r>
            <a:r>
              <a:rPr lang="tr-TR" sz="4800">
                <a:solidFill>
                  <a:srgbClr val="FFFFFF"/>
                </a:solidFill>
              </a:rPr>
              <a:t> </a:t>
            </a:r>
            <a:r>
              <a:rPr lang="tr-TR" sz="4800" err="1">
                <a:solidFill>
                  <a:srgbClr val="FFFFFF"/>
                </a:solidFill>
              </a:rPr>
              <a:t>Translation</a:t>
            </a:r>
            <a:endParaRPr lang="en-US" sz="4800">
              <a:solidFill>
                <a:srgbClr val="FFFFFF"/>
              </a:solidFill>
              <a:ea typeface="Calibri Light" panose="020F0302020204030204"/>
              <a:cs typeface="Calibri Light" panose="020F0302020204030204"/>
            </a:endParaRPr>
          </a:p>
        </p:txBody>
      </p:sp>
      <p:sp>
        <p:nvSpPr>
          <p:cNvPr id="3" name="Subtitle 2">
            <a:extLst>
              <a:ext uri="{FF2B5EF4-FFF2-40B4-BE49-F238E27FC236}">
                <a16:creationId xmlns:a16="http://schemas.microsoft.com/office/drawing/2014/main" id="{B5C56E2B-A387-E054-C37C-57A7D38385AE}"/>
              </a:ext>
            </a:extLst>
          </p:cNvPr>
          <p:cNvSpPr>
            <a:spLocks noGrp="1"/>
          </p:cNvSpPr>
          <p:nvPr>
            <p:ph type="subTitle" idx="1"/>
          </p:nvPr>
        </p:nvSpPr>
        <p:spPr>
          <a:xfrm>
            <a:off x="1350682" y="4870824"/>
            <a:ext cx="10005951" cy="1458258"/>
          </a:xfrm>
        </p:spPr>
        <p:txBody>
          <a:bodyPr anchor="ctr">
            <a:normAutofit/>
          </a:bodyPr>
          <a:lstStyle/>
          <a:p>
            <a:r>
              <a:rPr lang="en-US" dirty="0"/>
              <a:t>Frequency Estimation via an FFT</a:t>
            </a:r>
            <a:endParaRPr lang="tr-TR" dirty="0"/>
          </a:p>
          <a:p>
            <a:r>
              <a:rPr lang="tr-TR" dirty="0"/>
              <a:t>Özün Yiğit Bayram</a:t>
            </a:r>
          </a:p>
          <a:p>
            <a:r>
              <a:rPr lang="tr-TR" dirty="0"/>
              <a:t>Yahya Ekin</a:t>
            </a:r>
            <a:endParaRPr lang="en-US" dirty="0"/>
          </a:p>
        </p:txBody>
      </p:sp>
      <p:sp>
        <p:nvSpPr>
          <p:cNvPr id="4" name="Slide Number Placeholder 3">
            <a:extLst>
              <a:ext uri="{FF2B5EF4-FFF2-40B4-BE49-F238E27FC236}">
                <a16:creationId xmlns:a16="http://schemas.microsoft.com/office/drawing/2014/main" id="{9A2FD34C-579B-6AE5-A0C0-107C46252879}"/>
              </a:ext>
            </a:extLst>
          </p:cNvPr>
          <p:cNvSpPr>
            <a:spLocks noGrp="1"/>
          </p:cNvSpPr>
          <p:nvPr>
            <p:ph type="sldNum" sz="quarter" idx="12"/>
          </p:nvPr>
        </p:nvSpPr>
        <p:spPr/>
        <p:txBody>
          <a:bodyPr/>
          <a:lstStyle/>
          <a:p>
            <a:fld id="{B08AF917-20DF-402D-9317-1581A2E4AA10}" type="slidenum">
              <a:rPr lang="en-US" sz="1600" b="1" smtClean="0"/>
              <a:t>1</a:t>
            </a:fld>
            <a:endParaRPr lang="en-US" sz="1600" b="1" dirty="0"/>
          </a:p>
        </p:txBody>
      </p:sp>
    </p:spTree>
    <p:extLst>
      <p:ext uri="{BB962C8B-B14F-4D97-AF65-F5344CB8AC3E}">
        <p14:creationId xmlns:p14="http://schemas.microsoft.com/office/powerpoint/2010/main" val="122834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972E6-8021-9320-EF91-8D392F22472C}"/>
              </a:ext>
            </a:extLst>
          </p:cNvPr>
          <p:cNvSpPr>
            <a:spLocks noGrp="1"/>
          </p:cNvSpPr>
          <p:nvPr>
            <p:ph type="title"/>
          </p:nvPr>
        </p:nvSpPr>
        <p:spPr>
          <a:xfrm>
            <a:off x="630936" y="639520"/>
            <a:ext cx="3429000" cy="1719072"/>
          </a:xfrm>
        </p:spPr>
        <p:txBody>
          <a:bodyPr anchor="b">
            <a:normAutofit/>
          </a:bodyPr>
          <a:lstStyle/>
          <a:p>
            <a:r>
              <a:rPr lang="tr-TR" sz="2200" b="1">
                <a:latin typeface="Calibri"/>
                <a:ea typeface="Calibri"/>
                <a:cs typeface="Calibri"/>
              </a:rPr>
              <a:t>Step 5: Demodulating with Estimated Carrier Frequency, Lowpass Filtering,Timing Adjustment </a:t>
            </a:r>
            <a:endParaRPr lang="en-US" sz="2200" b="1"/>
          </a:p>
        </p:txBody>
      </p:sp>
      <p:sp>
        <p:nvSpPr>
          <p:cNvPr id="3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EF293-414D-440E-959D-AF97CE52033D}"/>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tr-TR" sz="1700">
                <a:ea typeface="+mn-lt"/>
                <a:cs typeface="+mn-lt"/>
              </a:rPr>
              <a:t>Demodulation is performed using the estimated carrier frequency to retrieve the original signal.</a:t>
            </a:r>
          </a:p>
          <a:p>
            <a:r>
              <a:rPr lang="tr-TR" sz="1700">
                <a:ea typeface="+mn-lt"/>
                <a:cs typeface="+mn-lt"/>
              </a:rPr>
              <a:t>A low-pass filter at the estimated </a:t>
            </a:r>
            <a:r>
              <a:rPr lang="tr-TR" sz="1700" i="1">
                <a:ea typeface="+mn-lt"/>
                <a:cs typeface="+mn-lt"/>
              </a:rPr>
              <a:t>fc</a:t>
            </a:r>
            <a:r>
              <a:rPr lang="tr-TR" sz="1700">
                <a:ea typeface="+mn-lt"/>
                <a:cs typeface="+mn-lt"/>
              </a:rPr>
              <a:t>  is applied, which introduces a timing error.</a:t>
            </a:r>
          </a:p>
          <a:p>
            <a:r>
              <a:rPr lang="tr-TR" sz="1700">
                <a:ea typeface="+mn-lt"/>
                <a:cs typeface="+mn-lt"/>
              </a:rPr>
              <a:t>Correcting this error involves calculating the group delay and adjusting the time vector, resulting in a signal closely resembling the original.</a:t>
            </a:r>
            <a:endParaRPr lang="tr-TR" sz="1700">
              <a:ea typeface="Calibri"/>
              <a:cs typeface="Calibri"/>
            </a:endParaRPr>
          </a:p>
        </p:txBody>
      </p:sp>
      <p:pic>
        <p:nvPicPr>
          <p:cNvPr id="5" name="Picture 4" descr="A screenshot of a graph&#10;&#10;Description automatically generated">
            <a:extLst>
              <a:ext uri="{FF2B5EF4-FFF2-40B4-BE49-F238E27FC236}">
                <a16:creationId xmlns:a16="http://schemas.microsoft.com/office/drawing/2014/main" id="{A6797163-8A83-7E5B-BC6D-5E6F98676E17}"/>
              </a:ext>
            </a:extLst>
          </p:cNvPr>
          <p:cNvPicPr>
            <a:picLocks noChangeAspect="1"/>
          </p:cNvPicPr>
          <p:nvPr/>
        </p:nvPicPr>
        <p:blipFill>
          <a:blip r:embed="rId2"/>
          <a:stretch>
            <a:fillRect/>
          </a:stretch>
        </p:blipFill>
        <p:spPr>
          <a:xfrm>
            <a:off x="4725647" y="640080"/>
            <a:ext cx="6761018" cy="5577840"/>
          </a:xfrm>
          <a:prstGeom prst="rect">
            <a:avLst/>
          </a:prstGeom>
        </p:spPr>
      </p:pic>
      <p:sp>
        <p:nvSpPr>
          <p:cNvPr id="4" name="Slide Number Placeholder 3">
            <a:extLst>
              <a:ext uri="{FF2B5EF4-FFF2-40B4-BE49-F238E27FC236}">
                <a16:creationId xmlns:a16="http://schemas.microsoft.com/office/drawing/2014/main" id="{9A20BD12-71CA-318F-9400-BF482AAC63D2}"/>
              </a:ext>
            </a:extLst>
          </p:cNvPr>
          <p:cNvSpPr>
            <a:spLocks noGrp="1"/>
          </p:cNvSpPr>
          <p:nvPr>
            <p:ph type="sldNum" sz="quarter" idx="12"/>
          </p:nvPr>
        </p:nvSpPr>
        <p:spPr/>
        <p:txBody>
          <a:bodyPr/>
          <a:lstStyle/>
          <a:p>
            <a:fld id="{B08AF917-20DF-402D-9317-1581A2E4AA10}" type="slidenum">
              <a:rPr lang="en-US" smtClean="0"/>
              <a:t>10</a:t>
            </a:fld>
            <a:endParaRPr lang="en-US"/>
          </a:p>
        </p:txBody>
      </p:sp>
    </p:spTree>
    <p:extLst>
      <p:ext uri="{BB962C8B-B14F-4D97-AF65-F5344CB8AC3E}">
        <p14:creationId xmlns:p14="http://schemas.microsoft.com/office/powerpoint/2010/main" val="33583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D1970-0589-77A7-B499-DB2D5953C4F9}"/>
              </a:ext>
            </a:extLst>
          </p:cNvPr>
          <p:cNvSpPr>
            <a:spLocks noGrp="1"/>
          </p:cNvSpPr>
          <p:nvPr>
            <p:ph type="title"/>
          </p:nvPr>
        </p:nvSpPr>
        <p:spPr>
          <a:xfrm>
            <a:off x="838200" y="365125"/>
            <a:ext cx="10515600" cy="1325563"/>
          </a:xfrm>
        </p:spPr>
        <p:txBody>
          <a:bodyPr>
            <a:normAutofit/>
          </a:bodyPr>
          <a:lstStyle/>
          <a:p>
            <a:pPr algn="ctr"/>
            <a:r>
              <a:rPr lang="tr-TR" sz="5400" b="1" err="1"/>
              <a:t>Performance</a:t>
            </a:r>
            <a:r>
              <a:rPr lang="tr-TR" sz="5400" b="1"/>
              <a:t>: </a:t>
            </a:r>
            <a:r>
              <a:rPr lang="tr-TR" sz="5400" b="1" err="1"/>
              <a:t>Symbol</a:t>
            </a:r>
            <a:r>
              <a:rPr lang="tr-TR" sz="5400" b="1"/>
              <a:t> </a:t>
            </a:r>
            <a:r>
              <a:rPr lang="tr-TR" sz="5400" b="1" err="1"/>
              <a:t>Errors</a:t>
            </a:r>
            <a:endParaRPr lang="en-US" sz="5400" b="1" err="1">
              <a:ea typeface="Calibri Light" panose="020F0302020204030204"/>
              <a:cs typeface="Calibri Light" panose="020F0302020204030204"/>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E90932-B667-7278-B6A0-7ECD5152B3AA}"/>
              </a:ext>
            </a:extLst>
          </p:cNvPr>
          <p:cNvSpPr>
            <a:spLocks noGrp="1"/>
          </p:cNvSpPr>
          <p:nvPr>
            <p:ph idx="1"/>
          </p:nvPr>
        </p:nvSpPr>
        <p:spPr>
          <a:xfrm>
            <a:off x="838200" y="1929384"/>
            <a:ext cx="10515600" cy="4251960"/>
          </a:xfrm>
        </p:spPr>
        <p:txBody>
          <a:bodyPr vert="horz" lIns="91440" tIns="45720" rIns="91440" bIns="45720" rtlCol="0">
            <a:normAutofit/>
          </a:bodyPr>
          <a:lstStyle/>
          <a:p>
            <a:r>
              <a:rPr lang="tr-TR" sz="2200" err="1"/>
              <a:t>Symbol</a:t>
            </a:r>
            <a:r>
              <a:rPr lang="tr-TR" sz="2200"/>
              <a:t> </a:t>
            </a:r>
            <a:r>
              <a:rPr lang="tr-TR" sz="2200" err="1"/>
              <a:t>Error</a:t>
            </a:r>
            <a:r>
              <a:rPr lang="tr-TR" sz="2200"/>
              <a:t> is </a:t>
            </a:r>
            <a:r>
              <a:rPr lang="tr-TR" sz="2200" err="1"/>
              <a:t>calculated</a:t>
            </a:r>
            <a:r>
              <a:rPr lang="tr-TR" sz="2200"/>
              <a:t> </a:t>
            </a:r>
            <a:r>
              <a:rPr lang="tr-TR" sz="2200" err="1"/>
              <a:t>by</a:t>
            </a:r>
            <a:r>
              <a:rPr lang="tr-TR" sz="2200"/>
              <a:t> </a:t>
            </a:r>
            <a:r>
              <a:rPr lang="tr-TR" sz="2200" err="1"/>
              <a:t>comparing</a:t>
            </a:r>
            <a:r>
              <a:rPr lang="tr-TR" sz="2200"/>
              <a:t> </a:t>
            </a:r>
            <a:r>
              <a:rPr lang="tr-TR" sz="2200" err="1"/>
              <a:t>received</a:t>
            </a:r>
            <a:r>
              <a:rPr lang="tr-TR" sz="2200"/>
              <a:t> </a:t>
            </a:r>
            <a:r>
              <a:rPr lang="tr-TR" sz="2200" err="1"/>
              <a:t>symbols</a:t>
            </a:r>
            <a:r>
              <a:rPr lang="tr-TR" sz="2200"/>
              <a:t> </a:t>
            </a:r>
            <a:r>
              <a:rPr lang="tr-TR" sz="2200" err="1"/>
              <a:t>and</a:t>
            </a:r>
            <a:r>
              <a:rPr lang="tr-TR" sz="2200"/>
              <a:t> </a:t>
            </a:r>
            <a:r>
              <a:rPr lang="tr-TR" sz="2200" err="1"/>
              <a:t>generated</a:t>
            </a:r>
            <a:r>
              <a:rPr lang="tr-TR" sz="2200"/>
              <a:t> </a:t>
            </a:r>
            <a:r>
              <a:rPr lang="tr-TR" sz="2200" err="1"/>
              <a:t>symbols</a:t>
            </a:r>
            <a:r>
              <a:rPr lang="tr-TR" sz="2200"/>
              <a:t>. </a:t>
            </a:r>
            <a:r>
              <a:rPr lang="tr-TR" sz="2200" err="1"/>
              <a:t>When</a:t>
            </a:r>
            <a:r>
              <a:rPr lang="tr-TR" sz="2200"/>
              <a:t> </a:t>
            </a:r>
            <a:r>
              <a:rPr lang="tr-TR" sz="2200" err="1"/>
              <a:t>error</a:t>
            </a:r>
            <a:r>
              <a:rPr lang="tr-TR" sz="2200"/>
              <a:t> </a:t>
            </a:r>
            <a:r>
              <a:rPr lang="tr-TR" sz="2200" err="1"/>
              <a:t>occurs</a:t>
            </a:r>
            <a:r>
              <a:rPr lang="tr-TR" sz="2200"/>
              <a:t>, </a:t>
            </a:r>
            <a:r>
              <a:rPr lang="tr-TR" sz="2200" err="1"/>
              <a:t>error</a:t>
            </a:r>
            <a:r>
              <a:rPr lang="tr-TR" sz="2200"/>
              <a:t> </a:t>
            </a:r>
            <a:r>
              <a:rPr lang="tr-TR" sz="2200" err="1"/>
              <a:t>variable</a:t>
            </a:r>
            <a:r>
              <a:rPr lang="tr-TR" sz="2200"/>
              <a:t> is </a:t>
            </a:r>
            <a:r>
              <a:rPr lang="tr-TR" sz="2200" err="1"/>
              <a:t>increased</a:t>
            </a:r>
            <a:r>
              <a:rPr lang="tr-TR" sz="2200"/>
              <a:t> </a:t>
            </a:r>
            <a:r>
              <a:rPr lang="tr-TR" sz="2200" err="1"/>
              <a:t>and</a:t>
            </a:r>
            <a:r>
              <a:rPr lang="tr-TR" sz="2200"/>
              <a:t> </a:t>
            </a:r>
            <a:r>
              <a:rPr lang="tr-TR" sz="2200" err="1"/>
              <a:t>then</a:t>
            </a:r>
            <a:r>
              <a:rPr lang="tr-TR" sz="2200"/>
              <a:t> </a:t>
            </a:r>
            <a:r>
              <a:rPr lang="tr-TR" sz="2200" err="1"/>
              <a:t>normalized</a:t>
            </a:r>
            <a:r>
              <a:rPr lang="tr-TR" sz="2200"/>
              <a:t> </a:t>
            </a:r>
            <a:r>
              <a:rPr lang="tr-TR" sz="2200" err="1"/>
              <a:t>with</a:t>
            </a:r>
            <a:r>
              <a:rPr lang="tr-TR" sz="2200"/>
              <a:t> </a:t>
            </a:r>
            <a:r>
              <a:rPr lang="tr-TR" sz="2200" err="1"/>
              <a:t>dividing</a:t>
            </a:r>
            <a:r>
              <a:rPr lang="tr-TR" sz="2200"/>
              <a:t> </a:t>
            </a:r>
            <a:r>
              <a:rPr lang="tr-TR" sz="2200" err="1"/>
              <a:t>to</a:t>
            </a:r>
            <a:r>
              <a:rPr lang="tr-TR" sz="2200"/>
              <a:t> </a:t>
            </a:r>
            <a:r>
              <a:rPr lang="tr-TR" sz="2200" err="1"/>
              <a:t>length</a:t>
            </a:r>
            <a:r>
              <a:rPr lang="tr-TR" sz="2200"/>
              <a:t> of </a:t>
            </a:r>
            <a:r>
              <a:rPr lang="tr-TR" sz="2200" err="1"/>
              <a:t>received</a:t>
            </a:r>
            <a:r>
              <a:rPr lang="tr-TR" sz="2200"/>
              <a:t> </a:t>
            </a:r>
            <a:r>
              <a:rPr lang="tr-TR" sz="2200" err="1"/>
              <a:t>symbols</a:t>
            </a:r>
            <a:r>
              <a:rPr lang="tr-TR" sz="2200"/>
              <a:t>. </a:t>
            </a:r>
          </a:p>
          <a:p>
            <a:endParaRPr lang="tr-TR" sz="2200"/>
          </a:p>
          <a:p>
            <a:pPr marL="0" indent="0">
              <a:buNone/>
            </a:pPr>
            <a:endParaRPr lang="tr-TR" sz="2200"/>
          </a:p>
          <a:p>
            <a:endParaRPr lang="en-US" sz="2200"/>
          </a:p>
        </p:txBody>
      </p:sp>
      <p:graphicFrame>
        <p:nvGraphicFramePr>
          <p:cNvPr id="5" name="Table 4">
            <a:extLst>
              <a:ext uri="{FF2B5EF4-FFF2-40B4-BE49-F238E27FC236}">
                <a16:creationId xmlns:a16="http://schemas.microsoft.com/office/drawing/2014/main" id="{22FA5CCB-A8E9-333B-A47A-16E827E2ECE0}"/>
              </a:ext>
            </a:extLst>
          </p:cNvPr>
          <p:cNvGraphicFramePr>
            <a:graphicFrameLocks noGrp="1"/>
          </p:cNvGraphicFramePr>
          <p:nvPr>
            <p:extLst>
              <p:ext uri="{D42A27DB-BD31-4B8C-83A1-F6EECF244321}">
                <p14:modId xmlns:p14="http://schemas.microsoft.com/office/powerpoint/2010/main" val="2920943802"/>
              </p:ext>
            </p:extLst>
          </p:nvPr>
        </p:nvGraphicFramePr>
        <p:xfrm>
          <a:off x="3980079" y="3031804"/>
          <a:ext cx="4224867" cy="3139440"/>
        </p:xfrm>
        <a:graphic>
          <a:graphicData uri="http://schemas.openxmlformats.org/drawingml/2006/table">
            <a:tbl>
              <a:tblPr firstRow="1" bandRow="1">
                <a:tableStyleId>{5940675A-B579-460E-94D1-54222C63F5DA}</a:tableStyleId>
              </a:tblPr>
              <a:tblGrid>
                <a:gridCol w="1464735">
                  <a:extLst>
                    <a:ext uri="{9D8B030D-6E8A-4147-A177-3AD203B41FA5}">
                      <a16:colId xmlns:a16="http://schemas.microsoft.com/office/drawing/2014/main" val="1172390216"/>
                    </a:ext>
                  </a:extLst>
                </a:gridCol>
                <a:gridCol w="1244600">
                  <a:extLst>
                    <a:ext uri="{9D8B030D-6E8A-4147-A177-3AD203B41FA5}">
                      <a16:colId xmlns:a16="http://schemas.microsoft.com/office/drawing/2014/main" val="4218762804"/>
                    </a:ext>
                  </a:extLst>
                </a:gridCol>
                <a:gridCol w="1515532">
                  <a:extLst>
                    <a:ext uri="{9D8B030D-6E8A-4147-A177-3AD203B41FA5}">
                      <a16:colId xmlns:a16="http://schemas.microsoft.com/office/drawing/2014/main" val="2595880088"/>
                    </a:ext>
                  </a:extLst>
                </a:gridCol>
              </a:tblGrid>
              <a:tr h="370840">
                <a:tc>
                  <a:txBody>
                    <a:bodyPr/>
                    <a:lstStyle/>
                    <a:p>
                      <a:pPr algn="ctr"/>
                      <a:r>
                        <a:rPr lang="tr-TR"/>
                        <a:t>Frequency Estimation per Offset</a:t>
                      </a:r>
                      <a:endParaRPr lang="en-US"/>
                    </a:p>
                  </a:txBody>
                  <a:tcPr/>
                </a:tc>
                <a:tc>
                  <a:txBody>
                    <a:bodyPr/>
                    <a:lstStyle/>
                    <a:p>
                      <a:pPr algn="ctr"/>
                      <a:r>
                        <a:rPr lang="tr-TR"/>
                        <a:t>Frequency Offset</a:t>
                      </a:r>
                      <a:endParaRPr lang="en-US"/>
                    </a:p>
                  </a:txBody>
                  <a:tcPr/>
                </a:tc>
                <a:tc>
                  <a:txBody>
                    <a:bodyPr/>
                    <a:lstStyle/>
                    <a:p>
                      <a:pPr algn="ctr"/>
                      <a:r>
                        <a:rPr lang="tr-TR"/>
                        <a:t>Normalized Symbol Error</a:t>
                      </a:r>
                      <a:endParaRPr lang="en-US"/>
                    </a:p>
                  </a:txBody>
                  <a:tcPr/>
                </a:tc>
                <a:extLst>
                  <a:ext uri="{0D108BD9-81ED-4DB2-BD59-A6C34878D82A}">
                    <a16:rowId xmlns:a16="http://schemas.microsoft.com/office/drawing/2014/main" val="1107367606"/>
                  </a:ext>
                </a:extLst>
              </a:tr>
              <a:tr h="370840">
                <a:tc>
                  <a:txBody>
                    <a:bodyPr/>
                    <a:lstStyle/>
                    <a:p>
                      <a:pPr algn="ctr"/>
                      <a:r>
                        <a:rPr lang="en-US"/>
                        <a:t>1000</a:t>
                      </a:r>
                    </a:p>
                  </a:txBody>
                  <a:tcPr/>
                </a:tc>
                <a:tc>
                  <a:txBody>
                    <a:bodyPr/>
                    <a:lstStyle/>
                    <a:p>
                      <a:pPr algn="ctr"/>
                      <a:r>
                        <a:rPr lang="en-US"/>
                        <a:t>0</a:t>
                      </a:r>
                    </a:p>
                  </a:txBody>
                  <a:tcPr/>
                </a:tc>
                <a:tc>
                  <a:txBody>
                    <a:bodyPr/>
                    <a:lstStyle/>
                    <a:p>
                      <a:pPr algn="ctr"/>
                      <a:r>
                        <a:rPr lang="en-US"/>
                        <a:t>0.0050</a:t>
                      </a:r>
                    </a:p>
                  </a:txBody>
                  <a:tcPr/>
                </a:tc>
                <a:extLst>
                  <a:ext uri="{0D108BD9-81ED-4DB2-BD59-A6C34878D82A}">
                    <a16:rowId xmlns:a16="http://schemas.microsoft.com/office/drawing/2014/main" val="2016236014"/>
                  </a:ext>
                </a:extLst>
              </a:tr>
              <a:tr h="370840">
                <a:tc>
                  <a:txBody>
                    <a:bodyPr/>
                    <a:lstStyle/>
                    <a:p>
                      <a:pPr algn="ctr"/>
                      <a:r>
                        <a:rPr lang="en-US"/>
                        <a:t>1030</a:t>
                      </a:r>
                    </a:p>
                  </a:txBody>
                  <a:tcPr/>
                </a:tc>
                <a:tc>
                  <a:txBody>
                    <a:bodyPr/>
                    <a:lstStyle/>
                    <a:p>
                      <a:pPr algn="ctr"/>
                      <a:r>
                        <a:rPr lang="en-US"/>
                        <a:t>30</a:t>
                      </a:r>
                    </a:p>
                  </a:txBody>
                  <a:tcPr/>
                </a:tc>
                <a:tc>
                  <a:txBody>
                    <a:bodyPr/>
                    <a:lstStyle/>
                    <a:p>
                      <a:pPr algn="ctr"/>
                      <a:r>
                        <a:rPr lang="tr-TR"/>
                        <a:t>0.0040</a:t>
                      </a:r>
                      <a:endParaRPr lang="en-US"/>
                    </a:p>
                  </a:txBody>
                  <a:tcPr/>
                </a:tc>
                <a:extLst>
                  <a:ext uri="{0D108BD9-81ED-4DB2-BD59-A6C34878D82A}">
                    <a16:rowId xmlns:a16="http://schemas.microsoft.com/office/drawing/2014/main" val="3154751464"/>
                  </a:ext>
                </a:extLst>
              </a:tr>
              <a:tr h="370840">
                <a:tc>
                  <a:txBody>
                    <a:bodyPr/>
                    <a:lstStyle/>
                    <a:p>
                      <a:pPr algn="ctr"/>
                      <a:r>
                        <a:rPr lang="tr-TR"/>
                        <a:t>1023</a:t>
                      </a:r>
                      <a:endParaRPr lang="en-US"/>
                    </a:p>
                  </a:txBody>
                  <a:tcPr/>
                </a:tc>
                <a:tc>
                  <a:txBody>
                    <a:bodyPr/>
                    <a:lstStyle/>
                    <a:p>
                      <a:pPr algn="ctr"/>
                      <a:r>
                        <a:rPr lang="tr-TR"/>
                        <a:t>45</a:t>
                      </a:r>
                      <a:endParaRPr lang="en-US"/>
                    </a:p>
                  </a:txBody>
                  <a:tcPr/>
                </a:tc>
                <a:tc>
                  <a:txBody>
                    <a:bodyPr/>
                    <a:lstStyle/>
                    <a:p>
                      <a:pPr algn="ctr"/>
                      <a:r>
                        <a:rPr lang="tr-TR"/>
                        <a:t>0.5850</a:t>
                      </a:r>
                      <a:endParaRPr lang="en-US"/>
                    </a:p>
                  </a:txBody>
                  <a:tcPr/>
                </a:tc>
                <a:extLst>
                  <a:ext uri="{0D108BD9-81ED-4DB2-BD59-A6C34878D82A}">
                    <a16:rowId xmlns:a16="http://schemas.microsoft.com/office/drawing/2014/main" val="1629313872"/>
                  </a:ext>
                </a:extLst>
              </a:tr>
              <a:tr h="370840">
                <a:tc>
                  <a:txBody>
                    <a:bodyPr/>
                    <a:lstStyle/>
                    <a:p>
                      <a:pPr algn="ctr"/>
                      <a:r>
                        <a:rPr lang="tr-TR"/>
                        <a:t>982.5</a:t>
                      </a:r>
                      <a:endParaRPr lang="en-US"/>
                    </a:p>
                  </a:txBody>
                  <a:tcPr/>
                </a:tc>
                <a:tc>
                  <a:txBody>
                    <a:bodyPr/>
                    <a:lstStyle/>
                    <a:p>
                      <a:pPr algn="ctr"/>
                      <a:r>
                        <a:rPr lang="tr-TR"/>
                        <a:t>90</a:t>
                      </a:r>
                      <a:endParaRPr lang="en-US"/>
                    </a:p>
                  </a:txBody>
                  <a:tcPr/>
                </a:tc>
                <a:tc>
                  <a:txBody>
                    <a:bodyPr/>
                    <a:lstStyle/>
                    <a:p>
                      <a:pPr algn="ctr"/>
                      <a:r>
                        <a:rPr lang="tr-TR"/>
                        <a:t>0.6240</a:t>
                      </a:r>
                      <a:endParaRPr lang="en-US"/>
                    </a:p>
                  </a:txBody>
                  <a:tcPr/>
                </a:tc>
                <a:extLst>
                  <a:ext uri="{0D108BD9-81ED-4DB2-BD59-A6C34878D82A}">
                    <a16:rowId xmlns:a16="http://schemas.microsoft.com/office/drawing/2014/main" val="1429864025"/>
                  </a:ext>
                </a:extLst>
              </a:tr>
              <a:tr h="370840">
                <a:tc>
                  <a:txBody>
                    <a:bodyPr/>
                    <a:lstStyle/>
                    <a:p>
                      <a:pPr algn="ctr"/>
                      <a:r>
                        <a:rPr lang="tr-TR"/>
                        <a:t>1010</a:t>
                      </a:r>
                      <a:endParaRPr lang="en-US"/>
                    </a:p>
                  </a:txBody>
                  <a:tcPr/>
                </a:tc>
                <a:tc>
                  <a:txBody>
                    <a:bodyPr/>
                    <a:lstStyle/>
                    <a:p>
                      <a:pPr algn="ctr"/>
                      <a:r>
                        <a:rPr lang="tr-TR"/>
                        <a:t>135</a:t>
                      </a:r>
                      <a:endParaRPr lang="en-US"/>
                    </a:p>
                  </a:txBody>
                  <a:tcPr/>
                </a:tc>
                <a:tc>
                  <a:txBody>
                    <a:bodyPr/>
                    <a:lstStyle/>
                    <a:p>
                      <a:pPr algn="ctr"/>
                      <a:r>
                        <a:rPr lang="tr-TR"/>
                        <a:t>0.6310</a:t>
                      </a:r>
                      <a:endParaRPr lang="en-US"/>
                    </a:p>
                  </a:txBody>
                  <a:tcPr/>
                </a:tc>
                <a:extLst>
                  <a:ext uri="{0D108BD9-81ED-4DB2-BD59-A6C34878D82A}">
                    <a16:rowId xmlns:a16="http://schemas.microsoft.com/office/drawing/2014/main" val="2772846295"/>
                  </a:ext>
                </a:extLst>
              </a:tr>
              <a:tr h="370840">
                <a:tc>
                  <a:txBody>
                    <a:bodyPr/>
                    <a:lstStyle/>
                    <a:p>
                      <a:pPr algn="ctr"/>
                      <a:r>
                        <a:rPr lang="tr-TR"/>
                        <a:t>1010</a:t>
                      </a:r>
                      <a:endParaRPr lang="en-US"/>
                    </a:p>
                  </a:txBody>
                  <a:tcPr/>
                </a:tc>
                <a:tc>
                  <a:txBody>
                    <a:bodyPr/>
                    <a:lstStyle/>
                    <a:p>
                      <a:pPr algn="ctr"/>
                      <a:r>
                        <a:rPr lang="tr-TR"/>
                        <a:t>260</a:t>
                      </a:r>
                      <a:endParaRPr lang="en-US"/>
                    </a:p>
                  </a:txBody>
                  <a:tcPr/>
                </a:tc>
                <a:tc>
                  <a:txBody>
                    <a:bodyPr/>
                    <a:lstStyle/>
                    <a:p>
                      <a:pPr algn="ctr"/>
                      <a:r>
                        <a:rPr lang="tr-TR"/>
                        <a:t>0.7590</a:t>
                      </a:r>
                      <a:endParaRPr lang="en-US"/>
                    </a:p>
                  </a:txBody>
                  <a:tcPr/>
                </a:tc>
                <a:extLst>
                  <a:ext uri="{0D108BD9-81ED-4DB2-BD59-A6C34878D82A}">
                    <a16:rowId xmlns:a16="http://schemas.microsoft.com/office/drawing/2014/main" val="3698031209"/>
                  </a:ext>
                </a:extLst>
              </a:tr>
            </a:tbl>
          </a:graphicData>
        </a:graphic>
      </p:graphicFrame>
      <p:sp>
        <p:nvSpPr>
          <p:cNvPr id="4" name="Slide Number Placeholder 3">
            <a:extLst>
              <a:ext uri="{FF2B5EF4-FFF2-40B4-BE49-F238E27FC236}">
                <a16:creationId xmlns:a16="http://schemas.microsoft.com/office/drawing/2014/main" id="{D83ADF47-815B-7527-D026-B0397A50FFDE}"/>
              </a:ext>
            </a:extLst>
          </p:cNvPr>
          <p:cNvSpPr>
            <a:spLocks noGrp="1"/>
          </p:cNvSpPr>
          <p:nvPr>
            <p:ph type="sldNum" sz="quarter" idx="12"/>
          </p:nvPr>
        </p:nvSpPr>
        <p:spPr/>
        <p:txBody>
          <a:bodyPr/>
          <a:lstStyle/>
          <a:p>
            <a:fld id="{B08AF917-20DF-402D-9317-1581A2E4AA10}" type="slidenum">
              <a:rPr lang="en-US" smtClean="0"/>
              <a:t>11</a:t>
            </a:fld>
            <a:endParaRPr lang="en-US"/>
          </a:p>
        </p:txBody>
      </p:sp>
    </p:spTree>
    <p:extLst>
      <p:ext uri="{BB962C8B-B14F-4D97-AF65-F5344CB8AC3E}">
        <p14:creationId xmlns:p14="http://schemas.microsoft.com/office/powerpoint/2010/main" val="383695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BA115-C8B2-AC9C-C8FD-D6145F2B08D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b="1" kern="1200">
                <a:solidFill>
                  <a:schemeClr val="tx1"/>
                </a:solidFill>
                <a:latin typeface="+mj-lt"/>
                <a:ea typeface="+mj-ea"/>
                <a:cs typeface="+mj-cs"/>
              </a:rPr>
              <a:t>Normalized Symbol Error per Frequency Offset</a:t>
            </a:r>
          </a:p>
        </p:txBody>
      </p:sp>
      <p:sp>
        <p:nvSpPr>
          <p:cNvPr id="4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67712B-D12C-1F35-8E93-5F7905BF81A3}"/>
              </a:ext>
            </a:extLst>
          </p:cNvPr>
          <p:cNvSpPr txBox="1"/>
          <p:nvPr/>
        </p:nvSpPr>
        <p:spPr>
          <a:xfrm>
            <a:off x="630936" y="2583091"/>
            <a:ext cx="3429000" cy="4083064"/>
          </a:xfrm>
          <a:prstGeom prst="rect">
            <a:avLst/>
          </a:prstGeom>
        </p:spPr>
        <p:txBody>
          <a:bodyPr vert="horz" lIns="91440" tIns="45720" rIns="91440" bIns="45720" rtlCol="0" anchor="t">
            <a:noAutofit/>
          </a:bodyPr>
          <a:lstStyle/>
          <a:p>
            <a:pPr marL="342900" indent="-228600">
              <a:lnSpc>
                <a:spcPct val="90000"/>
              </a:lnSpc>
              <a:spcAft>
                <a:spcPts val="600"/>
              </a:spcAft>
              <a:buFont typeface="Arial" panose="020B0604020202020204" pitchFamily="34" charset="0"/>
              <a:buChar char="•"/>
            </a:pPr>
            <a:r>
              <a:rPr lang="en-US" sz="1600"/>
              <a:t>In order to test our communication system, firstly, we added frequency offset to our carrier frequency. Then we calculated the normalized symbol error for trial times per frequency offset to achieve more statistically true results. In our case number of trial is 10. The symbol length is 100. AWGN Noise is 100dB. (Almost no noise).</a:t>
            </a:r>
            <a:endParaRPr lang="en-US" sz="1600">
              <a:cs typeface="Calibri"/>
            </a:endParaRPr>
          </a:p>
          <a:p>
            <a:pPr marL="342900" indent="-228600">
              <a:lnSpc>
                <a:spcPct val="90000"/>
              </a:lnSpc>
              <a:spcAft>
                <a:spcPts val="600"/>
              </a:spcAft>
              <a:buFont typeface="Arial" panose="020B0604020202020204" pitchFamily="34" charset="0"/>
              <a:buChar char="•"/>
            </a:pPr>
            <a:r>
              <a:rPr lang="en-US" sz="1600"/>
              <a:t>So, frequency estimation method can detect the offset band of -40 to +40 Hz without a significant error. If the shift in frequency exceeds that band, then the symbol error introduces. </a:t>
            </a:r>
            <a:br>
              <a:rPr lang="en-US" sz="1600"/>
            </a:br>
            <a:r>
              <a:rPr lang="en-US" sz="1600"/>
              <a:t>  </a:t>
            </a:r>
            <a:endParaRPr lang="en-US" sz="1600">
              <a:cs typeface="Calibri"/>
            </a:endParaRPr>
          </a:p>
        </p:txBody>
      </p:sp>
      <p:pic>
        <p:nvPicPr>
          <p:cNvPr id="12" name="Picture 11">
            <a:extLst>
              <a:ext uri="{FF2B5EF4-FFF2-40B4-BE49-F238E27FC236}">
                <a16:creationId xmlns:a16="http://schemas.microsoft.com/office/drawing/2014/main" id="{8A28B499-1A69-AB33-35DC-8E7A67A85E9C}"/>
              </a:ext>
            </a:extLst>
          </p:cNvPr>
          <p:cNvPicPr>
            <a:picLocks noChangeAspect="1"/>
          </p:cNvPicPr>
          <p:nvPr/>
        </p:nvPicPr>
        <p:blipFill>
          <a:blip r:embed="rId2"/>
          <a:stretch>
            <a:fillRect/>
          </a:stretch>
        </p:blipFill>
        <p:spPr>
          <a:xfrm>
            <a:off x="4654296" y="978179"/>
            <a:ext cx="6903720" cy="4901641"/>
          </a:xfrm>
          <a:prstGeom prst="rect">
            <a:avLst/>
          </a:prstGeom>
        </p:spPr>
      </p:pic>
      <p:sp>
        <p:nvSpPr>
          <p:cNvPr id="3" name="Slide Number Placeholder 2">
            <a:extLst>
              <a:ext uri="{FF2B5EF4-FFF2-40B4-BE49-F238E27FC236}">
                <a16:creationId xmlns:a16="http://schemas.microsoft.com/office/drawing/2014/main" id="{D06474F3-BA45-8F68-D900-EA37AA4AC5FF}"/>
              </a:ext>
            </a:extLst>
          </p:cNvPr>
          <p:cNvSpPr>
            <a:spLocks noGrp="1"/>
          </p:cNvSpPr>
          <p:nvPr>
            <p:ph type="sldNum" sz="quarter" idx="12"/>
          </p:nvPr>
        </p:nvSpPr>
        <p:spPr/>
        <p:txBody>
          <a:bodyPr/>
          <a:lstStyle/>
          <a:p>
            <a:fld id="{B08AF917-20DF-402D-9317-1581A2E4AA10}" type="slidenum">
              <a:rPr lang="en-US" smtClean="0"/>
              <a:t>12</a:t>
            </a:fld>
            <a:endParaRPr lang="en-US"/>
          </a:p>
        </p:txBody>
      </p:sp>
    </p:spTree>
    <p:extLst>
      <p:ext uri="{BB962C8B-B14F-4D97-AF65-F5344CB8AC3E}">
        <p14:creationId xmlns:p14="http://schemas.microsoft.com/office/powerpoint/2010/main" val="275647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F7B160-A2B5-378B-48C4-948987BB632A}"/>
              </a:ext>
            </a:extLst>
          </p:cNvPr>
          <p:cNvSpPr>
            <a:spLocks noGrp="1"/>
          </p:cNvSpPr>
          <p:nvPr>
            <p:ph type="title"/>
          </p:nvPr>
        </p:nvSpPr>
        <p:spPr>
          <a:xfrm>
            <a:off x="1115568" y="509521"/>
            <a:ext cx="10232136" cy="1014984"/>
          </a:xfrm>
        </p:spPr>
        <p:txBody>
          <a:bodyPr>
            <a:normAutofit/>
          </a:bodyPr>
          <a:lstStyle/>
          <a:p>
            <a:pPr algn="ctr"/>
            <a:r>
              <a:rPr lang="tr-TR" sz="3400" b="1">
                <a:latin typeface="Calibri"/>
                <a:cs typeface="Calibri"/>
              </a:rPr>
              <a:t>Cluster </a:t>
            </a:r>
            <a:r>
              <a:rPr lang="tr-TR" sz="3400" b="1" err="1">
                <a:latin typeface="Calibri"/>
                <a:cs typeface="Calibri"/>
              </a:rPr>
              <a:t>Variance</a:t>
            </a:r>
            <a:endParaRPr lang="en-US" sz="3400" b="1">
              <a:latin typeface="Calibri"/>
              <a:cs typeface="Calibri"/>
            </a:endParaRPr>
          </a:p>
        </p:txBody>
      </p:sp>
      <p:sp>
        <p:nvSpPr>
          <p:cNvPr id="16" name="Rectangle 15">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F87AB0CE-C898-D7F4-2C9B-04821298DE60}"/>
              </a:ext>
            </a:extLst>
          </p:cNvPr>
          <p:cNvGraphicFramePr>
            <a:graphicFrameLocks/>
          </p:cNvGraphicFramePr>
          <p:nvPr>
            <p:extLst>
              <p:ext uri="{D42A27DB-BD31-4B8C-83A1-F6EECF244321}">
                <p14:modId xmlns:p14="http://schemas.microsoft.com/office/powerpoint/2010/main" val="2381224379"/>
              </p:ext>
            </p:extLst>
          </p:nvPr>
        </p:nvGraphicFramePr>
        <p:xfrm>
          <a:off x="1115568" y="2180457"/>
          <a:ext cx="10016067" cy="2881844"/>
        </p:xfrm>
        <a:graphic>
          <a:graphicData uri="http://schemas.openxmlformats.org/drawingml/2006/table">
            <a:tbl>
              <a:tblPr firstRow="1" bandRow="1">
                <a:tableStyleId>{5940675A-B579-460E-94D1-54222C63F5DA}</a:tableStyleId>
              </a:tblPr>
              <a:tblGrid>
                <a:gridCol w="1075267">
                  <a:extLst>
                    <a:ext uri="{9D8B030D-6E8A-4147-A177-3AD203B41FA5}">
                      <a16:colId xmlns:a16="http://schemas.microsoft.com/office/drawing/2014/main" val="1938932101"/>
                    </a:ext>
                  </a:extLst>
                </a:gridCol>
                <a:gridCol w="1608667">
                  <a:extLst>
                    <a:ext uri="{9D8B030D-6E8A-4147-A177-3AD203B41FA5}">
                      <a16:colId xmlns:a16="http://schemas.microsoft.com/office/drawing/2014/main" val="853579328"/>
                    </a:ext>
                  </a:extLst>
                </a:gridCol>
                <a:gridCol w="1591733">
                  <a:extLst>
                    <a:ext uri="{9D8B030D-6E8A-4147-A177-3AD203B41FA5}">
                      <a16:colId xmlns:a16="http://schemas.microsoft.com/office/drawing/2014/main" val="1793889017"/>
                    </a:ext>
                  </a:extLst>
                </a:gridCol>
                <a:gridCol w="1701800">
                  <a:extLst>
                    <a:ext uri="{9D8B030D-6E8A-4147-A177-3AD203B41FA5}">
                      <a16:colId xmlns:a16="http://schemas.microsoft.com/office/drawing/2014/main" val="2253978661"/>
                    </a:ext>
                  </a:extLst>
                </a:gridCol>
                <a:gridCol w="1778000">
                  <a:extLst>
                    <a:ext uri="{9D8B030D-6E8A-4147-A177-3AD203B41FA5}">
                      <a16:colId xmlns:a16="http://schemas.microsoft.com/office/drawing/2014/main" val="1193884843"/>
                    </a:ext>
                  </a:extLst>
                </a:gridCol>
                <a:gridCol w="2260600">
                  <a:extLst>
                    <a:ext uri="{9D8B030D-6E8A-4147-A177-3AD203B41FA5}">
                      <a16:colId xmlns:a16="http://schemas.microsoft.com/office/drawing/2014/main" val="349286490"/>
                    </a:ext>
                  </a:extLst>
                </a:gridCol>
              </a:tblGrid>
              <a:tr h="1099008">
                <a:tc>
                  <a:txBody>
                    <a:bodyPr/>
                    <a:lstStyle/>
                    <a:p>
                      <a:pPr algn="ctr"/>
                      <a:r>
                        <a:rPr lang="tr-TR" sz="2000">
                          <a:solidFill>
                            <a:srgbClr val="000000"/>
                          </a:solidFill>
                        </a:rPr>
                        <a:t>SNR(dB)</a:t>
                      </a:r>
                      <a:endParaRPr lang="en-US" sz="2000">
                        <a:solidFill>
                          <a:srgbClr val="000000"/>
                        </a:solidFill>
                      </a:endParaRPr>
                    </a:p>
                  </a:txBody>
                  <a:tcPr anchor="ctr"/>
                </a:tc>
                <a:tc>
                  <a:txBody>
                    <a:bodyPr/>
                    <a:lstStyle/>
                    <a:p>
                      <a:pPr algn="ctr"/>
                      <a:r>
                        <a:rPr lang="en-US" sz="2000"/>
                        <a:t>Cluster Variance</a:t>
                      </a:r>
                      <a:r>
                        <a:rPr lang="tr-TR" sz="2000"/>
                        <a:t> (-3)</a:t>
                      </a:r>
                      <a:endParaRPr lang="en-US" sz="20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Cluster Variance</a:t>
                      </a:r>
                      <a:r>
                        <a:rPr lang="tr-TR" sz="2000"/>
                        <a:t> (-1)</a:t>
                      </a:r>
                      <a:endParaRPr lang="en-US" sz="2000"/>
                    </a:p>
                    <a:p>
                      <a:pPr algn="ctr"/>
                      <a:endParaRPr lang="en-US" sz="20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Cluster Variance</a:t>
                      </a:r>
                      <a:r>
                        <a:rPr lang="tr-TR" sz="2000"/>
                        <a:t> (1)</a:t>
                      </a:r>
                      <a:endParaRPr lang="en-US" sz="2000"/>
                    </a:p>
                    <a:p>
                      <a:pPr algn="ctr"/>
                      <a:endParaRPr lang="en-US" sz="20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Cluster Variance</a:t>
                      </a:r>
                      <a:r>
                        <a:rPr lang="tr-TR" sz="2000"/>
                        <a:t> (3)</a:t>
                      </a:r>
                      <a:endParaRPr lang="en-US" sz="2000"/>
                    </a:p>
                    <a:p>
                      <a:pPr algn="ctr"/>
                      <a:endParaRPr lang="en-US" sz="2000"/>
                    </a:p>
                  </a:txBody>
                  <a:tcPr anchor="ctr"/>
                </a:tc>
                <a:tc>
                  <a:txBody>
                    <a:bodyPr/>
                    <a:lstStyle/>
                    <a:p>
                      <a:pPr algn="ctr"/>
                      <a:r>
                        <a:rPr lang="tr-TR" sz="2000"/>
                        <a:t>Normalized Symbol Error</a:t>
                      </a:r>
                      <a:endParaRPr lang="en-US" sz="2000"/>
                    </a:p>
                  </a:txBody>
                  <a:tcPr anchor="ctr"/>
                </a:tc>
                <a:extLst>
                  <a:ext uri="{0D108BD9-81ED-4DB2-BD59-A6C34878D82A}">
                    <a16:rowId xmlns:a16="http://schemas.microsoft.com/office/drawing/2014/main" val="841561932"/>
                  </a:ext>
                </a:extLst>
              </a:tr>
              <a:tr h="445709">
                <a:tc>
                  <a:txBody>
                    <a:bodyPr/>
                    <a:lstStyle/>
                    <a:p>
                      <a:pPr algn="ctr"/>
                      <a:r>
                        <a:rPr lang="tr-TR"/>
                        <a:t>100</a:t>
                      </a:r>
                      <a:endParaRPr lang="en-US"/>
                    </a:p>
                  </a:txBody>
                  <a:tcPr/>
                </a:tc>
                <a:tc>
                  <a:txBody>
                    <a:bodyPr/>
                    <a:lstStyle/>
                    <a:p>
                      <a:pPr algn="ctr"/>
                      <a:r>
                        <a:rPr lang="en-US"/>
                        <a:t>0.7809</a:t>
                      </a:r>
                    </a:p>
                  </a:txBody>
                  <a:tcPr/>
                </a:tc>
                <a:tc>
                  <a:txBody>
                    <a:bodyPr/>
                    <a:lstStyle/>
                    <a:p>
                      <a:pPr algn="ctr"/>
                      <a:r>
                        <a:rPr lang="en-US"/>
                        <a:t>0.3713</a:t>
                      </a:r>
                    </a:p>
                  </a:txBody>
                  <a:tcPr/>
                </a:tc>
                <a:tc>
                  <a:txBody>
                    <a:bodyPr/>
                    <a:lstStyle/>
                    <a:p>
                      <a:pPr algn="ctr"/>
                      <a:r>
                        <a:rPr lang="en-US"/>
                        <a:t>0.6484 </a:t>
                      </a:r>
                    </a:p>
                  </a:txBody>
                  <a:tcPr/>
                </a:tc>
                <a:tc>
                  <a:txBody>
                    <a:bodyPr/>
                    <a:lstStyle/>
                    <a:p>
                      <a:pPr algn="ctr"/>
                      <a:r>
                        <a:rPr lang="en-US"/>
                        <a:t>0.5797</a:t>
                      </a:r>
                    </a:p>
                  </a:txBody>
                  <a:tcPr/>
                </a:tc>
                <a:tc>
                  <a:txBody>
                    <a:bodyPr/>
                    <a:lstStyle/>
                    <a:p>
                      <a:pPr algn="ctr"/>
                      <a:r>
                        <a:rPr lang="en-US"/>
                        <a:t>0.0100</a:t>
                      </a:r>
                    </a:p>
                  </a:txBody>
                  <a:tcPr/>
                </a:tc>
                <a:extLst>
                  <a:ext uri="{0D108BD9-81ED-4DB2-BD59-A6C34878D82A}">
                    <a16:rowId xmlns:a16="http://schemas.microsoft.com/office/drawing/2014/main" val="3118210509"/>
                  </a:ext>
                </a:extLst>
              </a:tr>
              <a:tr h="445709">
                <a:tc>
                  <a:txBody>
                    <a:bodyPr/>
                    <a:lstStyle/>
                    <a:p>
                      <a:pPr algn="ctr"/>
                      <a:r>
                        <a:rPr lang="tr-TR"/>
                        <a:t>50</a:t>
                      </a:r>
                      <a:endParaRPr lang="en-US"/>
                    </a:p>
                  </a:txBody>
                  <a:tcPr/>
                </a:tc>
                <a:tc>
                  <a:txBody>
                    <a:bodyPr/>
                    <a:lstStyle/>
                    <a:p>
                      <a:pPr algn="ctr"/>
                      <a:r>
                        <a:rPr lang="en-US"/>
                        <a:t> 0.9718</a:t>
                      </a:r>
                    </a:p>
                  </a:txBody>
                  <a:tcPr/>
                </a:tc>
                <a:tc>
                  <a:txBody>
                    <a:bodyPr/>
                    <a:lstStyle/>
                    <a:p>
                      <a:pPr algn="ctr"/>
                      <a:r>
                        <a:rPr lang="en-US"/>
                        <a:t>1.8781</a:t>
                      </a:r>
                    </a:p>
                  </a:txBody>
                  <a:tcPr/>
                </a:tc>
                <a:tc>
                  <a:txBody>
                    <a:bodyPr/>
                    <a:lstStyle/>
                    <a:p>
                      <a:pPr algn="ctr"/>
                      <a:r>
                        <a:rPr lang="en-US"/>
                        <a:t>1.4868</a:t>
                      </a:r>
                    </a:p>
                  </a:txBody>
                  <a:tcPr/>
                </a:tc>
                <a:tc>
                  <a:txBody>
                    <a:bodyPr/>
                    <a:lstStyle/>
                    <a:p>
                      <a:pPr algn="ctr"/>
                      <a:r>
                        <a:rPr lang="en-US"/>
                        <a:t>1.3988</a:t>
                      </a:r>
                    </a:p>
                  </a:txBody>
                  <a:tcPr/>
                </a:tc>
                <a:tc>
                  <a:txBody>
                    <a:bodyPr/>
                    <a:lstStyle/>
                    <a:p>
                      <a:pPr algn="ctr"/>
                      <a:r>
                        <a:rPr lang="en-US"/>
                        <a:t>0.0100</a:t>
                      </a:r>
                    </a:p>
                  </a:txBody>
                  <a:tcPr/>
                </a:tc>
                <a:extLst>
                  <a:ext uri="{0D108BD9-81ED-4DB2-BD59-A6C34878D82A}">
                    <a16:rowId xmlns:a16="http://schemas.microsoft.com/office/drawing/2014/main" val="716862146"/>
                  </a:ext>
                </a:extLst>
              </a:tr>
              <a:tr h="445709">
                <a:tc>
                  <a:txBody>
                    <a:bodyPr/>
                    <a:lstStyle/>
                    <a:p>
                      <a:pPr algn="ctr"/>
                      <a:r>
                        <a:rPr lang="tr-TR"/>
                        <a:t>20</a:t>
                      </a:r>
                      <a:endParaRPr lang="en-US"/>
                    </a:p>
                  </a:txBody>
                  <a:tcPr/>
                </a:tc>
                <a:tc>
                  <a:txBody>
                    <a:bodyPr/>
                    <a:lstStyle/>
                    <a:p>
                      <a:pPr algn="ctr"/>
                      <a:r>
                        <a:rPr lang="en-US"/>
                        <a:t>1.5480</a:t>
                      </a:r>
                    </a:p>
                  </a:txBody>
                  <a:tcPr/>
                </a:tc>
                <a:tc>
                  <a:txBody>
                    <a:bodyPr/>
                    <a:lstStyle/>
                    <a:p>
                      <a:pPr algn="ctr"/>
                      <a:r>
                        <a:rPr lang="en-US"/>
                        <a:t>1.8146</a:t>
                      </a:r>
                    </a:p>
                  </a:txBody>
                  <a:tcPr/>
                </a:tc>
                <a:tc>
                  <a:txBody>
                    <a:bodyPr/>
                    <a:lstStyle/>
                    <a:p>
                      <a:pPr algn="ctr"/>
                      <a:r>
                        <a:rPr lang="en-US"/>
                        <a:t>0.9523</a:t>
                      </a:r>
                    </a:p>
                  </a:txBody>
                  <a:tcPr/>
                </a:tc>
                <a:tc>
                  <a:txBody>
                    <a:bodyPr/>
                    <a:lstStyle/>
                    <a:p>
                      <a:pPr algn="ctr"/>
                      <a:r>
                        <a:rPr lang="en-US"/>
                        <a:t>1.2842</a:t>
                      </a:r>
                    </a:p>
                  </a:txBody>
                  <a:tcPr/>
                </a:tc>
                <a:tc>
                  <a:txBody>
                    <a:bodyPr/>
                    <a:lstStyle/>
                    <a:p>
                      <a:pPr algn="ctr"/>
                      <a:r>
                        <a:rPr lang="en-US"/>
                        <a:t>0.0100</a:t>
                      </a:r>
                    </a:p>
                  </a:txBody>
                  <a:tcPr/>
                </a:tc>
                <a:extLst>
                  <a:ext uri="{0D108BD9-81ED-4DB2-BD59-A6C34878D82A}">
                    <a16:rowId xmlns:a16="http://schemas.microsoft.com/office/drawing/2014/main" val="3893746467"/>
                  </a:ext>
                </a:extLst>
              </a:tr>
              <a:tr h="445709">
                <a:tc>
                  <a:txBody>
                    <a:bodyPr/>
                    <a:lstStyle/>
                    <a:p>
                      <a:pPr algn="ctr"/>
                      <a:r>
                        <a:rPr lang="tr-TR"/>
                        <a:t>0</a:t>
                      </a:r>
                      <a:endParaRPr lang="en-US"/>
                    </a:p>
                  </a:txBody>
                  <a:tcPr/>
                </a:tc>
                <a:tc>
                  <a:txBody>
                    <a:bodyPr/>
                    <a:lstStyle/>
                    <a:p>
                      <a:pPr algn="ctr"/>
                      <a:r>
                        <a:rPr lang="en-US"/>
                        <a:t>2.1127</a:t>
                      </a:r>
                    </a:p>
                  </a:txBody>
                  <a:tcPr/>
                </a:tc>
                <a:tc>
                  <a:txBody>
                    <a:bodyPr/>
                    <a:lstStyle/>
                    <a:p>
                      <a:pPr algn="ctr"/>
                      <a:r>
                        <a:rPr lang="en-US"/>
                        <a:t>1.5328</a:t>
                      </a:r>
                    </a:p>
                  </a:txBody>
                  <a:tcPr/>
                </a:tc>
                <a:tc>
                  <a:txBody>
                    <a:bodyPr/>
                    <a:lstStyle/>
                    <a:p>
                      <a:pPr algn="ctr"/>
                      <a:r>
                        <a:rPr lang="en-US"/>
                        <a:t>1.2847 </a:t>
                      </a:r>
                    </a:p>
                  </a:txBody>
                  <a:tcPr/>
                </a:tc>
                <a:tc>
                  <a:txBody>
                    <a:bodyPr/>
                    <a:lstStyle/>
                    <a:p>
                      <a:pPr algn="ctr"/>
                      <a:r>
                        <a:rPr lang="en-US"/>
                        <a:t>2.2884</a:t>
                      </a:r>
                    </a:p>
                  </a:txBody>
                  <a:tcPr/>
                </a:tc>
                <a:tc>
                  <a:txBody>
                    <a:bodyPr/>
                    <a:lstStyle/>
                    <a:p>
                      <a:pPr algn="ctr"/>
                      <a:r>
                        <a:rPr lang="en-US"/>
                        <a:t>0.2500</a:t>
                      </a:r>
                    </a:p>
                  </a:txBody>
                  <a:tcPr/>
                </a:tc>
                <a:extLst>
                  <a:ext uri="{0D108BD9-81ED-4DB2-BD59-A6C34878D82A}">
                    <a16:rowId xmlns:a16="http://schemas.microsoft.com/office/drawing/2014/main" val="4065937680"/>
                  </a:ext>
                </a:extLst>
              </a:tr>
            </a:tbl>
          </a:graphicData>
        </a:graphic>
      </p:graphicFrame>
      <p:graphicFrame>
        <p:nvGraphicFramePr>
          <p:cNvPr id="7" name="Table 6">
            <a:extLst>
              <a:ext uri="{FF2B5EF4-FFF2-40B4-BE49-F238E27FC236}">
                <a16:creationId xmlns:a16="http://schemas.microsoft.com/office/drawing/2014/main" id="{D2896271-2E69-FCAE-395E-B88ED5EDDA50}"/>
              </a:ext>
            </a:extLst>
          </p:cNvPr>
          <p:cNvGraphicFramePr>
            <a:graphicFrameLocks noGrp="1"/>
          </p:cNvGraphicFramePr>
          <p:nvPr>
            <p:extLst>
              <p:ext uri="{D42A27DB-BD31-4B8C-83A1-F6EECF244321}">
                <p14:modId xmlns:p14="http://schemas.microsoft.com/office/powerpoint/2010/main" val="1476731863"/>
              </p:ext>
            </p:extLst>
          </p:nvPr>
        </p:nvGraphicFramePr>
        <p:xfrm>
          <a:off x="1115568" y="5121982"/>
          <a:ext cx="10024535" cy="370840"/>
        </p:xfrm>
        <a:graphic>
          <a:graphicData uri="http://schemas.openxmlformats.org/drawingml/2006/table">
            <a:tbl>
              <a:tblPr firstRow="1" bandRow="1">
                <a:tableStyleId>{5940675A-B579-460E-94D1-54222C63F5DA}</a:tableStyleId>
              </a:tblPr>
              <a:tblGrid>
                <a:gridCol w="1076177">
                  <a:extLst>
                    <a:ext uri="{9D8B030D-6E8A-4147-A177-3AD203B41FA5}">
                      <a16:colId xmlns:a16="http://schemas.microsoft.com/office/drawing/2014/main" val="633720504"/>
                    </a:ext>
                  </a:extLst>
                </a:gridCol>
                <a:gridCol w="1584604">
                  <a:extLst>
                    <a:ext uri="{9D8B030D-6E8A-4147-A177-3AD203B41FA5}">
                      <a16:colId xmlns:a16="http://schemas.microsoft.com/office/drawing/2014/main" val="4027603960"/>
                    </a:ext>
                  </a:extLst>
                </a:gridCol>
                <a:gridCol w="1610027">
                  <a:extLst>
                    <a:ext uri="{9D8B030D-6E8A-4147-A177-3AD203B41FA5}">
                      <a16:colId xmlns:a16="http://schemas.microsoft.com/office/drawing/2014/main" val="1393019211"/>
                    </a:ext>
                  </a:extLst>
                </a:gridCol>
                <a:gridCol w="1703238">
                  <a:extLst>
                    <a:ext uri="{9D8B030D-6E8A-4147-A177-3AD203B41FA5}">
                      <a16:colId xmlns:a16="http://schemas.microsoft.com/office/drawing/2014/main" val="2927351835"/>
                    </a:ext>
                  </a:extLst>
                </a:gridCol>
                <a:gridCol w="1779503">
                  <a:extLst>
                    <a:ext uri="{9D8B030D-6E8A-4147-A177-3AD203B41FA5}">
                      <a16:colId xmlns:a16="http://schemas.microsoft.com/office/drawing/2014/main" val="2546150179"/>
                    </a:ext>
                  </a:extLst>
                </a:gridCol>
                <a:gridCol w="2270986">
                  <a:extLst>
                    <a:ext uri="{9D8B030D-6E8A-4147-A177-3AD203B41FA5}">
                      <a16:colId xmlns:a16="http://schemas.microsoft.com/office/drawing/2014/main" val="39530582"/>
                    </a:ext>
                  </a:extLst>
                </a:gridCol>
              </a:tblGrid>
              <a:tr h="370840">
                <a:tc>
                  <a:txBody>
                    <a:bodyPr/>
                    <a:lstStyle/>
                    <a:p>
                      <a:pPr algn="ctr"/>
                      <a:r>
                        <a:rPr lang="tr-TR"/>
                        <a:t>-10</a:t>
                      </a:r>
                      <a:endParaRPr lang="en-US"/>
                    </a:p>
                  </a:txBody>
                  <a:tcPr/>
                </a:tc>
                <a:tc>
                  <a:txBody>
                    <a:bodyPr/>
                    <a:lstStyle/>
                    <a:p>
                      <a:pPr algn="ctr"/>
                      <a:r>
                        <a:rPr lang="en-US"/>
                        <a:t> 7.2814</a:t>
                      </a:r>
                    </a:p>
                  </a:txBody>
                  <a:tcPr/>
                </a:tc>
                <a:tc>
                  <a:txBody>
                    <a:bodyPr/>
                    <a:lstStyle/>
                    <a:p>
                      <a:pPr algn="ctr"/>
                      <a:r>
                        <a:rPr lang="en-US"/>
                        <a:t>6.8625</a:t>
                      </a:r>
                    </a:p>
                  </a:txBody>
                  <a:tcPr/>
                </a:tc>
                <a:tc>
                  <a:txBody>
                    <a:bodyPr/>
                    <a:lstStyle/>
                    <a:p>
                      <a:pPr algn="ctr"/>
                      <a:r>
                        <a:rPr lang="en-US"/>
                        <a:t> 3.1739</a:t>
                      </a:r>
                    </a:p>
                  </a:txBody>
                  <a:tcPr/>
                </a:tc>
                <a:tc>
                  <a:txBody>
                    <a:bodyPr/>
                    <a:lstStyle/>
                    <a:p>
                      <a:pPr algn="ctr"/>
                      <a:r>
                        <a:rPr lang="en-US"/>
                        <a:t>4.5577</a:t>
                      </a:r>
                    </a:p>
                  </a:txBody>
                  <a:tcPr/>
                </a:tc>
                <a:tc>
                  <a:txBody>
                    <a:bodyPr/>
                    <a:lstStyle/>
                    <a:p>
                      <a:pPr algn="ctr"/>
                      <a:r>
                        <a:rPr lang="en-US"/>
                        <a:t>0.6800</a:t>
                      </a:r>
                    </a:p>
                  </a:txBody>
                  <a:tcPr/>
                </a:tc>
                <a:extLst>
                  <a:ext uri="{0D108BD9-81ED-4DB2-BD59-A6C34878D82A}">
                    <a16:rowId xmlns:a16="http://schemas.microsoft.com/office/drawing/2014/main" val="3097986108"/>
                  </a:ext>
                </a:extLst>
              </a:tr>
            </a:tbl>
          </a:graphicData>
        </a:graphic>
      </p:graphicFrame>
      <p:sp>
        <p:nvSpPr>
          <p:cNvPr id="3" name="Slide Number Placeholder 2">
            <a:extLst>
              <a:ext uri="{FF2B5EF4-FFF2-40B4-BE49-F238E27FC236}">
                <a16:creationId xmlns:a16="http://schemas.microsoft.com/office/drawing/2014/main" id="{9F07AB9B-7ADE-B11D-A9C2-BB12625869C6}"/>
              </a:ext>
            </a:extLst>
          </p:cNvPr>
          <p:cNvSpPr>
            <a:spLocks noGrp="1"/>
          </p:cNvSpPr>
          <p:nvPr>
            <p:ph type="sldNum" sz="quarter" idx="12"/>
          </p:nvPr>
        </p:nvSpPr>
        <p:spPr/>
        <p:txBody>
          <a:bodyPr/>
          <a:lstStyle/>
          <a:p>
            <a:fld id="{B08AF917-20DF-402D-9317-1581A2E4AA10}" type="slidenum">
              <a:rPr lang="en-US" smtClean="0"/>
              <a:t>13</a:t>
            </a:fld>
            <a:endParaRPr lang="en-US"/>
          </a:p>
        </p:txBody>
      </p:sp>
    </p:spTree>
    <p:extLst>
      <p:ext uri="{BB962C8B-B14F-4D97-AF65-F5344CB8AC3E}">
        <p14:creationId xmlns:p14="http://schemas.microsoft.com/office/powerpoint/2010/main" val="313750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3830-6450-E64C-BB7E-71F3E3D8FFDA}"/>
              </a:ext>
            </a:extLst>
          </p:cNvPr>
          <p:cNvSpPr>
            <a:spLocks noGrp="1"/>
          </p:cNvSpPr>
          <p:nvPr>
            <p:ph type="title"/>
          </p:nvPr>
        </p:nvSpPr>
        <p:spPr/>
        <p:txBody>
          <a:bodyPr/>
          <a:lstStyle/>
          <a:p>
            <a:pPr algn="ctr"/>
            <a:r>
              <a:rPr lang="tr-TR" b="1" err="1"/>
              <a:t>Conclusion</a:t>
            </a:r>
            <a:endParaRPr lang="en-US" b="1">
              <a:cs typeface="Calibri Light"/>
            </a:endParaRPr>
          </a:p>
        </p:txBody>
      </p:sp>
      <p:sp>
        <p:nvSpPr>
          <p:cNvPr id="3" name="Content Placeholder 2">
            <a:extLst>
              <a:ext uri="{FF2B5EF4-FFF2-40B4-BE49-F238E27FC236}">
                <a16:creationId xmlns:a16="http://schemas.microsoft.com/office/drawing/2014/main" id="{B455F3E8-E1C3-8C59-1A64-E3446DE3B116}"/>
              </a:ext>
            </a:extLst>
          </p:cNvPr>
          <p:cNvSpPr>
            <a:spLocks noGrp="1"/>
          </p:cNvSpPr>
          <p:nvPr>
            <p:ph idx="1"/>
          </p:nvPr>
        </p:nvSpPr>
        <p:spPr>
          <a:xfrm>
            <a:off x="838199" y="1825625"/>
            <a:ext cx="10735733" cy="4351338"/>
          </a:xfrm>
        </p:spPr>
        <p:txBody>
          <a:bodyPr>
            <a:normAutofit/>
          </a:bodyPr>
          <a:lstStyle/>
          <a:p>
            <a:r>
              <a:rPr lang="tr-TR" sz="2400" err="1"/>
              <a:t>To</a:t>
            </a:r>
            <a:r>
              <a:rPr lang="tr-TR" sz="2400"/>
              <a:t> </a:t>
            </a:r>
            <a:r>
              <a:rPr lang="tr-TR" sz="2400" err="1"/>
              <a:t>summarize</a:t>
            </a:r>
            <a:r>
              <a:rPr lang="tr-TR" sz="2400"/>
              <a:t>:</a:t>
            </a:r>
          </a:p>
          <a:p>
            <a:r>
              <a:rPr lang="tr-TR" sz="2400" err="1"/>
              <a:t>Random</a:t>
            </a:r>
            <a:r>
              <a:rPr lang="tr-TR" sz="2400"/>
              <a:t> PAM </a:t>
            </a:r>
            <a:r>
              <a:rPr lang="tr-TR" sz="2400" err="1"/>
              <a:t>symbols</a:t>
            </a:r>
            <a:r>
              <a:rPr lang="tr-TR" sz="2400"/>
              <a:t> </a:t>
            </a:r>
            <a:r>
              <a:rPr lang="tr-TR" sz="2400" err="1"/>
              <a:t>with</a:t>
            </a:r>
            <a:r>
              <a:rPr lang="tr-TR" sz="2400"/>
              <a:t> </a:t>
            </a:r>
            <a:r>
              <a:rPr lang="tr-TR" sz="2400" err="1"/>
              <a:t>variance</a:t>
            </a:r>
            <a:r>
              <a:rPr lang="tr-TR" sz="2400"/>
              <a:t> 5 is </a:t>
            </a:r>
            <a:r>
              <a:rPr lang="tr-TR" sz="2400" err="1"/>
              <a:t>generated</a:t>
            </a:r>
            <a:r>
              <a:rPr lang="tr-TR" sz="2400"/>
              <a:t>, </a:t>
            </a:r>
            <a:r>
              <a:rPr lang="tr-TR" sz="2400" err="1"/>
              <a:t>pulse</a:t>
            </a:r>
            <a:r>
              <a:rPr lang="tr-TR" sz="2400"/>
              <a:t> </a:t>
            </a:r>
            <a:r>
              <a:rPr lang="tr-TR" sz="2400" err="1"/>
              <a:t>shaped</a:t>
            </a:r>
            <a:r>
              <a:rPr lang="tr-TR" sz="2400"/>
              <a:t> </a:t>
            </a:r>
            <a:r>
              <a:rPr lang="tr-TR" sz="2400" err="1"/>
              <a:t>with</a:t>
            </a:r>
            <a:r>
              <a:rPr lang="tr-TR" sz="2400"/>
              <a:t> </a:t>
            </a:r>
            <a:r>
              <a:rPr lang="tr-TR" sz="2400" err="1"/>
              <a:t>hamming</a:t>
            </a:r>
            <a:r>
              <a:rPr lang="tr-TR" sz="2400"/>
              <a:t> </a:t>
            </a:r>
            <a:r>
              <a:rPr lang="tr-TR" sz="2400" err="1"/>
              <a:t>pulse</a:t>
            </a:r>
            <a:r>
              <a:rPr lang="tr-TR" sz="2400"/>
              <a:t> </a:t>
            </a:r>
            <a:r>
              <a:rPr lang="tr-TR" sz="2400" err="1"/>
              <a:t>and</a:t>
            </a:r>
            <a:r>
              <a:rPr lang="tr-TR" sz="2400"/>
              <a:t> </a:t>
            </a:r>
            <a:r>
              <a:rPr lang="tr-TR" sz="2400" err="1"/>
              <a:t>modulated</a:t>
            </a:r>
            <a:r>
              <a:rPr lang="tr-TR" sz="2400"/>
              <a:t> </a:t>
            </a:r>
            <a:r>
              <a:rPr lang="tr-TR" sz="2400" err="1"/>
              <a:t>with</a:t>
            </a:r>
            <a:r>
              <a:rPr lang="tr-TR" sz="2400"/>
              <a:t> </a:t>
            </a:r>
            <a:r>
              <a:rPr lang="tr-TR" sz="2400" err="1"/>
              <a:t>suppressed</a:t>
            </a:r>
            <a:r>
              <a:rPr lang="tr-TR" sz="2400"/>
              <a:t> </a:t>
            </a:r>
            <a:r>
              <a:rPr lang="tr-TR" sz="2400" err="1"/>
              <a:t>carrier</a:t>
            </a:r>
            <a:r>
              <a:rPr lang="tr-TR" sz="2400"/>
              <a:t>.</a:t>
            </a:r>
          </a:p>
          <a:p>
            <a:r>
              <a:rPr lang="tr-TR" sz="2400" err="1"/>
              <a:t>The</a:t>
            </a:r>
            <a:r>
              <a:rPr lang="tr-TR" sz="2400"/>
              <a:t> </a:t>
            </a:r>
            <a:r>
              <a:rPr lang="tr-TR" sz="2400" err="1"/>
              <a:t>modulated</a:t>
            </a:r>
            <a:r>
              <a:rPr lang="tr-TR" sz="2400"/>
              <a:t> </a:t>
            </a:r>
            <a:r>
              <a:rPr lang="tr-TR" sz="2400" err="1"/>
              <a:t>signal</a:t>
            </a:r>
            <a:r>
              <a:rPr lang="tr-TR" sz="2400"/>
              <a:t> is </a:t>
            </a:r>
            <a:r>
              <a:rPr lang="tr-TR" sz="2400" err="1"/>
              <a:t>subjected</a:t>
            </a:r>
            <a:r>
              <a:rPr lang="tr-TR" sz="2400"/>
              <a:t> </a:t>
            </a:r>
            <a:r>
              <a:rPr lang="tr-TR" sz="2400" err="1"/>
              <a:t>to</a:t>
            </a:r>
            <a:r>
              <a:rPr lang="tr-TR" sz="2400"/>
              <a:t> AWGN </a:t>
            </a:r>
            <a:r>
              <a:rPr lang="tr-TR" sz="2400" err="1"/>
              <a:t>noise</a:t>
            </a:r>
            <a:r>
              <a:rPr lang="tr-TR" sz="2400"/>
              <a:t>.</a:t>
            </a:r>
          </a:p>
          <a:p>
            <a:r>
              <a:rPr lang="tr-TR" sz="2400" err="1"/>
              <a:t>The</a:t>
            </a:r>
            <a:r>
              <a:rPr lang="tr-TR" sz="2400"/>
              <a:t> </a:t>
            </a:r>
            <a:r>
              <a:rPr lang="tr-TR" sz="2400" err="1"/>
              <a:t>received</a:t>
            </a:r>
            <a:r>
              <a:rPr lang="tr-TR" sz="2400"/>
              <a:t> </a:t>
            </a:r>
            <a:r>
              <a:rPr lang="tr-TR" sz="2400" err="1"/>
              <a:t>signals</a:t>
            </a:r>
            <a:r>
              <a:rPr lang="tr-TR" sz="2400"/>
              <a:t> is </a:t>
            </a:r>
            <a:r>
              <a:rPr lang="tr-TR" sz="2400" err="1"/>
              <a:t>preprocessed</a:t>
            </a:r>
            <a:r>
              <a:rPr lang="tr-TR" sz="2400"/>
              <a:t>. </a:t>
            </a:r>
            <a:r>
              <a:rPr lang="tr-TR" sz="2400" err="1"/>
              <a:t>Then</a:t>
            </a:r>
            <a:r>
              <a:rPr lang="tr-TR" sz="2400"/>
              <a:t> </a:t>
            </a:r>
            <a:r>
              <a:rPr lang="tr-TR" sz="2400" err="1"/>
              <a:t>carrier</a:t>
            </a:r>
            <a:r>
              <a:rPr lang="tr-TR" sz="2400"/>
              <a:t> </a:t>
            </a:r>
            <a:r>
              <a:rPr lang="tr-TR" sz="2400" err="1"/>
              <a:t>frequency</a:t>
            </a:r>
            <a:r>
              <a:rPr lang="tr-TR" sz="2400"/>
              <a:t> is </a:t>
            </a:r>
            <a:r>
              <a:rPr lang="tr-TR" sz="2400" err="1"/>
              <a:t>estimated</a:t>
            </a:r>
            <a:r>
              <a:rPr lang="tr-TR" sz="2400"/>
              <a:t> </a:t>
            </a:r>
            <a:r>
              <a:rPr lang="tr-TR" sz="2400" err="1"/>
              <a:t>with</a:t>
            </a:r>
            <a:r>
              <a:rPr lang="tr-TR" sz="2400"/>
              <a:t> FFT.</a:t>
            </a:r>
          </a:p>
          <a:p>
            <a:r>
              <a:rPr lang="tr-TR" sz="2400" err="1"/>
              <a:t>Received</a:t>
            </a:r>
            <a:r>
              <a:rPr lang="tr-TR" sz="2400"/>
              <a:t> </a:t>
            </a:r>
            <a:r>
              <a:rPr lang="tr-TR" sz="2400" err="1"/>
              <a:t>signal</a:t>
            </a:r>
            <a:r>
              <a:rPr lang="tr-TR" sz="2400"/>
              <a:t> is </a:t>
            </a:r>
            <a:r>
              <a:rPr lang="tr-TR" sz="2400" err="1"/>
              <a:t>demodulated</a:t>
            </a:r>
            <a:r>
              <a:rPr lang="tr-TR" sz="2400"/>
              <a:t> </a:t>
            </a:r>
            <a:r>
              <a:rPr lang="tr-TR" sz="2400" err="1"/>
              <a:t>with</a:t>
            </a:r>
            <a:r>
              <a:rPr lang="tr-TR" sz="2400"/>
              <a:t> </a:t>
            </a:r>
            <a:r>
              <a:rPr lang="tr-TR" sz="2400" err="1"/>
              <a:t>estimated</a:t>
            </a:r>
            <a:r>
              <a:rPr lang="tr-TR" sz="2400"/>
              <a:t> </a:t>
            </a:r>
            <a:r>
              <a:rPr lang="tr-TR" sz="2400" err="1"/>
              <a:t>carrier</a:t>
            </a:r>
            <a:r>
              <a:rPr lang="tr-TR" sz="2400"/>
              <a:t> </a:t>
            </a:r>
            <a:r>
              <a:rPr lang="tr-TR" sz="2400" err="1"/>
              <a:t>frequency</a:t>
            </a:r>
            <a:r>
              <a:rPr lang="tr-TR" sz="2400"/>
              <a:t>, </a:t>
            </a:r>
            <a:r>
              <a:rPr lang="tr-TR" sz="2400" err="1"/>
              <a:t>then</a:t>
            </a:r>
            <a:r>
              <a:rPr lang="tr-TR" sz="2400"/>
              <a:t> </a:t>
            </a:r>
            <a:r>
              <a:rPr lang="tr-TR" sz="2400" err="1"/>
              <a:t>correlated</a:t>
            </a:r>
            <a:r>
              <a:rPr lang="tr-TR" sz="2400"/>
              <a:t> </a:t>
            </a:r>
            <a:r>
              <a:rPr lang="tr-TR" sz="2400" err="1"/>
              <a:t>with</a:t>
            </a:r>
            <a:r>
              <a:rPr lang="tr-TR" sz="2400"/>
              <a:t> </a:t>
            </a:r>
            <a:r>
              <a:rPr lang="tr-TR" sz="2400" err="1"/>
              <a:t>hamming</a:t>
            </a:r>
            <a:r>
              <a:rPr lang="tr-TR" sz="2400"/>
              <a:t> </a:t>
            </a:r>
            <a:r>
              <a:rPr lang="tr-TR" sz="2400" err="1"/>
              <a:t>pulse</a:t>
            </a:r>
            <a:r>
              <a:rPr lang="tr-TR" sz="2400"/>
              <a:t> </a:t>
            </a:r>
            <a:r>
              <a:rPr lang="tr-TR" sz="2400" err="1"/>
              <a:t>to</a:t>
            </a:r>
            <a:r>
              <a:rPr lang="tr-TR" sz="2400"/>
              <a:t> </a:t>
            </a:r>
            <a:r>
              <a:rPr lang="tr-TR" sz="2400" err="1"/>
              <a:t>recover</a:t>
            </a:r>
            <a:r>
              <a:rPr lang="tr-TR" sz="2400"/>
              <a:t> PAM </a:t>
            </a:r>
            <a:r>
              <a:rPr lang="tr-TR" sz="2400" err="1"/>
              <a:t>symbols</a:t>
            </a:r>
            <a:r>
              <a:rPr lang="tr-TR" sz="2400"/>
              <a:t>. </a:t>
            </a:r>
          </a:p>
          <a:p>
            <a:r>
              <a:rPr lang="tr-TR" sz="2400" err="1"/>
              <a:t>The</a:t>
            </a:r>
            <a:r>
              <a:rPr lang="tr-TR" sz="2400"/>
              <a:t> </a:t>
            </a:r>
            <a:r>
              <a:rPr lang="tr-TR" sz="2400" err="1"/>
              <a:t>Normalized</a:t>
            </a:r>
            <a:r>
              <a:rPr lang="tr-TR" sz="2400"/>
              <a:t> </a:t>
            </a:r>
            <a:r>
              <a:rPr lang="tr-TR" sz="2400" err="1"/>
              <a:t>Symbol</a:t>
            </a:r>
            <a:r>
              <a:rPr lang="tr-TR" sz="2400"/>
              <a:t> </a:t>
            </a:r>
            <a:r>
              <a:rPr lang="tr-TR" sz="2400" err="1"/>
              <a:t>Error</a:t>
            </a:r>
            <a:r>
              <a:rPr lang="tr-TR" sz="2400"/>
              <a:t> is </a:t>
            </a:r>
            <a:r>
              <a:rPr lang="tr-TR" sz="2400" err="1"/>
              <a:t>calculated</a:t>
            </a:r>
            <a:r>
              <a:rPr lang="tr-TR" sz="2400"/>
              <a:t>.</a:t>
            </a:r>
          </a:p>
          <a:p>
            <a:r>
              <a:rPr lang="tr-TR" sz="2400" err="1"/>
              <a:t>If</a:t>
            </a:r>
            <a:r>
              <a:rPr lang="tr-TR" sz="2400"/>
              <a:t> </a:t>
            </a:r>
            <a:r>
              <a:rPr lang="tr-TR" sz="2400" err="1"/>
              <a:t>the</a:t>
            </a:r>
            <a:r>
              <a:rPr lang="tr-TR" sz="2400"/>
              <a:t> </a:t>
            </a:r>
            <a:r>
              <a:rPr lang="tr-TR" sz="2400" err="1"/>
              <a:t>carrier</a:t>
            </a:r>
            <a:r>
              <a:rPr lang="tr-TR" sz="2400"/>
              <a:t> </a:t>
            </a:r>
            <a:r>
              <a:rPr lang="tr-TR" sz="2400" err="1"/>
              <a:t>frequency</a:t>
            </a:r>
            <a:r>
              <a:rPr lang="tr-TR" sz="2400"/>
              <a:t> is </a:t>
            </a:r>
            <a:r>
              <a:rPr lang="tr-TR" sz="2400" err="1"/>
              <a:t>shifted</a:t>
            </a:r>
            <a:r>
              <a:rPr lang="tr-TR" sz="2400"/>
              <a:t> in </a:t>
            </a:r>
            <a:r>
              <a:rPr lang="tr-TR" sz="2400" err="1"/>
              <a:t>the</a:t>
            </a:r>
            <a:r>
              <a:rPr lang="tr-TR" sz="2400"/>
              <a:t> </a:t>
            </a:r>
            <a:r>
              <a:rPr lang="tr-TR" sz="2400" err="1"/>
              <a:t>band</a:t>
            </a:r>
            <a:r>
              <a:rPr lang="tr-TR" sz="2400"/>
              <a:t> of -40Hz </a:t>
            </a:r>
            <a:r>
              <a:rPr lang="tr-TR" sz="2400" err="1"/>
              <a:t>to</a:t>
            </a:r>
            <a:r>
              <a:rPr lang="tr-TR" sz="2400"/>
              <a:t> +40Hz </a:t>
            </a:r>
            <a:r>
              <a:rPr lang="tr-TR" sz="2400" err="1"/>
              <a:t>band</a:t>
            </a:r>
            <a:r>
              <a:rPr lang="tr-TR" sz="2400"/>
              <a:t>, </a:t>
            </a:r>
            <a:r>
              <a:rPr lang="tr-TR" sz="2400" err="1"/>
              <a:t>then</a:t>
            </a:r>
            <a:r>
              <a:rPr lang="tr-TR" sz="2400"/>
              <a:t> </a:t>
            </a:r>
            <a:r>
              <a:rPr lang="tr-TR" sz="2400" err="1"/>
              <a:t>carrier</a:t>
            </a:r>
            <a:r>
              <a:rPr lang="tr-TR" sz="2400"/>
              <a:t> </a:t>
            </a:r>
            <a:r>
              <a:rPr lang="tr-TR" sz="2400" err="1"/>
              <a:t>frequency</a:t>
            </a:r>
            <a:r>
              <a:rPr lang="tr-TR" sz="2400"/>
              <a:t> can be </a:t>
            </a:r>
            <a:r>
              <a:rPr lang="tr-TR" sz="2400" err="1"/>
              <a:t>estimated</a:t>
            </a:r>
            <a:r>
              <a:rPr lang="tr-TR" sz="2400"/>
              <a:t>. </a:t>
            </a:r>
            <a:r>
              <a:rPr lang="tr-TR" sz="2400" err="1"/>
              <a:t>If</a:t>
            </a:r>
            <a:r>
              <a:rPr lang="tr-TR" sz="2400"/>
              <a:t> it is not in </a:t>
            </a:r>
            <a:r>
              <a:rPr lang="tr-TR" sz="2400" err="1"/>
              <a:t>this</a:t>
            </a:r>
            <a:r>
              <a:rPr lang="tr-TR" sz="2400"/>
              <a:t> </a:t>
            </a:r>
            <a:r>
              <a:rPr lang="tr-TR" sz="2400" err="1"/>
              <a:t>band</a:t>
            </a:r>
            <a:r>
              <a:rPr lang="tr-TR" sz="2400"/>
              <a:t>, </a:t>
            </a:r>
            <a:r>
              <a:rPr lang="tr-TR" sz="2400" err="1"/>
              <a:t>symbol</a:t>
            </a:r>
            <a:r>
              <a:rPr lang="tr-TR" sz="2400"/>
              <a:t> </a:t>
            </a:r>
            <a:r>
              <a:rPr lang="tr-TR" sz="2400" err="1"/>
              <a:t>error</a:t>
            </a:r>
            <a:r>
              <a:rPr lang="tr-TR" sz="2400"/>
              <a:t> </a:t>
            </a:r>
            <a:r>
              <a:rPr lang="tr-TR" sz="2400" err="1"/>
              <a:t>occured</a:t>
            </a:r>
            <a:r>
              <a:rPr lang="tr-TR" sz="2400"/>
              <a:t>.</a:t>
            </a:r>
            <a:endParaRPr lang="en-US" sz="2400"/>
          </a:p>
        </p:txBody>
      </p:sp>
      <p:sp>
        <p:nvSpPr>
          <p:cNvPr id="4" name="Slide Number Placeholder 3">
            <a:extLst>
              <a:ext uri="{FF2B5EF4-FFF2-40B4-BE49-F238E27FC236}">
                <a16:creationId xmlns:a16="http://schemas.microsoft.com/office/drawing/2014/main" id="{0065FE91-56F0-DD73-BC53-984DD6A319F0}"/>
              </a:ext>
            </a:extLst>
          </p:cNvPr>
          <p:cNvSpPr>
            <a:spLocks noGrp="1"/>
          </p:cNvSpPr>
          <p:nvPr>
            <p:ph type="sldNum" sz="quarter" idx="12"/>
          </p:nvPr>
        </p:nvSpPr>
        <p:spPr/>
        <p:txBody>
          <a:bodyPr/>
          <a:lstStyle/>
          <a:p>
            <a:fld id="{B08AF917-20DF-402D-9317-1581A2E4AA10}" type="slidenum">
              <a:rPr lang="en-US" smtClean="0"/>
              <a:t>14</a:t>
            </a:fld>
            <a:endParaRPr lang="en-US"/>
          </a:p>
        </p:txBody>
      </p:sp>
    </p:spTree>
    <p:extLst>
      <p:ext uri="{BB962C8B-B14F-4D97-AF65-F5344CB8AC3E}">
        <p14:creationId xmlns:p14="http://schemas.microsoft.com/office/powerpoint/2010/main" val="215389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70686-9CE0-BC7D-4FAA-8C6D0854CA5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a:solidFill>
                  <a:schemeClr val="tx1"/>
                </a:solidFill>
                <a:latin typeface="+mj-lt"/>
                <a:ea typeface="+mj-ea"/>
                <a:cs typeface="+mj-cs"/>
              </a:rPr>
              <a:t>Thanks for Listening</a:t>
            </a:r>
          </a:p>
        </p:txBody>
      </p:sp>
      <p:sp>
        <p:nvSpPr>
          <p:cNvPr id="39" name="Rectangle 3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800BE27-5A93-E148-33AB-99C5D3690F0D}"/>
              </a:ext>
            </a:extLst>
          </p:cNvPr>
          <p:cNvSpPr>
            <a:spLocks noGrp="1"/>
          </p:cNvSpPr>
          <p:nvPr>
            <p:ph type="sldNum" sz="quarter" idx="12"/>
          </p:nvPr>
        </p:nvSpPr>
        <p:spPr/>
        <p:txBody>
          <a:bodyPr/>
          <a:lstStyle/>
          <a:p>
            <a:fld id="{B08AF917-20DF-402D-9317-1581A2E4AA10}" type="slidenum">
              <a:rPr lang="en-US" smtClean="0"/>
              <a:t>15</a:t>
            </a:fld>
            <a:endParaRPr lang="en-US"/>
          </a:p>
        </p:txBody>
      </p:sp>
    </p:spTree>
    <p:extLst>
      <p:ext uri="{BB962C8B-B14F-4D97-AF65-F5344CB8AC3E}">
        <p14:creationId xmlns:p14="http://schemas.microsoft.com/office/powerpoint/2010/main" val="384034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63103-72B2-42D3-25B3-69EF3C9E75F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System Diagram</a:t>
            </a:r>
          </a:p>
        </p:txBody>
      </p:sp>
      <p:pic>
        <p:nvPicPr>
          <p:cNvPr id="5" name="Content Placeholder 4">
            <a:extLst>
              <a:ext uri="{FF2B5EF4-FFF2-40B4-BE49-F238E27FC236}">
                <a16:creationId xmlns:a16="http://schemas.microsoft.com/office/drawing/2014/main" id="{92B03F91-2C80-8E87-28A1-E0374AE9CC89}"/>
              </a:ext>
            </a:extLst>
          </p:cNvPr>
          <p:cNvPicPr>
            <a:picLocks noGrp="1" noChangeAspect="1"/>
          </p:cNvPicPr>
          <p:nvPr>
            <p:ph idx="1"/>
          </p:nvPr>
        </p:nvPicPr>
        <p:blipFill>
          <a:blip r:embed="rId2"/>
          <a:stretch>
            <a:fillRect/>
          </a:stretch>
        </p:blipFill>
        <p:spPr>
          <a:xfrm>
            <a:off x="2715847" y="1675227"/>
            <a:ext cx="6760306" cy="4394199"/>
          </a:xfrm>
          <a:prstGeom prst="rect">
            <a:avLst/>
          </a:prstGeom>
        </p:spPr>
      </p:pic>
      <p:sp>
        <p:nvSpPr>
          <p:cNvPr id="3" name="Slide Number Placeholder 2">
            <a:extLst>
              <a:ext uri="{FF2B5EF4-FFF2-40B4-BE49-F238E27FC236}">
                <a16:creationId xmlns:a16="http://schemas.microsoft.com/office/drawing/2014/main" id="{8B911803-BE52-A07F-CA6A-51C11AC8047A}"/>
              </a:ext>
            </a:extLst>
          </p:cNvPr>
          <p:cNvSpPr>
            <a:spLocks noGrp="1"/>
          </p:cNvSpPr>
          <p:nvPr>
            <p:ph type="sldNum" sz="quarter" idx="12"/>
          </p:nvPr>
        </p:nvSpPr>
        <p:spPr/>
        <p:txBody>
          <a:bodyPr/>
          <a:lstStyle/>
          <a:p>
            <a:fld id="{B08AF917-20DF-402D-9317-1581A2E4AA10}" type="slidenum">
              <a:rPr lang="en-US" smtClean="0"/>
              <a:t>2</a:t>
            </a:fld>
            <a:endParaRPr lang="en-US"/>
          </a:p>
        </p:txBody>
      </p:sp>
    </p:spTree>
    <p:extLst>
      <p:ext uri="{BB962C8B-B14F-4D97-AF65-F5344CB8AC3E}">
        <p14:creationId xmlns:p14="http://schemas.microsoft.com/office/powerpoint/2010/main" val="121100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11881-605A-9D1A-DFE2-0DC90DFC25DC}"/>
              </a:ext>
            </a:extLst>
          </p:cNvPr>
          <p:cNvSpPr>
            <a:spLocks noGrp="1"/>
          </p:cNvSpPr>
          <p:nvPr>
            <p:ph type="title"/>
          </p:nvPr>
        </p:nvSpPr>
        <p:spPr>
          <a:xfrm>
            <a:off x="8643193" y="489507"/>
            <a:ext cx="3091607" cy="1655483"/>
          </a:xfrm>
        </p:spPr>
        <p:txBody>
          <a:bodyPr anchor="b">
            <a:normAutofit/>
          </a:bodyPr>
          <a:lstStyle/>
          <a:p>
            <a:pPr algn="ctr"/>
            <a:r>
              <a:rPr lang="en-US" sz="2800" dirty="0">
                <a:latin typeface="Calibri"/>
                <a:ea typeface="Calibri"/>
                <a:cs typeface="Calibri"/>
              </a:rPr>
              <a:t>Frequency Estimation via an FFT</a:t>
            </a:r>
            <a:endParaRPr lang="tr-TR" dirty="0"/>
          </a:p>
        </p:txBody>
      </p:sp>
      <p:pic>
        <p:nvPicPr>
          <p:cNvPr id="5" name="Picture 4">
            <a:extLst>
              <a:ext uri="{FF2B5EF4-FFF2-40B4-BE49-F238E27FC236}">
                <a16:creationId xmlns:a16="http://schemas.microsoft.com/office/drawing/2014/main" id="{B57B45B3-1500-1B27-1C67-3CD3ED8B9C50}"/>
              </a:ext>
            </a:extLst>
          </p:cNvPr>
          <p:cNvPicPr>
            <a:picLocks noChangeAspect="1"/>
          </p:cNvPicPr>
          <p:nvPr/>
        </p:nvPicPr>
        <p:blipFill rotWithShape="1">
          <a:blip r:embed="rId2"/>
          <a:srcRect l="4073" r="2" b="2"/>
          <a:stretch/>
        </p:blipFill>
        <p:spPr>
          <a:xfrm>
            <a:off x="855132" y="675679"/>
            <a:ext cx="6951135" cy="5489033"/>
          </a:xfrm>
          <a:prstGeom prst="rect">
            <a:avLst/>
          </a:prstGeom>
        </p:spPr>
      </p:pic>
      <p:sp>
        <p:nvSpPr>
          <p:cNvPr id="3" name="Content Placeholder 2">
            <a:extLst>
              <a:ext uri="{FF2B5EF4-FFF2-40B4-BE49-F238E27FC236}">
                <a16:creationId xmlns:a16="http://schemas.microsoft.com/office/drawing/2014/main" id="{A60A6D6A-0722-B8E2-1AF1-3EDB1FA8692B}"/>
              </a:ext>
            </a:extLst>
          </p:cNvPr>
          <p:cNvSpPr>
            <a:spLocks noGrp="1"/>
          </p:cNvSpPr>
          <p:nvPr>
            <p:ph idx="1"/>
          </p:nvPr>
        </p:nvSpPr>
        <p:spPr>
          <a:xfrm>
            <a:off x="8329429" y="2362379"/>
            <a:ext cx="3256577" cy="1444765"/>
          </a:xfrm>
        </p:spPr>
        <p:txBody>
          <a:bodyPr vert="horz" lIns="91440" tIns="45720" rIns="91440" bIns="45720" rtlCol="0" anchor="ctr">
            <a:normAutofit fontScale="32500" lnSpcReduction="20000"/>
          </a:bodyPr>
          <a:lstStyle/>
          <a:p>
            <a:pPr>
              <a:lnSpc>
                <a:spcPct val="120000"/>
              </a:lnSpc>
            </a:pPr>
            <a:r>
              <a:rPr lang="tr-TR" sz="6000" err="1"/>
              <a:t>The</a:t>
            </a:r>
            <a:r>
              <a:rPr lang="tr-TR" sz="6000"/>
              <a:t> </a:t>
            </a:r>
            <a:r>
              <a:rPr lang="tr-TR" sz="6000" err="1"/>
              <a:t>direct</a:t>
            </a:r>
            <a:r>
              <a:rPr lang="tr-TR" sz="6000"/>
              <a:t> </a:t>
            </a:r>
            <a:r>
              <a:rPr lang="tr-TR" sz="6000" err="1"/>
              <a:t>estimation</a:t>
            </a:r>
            <a:r>
              <a:rPr lang="tr-TR" sz="6000"/>
              <a:t> of </a:t>
            </a:r>
            <a:r>
              <a:rPr lang="tr-TR" sz="6000" err="1"/>
              <a:t>carrier</a:t>
            </a:r>
            <a:r>
              <a:rPr lang="tr-TR" sz="6000"/>
              <a:t> </a:t>
            </a:r>
            <a:r>
              <a:rPr lang="tr-TR" sz="6000" err="1"/>
              <a:t>frequency</a:t>
            </a:r>
            <a:r>
              <a:rPr lang="tr-TR" sz="6000"/>
              <a:t> </a:t>
            </a:r>
            <a:r>
              <a:rPr lang="tr-TR" sz="6000" err="1"/>
              <a:t>consist</a:t>
            </a:r>
            <a:r>
              <a:rPr lang="tr-TR" sz="6000"/>
              <a:t> of </a:t>
            </a:r>
            <a:r>
              <a:rPr lang="tr-TR" sz="6000" err="1"/>
              <a:t>only</a:t>
            </a:r>
            <a:r>
              <a:rPr lang="tr-TR" sz="6000"/>
              <a:t> </a:t>
            </a:r>
            <a:r>
              <a:rPr lang="tr-TR" sz="6000" err="1"/>
              <a:t>one</a:t>
            </a:r>
            <a:r>
              <a:rPr lang="tr-TR" sz="6000"/>
              <a:t> step</a:t>
            </a:r>
            <a:endParaRPr lang="tr-TR" sz="6000" err="1">
              <a:ea typeface="Calibri"/>
              <a:cs typeface="Calibri"/>
            </a:endParaRPr>
          </a:p>
          <a:p>
            <a:pPr marL="0" indent="0">
              <a:buNone/>
            </a:pPr>
            <a:br>
              <a:rPr lang="tr-TR" sz="2000"/>
            </a:br>
            <a:endParaRPr lang="tr-TR" sz="2000">
              <a:ea typeface="Calibri"/>
              <a:cs typeface="Calibri"/>
            </a:endParaRPr>
          </a:p>
        </p:txBody>
      </p:sp>
      <p:sp>
        <p:nvSpPr>
          <p:cNvPr id="8"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FD05C0FB-914C-2FA5-87A9-F70DB06A0438}"/>
              </a:ext>
            </a:extLst>
          </p:cNvPr>
          <p:cNvSpPr txBox="1"/>
          <p:nvPr/>
        </p:nvSpPr>
        <p:spPr>
          <a:xfrm>
            <a:off x="8328772" y="3880036"/>
            <a:ext cx="35690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400"/>
              <a:t>1-Taking </a:t>
            </a:r>
            <a:r>
              <a:rPr lang="tr-TR" sz="2400" err="1"/>
              <a:t>the</a:t>
            </a:r>
            <a:r>
              <a:rPr lang="tr-TR" sz="2400"/>
              <a:t> FFT of </a:t>
            </a:r>
            <a:r>
              <a:rPr lang="tr-TR" sz="2400" err="1"/>
              <a:t>the</a:t>
            </a:r>
            <a:r>
              <a:rPr lang="tr-TR" sz="2400"/>
              <a:t> </a:t>
            </a:r>
            <a:r>
              <a:rPr lang="tr-TR" sz="2400" err="1"/>
              <a:t>received</a:t>
            </a:r>
            <a:r>
              <a:rPr lang="tr-TR" sz="2400"/>
              <a:t> </a:t>
            </a:r>
            <a:r>
              <a:rPr lang="tr-TR" sz="2400" err="1"/>
              <a:t>signal</a:t>
            </a:r>
            <a:r>
              <a:rPr lang="tr-TR" sz="2400"/>
              <a:t>. </a:t>
            </a:r>
            <a:endParaRPr lang="tr-TR" sz="2400">
              <a:ea typeface="Calibri"/>
              <a:cs typeface="Calibri"/>
            </a:endParaRPr>
          </a:p>
          <a:p>
            <a:pPr algn="ctr"/>
            <a:endParaRPr lang="tr-TR" sz="2400">
              <a:ea typeface="Calibri"/>
              <a:cs typeface="Calibri"/>
            </a:endParaRPr>
          </a:p>
          <a:p>
            <a:pPr algn="ctr"/>
            <a:r>
              <a:rPr lang="tr-TR" sz="2400" err="1"/>
              <a:t>However</a:t>
            </a:r>
            <a:r>
              <a:rPr lang="tr-TR" sz="2400"/>
              <a:t> </a:t>
            </a:r>
            <a:r>
              <a:rPr lang="tr-TR" sz="2400" err="1"/>
              <a:t>this</a:t>
            </a:r>
            <a:r>
              <a:rPr lang="tr-TR" sz="2400"/>
              <a:t> </a:t>
            </a:r>
            <a:r>
              <a:rPr lang="tr-TR" sz="2400" err="1"/>
              <a:t>process</a:t>
            </a:r>
            <a:r>
              <a:rPr lang="tr-TR" sz="2400"/>
              <a:t> </a:t>
            </a:r>
            <a:endParaRPr lang="tr-TR">
              <a:ea typeface="Calibri" panose="020F0502020204030204"/>
              <a:cs typeface="Calibri" panose="020F0502020204030204"/>
            </a:endParaRPr>
          </a:p>
          <a:p>
            <a:pPr algn="ctr"/>
            <a:r>
              <a:rPr lang="tr-TR" sz="2400" err="1"/>
              <a:t>introduces</a:t>
            </a:r>
            <a:r>
              <a:rPr lang="tr-TR" sz="2400"/>
              <a:t> </a:t>
            </a:r>
            <a:r>
              <a:rPr lang="tr-TR" sz="2400" err="1"/>
              <a:t>errors</a:t>
            </a:r>
            <a:r>
              <a:rPr lang="tr-TR" sz="2400"/>
              <a:t> in </a:t>
            </a:r>
            <a:endParaRPr lang="tr-TR">
              <a:ea typeface="Calibri" panose="020F0502020204030204"/>
              <a:cs typeface="Calibri" panose="020F0502020204030204"/>
            </a:endParaRPr>
          </a:p>
          <a:p>
            <a:pPr algn="ctr"/>
            <a:r>
              <a:rPr lang="tr-TR" sz="2400" err="1"/>
              <a:t>frequency</a:t>
            </a:r>
            <a:r>
              <a:rPr lang="tr-TR" sz="2400"/>
              <a:t> </a:t>
            </a:r>
            <a:r>
              <a:rPr lang="tr-TR" sz="2400" err="1"/>
              <a:t>estimating</a:t>
            </a:r>
            <a:r>
              <a:rPr lang="tr-TR" sz="2400"/>
              <a:t>.</a:t>
            </a:r>
            <a:r>
              <a:rPr lang="tr-TR" sz="2000"/>
              <a:t> </a:t>
            </a:r>
            <a:endParaRPr lang="tr-TR">
              <a:ea typeface="Calibri"/>
              <a:cs typeface="Calibri"/>
            </a:endParaRPr>
          </a:p>
        </p:txBody>
      </p:sp>
      <p:sp>
        <p:nvSpPr>
          <p:cNvPr id="6" name="Slide Number Placeholder 5">
            <a:extLst>
              <a:ext uri="{FF2B5EF4-FFF2-40B4-BE49-F238E27FC236}">
                <a16:creationId xmlns:a16="http://schemas.microsoft.com/office/drawing/2014/main" id="{CC3FEEA1-9EBD-A45C-229F-8B00FA523ACE}"/>
              </a:ext>
            </a:extLst>
          </p:cNvPr>
          <p:cNvSpPr>
            <a:spLocks noGrp="1"/>
          </p:cNvSpPr>
          <p:nvPr>
            <p:ph type="sldNum" sz="quarter" idx="12"/>
          </p:nvPr>
        </p:nvSpPr>
        <p:spPr/>
        <p:txBody>
          <a:bodyPr/>
          <a:lstStyle/>
          <a:p>
            <a:fld id="{B08AF917-20DF-402D-9317-1581A2E4AA10}" type="slidenum">
              <a:rPr lang="en-US" smtClean="0"/>
              <a:t>3</a:t>
            </a:fld>
            <a:endParaRPr lang="en-US"/>
          </a:p>
        </p:txBody>
      </p:sp>
    </p:spTree>
    <p:extLst>
      <p:ext uri="{BB962C8B-B14F-4D97-AF65-F5344CB8AC3E}">
        <p14:creationId xmlns:p14="http://schemas.microsoft.com/office/powerpoint/2010/main" val="128146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B4858-6021-08D0-FC54-46EF4EB2359E}"/>
              </a:ext>
            </a:extLst>
          </p:cNvPr>
          <p:cNvSpPr>
            <a:spLocks noGrp="1"/>
          </p:cNvSpPr>
          <p:nvPr>
            <p:ph type="title"/>
          </p:nvPr>
        </p:nvSpPr>
        <p:spPr>
          <a:xfrm>
            <a:off x="630936" y="639520"/>
            <a:ext cx="3429000" cy="1719072"/>
          </a:xfrm>
        </p:spPr>
        <p:txBody>
          <a:bodyPr vert="horz" lIns="91440" tIns="45720" rIns="91440" bIns="45720" rtlCol="0" anchor="ctr">
            <a:normAutofit/>
          </a:bodyPr>
          <a:lstStyle/>
          <a:p>
            <a:pPr algn="ctr"/>
            <a:r>
              <a:rPr lang="tr-TR" sz="2400" err="1">
                <a:latin typeface="Calibri"/>
                <a:cs typeface="Calibri"/>
              </a:rPr>
              <a:t>What</a:t>
            </a:r>
            <a:r>
              <a:rPr lang="tr-TR" sz="2400">
                <a:latin typeface="Calibri"/>
                <a:cs typeface="Calibri"/>
              </a:rPr>
              <a:t> </a:t>
            </a:r>
            <a:r>
              <a:rPr lang="tr-TR" sz="2400" err="1">
                <a:latin typeface="Calibri"/>
                <a:cs typeface="Calibri"/>
              </a:rPr>
              <a:t>happens</a:t>
            </a:r>
            <a:r>
              <a:rPr lang="tr-TR" sz="2400">
                <a:latin typeface="Calibri"/>
                <a:cs typeface="Calibri"/>
              </a:rPr>
              <a:t> </a:t>
            </a:r>
            <a:r>
              <a:rPr lang="tr-TR" sz="2400" err="1">
                <a:latin typeface="Calibri"/>
                <a:cs typeface="Calibri"/>
              </a:rPr>
              <a:t>if</a:t>
            </a:r>
            <a:r>
              <a:rPr lang="tr-TR" sz="2400">
                <a:latin typeface="Calibri"/>
                <a:cs typeface="Calibri"/>
              </a:rPr>
              <a:t> </a:t>
            </a:r>
            <a:r>
              <a:rPr lang="tr-TR" sz="2400" err="1">
                <a:latin typeface="Calibri"/>
                <a:cs typeface="Calibri"/>
              </a:rPr>
              <a:t>estimated</a:t>
            </a:r>
            <a:r>
              <a:rPr lang="tr-TR" sz="2400">
                <a:latin typeface="Calibri"/>
                <a:cs typeface="Calibri"/>
              </a:rPr>
              <a:t> </a:t>
            </a:r>
            <a:r>
              <a:rPr lang="tr-TR" sz="2400" err="1">
                <a:latin typeface="Calibri"/>
                <a:cs typeface="Calibri"/>
              </a:rPr>
              <a:t>frequency</a:t>
            </a:r>
            <a:r>
              <a:rPr lang="tr-TR" sz="2400">
                <a:latin typeface="Calibri"/>
                <a:cs typeface="Calibri"/>
              </a:rPr>
              <a:t> is </a:t>
            </a:r>
            <a:r>
              <a:rPr lang="tr-TR" sz="2400" err="1">
                <a:latin typeface="Calibri"/>
                <a:cs typeface="Calibri"/>
              </a:rPr>
              <a:t>wrong</a:t>
            </a:r>
            <a:r>
              <a:rPr lang="tr-TR" sz="2400">
                <a:latin typeface="Calibri"/>
                <a:cs typeface="Calibri"/>
              </a:rPr>
              <a:t> ? </a:t>
            </a:r>
            <a:endParaRPr lang="en-US" sz="2400">
              <a:cs typeface="Calibri Light" panose="020F0302020204030204"/>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1E6050-412A-ED9E-9169-C5ABC6C8F20B}"/>
              </a:ext>
            </a:extLst>
          </p:cNvPr>
          <p:cNvSpPr>
            <a:spLocks noGrp="1"/>
          </p:cNvSpPr>
          <p:nvPr>
            <p:ph idx="1"/>
          </p:nvPr>
        </p:nvSpPr>
        <p:spPr>
          <a:xfrm>
            <a:off x="630936" y="2807208"/>
            <a:ext cx="3429000" cy="3410712"/>
          </a:xfrm>
        </p:spPr>
        <p:txBody>
          <a:bodyPr vert="horz" lIns="91440" tIns="45720" rIns="91440" bIns="45720" rtlCol="0" anchor="ctr">
            <a:normAutofit/>
          </a:bodyPr>
          <a:lstStyle/>
          <a:p>
            <a:r>
              <a:rPr lang="tr-TR" sz="2000" err="1"/>
              <a:t>In</a:t>
            </a:r>
            <a:r>
              <a:rPr lang="tr-TR" sz="2000"/>
              <a:t> </a:t>
            </a:r>
            <a:r>
              <a:rPr lang="tr-TR" sz="2000" err="1"/>
              <a:t>this</a:t>
            </a:r>
            <a:r>
              <a:rPr lang="tr-TR" sz="2000"/>
              <a:t> </a:t>
            </a:r>
            <a:r>
              <a:rPr lang="tr-TR" sz="2000" err="1"/>
              <a:t>case</a:t>
            </a:r>
            <a:r>
              <a:rPr lang="tr-TR" sz="2000"/>
              <a:t>, </a:t>
            </a:r>
            <a:r>
              <a:rPr lang="tr-TR" sz="2000" err="1"/>
              <a:t>carrier</a:t>
            </a:r>
            <a:r>
              <a:rPr lang="tr-TR" sz="2000"/>
              <a:t> </a:t>
            </a:r>
            <a:r>
              <a:rPr lang="tr-TR" sz="2000" err="1"/>
              <a:t>frequency</a:t>
            </a:r>
            <a:r>
              <a:rPr lang="tr-TR" sz="2000"/>
              <a:t> is </a:t>
            </a:r>
            <a:r>
              <a:rPr lang="tr-TR" sz="2000" err="1"/>
              <a:t>shifted</a:t>
            </a:r>
            <a:r>
              <a:rPr lang="tr-TR" sz="2000"/>
              <a:t> 200 Hz. </a:t>
            </a:r>
            <a:r>
              <a:rPr lang="tr-TR" sz="2000" err="1"/>
              <a:t>Therefore</a:t>
            </a:r>
            <a:r>
              <a:rPr lang="tr-TR" sz="2000"/>
              <a:t> </a:t>
            </a:r>
            <a:r>
              <a:rPr lang="tr-TR" sz="2000" err="1"/>
              <a:t>the</a:t>
            </a:r>
            <a:r>
              <a:rPr lang="tr-TR" sz="2000"/>
              <a:t> </a:t>
            </a:r>
            <a:r>
              <a:rPr lang="tr-TR" sz="2000" err="1"/>
              <a:t>demodulated</a:t>
            </a:r>
            <a:r>
              <a:rPr lang="tr-TR" sz="2000"/>
              <a:t> </a:t>
            </a:r>
            <a:r>
              <a:rPr lang="tr-TR" sz="2000" err="1"/>
              <a:t>signal</a:t>
            </a:r>
            <a:r>
              <a:rPr lang="tr-TR" sz="2000"/>
              <a:t> </a:t>
            </a:r>
            <a:r>
              <a:rPr lang="tr-TR" sz="2000" err="1"/>
              <a:t>with</a:t>
            </a:r>
            <a:r>
              <a:rPr lang="tr-TR" sz="2000"/>
              <a:t> </a:t>
            </a:r>
            <a:r>
              <a:rPr lang="tr-TR" sz="2000" err="1"/>
              <a:t>mismatched</a:t>
            </a:r>
            <a:r>
              <a:rPr lang="tr-TR" sz="2000"/>
              <a:t> </a:t>
            </a:r>
            <a:r>
              <a:rPr lang="tr-TR" sz="2000" err="1"/>
              <a:t>carrier</a:t>
            </a:r>
            <a:r>
              <a:rPr lang="tr-TR" sz="2000"/>
              <a:t> </a:t>
            </a:r>
            <a:r>
              <a:rPr lang="tr-TR" sz="2000" err="1"/>
              <a:t>frequency</a:t>
            </a:r>
            <a:r>
              <a:rPr lang="tr-TR" sz="2000"/>
              <a:t> </a:t>
            </a:r>
            <a:r>
              <a:rPr lang="tr-TR" sz="2000" err="1"/>
              <a:t>results</a:t>
            </a:r>
            <a:r>
              <a:rPr lang="tr-TR" sz="2000"/>
              <a:t> in </a:t>
            </a:r>
            <a:r>
              <a:rPr lang="tr-TR" sz="2000" err="1"/>
              <a:t>distortion</a:t>
            </a:r>
            <a:r>
              <a:rPr lang="tr-TR" sz="2000"/>
              <a:t> at </a:t>
            </a:r>
            <a:r>
              <a:rPr lang="tr-TR" sz="2000" err="1"/>
              <a:t>lowpass</a:t>
            </a:r>
            <a:r>
              <a:rPr lang="tr-TR" sz="2000"/>
              <a:t> </a:t>
            </a:r>
            <a:r>
              <a:rPr lang="tr-TR" sz="2000" err="1"/>
              <a:t>filtered</a:t>
            </a:r>
            <a:r>
              <a:rPr lang="tr-TR" sz="2000"/>
              <a:t> </a:t>
            </a:r>
            <a:r>
              <a:rPr lang="tr-TR" sz="2000" err="1"/>
              <a:t>signal</a:t>
            </a:r>
            <a:r>
              <a:rPr lang="tr-TR" sz="2000"/>
              <a:t>. </a:t>
            </a:r>
            <a:r>
              <a:rPr lang="tr-TR" sz="2000" err="1"/>
              <a:t>The</a:t>
            </a:r>
            <a:r>
              <a:rPr lang="tr-TR" sz="2000"/>
              <a:t> </a:t>
            </a:r>
            <a:r>
              <a:rPr lang="tr-TR" sz="2000" err="1"/>
              <a:t>resulting</a:t>
            </a:r>
            <a:r>
              <a:rPr lang="tr-TR" sz="2000"/>
              <a:t> </a:t>
            </a:r>
            <a:r>
              <a:rPr lang="tr-TR" sz="2000" err="1"/>
              <a:t>normalized</a:t>
            </a:r>
            <a:r>
              <a:rPr lang="tr-TR" sz="2000"/>
              <a:t> </a:t>
            </a:r>
            <a:r>
              <a:rPr lang="tr-TR" sz="2000" err="1"/>
              <a:t>symbol</a:t>
            </a:r>
            <a:r>
              <a:rPr lang="tr-TR" sz="2000"/>
              <a:t> </a:t>
            </a:r>
            <a:r>
              <a:rPr lang="tr-TR" sz="2000" err="1"/>
              <a:t>error</a:t>
            </a:r>
            <a:r>
              <a:rPr lang="tr-TR" sz="2000"/>
              <a:t> is: 0.6300</a:t>
            </a:r>
            <a:endParaRPr lang="en-US" sz="2000">
              <a:cs typeface="Calibri" panose="020F0502020204030204"/>
            </a:endParaRPr>
          </a:p>
        </p:txBody>
      </p:sp>
      <p:pic>
        <p:nvPicPr>
          <p:cNvPr id="5" name="Picture 4" descr="A group of blue lines&#10;&#10;Description automatically generated">
            <a:extLst>
              <a:ext uri="{FF2B5EF4-FFF2-40B4-BE49-F238E27FC236}">
                <a16:creationId xmlns:a16="http://schemas.microsoft.com/office/drawing/2014/main" id="{3BBED385-15BE-050D-3ADD-1500A1074394}"/>
              </a:ext>
            </a:extLst>
          </p:cNvPr>
          <p:cNvPicPr>
            <a:picLocks noChangeAspect="1"/>
          </p:cNvPicPr>
          <p:nvPr/>
        </p:nvPicPr>
        <p:blipFill>
          <a:blip r:embed="rId2"/>
          <a:stretch>
            <a:fillRect/>
          </a:stretch>
        </p:blipFill>
        <p:spPr>
          <a:xfrm>
            <a:off x="4654296" y="857365"/>
            <a:ext cx="6903720" cy="5143269"/>
          </a:xfrm>
          <a:prstGeom prst="rect">
            <a:avLst/>
          </a:prstGeom>
        </p:spPr>
      </p:pic>
      <p:sp>
        <p:nvSpPr>
          <p:cNvPr id="4" name="Slide Number Placeholder 3">
            <a:extLst>
              <a:ext uri="{FF2B5EF4-FFF2-40B4-BE49-F238E27FC236}">
                <a16:creationId xmlns:a16="http://schemas.microsoft.com/office/drawing/2014/main" id="{E9CE5FF8-5E95-EC0A-5BC0-D8CA80DFEECF}"/>
              </a:ext>
            </a:extLst>
          </p:cNvPr>
          <p:cNvSpPr>
            <a:spLocks noGrp="1"/>
          </p:cNvSpPr>
          <p:nvPr>
            <p:ph type="sldNum" sz="quarter" idx="12"/>
          </p:nvPr>
        </p:nvSpPr>
        <p:spPr/>
        <p:txBody>
          <a:bodyPr/>
          <a:lstStyle/>
          <a:p>
            <a:fld id="{B08AF917-20DF-402D-9317-1581A2E4AA10}" type="slidenum">
              <a:rPr lang="en-US" smtClean="0"/>
              <a:t>4</a:t>
            </a:fld>
            <a:endParaRPr lang="en-US"/>
          </a:p>
        </p:txBody>
      </p:sp>
    </p:spTree>
    <p:extLst>
      <p:ext uri="{BB962C8B-B14F-4D97-AF65-F5344CB8AC3E}">
        <p14:creationId xmlns:p14="http://schemas.microsoft.com/office/powerpoint/2010/main" val="335926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058E0-90F5-F319-E38A-0454F23E2170}"/>
              </a:ext>
            </a:extLst>
          </p:cNvPr>
          <p:cNvSpPr>
            <a:spLocks noGrp="1"/>
          </p:cNvSpPr>
          <p:nvPr>
            <p:ph type="title"/>
          </p:nvPr>
        </p:nvSpPr>
        <p:spPr>
          <a:xfrm>
            <a:off x="630936" y="639520"/>
            <a:ext cx="3429000" cy="1719072"/>
          </a:xfrm>
        </p:spPr>
        <p:txBody>
          <a:bodyPr anchor="b">
            <a:normAutofit/>
          </a:bodyPr>
          <a:lstStyle/>
          <a:p>
            <a:r>
              <a:rPr lang="tr-TR" sz="3800" b="1"/>
              <a:t>How </a:t>
            </a:r>
            <a:r>
              <a:rPr lang="tr-TR" sz="3800" b="1" err="1"/>
              <a:t>to</a:t>
            </a:r>
            <a:r>
              <a:rPr lang="tr-TR" sz="3800" b="1"/>
              <a:t> </a:t>
            </a:r>
            <a:r>
              <a:rPr lang="tr-TR" sz="3800" b="1" err="1"/>
              <a:t>estimate</a:t>
            </a:r>
            <a:r>
              <a:rPr lang="tr-TR" sz="3800" b="1"/>
              <a:t> </a:t>
            </a:r>
            <a:r>
              <a:rPr lang="tr-TR" sz="3800" b="1" err="1"/>
              <a:t>frequency</a:t>
            </a:r>
            <a:r>
              <a:rPr lang="tr-TR" sz="3800" b="1"/>
              <a:t> </a:t>
            </a:r>
            <a:r>
              <a:rPr lang="tr-TR" sz="3800" b="1" err="1"/>
              <a:t>precisely</a:t>
            </a:r>
            <a:r>
              <a:rPr lang="tr-TR" sz="3800" b="1"/>
              <a:t> ?</a:t>
            </a:r>
            <a:endParaRPr lang="en-US" sz="3800" b="1">
              <a:ea typeface="Calibri Light"/>
              <a:cs typeface="Calibri Light"/>
            </a:endParaRP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CC419-B05A-D16F-D2A1-C4DB55757866}"/>
              </a:ext>
            </a:extLst>
          </p:cNvPr>
          <p:cNvSpPr>
            <a:spLocks noGrp="1"/>
          </p:cNvSpPr>
          <p:nvPr>
            <p:ph idx="1"/>
          </p:nvPr>
        </p:nvSpPr>
        <p:spPr>
          <a:xfrm>
            <a:off x="563701" y="2627914"/>
            <a:ext cx="3429000" cy="3410712"/>
          </a:xfrm>
        </p:spPr>
        <p:txBody>
          <a:bodyPr vert="horz" lIns="91440" tIns="45720" rIns="91440" bIns="45720" rtlCol="0" anchor="t">
            <a:normAutofit/>
          </a:bodyPr>
          <a:lstStyle/>
          <a:p>
            <a:r>
              <a:rPr lang="tr-TR" sz="2200"/>
              <a:t>To estimate frequency precisely, these preprocessing steps are applied:</a:t>
            </a:r>
          </a:p>
          <a:p>
            <a:r>
              <a:rPr lang="tr-TR" sz="2200"/>
              <a:t>1-Squaring nonlinearity</a:t>
            </a:r>
          </a:p>
          <a:p>
            <a:r>
              <a:rPr lang="tr-TR" sz="2200"/>
              <a:t>2-Bandpass filtering at twice of the known carrier frequency</a:t>
            </a:r>
            <a:endParaRPr lang="en-US" sz="2200"/>
          </a:p>
        </p:txBody>
      </p:sp>
      <p:pic>
        <p:nvPicPr>
          <p:cNvPr id="5" name="Picture 4" descr="A screenshot of a graph&#10;&#10;Description automatically generated">
            <a:extLst>
              <a:ext uri="{FF2B5EF4-FFF2-40B4-BE49-F238E27FC236}">
                <a16:creationId xmlns:a16="http://schemas.microsoft.com/office/drawing/2014/main" id="{14F229ED-C430-0F73-757E-D10FBBBB576F}"/>
              </a:ext>
            </a:extLst>
          </p:cNvPr>
          <p:cNvPicPr>
            <a:picLocks noChangeAspect="1"/>
          </p:cNvPicPr>
          <p:nvPr/>
        </p:nvPicPr>
        <p:blipFill>
          <a:blip r:embed="rId2"/>
          <a:stretch>
            <a:fillRect/>
          </a:stretch>
        </p:blipFill>
        <p:spPr>
          <a:xfrm>
            <a:off x="4684167" y="640080"/>
            <a:ext cx="6843977" cy="5577840"/>
          </a:xfrm>
          <a:prstGeom prst="rect">
            <a:avLst/>
          </a:prstGeom>
        </p:spPr>
      </p:pic>
      <p:pic>
        <p:nvPicPr>
          <p:cNvPr id="4" name="Resim 3" descr="metin, yazı tipi, çizgi, beyaz içeren bir resim&#10;&#10;Açıklama otomatik olarak oluşturuldu">
            <a:extLst>
              <a:ext uri="{FF2B5EF4-FFF2-40B4-BE49-F238E27FC236}">
                <a16:creationId xmlns:a16="http://schemas.microsoft.com/office/drawing/2014/main" id="{9AD6D91D-26A8-BD0D-B703-43B086D76AE2}"/>
              </a:ext>
            </a:extLst>
          </p:cNvPr>
          <p:cNvPicPr>
            <a:picLocks noChangeAspect="1"/>
          </p:cNvPicPr>
          <p:nvPr/>
        </p:nvPicPr>
        <p:blipFill>
          <a:blip r:embed="rId3"/>
          <a:stretch>
            <a:fillRect/>
          </a:stretch>
        </p:blipFill>
        <p:spPr>
          <a:xfrm>
            <a:off x="430384" y="5400228"/>
            <a:ext cx="3941668" cy="1244973"/>
          </a:xfrm>
          <a:prstGeom prst="rect">
            <a:avLst/>
          </a:prstGeom>
        </p:spPr>
      </p:pic>
      <p:sp>
        <p:nvSpPr>
          <p:cNvPr id="6" name="Slide Number Placeholder 5">
            <a:extLst>
              <a:ext uri="{FF2B5EF4-FFF2-40B4-BE49-F238E27FC236}">
                <a16:creationId xmlns:a16="http://schemas.microsoft.com/office/drawing/2014/main" id="{0B2BBC4B-F95B-36F0-3884-5E7BF38ED579}"/>
              </a:ext>
            </a:extLst>
          </p:cNvPr>
          <p:cNvSpPr>
            <a:spLocks noGrp="1"/>
          </p:cNvSpPr>
          <p:nvPr>
            <p:ph type="sldNum" sz="quarter" idx="12"/>
          </p:nvPr>
        </p:nvSpPr>
        <p:spPr/>
        <p:txBody>
          <a:bodyPr/>
          <a:lstStyle/>
          <a:p>
            <a:fld id="{B08AF917-20DF-402D-9317-1581A2E4AA10}" type="slidenum">
              <a:rPr lang="en-US" smtClean="0"/>
              <a:t>5</a:t>
            </a:fld>
            <a:endParaRPr lang="en-US"/>
          </a:p>
        </p:txBody>
      </p:sp>
    </p:spTree>
    <p:extLst>
      <p:ext uri="{BB962C8B-B14F-4D97-AF65-F5344CB8AC3E}">
        <p14:creationId xmlns:p14="http://schemas.microsoft.com/office/powerpoint/2010/main" val="215304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882F2-5F32-A63A-3C9A-755815F7033D}"/>
              </a:ext>
            </a:extLst>
          </p:cNvPr>
          <p:cNvSpPr>
            <a:spLocks noGrp="1"/>
          </p:cNvSpPr>
          <p:nvPr>
            <p:ph type="title"/>
          </p:nvPr>
        </p:nvSpPr>
        <p:spPr>
          <a:xfrm>
            <a:off x="630936" y="639520"/>
            <a:ext cx="3429000" cy="1719072"/>
          </a:xfrm>
        </p:spPr>
        <p:txBody>
          <a:bodyPr anchor="b">
            <a:normAutofit/>
          </a:bodyPr>
          <a:lstStyle/>
          <a:p>
            <a:r>
              <a:rPr lang="tr-TR" sz="2600" b="1">
                <a:latin typeface="Calibri"/>
                <a:ea typeface="Calibri"/>
                <a:cs typeface="Calibri"/>
              </a:rPr>
              <a:t>Step 1: Generating random signal, PAM modulation, Pulse Shaping</a:t>
            </a:r>
            <a:endParaRPr lang="en-US" sz="2600" b="1">
              <a:latin typeface="Calibri"/>
              <a:ea typeface="Calibri"/>
              <a:cs typeface="Calibri"/>
            </a:endParaRPr>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24DAFF-6E9F-8823-6672-F9E0253E872B}"/>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ea typeface="Calibri"/>
              <a:cs typeface="Calibri"/>
            </a:endParaRPr>
          </a:p>
          <a:p>
            <a:r>
              <a:rPr lang="en-US" sz="2200">
                <a:ea typeface="Calibri"/>
                <a:cs typeface="Calibri"/>
              </a:rPr>
              <a:t>Random message is generated</a:t>
            </a:r>
          </a:p>
          <a:p>
            <a:r>
              <a:rPr lang="en-US" sz="2200">
                <a:ea typeface="Calibri"/>
                <a:cs typeface="Calibri"/>
              </a:rPr>
              <a:t>Random message modulated using 4-level pulse amplitude modulation (-3,-1,1,3)</a:t>
            </a:r>
          </a:p>
          <a:p>
            <a:r>
              <a:rPr lang="en-US" sz="2200">
                <a:ea typeface="Calibri"/>
                <a:cs typeface="Calibri"/>
              </a:rPr>
              <a:t>Pulse shaping with hamming window.</a:t>
            </a:r>
          </a:p>
          <a:p>
            <a:endParaRPr lang="en-US" sz="2200">
              <a:ea typeface="Calibri"/>
              <a:cs typeface="Calibri"/>
            </a:endParaRPr>
          </a:p>
        </p:txBody>
      </p:sp>
      <p:pic>
        <p:nvPicPr>
          <p:cNvPr id="5" name="Picture 4" descr="A screenshot of a graph&#10;&#10;Description automatically generated">
            <a:extLst>
              <a:ext uri="{FF2B5EF4-FFF2-40B4-BE49-F238E27FC236}">
                <a16:creationId xmlns:a16="http://schemas.microsoft.com/office/drawing/2014/main" id="{F755F703-D874-6D5E-44B8-2DA114196D10}"/>
              </a:ext>
            </a:extLst>
          </p:cNvPr>
          <p:cNvPicPr>
            <a:picLocks noChangeAspect="1"/>
          </p:cNvPicPr>
          <p:nvPr/>
        </p:nvPicPr>
        <p:blipFill>
          <a:blip r:embed="rId2"/>
          <a:stretch>
            <a:fillRect/>
          </a:stretch>
        </p:blipFill>
        <p:spPr>
          <a:xfrm>
            <a:off x="4715371" y="640080"/>
            <a:ext cx="6781570" cy="5577840"/>
          </a:xfrm>
          <a:prstGeom prst="rect">
            <a:avLst/>
          </a:prstGeom>
        </p:spPr>
      </p:pic>
      <p:sp>
        <p:nvSpPr>
          <p:cNvPr id="4" name="Slide Number Placeholder 3">
            <a:extLst>
              <a:ext uri="{FF2B5EF4-FFF2-40B4-BE49-F238E27FC236}">
                <a16:creationId xmlns:a16="http://schemas.microsoft.com/office/drawing/2014/main" id="{2F6F6F99-97BD-A022-15ED-4C5CE66C6184}"/>
              </a:ext>
            </a:extLst>
          </p:cNvPr>
          <p:cNvSpPr>
            <a:spLocks noGrp="1"/>
          </p:cNvSpPr>
          <p:nvPr>
            <p:ph type="sldNum" sz="quarter" idx="12"/>
          </p:nvPr>
        </p:nvSpPr>
        <p:spPr/>
        <p:txBody>
          <a:bodyPr/>
          <a:lstStyle/>
          <a:p>
            <a:fld id="{B08AF917-20DF-402D-9317-1581A2E4AA10}" type="slidenum">
              <a:rPr lang="en-US" smtClean="0"/>
              <a:t>6</a:t>
            </a:fld>
            <a:endParaRPr lang="en-US"/>
          </a:p>
        </p:txBody>
      </p:sp>
    </p:spTree>
    <p:extLst>
      <p:ext uri="{BB962C8B-B14F-4D97-AF65-F5344CB8AC3E}">
        <p14:creationId xmlns:p14="http://schemas.microsoft.com/office/powerpoint/2010/main" val="207829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687CB-2C72-8B31-6CE9-B2DA53008581}"/>
              </a:ext>
            </a:extLst>
          </p:cNvPr>
          <p:cNvSpPr>
            <a:spLocks noGrp="1"/>
          </p:cNvSpPr>
          <p:nvPr>
            <p:ph type="title"/>
          </p:nvPr>
        </p:nvSpPr>
        <p:spPr>
          <a:xfrm>
            <a:off x="630936" y="639520"/>
            <a:ext cx="3429000" cy="1719072"/>
          </a:xfrm>
        </p:spPr>
        <p:txBody>
          <a:bodyPr anchor="b">
            <a:normAutofit/>
          </a:bodyPr>
          <a:lstStyle/>
          <a:p>
            <a:r>
              <a:rPr lang="tr-TR" sz="4200" b="1"/>
              <a:t>Step 2: Adding Carrier at fc</a:t>
            </a:r>
            <a:endParaRPr lang="en-US" sz="4200" b="1">
              <a:ea typeface="Calibri Light" panose="020F0302020204030204"/>
              <a:cs typeface="Calibri Light" panose="020F0302020204030204"/>
            </a:endParaRP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D5DA6E-EAC1-41CA-A18F-BF503C5A6EB1}"/>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Calibri"/>
                <a:cs typeface="Calibri"/>
              </a:rPr>
              <a:t>s(t)=Baseband Signal x           cos(2*pi*fc*t)</a:t>
            </a:r>
          </a:p>
          <a:p>
            <a:r>
              <a:rPr lang="en-US" sz="2200">
                <a:ea typeface="Calibri"/>
                <a:cs typeface="Calibri"/>
              </a:rPr>
              <a:t>We are modulating our carrier on our communication frequency.</a:t>
            </a:r>
          </a:p>
        </p:txBody>
      </p:sp>
      <p:pic>
        <p:nvPicPr>
          <p:cNvPr id="5" name="Picture 4" descr="A screenshot of a graph&#10;&#10;Description automatically generated">
            <a:extLst>
              <a:ext uri="{FF2B5EF4-FFF2-40B4-BE49-F238E27FC236}">
                <a16:creationId xmlns:a16="http://schemas.microsoft.com/office/drawing/2014/main" id="{29828265-4C95-CBCD-34A1-2A3D559C3C19}"/>
              </a:ext>
            </a:extLst>
          </p:cNvPr>
          <p:cNvPicPr>
            <a:picLocks noChangeAspect="1"/>
          </p:cNvPicPr>
          <p:nvPr/>
        </p:nvPicPr>
        <p:blipFill>
          <a:blip r:embed="rId2"/>
          <a:stretch>
            <a:fillRect/>
          </a:stretch>
        </p:blipFill>
        <p:spPr>
          <a:xfrm>
            <a:off x="4654296" y="762438"/>
            <a:ext cx="6903720" cy="5333123"/>
          </a:xfrm>
          <a:prstGeom prst="rect">
            <a:avLst/>
          </a:prstGeom>
        </p:spPr>
      </p:pic>
      <p:sp>
        <p:nvSpPr>
          <p:cNvPr id="4" name="Slide Number Placeholder 3">
            <a:extLst>
              <a:ext uri="{FF2B5EF4-FFF2-40B4-BE49-F238E27FC236}">
                <a16:creationId xmlns:a16="http://schemas.microsoft.com/office/drawing/2014/main" id="{088F45D5-3D66-3B90-61C8-146F1D3A3C86}"/>
              </a:ext>
            </a:extLst>
          </p:cNvPr>
          <p:cNvSpPr>
            <a:spLocks noGrp="1"/>
          </p:cNvSpPr>
          <p:nvPr>
            <p:ph type="sldNum" sz="quarter" idx="12"/>
          </p:nvPr>
        </p:nvSpPr>
        <p:spPr/>
        <p:txBody>
          <a:bodyPr/>
          <a:lstStyle/>
          <a:p>
            <a:fld id="{B08AF917-20DF-402D-9317-1581A2E4AA10}" type="slidenum">
              <a:rPr lang="en-US" smtClean="0"/>
              <a:t>7</a:t>
            </a:fld>
            <a:endParaRPr lang="en-US"/>
          </a:p>
        </p:txBody>
      </p:sp>
    </p:spTree>
    <p:extLst>
      <p:ext uri="{BB962C8B-B14F-4D97-AF65-F5344CB8AC3E}">
        <p14:creationId xmlns:p14="http://schemas.microsoft.com/office/powerpoint/2010/main" val="79884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FA78-07B6-754C-11E2-A6AD59C8AFEB}"/>
              </a:ext>
            </a:extLst>
          </p:cNvPr>
          <p:cNvSpPr>
            <a:spLocks noGrp="1"/>
          </p:cNvSpPr>
          <p:nvPr>
            <p:ph type="title"/>
          </p:nvPr>
        </p:nvSpPr>
        <p:spPr>
          <a:xfrm>
            <a:off x="838200" y="141007"/>
            <a:ext cx="10515600" cy="1325563"/>
          </a:xfrm>
        </p:spPr>
        <p:txBody>
          <a:bodyPr/>
          <a:lstStyle/>
          <a:p>
            <a:r>
              <a:rPr lang="tr-TR" sz="2800" b="1"/>
              <a:t>Step 3: </a:t>
            </a:r>
            <a:r>
              <a:rPr lang="tr-TR" sz="2800" b="1" err="1"/>
              <a:t>Adding</a:t>
            </a:r>
            <a:r>
              <a:rPr lang="tr-TR" sz="2800" b="1"/>
              <a:t> AWGN </a:t>
            </a:r>
            <a:r>
              <a:rPr lang="tr-TR" sz="2800" b="1" err="1"/>
              <a:t>noise</a:t>
            </a:r>
            <a:r>
              <a:rPr lang="tr-TR" sz="2800" b="1"/>
              <a:t>, </a:t>
            </a:r>
            <a:r>
              <a:rPr lang="tr-TR" sz="2800" b="1" err="1"/>
              <a:t>Receiving</a:t>
            </a:r>
            <a:r>
              <a:rPr lang="tr-TR" sz="2800" b="1"/>
              <a:t> </a:t>
            </a:r>
            <a:r>
              <a:rPr lang="tr-TR" sz="2800" b="1" err="1"/>
              <a:t>modulated</a:t>
            </a:r>
            <a:r>
              <a:rPr lang="tr-TR" sz="2800" b="1"/>
              <a:t> </a:t>
            </a:r>
            <a:r>
              <a:rPr lang="tr-TR" sz="2800" b="1" err="1"/>
              <a:t>Signal</a:t>
            </a:r>
            <a:r>
              <a:rPr lang="tr-TR" sz="2800" b="1"/>
              <a:t>, </a:t>
            </a:r>
            <a:r>
              <a:rPr lang="tr-TR" sz="2800" b="1" err="1"/>
              <a:t>Squaring</a:t>
            </a:r>
            <a:endParaRPr lang="en-US" sz="2800" b="1"/>
          </a:p>
        </p:txBody>
      </p:sp>
      <p:pic>
        <p:nvPicPr>
          <p:cNvPr id="13" name="Content Placeholder 12">
            <a:extLst>
              <a:ext uri="{FF2B5EF4-FFF2-40B4-BE49-F238E27FC236}">
                <a16:creationId xmlns:a16="http://schemas.microsoft.com/office/drawing/2014/main" id="{FC506B4E-C1FC-ACCD-6E65-68416AA5132C}"/>
              </a:ext>
            </a:extLst>
          </p:cNvPr>
          <p:cNvPicPr>
            <a:picLocks noGrp="1" noChangeAspect="1"/>
          </p:cNvPicPr>
          <p:nvPr>
            <p:ph idx="1"/>
          </p:nvPr>
        </p:nvPicPr>
        <p:blipFill>
          <a:blip r:embed="rId2"/>
          <a:stretch>
            <a:fillRect/>
          </a:stretch>
        </p:blipFill>
        <p:spPr>
          <a:xfrm>
            <a:off x="1909687" y="3855236"/>
            <a:ext cx="2921150" cy="292115"/>
          </a:xfrm>
        </p:spPr>
      </p:pic>
      <p:pic>
        <p:nvPicPr>
          <p:cNvPr id="5" name="Picture 4">
            <a:extLst>
              <a:ext uri="{FF2B5EF4-FFF2-40B4-BE49-F238E27FC236}">
                <a16:creationId xmlns:a16="http://schemas.microsoft.com/office/drawing/2014/main" id="{5E3CD8AE-F4FD-E917-2535-DE197A3BF675}"/>
              </a:ext>
            </a:extLst>
          </p:cNvPr>
          <p:cNvPicPr>
            <a:picLocks noChangeAspect="1"/>
          </p:cNvPicPr>
          <p:nvPr/>
        </p:nvPicPr>
        <p:blipFill>
          <a:blip r:embed="rId3"/>
          <a:stretch>
            <a:fillRect/>
          </a:stretch>
        </p:blipFill>
        <p:spPr>
          <a:xfrm>
            <a:off x="6039404" y="1825625"/>
            <a:ext cx="5314396" cy="4351337"/>
          </a:xfrm>
          <a:prstGeom prst="rect">
            <a:avLst/>
          </a:prstGeom>
        </p:spPr>
      </p:pic>
      <p:pic>
        <p:nvPicPr>
          <p:cNvPr id="6" name="Picture 5">
            <a:extLst>
              <a:ext uri="{FF2B5EF4-FFF2-40B4-BE49-F238E27FC236}">
                <a16:creationId xmlns:a16="http://schemas.microsoft.com/office/drawing/2014/main" id="{09101D1C-9FFD-9731-16A6-5B4C5944177C}"/>
              </a:ext>
            </a:extLst>
          </p:cNvPr>
          <p:cNvPicPr>
            <a:picLocks noChangeAspect="1"/>
          </p:cNvPicPr>
          <p:nvPr/>
        </p:nvPicPr>
        <p:blipFill>
          <a:blip r:embed="rId4"/>
          <a:stretch>
            <a:fillRect/>
          </a:stretch>
        </p:blipFill>
        <p:spPr>
          <a:xfrm>
            <a:off x="839596" y="1424443"/>
            <a:ext cx="4095058" cy="684406"/>
          </a:xfrm>
          <a:prstGeom prst="rect">
            <a:avLst/>
          </a:prstGeom>
        </p:spPr>
      </p:pic>
      <p:grpSp>
        <p:nvGrpSpPr>
          <p:cNvPr id="23" name="Group 22">
            <a:extLst>
              <a:ext uri="{FF2B5EF4-FFF2-40B4-BE49-F238E27FC236}">
                <a16:creationId xmlns:a16="http://schemas.microsoft.com/office/drawing/2014/main" id="{14FE7090-1A85-71A6-405B-2648BA4D8975}"/>
              </a:ext>
            </a:extLst>
          </p:cNvPr>
          <p:cNvGrpSpPr/>
          <p:nvPr/>
        </p:nvGrpSpPr>
        <p:grpSpPr>
          <a:xfrm>
            <a:off x="619003" y="3190133"/>
            <a:ext cx="4974696" cy="1229375"/>
            <a:chOff x="828847" y="3006687"/>
            <a:chExt cx="4974696" cy="1229375"/>
          </a:xfrm>
        </p:grpSpPr>
        <p:pic>
          <p:nvPicPr>
            <p:cNvPr id="7" name="Content Placeholder 8">
              <a:extLst>
                <a:ext uri="{FF2B5EF4-FFF2-40B4-BE49-F238E27FC236}">
                  <a16:creationId xmlns:a16="http://schemas.microsoft.com/office/drawing/2014/main" id="{83341CB0-C508-6691-6F3E-596EA07BFE54}"/>
                </a:ext>
              </a:extLst>
            </p:cNvPr>
            <p:cNvPicPr>
              <a:picLocks noChangeAspect="1"/>
            </p:cNvPicPr>
            <p:nvPr/>
          </p:nvPicPr>
          <p:blipFill>
            <a:blip r:embed="rId5"/>
            <a:stretch>
              <a:fillRect/>
            </a:stretch>
          </p:blipFill>
          <p:spPr>
            <a:xfrm>
              <a:off x="828847" y="3500885"/>
              <a:ext cx="4974696" cy="735177"/>
            </a:xfrm>
            <a:prstGeom prst="rect">
              <a:avLst/>
            </a:prstGeom>
          </p:spPr>
        </p:pic>
        <p:pic>
          <p:nvPicPr>
            <p:cNvPr id="8" name="Picture 7">
              <a:extLst>
                <a:ext uri="{FF2B5EF4-FFF2-40B4-BE49-F238E27FC236}">
                  <a16:creationId xmlns:a16="http://schemas.microsoft.com/office/drawing/2014/main" id="{6F695452-3550-9D6D-0D36-5A1DBB20410C}"/>
                </a:ext>
              </a:extLst>
            </p:cNvPr>
            <p:cNvPicPr>
              <a:picLocks noChangeAspect="1"/>
            </p:cNvPicPr>
            <p:nvPr/>
          </p:nvPicPr>
          <p:blipFill>
            <a:blip r:embed="rId6"/>
            <a:stretch>
              <a:fillRect/>
            </a:stretch>
          </p:blipFill>
          <p:spPr>
            <a:xfrm>
              <a:off x="1775221" y="3006687"/>
              <a:ext cx="2939020" cy="513366"/>
            </a:xfrm>
            <a:prstGeom prst="rect">
              <a:avLst/>
            </a:prstGeom>
          </p:spPr>
        </p:pic>
      </p:grpSp>
      <p:grpSp>
        <p:nvGrpSpPr>
          <p:cNvPr id="16" name="Group 15">
            <a:extLst>
              <a:ext uri="{FF2B5EF4-FFF2-40B4-BE49-F238E27FC236}">
                <a16:creationId xmlns:a16="http://schemas.microsoft.com/office/drawing/2014/main" id="{2AC28940-2ECF-380F-D138-F5264221AD3B}"/>
              </a:ext>
            </a:extLst>
          </p:cNvPr>
          <p:cNvGrpSpPr/>
          <p:nvPr/>
        </p:nvGrpSpPr>
        <p:grpSpPr>
          <a:xfrm>
            <a:off x="733264" y="5393045"/>
            <a:ext cx="5088890" cy="1028296"/>
            <a:chOff x="838200" y="4238746"/>
            <a:chExt cx="5088890" cy="1028296"/>
          </a:xfrm>
        </p:grpSpPr>
        <p:pic>
          <p:nvPicPr>
            <p:cNvPr id="11" name="Picture 10">
              <a:extLst>
                <a:ext uri="{FF2B5EF4-FFF2-40B4-BE49-F238E27FC236}">
                  <a16:creationId xmlns:a16="http://schemas.microsoft.com/office/drawing/2014/main" id="{48C1C396-A887-DD74-7EBD-2A11AA1A7607}"/>
                </a:ext>
              </a:extLst>
            </p:cNvPr>
            <p:cNvPicPr>
              <a:picLocks noChangeAspect="1"/>
            </p:cNvPicPr>
            <p:nvPr/>
          </p:nvPicPr>
          <p:blipFill>
            <a:blip r:embed="rId7"/>
            <a:stretch>
              <a:fillRect/>
            </a:stretch>
          </p:blipFill>
          <p:spPr>
            <a:xfrm>
              <a:off x="838200" y="4238746"/>
              <a:ext cx="3055290" cy="525911"/>
            </a:xfrm>
            <a:prstGeom prst="rect">
              <a:avLst/>
            </a:prstGeom>
          </p:spPr>
        </p:pic>
        <p:pic>
          <p:nvPicPr>
            <p:cNvPr id="15" name="Picture 14">
              <a:extLst>
                <a:ext uri="{FF2B5EF4-FFF2-40B4-BE49-F238E27FC236}">
                  <a16:creationId xmlns:a16="http://schemas.microsoft.com/office/drawing/2014/main" id="{FA9A33A1-2E8A-9D0B-E416-0CDFFEA0BCD3}"/>
                </a:ext>
              </a:extLst>
            </p:cNvPr>
            <p:cNvPicPr>
              <a:picLocks noChangeAspect="1"/>
            </p:cNvPicPr>
            <p:nvPr/>
          </p:nvPicPr>
          <p:blipFill>
            <a:blip r:embed="rId2"/>
            <a:stretch>
              <a:fillRect/>
            </a:stretch>
          </p:blipFill>
          <p:spPr>
            <a:xfrm>
              <a:off x="838200" y="4758153"/>
              <a:ext cx="5088890" cy="508889"/>
            </a:xfrm>
            <a:prstGeom prst="rect">
              <a:avLst/>
            </a:prstGeom>
          </p:spPr>
        </p:pic>
      </p:grpSp>
      <p:sp>
        <p:nvSpPr>
          <p:cNvPr id="24" name="TextBox 23">
            <a:extLst>
              <a:ext uri="{FF2B5EF4-FFF2-40B4-BE49-F238E27FC236}">
                <a16:creationId xmlns:a16="http://schemas.microsoft.com/office/drawing/2014/main" id="{E046525D-3A4C-5DD8-14AE-1BF5B42CD147}"/>
              </a:ext>
            </a:extLst>
          </p:cNvPr>
          <p:cNvSpPr txBox="1"/>
          <p:nvPr/>
        </p:nvSpPr>
        <p:spPr>
          <a:xfrm>
            <a:off x="548243" y="2108811"/>
            <a:ext cx="4543720" cy="1015663"/>
          </a:xfrm>
          <a:prstGeom prst="rect">
            <a:avLst/>
          </a:prstGeom>
          <a:noFill/>
        </p:spPr>
        <p:txBody>
          <a:bodyPr wrap="square" lIns="91440" tIns="45720" rIns="91440" bIns="45720" rtlCol="0" anchor="t">
            <a:spAutoFit/>
          </a:bodyPr>
          <a:lstStyle/>
          <a:p>
            <a:pPr marL="342900" indent="-342900">
              <a:buFont typeface="Arial"/>
              <a:buChar char="•"/>
            </a:pPr>
            <a:r>
              <a:rPr lang="tr-TR" sz="2000" err="1"/>
              <a:t>The</a:t>
            </a:r>
            <a:r>
              <a:rPr lang="tr-TR" sz="2000"/>
              <a:t> </a:t>
            </a:r>
            <a:r>
              <a:rPr lang="tr-TR" sz="2000" err="1"/>
              <a:t>squared</a:t>
            </a:r>
            <a:r>
              <a:rPr lang="tr-TR" sz="2000"/>
              <a:t> </a:t>
            </a:r>
            <a:r>
              <a:rPr lang="tr-TR" sz="2000" err="1"/>
              <a:t>signal</a:t>
            </a:r>
            <a:r>
              <a:rPr lang="tr-TR" sz="2000"/>
              <a:t> can be </a:t>
            </a:r>
            <a:r>
              <a:rPr lang="tr-TR" sz="2000" err="1"/>
              <a:t>expressed</a:t>
            </a:r>
            <a:r>
              <a:rPr lang="tr-TR" sz="2000"/>
              <a:t> as </a:t>
            </a:r>
            <a:r>
              <a:rPr lang="tr-TR" sz="2000" err="1"/>
              <a:t>below</a:t>
            </a:r>
            <a:r>
              <a:rPr lang="tr-TR" sz="2000"/>
              <a:t> </a:t>
            </a:r>
            <a:r>
              <a:rPr lang="tr-TR" sz="2000" err="1"/>
              <a:t>by</a:t>
            </a:r>
            <a:r>
              <a:rPr lang="tr-TR" sz="2000"/>
              <a:t> </a:t>
            </a:r>
            <a:r>
              <a:rPr lang="tr-TR" sz="2000" err="1"/>
              <a:t>using</a:t>
            </a:r>
            <a:r>
              <a:rPr lang="tr-TR" sz="2000"/>
              <a:t> </a:t>
            </a:r>
            <a:r>
              <a:rPr lang="tr-TR" sz="2000" err="1"/>
              <a:t>the</a:t>
            </a:r>
            <a:r>
              <a:rPr lang="tr-TR" sz="2000"/>
              <a:t> </a:t>
            </a:r>
            <a:r>
              <a:rPr lang="tr-TR" sz="2000" err="1"/>
              <a:t>trigonometric</a:t>
            </a:r>
            <a:r>
              <a:rPr lang="tr-TR" sz="2000"/>
              <a:t> </a:t>
            </a:r>
            <a:r>
              <a:rPr lang="tr-TR" sz="2000" err="1"/>
              <a:t>identity</a:t>
            </a:r>
            <a:r>
              <a:rPr lang="tr-TR" sz="2000"/>
              <a:t>: </a:t>
            </a:r>
            <a:endParaRPr lang="en-US" sz="2000">
              <a:ea typeface="Calibri" panose="020F0502020204030204"/>
              <a:cs typeface="Calibri" panose="020F0502020204030204"/>
            </a:endParaRPr>
          </a:p>
        </p:txBody>
      </p:sp>
      <p:sp>
        <p:nvSpPr>
          <p:cNvPr id="25" name="TextBox 24">
            <a:extLst>
              <a:ext uri="{FF2B5EF4-FFF2-40B4-BE49-F238E27FC236}">
                <a16:creationId xmlns:a16="http://schemas.microsoft.com/office/drawing/2014/main" id="{9912BF1B-B3FE-B819-16A0-EB0065B2DD59}"/>
              </a:ext>
            </a:extLst>
          </p:cNvPr>
          <p:cNvSpPr txBox="1"/>
          <p:nvPr/>
        </p:nvSpPr>
        <p:spPr>
          <a:xfrm>
            <a:off x="686237" y="4464331"/>
            <a:ext cx="3097047" cy="1015663"/>
          </a:xfrm>
          <a:prstGeom prst="rect">
            <a:avLst/>
          </a:prstGeom>
          <a:noFill/>
        </p:spPr>
        <p:txBody>
          <a:bodyPr wrap="square" lIns="91440" tIns="45720" rIns="91440" bIns="45720" rtlCol="0" anchor="t">
            <a:spAutoFit/>
          </a:bodyPr>
          <a:lstStyle/>
          <a:p>
            <a:pPr marL="285750" indent="-285750">
              <a:buFont typeface="Arial"/>
              <a:buChar char="•"/>
            </a:pPr>
            <a:r>
              <a:rPr lang="tr-TR" sz="2000" err="1"/>
              <a:t>Due</a:t>
            </a:r>
            <a:r>
              <a:rPr lang="tr-TR" sz="2000"/>
              <a:t> </a:t>
            </a:r>
            <a:r>
              <a:rPr lang="tr-TR" sz="2000" err="1"/>
              <a:t>to</a:t>
            </a:r>
            <a:r>
              <a:rPr lang="tr-TR" sz="2000"/>
              <a:t> </a:t>
            </a:r>
            <a:r>
              <a:rPr lang="tr-TR" sz="2000" err="1"/>
              <a:t>variatons</a:t>
            </a:r>
            <a:r>
              <a:rPr lang="tr-TR" sz="2000"/>
              <a:t> on s(t) </a:t>
            </a:r>
            <a:r>
              <a:rPr lang="tr-TR" sz="2000" err="1"/>
              <a:t>term</a:t>
            </a:r>
            <a:r>
              <a:rPr lang="tr-TR" sz="2000"/>
              <a:t>, </a:t>
            </a:r>
            <a:r>
              <a:rPr lang="tr-TR" sz="2000" err="1"/>
              <a:t>then</a:t>
            </a:r>
            <a:r>
              <a:rPr lang="tr-TR" sz="2000"/>
              <a:t> </a:t>
            </a:r>
            <a:r>
              <a:rPr lang="tr-TR" sz="2000" err="1"/>
              <a:t>the</a:t>
            </a:r>
            <a:r>
              <a:rPr lang="tr-TR" sz="2000"/>
              <a:t> </a:t>
            </a:r>
            <a:r>
              <a:rPr lang="tr-TR" sz="2000" err="1"/>
              <a:t>squared</a:t>
            </a:r>
            <a:r>
              <a:rPr lang="tr-TR" sz="2000"/>
              <a:t> </a:t>
            </a:r>
            <a:r>
              <a:rPr lang="tr-TR" sz="2000" err="1"/>
              <a:t>signal</a:t>
            </a:r>
            <a:r>
              <a:rPr lang="tr-TR" sz="2000"/>
              <a:t> </a:t>
            </a:r>
            <a:r>
              <a:rPr lang="tr-TR" sz="2000" err="1"/>
              <a:t>equals</a:t>
            </a:r>
            <a:r>
              <a:rPr lang="tr-TR" sz="2000"/>
              <a:t> </a:t>
            </a:r>
            <a:r>
              <a:rPr lang="tr-TR" sz="2000" err="1"/>
              <a:t>to</a:t>
            </a:r>
            <a:r>
              <a:rPr lang="tr-TR" sz="2000"/>
              <a:t>:</a:t>
            </a:r>
            <a:endParaRPr lang="en-US" sz="2000">
              <a:ea typeface="Calibri" panose="020F0502020204030204"/>
              <a:cs typeface="Calibri" panose="020F0502020204030204"/>
            </a:endParaRPr>
          </a:p>
        </p:txBody>
      </p:sp>
      <p:pic>
        <p:nvPicPr>
          <p:cNvPr id="26" name="Picture 25">
            <a:extLst>
              <a:ext uri="{FF2B5EF4-FFF2-40B4-BE49-F238E27FC236}">
                <a16:creationId xmlns:a16="http://schemas.microsoft.com/office/drawing/2014/main" id="{A092E871-9AEA-F356-CCE7-542EDA4A132B}"/>
              </a:ext>
            </a:extLst>
          </p:cNvPr>
          <p:cNvPicPr>
            <a:picLocks noChangeAspect="1"/>
          </p:cNvPicPr>
          <p:nvPr/>
        </p:nvPicPr>
        <p:blipFill>
          <a:blip r:embed="rId8"/>
          <a:stretch>
            <a:fillRect/>
          </a:stretch>
        </p:blipFill>
        <p:spPr>
          <a:xfrm>
            <a:off x="3785350" y="4591623"/>
            <a:ext cx="2054877" cy="671975"/>
          </a:xfrm>
          <a:prstGeom prst="rect">
            <a:avLst/>
          </a:prstGeom>
        </p:spPr>
      </p:pic>
      <p:sp>
        <p:nvSpPr>
          <p:cNvPr id="3" name="Slide Number Placeholder 2">
            <a:extLst>
              <a:ext uri="{FF2B5EF4-FFF2-40B4-BE49-F238E27FC236}">
                <a16:creationId xmlns:a16="http://schemas.microsoft.com/office/drawing/2014/main" id="{4625EA8B-8870-B395-8DA6-1852F988D9A2}"/>
              </a:ext>
            </a:extLst>
          </p:cNvPr>
          <p:cNvSpPr>
            <a:spLocks noGrp="1"/>
          </p:cNvSpPr>
          <p:nvPr>
            <p:ph type="sldNum" sz="quarter" idx="12"/>
          </p:nvPr>
        </p:nvSpPr>
        <p:spPr/>
        <p:txBody>
          <a:bodyPr/>
          <a:lstStyle/>
          <a:p>
            <a:fld id="{B08AF917-20DF-402D-9317-1581A2E4AA10}" type="slidenum">
              <a:rPr lang="en-US" smtClean="0"/>
              <a:t>8</a:t>
            </a:fld>
            <a:endParaRPr lang="en-US"/>
          </a:p>
        </p:txBody>
      </p:sp>
    </p:spTree>
    <p:extLst>
      <p:ext uri="{BB962C8B-B14F-4D97-AF65-F5344CB8AC3E}">
        <p14:creationId xmlns:p14="http://schemas.microsoft.com/office/powerpoint/2010/main" val="134399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2056B-0257-800B-D33A-AE74BB8F2C61}"/>
              </a:ext>
            </a:extLst>
          </p:cNvPr>
          <p:cNvSpPr>
            <a:spLocks noGrp="1"/>
          </p:cNvSpPr>
          <p:nvPr>
            <p:ph type="title"/>
          </p:nvPr>
        </p:nvSpPr>
        <p:spPr>
          <a:xfrm>
            <a:off x="841248" y="334644"/>
            <a:ext cx="10509504" cy="1076914"/>
          </a:xfrm>
        </p:spPr>
        <p:txBody>
          <a:bodyPr anchor="ctr">
            <a:normAutofit/>
          </a:bodyPr>
          <a:lstStyle/>
          <a:p>
            <a:r>
              <a:rPr lang="tr-TR" sz="4000" b="1"/>
              <a:t>Step 4: Bandpass Filtering</a:t>
            </a:r>
            <a:endParaRPr lang="en-US" sz="4000" b="1">
              <a:ea typeface="Calibri Light" panose="020F0302020204030204"/>
              <a:cs typeface="Calibri Light" panose="020F0302020204030204"/>
            </a:endParaRPr>
          </a:p>
        </p:txBody>
      </p:sp>
      <p:sp>
        <p:nvSpPr>
          <p:cNvPr id="33" name="Rectangle 3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59FBE5-AFEF-F6BF-4EA8-7575F5F79422}"/>
              </a:ext>
            </a:extLst>
          </p:cNvPr>
          <p:cNvSpPr>
            <a:spLocks/>
          </p:cNvSpPr>
          <p:nvPr/>
        </p:nvSpPr>
        <p:spPr>
          <a:xfrm>
            <a:off x="543044" y="1512994"/>
            <a:ext cx="4592075" cy="4316305"/>
          </a:xfrm>
          <a:prstGeom prst="rect">
            <a:avLst/>
          </a:prstGeom>
        </p:spPr>
        <p:txBody>
          <a:bodyPr vert="horz" lIns="91440" tIns="45720" rIns="91440" bIns="45720" rtlCol="0" anchor="t">
            <a:normAutofit/>
          </a:bodyPr>
          <a:lstStyle/>
          <a:p>
            <a:pPr defTabSz="905256">
              <a:spcAft>
                <a:spcPts val="600"/>
              </a:spcAft>
            </a:pPr>
            <a:endParaRPr lang="tr-TR" sz="1980" kern="1200">
              <a:solidFill>
                <a:schemeClr val="tx1"/>
              </a:solidFill>
              <a:latin typeface="+mn-lt"/>
              <a:ea typeface="+mn-ea"/>
              <a:cs typeface="+mn-cs"/>
            </a:endParaRPr>
          </a:p>
          <a:p>
            <a:pPr defTabSz="905256">
              <a:spcAft>
                <a:spcPts val="600"/>
              </a:spcAft>
            </a:pPr>
            <a:r>
              <a:rPr lang="tr-TR" sz="1980" kern="1200" err="1">
                <a:solidFill>
                  <a:schemeClr val="tx1"/>
                </a:solidFill>
                <a:latin typeface="+mn-lt"/>
                <a:ea typeface="+mn-ea"/>
                <a:cs typeface="+mn-cs"/>
              </a:rPr>
              <a:t>Banpass</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filter</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centered</a:t>
            </a:r>
            <a:r>
              <a:rPr lang="tr-TR" sz="1980" kern="1200">
                <a:solidFill>
                  <a:schemeClr val="tx1"/>
                </a:solidFill>
                <a:latin typeface="+mn-lt"/>
                <a:ea typeface="+mn-ea"/>
                <a:cs typeface="+mn-cs"/>
              </a:rPr>
              <a:t> at 2fc </a:t>
            </a:r>
            <a:r>
              <a:rPr lang="tr-TR" sz="1980" kern="1200" err="1">
                <a:solidFill>
                  <a:schemeClr val="tx1"/>
                </a:solidFill>
                <a:latin typeface="+mn-lt"/>
                <a:ea typeface="+mn-ea"/>
                <a:cs typeface="+mn-cs"/>
              </a:rPr>
              <a:t>removes</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the</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frequencies</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due</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to</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squaring</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and</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only</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remains</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frequencies</a:t>
            </a:r>
            <a:r>
              <a:rPr lang="tr-TR" sz="1980" kern="1200">
                <a:solidFill>
                  <a:schemeClr val="tx1"/>
                </a:solidFill>
                <a:latin typeface="+mn-lt"/>
                <a:ea typeface="+mn-ea"/>
                <a:cs typeface="+mn-cs"/>
              </a:rPr>
              <a:t> at 2fc as on </a:t>
            </a:r>
            <a:r>
              <a:rPr lang="tr-TR" sz="1980" kern="1200" err="1">
                <a:solidFill>
                  <a:schemeClr val="tx1"/>
                </a:solidFill>
                <a:latin typeface="+mn-lt"/>
                <a:ea typeface="+mn-ea"/>
                <a:cs typeface="+mn-cs"/>
              </a:rPr>
              <a:t>the</a:t>
            </a:r>
            <a:r>
              <a:rPr lang="tr-TR" sz="1980" kern="1200">
                <a:solidFill>
                  <a:schemeClr val="tx1"/>
                </a:solidFill>
                <a:latin typeface="+mn-lt"/>
                <a:ea typeface="+mn-ea"/>
                <a:cs typeface="+mn-cs"/>
              </a:rPr>
              <a:t> </a:t>
            </a:r>
            <a:r>
              <a:rPr lang="tr-TR" sz="1980" kern="1200" err="1">
                <a:solidFill>
                  <a:schemeClr val="tx1"/>
                </a:solidFill>
                <a:latin typeface="+mn-lt"/>
                <a:ea typeface="+mn-ea"/>
                <a:cs typeface="+mn-cs"/>
              </a:rPr>
              <a:t>right</a:t>
            </a:r>
            <a:r>
              <a:rPr lang="tr-TR" sz="1980" kern="1200">
                <a:solidFill>
                  <a:schemeClr val="tx1"/>
                </a:solidFill>
                <a:latin typeface="+mn-lt"/>
                <a:ea typeface="+mn-ea"/>
                <a:cs typeface="+mn-cs"/>
              </a:rPr>
              <a:t>:</a:t>
            </a:r>
            <a:endParaRPr lang="en-US" sz="2000">
              <a:ea typeface="Calibri"/>
              <a:cs typeface="Calibri"/>
            </a:endParaRPr>
          </a:p>
        </p:txBody>
      </p:sp>
      <p:pic>
        <p:nvPicPr>
          <p:cNvPr id="5" name="Picture 4">
            <a:extLst>
              <a:ext uri="{FF2B5EF4-FFF2-40B4-BE49-F238E27FC236}">
                <a16:creationId xmlns:a16="http://schemas.microsoft.com/office/drawing/2014/main" id="{8DA1E5A5-DD65-75A4-F9BF-8FD90E142E53}"/>
              </a:ext>
            </a:extLst>
          </p:cNvPr>
          <p:cNvPicPr>
            <a:picLocks noChangeAspect="1"/>
          </p:cNvPicPr>
          <p:nvPr/>
        </p:nvPicPr>
        <p:blipFill>
          <a:blip r:embed="rId2"/>
          <a:stretch>
            <a:fillRect/>
          </a:stretch>
        </p:blipFill>
        <p:spPr>
          <a:xfrm>
            <a:off x="5613174" y="1531282"/>
            <a:ext cx="5656681" cy="4535424"/>
          </a:xfrm>
          <a:prstGeom prst="rect">
            <a:avLst/>
          </a:prstGeom>
        </p:spPr>
      </p:pic>
      <p:grpSp>
        <p:nvGrpSpPr>
          <p:cNvPr id="18" name="Group 17">
            <a:extLst>
              <a:ext uri="{FF2B5EF4-FFF2-40B4-BE49-F238E27FC236}">
                <a16:creationId xmlns:a16="http://schemas.microsoft.com/office/drawing/2014/main" id="{5EAEE80B-3844-5A43-2E69-7B9665F13EF0}"/>
              </a:ext>
            </a:extLst>
          </p:cNvPr>
          <p:cNvGrpSpPr/>
          <p:nvPr/>
        </p:nvGrpSpPr>
        <p:grpSpPr>
          <a:xfrm>
            <a:off x="664201" y="3195383"/>
            <a:ext cx="4349759" cy="2475557"/>
            <a:chOff x="1021099" y="3626994"/>
            <a:chExt cx="4349759" cy="2475557"/>
          </a:xfrm>
        </p:grpSpPr>
        <p:pic>
          <p:nvPicPr>
            <p:cNvPr id="6" name="Picture 5">
              <a:extLst>
                <a:ext uri="{FF2B5EF4-FFF2-40B4-BE49-F238E27FC236}">
                  <a16:creationId xmlns:a16="http://schemas.microsoft.com/office/drawing/2014/main" id="{30FEBF7C-F5AB-E70B-B6FB-F1C363E83C07}"/>
                </a:ext>
              </a:extLst>
            </p:cNvPr>
            <p:cNvPicPr>
              <a:picLocks noChangeAspect="1"/>
            </p:cNvPicPr>
            <p:nvPr/>
          </p:nvPicPr>
          <p:blipFill>
            <a:blip r:embed="rId3"/>
            <a:stretch>
              <a:fillRect/>
            </a:stretch>
          </p:blipFill>
          <p:spPr>
            <a:xfrm>
              <a:off x="1021099" y="3626994"/>
              <a:ext cx="4301792" cy="756155"/>
            </a:xfrm>
            <a:prstGeom prst="rect">
              <a:avLst/>
            </a:prstGeom>
          </p:spPr>
        </p:pic>
        <p:sp>
          <p:nvSpPr>
            <p:cNvPr id="7" name="TextBox 6">
              <a:extLst>
                <a:ext uri="{FF2B5EF4-FFF2-40B4-BE49-F238E27FC236}">
                  <a16:creationId xmlns:a16="http://schemas.microsoft.com/office/drawing/2014/main" id="{FC9ACC4A-7D51-F792-B322-F0BA0171AD18}"/>
                </a:ext>
              </a:extLst>
            </p:cNvPr>
            <p:cNvSpPr txBox="1"/>
            <p:nvPr/>
          </p:nvSpPr>
          <p:spPr>
            <a:xfrm>
              <a:off x="2896637" y="4911886"/>
              <a:ext cx="1118680" cy="641127"/>
            </a:xfrm>
            <a:prstGeom prst="rect">
              <a:avLst/>
            </a:prstGeom>
            <a:noFill/>
          </p:spPr>
          <p:txBody>
            <a:bodyPr wrap="square" rtlCol="0">
              <a:spAutoFit/>
            </a:bodyPr>
            <a:lstStyle/>
            <a:p>
              <a:pPr defTabSz="905256">
                <a:spcAft>
                  <a:spcPts val="600"/>
                </a:spcAft>
              </a:pPr>
              <a:r>
                <a:rPr lang="tr-TR" sz="1782" kern="1200" err="1">
                  <a:solidFill>
                    <a:schemeClr val="tx1"/>
                  </a:solidFill>
                  <a:latin typeface="+mn-lt"/>
                  <a:ea typeface="+mn-ea"/>
                  <a:cs typeface="+mn-cs"/>
                </a:rPr>
                <a:t>Phase</a:t>
              </a:r>
              <a:r>
                <a:rPr lang="tr-TR" sz="1782" kern="1200">
                  <a:solidFill>
                    <a:schemeClr val="tx1"/>
                  </a:solidFill>
                  <a:latin typeface="+mn-lt"/>
                  <a:ea typeface="+mn-ea"/>
                  <a:cs typeface="+mn-cs"/>
                </a:rPr>
                <a:t> is </a:t>
              </a:r>
              <a:r>
                <a:rPr lang="tr-TR" sz="1782" kern="1200" err="1">
                  <a:solidFill>
                    <a:schemeClr val="tx1"/>
                  </a:solidFill>
                  <a:latin typeface="+mn-lt"/>
                  <a:ea typeface="+mn-ea"/>
                  <a:cs typeface="+mn-cs"/>
                </a:rPr>
                <a:t>doubled</a:t>
              </a:r>
              <a:endParaRPr lang="en-US"/>
            </a:p>
          </p:txBody>
        </p:sp>
        <p:sp>
          <p:nvSpPr>
            <p:cNvPr id="8" name="TextBox 7">
              <a:extLst>
                <a:ext uri="{FF2B5EF4-FFF2-40B4-BE49-F238E27FC236}">
                  <a16:creationId xmlns:a16="http://schemas.microsoft.com/office/drawing/2014/main" id="{86A53AEE-350C-B046-7070-E35FDF85311E}"/>
                </a:ext>
              </a:extLst>
            </p:cNvPr>
            <p:cNvSpPr txBox="1"/>
            <p:nvPr/>
          </p:nvSpPr>
          <p:spPr>
            <a:xfrm>
              <a:off x="1443922" y="4911886"/>
              <a:ext cx="1350502" cy="641127"/>
            </a:xfrm>
            <a:prstGeom prst="rect">
              <a:avLst/>
            </a:prstGeom>
            <a:noFill/>
          </p:spPr>
          <p:txBody>
            <a:bodyPr wrap="none" rtlCol="0">
              <a:spAutoFit/>
            </a:bodyPr>
            <a:lstStyle/>
            <a:p>
              <a:pPr defTabSz="905256">
                <a:spcAft>
                  <a:spcPts val="600"/>
                </a:spcAft>
              </a:pPr>
              <a:r>
                <a:rPr lang="tr-TR" sz="1782" kern="1200" err="1">
                  <a:solidFill>
                    <a:schemeClr val="tx1"/>
                  </a:solidFill>
                  <a:latin typeface="+mn-lt"/>
                  <a:ea typeface="+mn-ea"/>
                  <a:cs typeface="+mn-cs"/>
                </a:rPr>
                <a:t>Frequency</a:t>
              </a:r>
              <a:r>
                <a:rPr lang="tr-TR" sz="1782" kern="1200">
                  <a:solidFill>
                    <a:schemeClr val="tx1"/>
                  </a:solidFill>
                  <a:latin typeface="+mn-lt"/>
                  <a:ea typeface="+mn-ea"/>
                  <a:cs typeface="+mn-cs"/>
                </a:rPr>
                <a:t> is</a:t>
              </a:r>
              <a:br>
                <a:rPr lang="tr-TR" sz="1782" kern="1200">
                  <a:solidFill>
                    <a:schemeClr val="tx1"/>
                  </a:solidFill>
                  <a:latin typeface="+mn-lt"/>
                  <a:ea typeface="+mn-ea"/>
                  <a:cs typeface="+mn-cs"/>
                </a:rPr>
              </a:br>
              <a:r>
                <a:rPr lang="tr-TR" sz="1782" kern="1200" err="1">
                  <a:solidFill>
                    <a:schemeClr val="tx1"/>
                  </a:solidFill>
                  <a:latin typeface="+mn-lt"/>
                  <a:ea typeface="+mn-ea"/>
                  <a:cs typeface="+mn-cs"/>
                </a:rPr>
                <a:t>doubled</a:t>
              </a:r>
              <a:endParaRPr lang="en-US"/>
            </a:p>
          </p:txBody>
        </p:sp>
        <p:sp>
          <p:nvSpPr>
            <p:cNvPr id="9" name="TextBox 8">
              <a:extLst>
                <a:ext uri="{FF2B5EF4-FFF2-40B4-BE49-F238E27FC236}">
                  <a16:creationId xmlns:a16="http://schemas.microsoft.com/office/drawing/2014/main" id="{2761E0B8-2797-960A-CCBD-3173BF426C87}"/>
                </a:ext>
              </a:extLst>
            </p:cNvPr>
            <p:cNvSpPr txBox="1"/>
            <p:nvPr/>
          </p:nvSpPr>
          <p:spPr>
            <a:xfrm>
              <a:off x="4020357" y="4911886"/>
              <a:ext cx="1350501" cy="1190665"/>
            </a:xfrm>
            <a:prstGeom prst="rect">
              <a:avLst/>
            </a:prstGeom>
            <a:noFill/>
          </p:spPr>
          <p:txBody>
            <a:bodyPr wrap="square" rtlCol="0">
              <a:spAutoFit/>
            </a:bodyPr>
            <a:lstStyle/>
            <a:p>
              <a:pPr defTabSz="905256">
                <a:spcAft>
                  <a:spcPts val="600"/>
                </a:spcAft>
              </a:pPr>
              <a:r>
                <a:rPr lang="tr-TR" sz="1782" kern="1200" err="1">
                  <a:solidFill>
                    <a:schemeClr val="tx1"/>
                  </a:solidFill>
                  <a:latin typeface="+mn-lt"/>
                  <a:ea typeface="+mn-ea"/>
                  <a:cs typeface="+mn-cs"/>
                </a:rPr>
                <a:t>Phase</a:t>
              </a:r>
              <a:r>
                <a:rPr lang="tr-TR" sz="1782" kern="1200">
                  <a:solidFill>
                    <a:schemeClr val="tx1"/>
                  </a:solidFill>
                  <a:latin typeface="+mn-lt"/>
                  <a:ea typeface="+mn-ea"/>
                  <a:cs typeface="+mn-cs"/>
                </a:rPr>
                <a:t> </a:t>
              </a:r>
              <a:r>
                <a:rPr lang="tr-TR" sz="1782" kern="1200" err="1">
                  <a:solidFill>
                    <a:schemeClr val="tx1"/>
                  </a:solidFill>
                  <a:latin typeface="+mn-lt"/>
                  <a:ea typeface="+mn-ea"/>
                  <a:cs typeface="+mn-cs"/>
                </a:rPr>
                <a:t>change</a:t>
              </a:r>
              <a:r>
                <a:rPr lang="tr-TR" sz="1782" kern="1200">
                  <a:solidFill>
                    <a:schemeClr val="tx1"/>
                  </a:solidFill>
                  <a:latin typeface="+mn-lt"/>
                  <a:ea typeface="+mn-ea"/>
                  <a:cs typeface="+mn-cs"/>
                </a:rPr>
                <a:t> </a:t>
              </a:r>
              <a:r>
                <a:rPr lang="tr-TR" sz="1782" kern="1200" err="1">
                  <a:solidFill>
                    <a:schemeClr val="tx1"/>
                  </a:solidFill>
                  <a:latin typeface="+mn-lt"/>
                  <a:ea typeface="+mn-ea"/>
                  <a:cs typeface="+mn-cs"/>
                </a:rPr>
                <a:t>due</a:t>
              </a:r>
              <a:r>
                <a:rPr lang="tr-TR" sz="1782" kern="1200">
                  <a:solidFill>
                    <a:schemeClr val="tx1"/>
                  </a:solidFill>
                  <a:latin typeface="+mn-lt"/>
                  <a:ea typeface="+mn-ea"/>
                  <a:cs typeface="+mn-cs"/>
                </a:rPr>
                <a:t> </a:t>
              </a:r>
              <a:r>
                <a:rPr lang="tr-TR" sz="1782" kern="1200" err="1">
                  <a:solidFill>
                    <a:schemeClr val="tx1"/>
                  </a:solidFill>
                  <a:latin typeface="+mn-lt"/>
                  <a:ea typeface="+mn-ea"/>
                  <a:cs typeface="+mn-cs"/>
                </a:rPr>
                <a:t>to</a:t>
              </a:r>
              <a:r>
                <a:rPr lang="tr-TR" sz="1782" kern="1200">
                  <a:solidFill>
                    <a:schemeClr val="tx1"/>
                  </a:solidFill>
                  <a:latin typeface="+mn-lt"/>
                  <a:ea typeface="+mn-ea"/>
                  <a:cs typeface="+mn-cs"/>
                </a:rPr>
                <a:t> BPF </a:t>
              </a:r>
              <a:r>
                <a:rPr lang="tr-TR" sz="1782" kern="1200" err="1">
                  <a:solidFill>
                    <a:schemeClr val="tx1"/>
                  </a:solidFill>
                  <a:latin typeface="+mn-lt"/>
                  <a:ea typeface="+mn-ea"/>
                  <a:cs typeface="+mn-cs"/>
                </a:rPr>
                <a:t>added</a:t>
              </a:r>
              <a:endParaRPr lang="en-US"/>
            </a:p>
          </p:txBody>
        </p:sp>
        <p:cxnSp>
          <p:nvCxnSpPr>
            <p:cNvPr id="11" name="Straight Arrow Connector 10">
              <a:extLst>
                <a:ext uri="{FF2B5EF4-FFF2-40B4-BE49-F238E27FC236}">
                  <a16:creationId xmlns:a16="http://schemas.microsoft.com/office/drawing/2014/main" id="{7727C4F1-8E0D-E5E5-B18F-FDFCC104397C}"/>
                </a:ext>
              </a:extLst>
            </p:cNvPr>
            <p:cNvCxnSpPr>
              <a:stCxn id="8" idx="0"/>
            </p:cNvCxnSpPr>
            <p:nvPr/>
          </p:nvCxnSpPr>
          <p:spPr>
            <a:xfrm flipV="1">
              <a:off x="2119174" y="4224786"/>
              <a:ext cx="1825597" cy="6870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11C67C53-D838-86E2-668A-858F825CE142}"/>
                </a:ext>
              </a:extLst>
            </p:cNvPr>
            <p:cNvCxnSpPr>
              <a:cxnSpLocks/>
              <a:stCxn id="7" idx="0"/>
            </p:cNvCxnSpPr>
            <p:nvPr/>
          </p:nvCxnSpPr>
          <p:spPr>
            <a:xfrm flipV="1">
              <a:off x="3455978" y="4179434"/>
              <a:ext cx="1164044" cy="732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B27D1B18-9172-8335-D796-9DD23A22C3F3}"/>
                </a:ext>
              </a:extLst>
            </p:cNvPr>
            <p:cNvCxnSpPr>
              <a:cxnSpLocks/>
              <a:stCxn id="9" idx="0"/>
            </p:cNvCxnSpPr>
            <p:nvPr/>
          </p:nvCxnSpPr>
          <p:spPr>
            <a:xfrm flipV="1">
              <a:off x="4695607" y="4179434"/>
              <a:ext cx="347238" cy="732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4" name="Slide Number Placeholder 3">
            <a:extLst>
              <a:ext uri="{FF2B5EF4-FFF2-40B4-BE49-F238E27FC236}">
                <a16:creationId xmlns:a16="http://schemas.microsoft.com/office/drawing/2014/main" id="{CD984E8E-3A24-8D4C-8072-3B3FC8F1F4FA}"/>
              </a:ext>
            </a:extLst>
          </p:cNvPr>
          <p:cNvSpPr>
            <a:spLocks noGrp="1"/>
          </p:cNvSpPr>
          <p:nvPr>
            <p:ph type="sldNum" sz="quarter" idx="12"/>
          </p:nvPr>
        </p:nvSpPr>
        <p:spPr/>
        <p:txBody>
          <a:bodyPr/>
          <a:lstStyle/>
          <a:p>
            <a:fld id="{B08AF917-20DF-402D-9317-1581A2E4AA10}" type="slidenum">
              <a:rPr lang="en-US" smtClean="0"/>
              <a:t>9</a:t>
            </a:fld>
            <a:endParaRPr lang="en-US"/>
          </a:p>
        </p:txBody>
      </p:sp>
    </p:spTree>
    <p:extLst>
      <p:ext uri="{BB962C8B-B14F-4D97-AF65-F5344CB8AC3E}">
        <p14:creationId xmlns:p14="http://schemas.microsoft.com/office/powerpoint/2010/main" val="1162827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F7820A03C4456C46A57BA54288BCED23" ma:contentTypeVersion="13" ma:contentTypeDescription="Yeni belge oluşturun." ma:contentTypeScope="" ma:versionID="69a4757ab020d8d4a948711845431d44">
  <xsd:schema xmlns:xsd="http://www.w3.org/2001/XMLSchema" xmlns:xs="http://www.w3.org/2001/XMLSchema" xmlns:p="http://schemas.microsoft.com/office/2006/metadata/properties" xmlns:ns3="0b33bab1-afcd-4767-8ccb-4050b9d91cb8" xmlns:ns4="c64d786c-3a1c-4b33-a291-ed8427525569" targetNamespace="http://schemas.microsoft.com/office/2006/metadata/properties" ma:root="true" ma:fieldsID="30225d423b2238d873edde5a642f3666" ns3:_="" ns4:_="">
    <xsd:import namespace="0b33bab1-afcd-4767-8ccb-4050b9d91cb8"/>
    <xsd:import namespace="c64d786c-3a1c-4b33-a291-ed842752556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33bab1-afcd-4767-8ccb-4050b9d91c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4d786c-3a1c-4b33-a291-ed8427525569"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element name="SharingHintHash" ma:index="14"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b33bab1-afcd-4767-8ccb-4050b9d91cb8" xsi:nil="true"/>
  </documentManagement>
</p:properties>
</file>

<file path=customXml/itemProps1.xml><?xml version="1.0" encoding="utf-8"?>
<ds:datastoreItem xmlns:ds="http://schemas.openxmlformats.org/officeDocument/2006/customXml" ds:itemID="{E916CA30-D9BB-4457-B401-C8665DB9A17C}">
  <ds:schemaRefs>
    <ds:schemaRef ds:uri="0b33bab1-afcd-4767-8ccb-4050b9d91cb8"/>
    <ds:schemaRef ds:uri="c64d786c-3a1c-4b33-a291-ed84275255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0BBDCD-AD2B-4A80-B017-C71E3D783613}">
  <ds:schemaRefs>
    <ds:schemaRef ds:uri="http://schemas.microsoft.com/sharepoint/v3/contenttype/forms"/>
  </ds:schemaRefs>
</ds:datastoreItem>
</file>

<file path=customXml/itemProps3.xml><?xml version="1.0" encoding="utf-8"?>
<ds:datastoreItem xmlns:ds="http://schemas.openxmlformats.org/officeDocument/2006/customXml" ds:itemID="{0E4C4F08-58B5-4A7F-8F21-90121AC4AEF3}">
  <ds:schemaRefs>
    <ds:schemaRef ds:uri="http://purl.org/dc/elements/1.1/"/>
    <ds:schemaRef ds:uri="http://schemas.microsoft.com/office/2006/metadata/properties"/>
    <ds:schemaRef ds:uri="http://purl.org/dc/dcmitype/"/>
    <ds:schemaRef ds:uri="0b33bab1-afcd-4767-8ccb-4050b9d91cb8"/>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c64d786c-3a1c-4b33-a291-ed842752556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Coarse Frequency Translation</vt:lpstr>
      <vt:lpstr>System Diagram</vt:lpstr>
      <vt:lpstr>Frequency Estimation via an FFT</vt:lpstr>
      <vt:lpstr>What happens if estimated frequency is wrong ? </vt:lpstr>
      <vt:lpstr>How to estimate frequency precisely ?</vt:lpstr>
      <vt:lpstr>Step 1: Generating random signal, PAM modulation, Pulse Shaping</vt:lpstr>
      <vt:lpstr>Step 2: Adding Carrier at fc</vt:lpstr>
      <vt:lpstr>Step 3: Adding AWGN noise, Receiving modulated Signal, Squaring</vt:lpstr>
      <vt:lpstr>Step 4: Bandpass Filtering</vt:lpstr>
      <vt:lpstr>Step 5: Demodulating with Estimated Carrier Frequency, Lowpass Filtering,Timing Adjustment </vt:lpstr>
      <vt:lpstr>Performance: Symbol Errors</vt:lpstr>
      <vt:lpstr>Normalized Symbol Error per Frequency Offset</vt:lpstr>
      <vt:lpstr>Cluster Variance</vt:lpstr>
      <vt:lpstr>Conclusion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YAHYA EKİN</dc:creator>
  <cp:lastModifiedBy>YAHYA EKİN</cp:lastModifiedBy>
  <cp:revision>1</cp:revision>
  <dcterms:created xsi:type="dcterms:W3CDTF">2024-01-14T16:51:59Z</dcterms:created>
  <dcterms:modified xsi:type="dcterms:W3CDTF">2024-01-15T09:12:36Z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0x010100F7820A03C4456C46A57BA54288BCED23</vt:lpwstr>
  </property>
</Properties>
</file>