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6" r:id="rId2"/>
    <p:sldId id="258" r:id="rId3"/>
    <p:sldId id="465" r:id="rId4"/>
    <p:sldId id="466" r:id="rId5"/>
    <p:sldId id="467" r:id="rId6"/>
    <p:sldId id="468" r:id="rId7"/>
    <p:sldId id="470" r:id="rId8"/>
    <p:sldId id="469" r:id="rId9"/>
    <p:sldId id="271" r:id="rId10"/>
  </p:sldIdLst>
  <p:sldSz cx="9144000" cy="5143500" type="screen16x9"/>
  <p:notesSz cx="6858000" cy="9144000"/>
  <p:custDataLst>
    <p:tags r:id="rId13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4" userDrawn="1">
          <p15:clr>
            <a:srgbClr val="A4A3A4"/>
          </p15:clr>
        </p15:guide>
        <p15:guide id="2" pos="5556" userDrawn="1">
          <p15:clr>
            <a:srgbClr val="A4A3A4"/>
          </p15:clr>
        </p15:guide>
        <p15:guide id="4" orient="horz" pos="2948" userDrawn="1">
          <p15:clr>
            <a:srgbClr val="A4A3A4"/>
          </p15:clr>
        </p15:guide>
        <p15:guide id="5" orient="horz" pos="725" userDrawn="1">
          <p15:clr>
            <a:srgbClr val="A4A3A4"/>
          </p15:clr>
        </p15:guide>
        <p15:guide id="6" orient="horz" pos="242" userDrawn="1">
          <p15:clr>
            <a:srgbClr val="A4A3A4"/>
          </p15:clr>
        </p15:guide>
        <p15:guide id="7" pos="2832" userDrawn="1">
          <p15:clr>
            <a:srgbClr val="A4A3A4"/>
          </p15:clr>
        </p15:guide>
        <p15:guide id="8" pos="2933" userDrawn="1">
          <p15:clr>
            <a:srgbClr val="A4A3A4"/>
          </p15:clr>
        </p15:guide>
        <p15:guide id="9" pos="3737" userDrawn="1">
          <p15:clr>
            <a:srgbClr val="A4A3A4"/>
          </p15:clr>
        </p15:guide>
        <p15:guide id="10" pos="3843" userDrawn="1">
          <p15:clr>
            <a:srgbClr val="A4A3A4"/>
          </p15:clr>
        </p15:guide>
        <p15:guide id="11" pos="2023" userDrawn="1">
          <p15:clr>
            <a:srgbClr val="A4A3A4"/>
          </p15:clr>
        </p15:guide>
        <p15:guide id="12" pos="19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ke Schmidt" initials="MS" lastIdx="3" clrIdx="0">
    <p:extLst>
      <p:ext uri="{19B8F6BF-5375-455C-9EA6-DF929625EA0E}">
        <p15:presenceInfo xmlns:p15="http://schemas.microsoft.com/office/powerpoint/2012/main" userId="S::maike.schmidt@strategy-compass.com::b4eb969c-01b2-4915-aef7-794a5e1ecc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E6F0"/>
    <a:srgbClr val="D40511"/>
    <a:srgbClr val="D30010"/>
    <a:srgbClr val="D40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9810C2D-2C2F-4581-8AFF-CD78C2D722A2}">
  <a:tblStyle styleId="{09810C2D-2C2F-4581-8AFF-CD78C2D722A2}" styleName="DHL Table No BG">
    <a:tblBg>
      <a:fill>
        <a:noFill/>
      </a:fill>
    </a:tblBg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/>
      <a:tcStyle>
        <a:tcBdr/>
      </a:tcStyle>
    </a:lastCol>
    <a:firstCol>
      <a:tcStyle>
        <a:tcBdr/>
        <a:fill>
          <a:noFill/>
        </a:fill>
      </a:tcStyle>
    </a:firstCol>
    <a:lastRow>
      <a:tcStyle>
        <a:tcBdr/>
        <a:fill>
          <a:noFill/>
        </a:fill>
      </a:tcStyle>
    </a:lastRow>
    <a:firstRow>
      <a:tcTxStyle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6C8A55F-5544-428C-9B86-97CFDF07063B}" styleName="DHL Table White BG">
    <a:tblBg>
      <a:fill>
        <a:noFill/>
      </a:fill>
    </a:tblBg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bg1">
              <a:tint val="100000"/>
            </a:schemeClr>
          </a:solidFill>
        </a:fill>
      </a:tcStyle>
    </a:band1H>
    <a:band2H>
      <a:tcStyle>
        <a:tcBdr/>
        <a:fill>
          <a:solidFill>
            <a:schemeClr val="bg1">
              <a:lumMod val="20000"/>
              <a:lumOff val="80000"/>
            </a:schemeClr>
          </a:solidFill>
        </a:fill>
      </a:tcStyle>
    </a:band2H>
    <a:band1V>
      <a:tcStyle>
        <a:tcBdr/>
        <a:fill>
          <a:solidFill>
            <a:schemeClr val="bg1">
              <a:lumMod val="20000"/>
              <a:lumOff val="80000"/>
            </a:schemeClr>
          </a:solidFill>
        </a:fill>
      </a:tcStyle>
    </a:band1V>
    <a:band2V>
      <a:tcStyle>
        <a:tcBdr/>
        <a:fill>
          <a:solidFill>
            <a:schemeClr val="bg1">
              <a:lumMod val="20000"/>
              <a:lumOff val="80000"/>
            </a:schemeClr>
          </a:solidFill>
        </a:fill>
      </a:tcStyle>
    </a:band2V>
    <a:lastCol>
      <a:tcTxStyle/>
      <a:tcStyle>
        <a:tcBdr/>
      </a:tcStyle>
    </a:lastCol>
    <a:firstCol>
      <a:tcStyle>
        <a:tcBdr/>
        <a:fill>
          <a:solidFill>
            <a:schemeClr val="bg1">
              <a:lumMod val="20000"/>
              <a:lumOff val="80000"/>
            </a:schemeClr>
          </a:solidFill>
        </a:fill>
      </a:tcStyle>
    </a:firstCol>
    <a:lastRow>
      <a:tcStyle>
        <a:tcBdr/>
        <a:fill>
          <a:solidFill>
            <a:schemeClr val="bg1">
              <a:lumMod val="20000"/>
              <a:lumOff val="80000"/>
            </a:schemeClr>
          </a:solidFill>
        </a:fill>
      </a:tcStyle>
    </a:lastRow>
    <a:firstRow>
      <a:tcTxStyle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solidFill>
            <a:schemeClr val="bg1">
              <a:lumMod val="20000"/>
              <a:lumOff val="8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4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630" y="114"/>
      </p:cViewPr>
      <p:guideLst>
        <p:guide pos="204"/>
        <p:guide pos="5556"/>
        <p:guide orient="horz" pos="2948"/>
        <p:guide orient="horz" pos="725"/>
        <p:guide orient="horz" pos="242"/>
        <p:guide pos="2832"/>
        <p:guide pos="2933"/>
        <p:guide pos="3737"/>
        <p:guide pos="3843"/>
        <p:guide pos="2023"/>
        <p:guide pos="19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0"/>
    </p:cViewPr>
  </p:sorterViewPr>
  <p:notesViewPr>
    <p:cSldViewPr snapToGrid="0" showGuides="1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87746F6-78F1-2694-5097-B83DA7899B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0565A5-5C86-512F-4EA3-73A4038056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E8D24-EC9D-4558-B55A-419B76678A24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964773-E5DC-F214-CF46-9C645BCDCE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2F0080-B1D6-9D17-ED37-87FD7BFE81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C64BA-A827-4876-A7B3-35C6EC1AB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1808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CAE4-CBB0-454E-B6B8-0B6620C2B409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53AD6-CEF2-4FD5-AABC-FCC5FC528A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21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685800" rtl="0" eaLnBrk="1" latinLnBrk="0" hangingPunct="1">
      <a:lnSpc>
        <a:spcPct val="110000"/>
      </a:lnSpc>
      <a:spcBef>
        <a:spcPts val="0"/>
      </a:spcBef>
      <a:spcAft>
        <a:spcPts val="50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685800" rtl="0" eaLnBrk="1" latinLnBrk="0" hangingPunct="1">
      <a:lnSpc>
        <a:spcPct val="110000"/>
      </a:lnSpc>
      <a:spcBef>
        <a:spcPts val="0"/>
      </a:spcBef>
      <a:spcAft>
        <a:spcPts val="500"/>
      </a:spcAft>
      <a:buClr>
        <a:schemeClr val="accent4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685800" rtl="0" eaLnBrk="1" latinLnBrk="0" hangingPunct="1">
      <a:lnSpc>
        <a:spcPct val="110000"/>
      </a:lnSpc>
      <a:spcBef>
        <a:spcPts val="0"/>
      </a:spcBef>
      <a:spcAft>
        <a:spcPts val="500"/>
      </a:spcAft>
      <a:buClr>
        <a:schemeClr val="accent4"/>
      </a:buClr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-180000" algn="l" defTabSz="685800" rtl="0" eaLnBrk="1" latinLnBrk="0" hangingPunct="1">
      <a:lnSpc>
        <a:spcPct val="110000"/>
      </a:lnSpc>
      <a:spcBef>
        <a:spcPts val="0"/>
      </a:spcBef>
      <a:spcAft>
        <a:spcPts val="500"/>
      </a:spcAft>
      <a:buClr>
        <a:schemeClr val="accent4"/>
      </a:buClr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0" indent="0" algn="l" defTabSz="685800" rtl="0" eaLnBrk="1" latinLnBrk="0" hangingPunct="1">
      <a:lnSpc>
        <a:spcPct val="110000"/>
      </a:lnSpc>
      <a:spcBef>
        <a:spcPts val="0"/>
      </a:spcBef>
      <a:spcAft>
        <a:spcPts val="500"/>
      </a:spcAft>
      <a:buFont typeface="Arial" panose="020B0604020202020204" pitchFamily="34" charset="0"/>
      <a:buNone/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685800" rtl="0" eaLnBrk="1" latinLnBrk="0" hangingPunct="1">
      <a:lnSpc>
        <a:spcPct val="110000"/>
      </a:lnSpc>
      <a:spcBef>
        <a:spcPts val="0"/>
      </a:spcBef>
      <a:spcAft>
        <a:spcPts val="0"/>
      </a:spcAft>
      <a:buFont typeface="+mj-lt"/>
      <a:buNone/>
      <a:defRPr sz="1200" b="1" kern="1200">
        <a:solidFill>
          <a:schemeClr val="tx1"/>
        </a:solidFill>
        <a:latin typeface="+mn-lt"/>
        <a:ea typeface="+mn-ea"/>
        <a:cs typeface="+mn-cs"/>
      </a:defRPr>
    </a:lvl6pPr>
    <a:lvl7pPr marL="180000" indent="-180000" algn="l" defTabSz="685800" rtl="0" eaLnBrk="1" latinLnBrk="0" hangingPunct="1">
      <a:lnSpc>
        <a:spcPct val="110000"/>
      </a:lnSpc>
      <a:spcBef>
        <a:spcPts val="0"/>
      </a:spcBef>
      <a:spcAft>
        <a:spcPts val="500"/>
      </a:spcAft>
      <a:buClr>
        <a:schemeClr val="accent4"/>
      </a:buClr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571750" indent="-171450" algn="l" defTabSz="685800" rtl="0" eaLnBrk="1" latinLnBrk="0" hangingPunct="1">
      <a:lnSpc>
        <a:spcPct val="90000"/>
      </a:lnSpc>
      <a:spcBef>
        <a:spcPts val="375"/>
      </a:spcBef>
      <a:buFont typeface="Arial" panose="020B0604020202020204" pitchFamily="34" charset="0"/>
      <a:buChar char="•"/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914650" indent="-171450" algn="l" defTabSz="685800" rtl="0" eaLnBrk="1" latinLnBrk="0" hangingPunct="1">
      <a:lnSpc>
        <a:spcPct val="90000"/>
      </a:lnSpc>
      <a:spcBef>
        <a:spcPts val="375"/>
      </a:spcBef>
      <a:buFont typeface="Arial" panose="020B0604020202020204" pitchFamily="34" charset="0"/>
      <a:buChar char="•"/>
      <a:defRPr sz="13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full page gradient">
    <p:bg>
      <p:bgPr>
        <a:gradFill flip="none" rotWithShape="1">
          <a:gsLst>
            <a:gs pos="79000">
              <a:srgbClr val="FFDE59"/>
            </a:gs>
            <a:gs pos="30000">
              <a:schemeClr val="accent3"/>
            </a:gs>
            <a:gs pos="100000">
              <a:srgbClr val="FFF0B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4000" y="2017985"/>
            <a:ext cx="8495999" cy="503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subline On one OR TWO lines, Delivery CONDENSED LIGHT, 18 pt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519112"/>
            <a:ext cx="8495999" cy="1498873"/>
          </a:xfrm>
        </p:spPr>
        <p:txBody>
          <a:bodyPr/>
          <a:lstStyle>
            <a:lvl1pPr>
              <a:lnSpc>
                <a:spcPct val="90000"/>
              </a:lnSpc>
              <a:defRPr sz="3600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ONE OR TWO LINES,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999" y="3077289"/>
            <a:ext cx="4644724" cy="1969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>
                <a:solidFill>
                  <a:schemeClr val="accent4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Business Identifier</a:t>
            </a:r>
          </a:p>
        </p:txBody>
      </p:sp>
      <p:sp>
        <p:nvSpPr>
          <p:cNvPr id="7" name="meta-project">
            <a:extLst>
              <a:ext uri="{FF2B5EF4-FFF2-40B4-BE49-F238E27FC236}">
                <a16:creationId xmlns:a16="http://schemas.microsoft.com/office/drawing/2014/main" id="{8F28B7B0-34F9-4874-994D-5A49D798B3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999" y="2614115"/>
            <a:ext cx="4644724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Location, ## Month ####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88B340-E554-4794-A214-722515232D4D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9237" y="4460515"/>
            <a:ext cx="1465200" cy="388800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356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F21E-737D-4419-BFB1-7E3BAF4E7B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C42CC-B85A-402A-8160-8B4CC7900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38AF6-F51C-40B8-BD5A-EE1AE942F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6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9F3C-D71F-48B0-816B-AA2AB64973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F32AD-3FC7-4091-8554-127642F806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0CEC-C0BC-4F28-99ED-9A7B307FE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EC38-B07E-496F-9ED7-8B08225083C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4001" y="1150938"/>
            <a:ext cx="4165450" cy="35306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9D4F118-EC4E-4697-8B94-89026AF38F0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54549" y="1150938"/>
            <a:ext cx="4165450" cy="35306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35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21F6A-3851-4800-A70C-75B7E973A6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140EB-C614-490E-95CD-A54BE084B7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38679AF-4954-4658-B135-45730398D31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4001" y="1150938"/>
            <a:ext cx="4165450" cy="35306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67FEE81-04E7-45FF-A241-7D07B82E5C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54549" y="1150938"/>
            <a:ext cx="4165450" cy="35306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 anchor="ctr"/>
          <a:lstStyle>
            <a:lvl1pPr algn="ctr"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7623A-4EAB-41C4-80D7-12A550C733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956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picture half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795CF1-C64E-4F72-B36F-DDAB3E8F255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92726" y="0"/>
            <a:ext cx="3851274" cy="5143500"/>
          </a:xfrm>
          <a:prstGeom prst="rect">
            <a:avLst/>
          </a:prstGeom>
          <a:solidFill>
            <a:srgbClr val="CCCCCC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19A887B-6080-4228-99B7-DF90441724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4001" y="1150938"/>
            <a:ext cx="4644724" cy="35306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graphicFrame>
        <p:nvGraphicFramePr>
          <p:cNvPr id="29" name="Objekt 28" hidden="1">
            <a:extLst>
              <a:ext uri="{FF2B5EF4-FFF2-40B4-BE49-F238E27FC236}">
                <a16:creationId xmlns:a16="http://schemas.microsoft.com/office/drawing/2014/main" id="{35CC8C36-E5F6-4785-85F2-7B1DD179C83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17623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29" name="Objekt 28" hidden="1">
                        <a:extLst>
                          <a:ext uri="{FF2B5EF4-FFF2-40B4-BE49-F238E27FC236}">
                            <a16:creationId xmlns:a16="http://schemas.microsoft.com/office/drawing/2014/main" id="{35CC8C36-E5F6-4785-85F2-7B1DD179C8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27" hidden="1">
            <a:extLst>
              <a:ext uri="{FF2B5EF4-FFF2-40B4-BE49-F238E27FC236}">
                <a16:creationId xmlns:a16="http://schemas.microsoft.com/office/drawing/2014/main" id="{5364B560-8A9F-4B7A-B988-CF7BF54F712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l"/>
            <a:endParaRPr lang="en-US" sz="1800" b="1" i="0" baseline="0" dirty="0">
              <a:latin typeface="Delivery" panose="020F0503020204020204" pitchFamily="34" charset="0"/>
              <a:ea typeface="+mj-ea"/>
              <a:cs typeface="+mj-cs"/>
              <a:sym typeface="Delivery" panose="020F05030202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C25DC-2D9E-4ABF-8944-4D2479BF72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8FFF-C4F8-4DDC-9D47-88E9283C6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1054BF6-C331-4C2D-949B-82F03B585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85163"/>
            <a:ext cx="4644725" cy="4939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04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column half s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D416913-53A8-4554-9E84-F88C14A369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92726" y="0"/>
            <a:ext cx="3851274" cy="5143500"/>
          </a:xfrm>
          <a:prstGeom prst="rect">
            <a:avLst/>
          </a:prstGeom>
          <a:solidFill>
            <a:srgbClr val="CCCCCC"/>
          </a:solidFill>
        </p:spPr>
        <p:txBody>
          <a:bodyPr lIns="324000" tIns="1152000" rIns="324000" bIns="432000" anchor="t" anchorCtr="0"/>
          <a:lstStyle>
            <a:lvl1pPr>
              <a:defRPr/>
            </a:lvl1pPr>
            <a:lvl4pPr>
              <a:defRPr/>
            </a:lvl4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endParaRPr lang="en-US" dirty="0"/>
          </a:p>
        </p:txBody>
      </p:sp>
      <p:graphicFrame>
        <p:nvGraphicFramePr>
          <p:cNvPr id="29" name="Objekt 28" hidden="1">
            <a:extLst>
              <a:ext uri="{FF2B5EF4-FFF2-40B4-BE49-F238E27FC236}">
                <a16:creationId xmlns:a16="http://schemas.microsoft.com/office/drawing/2014/main" id="{35CC8C36-E5F6-4785-85F2-7B1DD179C83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6814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29" name="Objekt 28" hidden="1">
                        <a:extLst>
                          <a:ext uri="{FF2B5EF4-FFF2-40B4-BE49-F238E27FC236}">
                            <a16:creationId xmlns:a16="http://schemas.microsoft.com/office/drawing/2014/main" id="{35CC8C36-E5F6-4785-85F2-7B1DD179C8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27" hidden="1">
            <a:extLst>
              <a:ext uri="{FF2B5EF4-FFF2-40B4-BE49-F238E27FC236}">
                <a16:creationId xmlns:a16="http://schemas.microsoft.com/office/drawing/2014/main" id="{5364B560-8A9F-4B7A-B988-CF7BF54F712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l"/>
            <a:endParaRPr lang="en-US" sz="1800" b="1" i="0" baseline="0" dirty="0">
              <a:latin typeface="Delivery" panose="020F0503020204020204" pitchFamily="34" charset="0"/>
              <a:ea typeface="+mj-ea"/>
              <a:cs typeface="+mj-cs"/>
              <a:sym typeface="Delivery" panose="020F05030202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C25DC-2D9E-4ABF-8944-4D2479BF72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8FFF-C4F8-4DDC-9D47-88E9283C6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19A887B-6080-4228-99B7-DF90441724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4001" y="1150938"/>
            <a:ext cx="4644724" cy="35306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3396788-6EB1-4525-8ED0-B4C10E9CB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85163"/>
            <a:ext cx="4644725" cy="493950"/>
          </a:xfrm>
        </p:spPr>
        <p:txBody>
          <a:bodyPr/>
          <a:lstStyle/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42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column half s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D416913-53A8-4554-9E84-F88C14A369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92726" y="0"/>
            <a:ext cx="3851274" cy="5143500"/>
          </a:xfrm>
          <a:prstGeom prst="rect">
            <a:avLst/>
          </a:prstGeom>
          <a:gradFill>
            <a:gsLst>
              <a:gs pos="30000">
                <a:schemeClr val="accent3"/>
              </a:gs>
              <a:gs pos="79000">
                <a:srgbClr val="FFDE59"/>
              </a:gs>
              <a:gs pos="100000">
                <a:srgbClr val="FFF0B2"/>
              </a:gs>
            </a:gsLst>
            <a:lin ang="16200000" scaled="1"/>
          </a:gradFill>
        </p:spPr>
        <p:txBody>
          <a:bodyPr lIns="324000" tIns="1152000" rIns="324000" bIns="432000" anchor="t" anchorCtr="0"/>
          <a:lstStyle>
            <a:lvl1pPr>
              <a:defRPr/>
            </a:lvl1pPr>
            <a:lvl4pPr>
              <a:defRPr/>
            </a:lvl4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endParaRPr lang="en-US" dirty="0"/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B0B4FDD3-3FA4-45F2-86F1-10A9DA1AAD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2736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B0B4FDD3-3FA4-45F2-86F1-10A9DA1AAD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6E863B02-413C-4D73-A746-5B2F80C99C0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l"/>
            <a:endParaRPr lang="en-US" sz="1800" b="1" i="0" baseline="0" dirty="0">
              <a:latin typeface="Delivery" panose="020F0503020204020204" pitchFamily="34" charset="0"/>
              <a:ea typeface="+mj-ea"/>
              <a:cs typeface="+mj-cs"/>
              <a:sym typeface="Delivery" panose="020F05030202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C25DC-2D9E-4ABF-8944-4D2479BF72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8FFF-C4F8-4DDC-9D47-88E9283C6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19A887B-6080-4228-99B7-DF90441724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4001" y="1150938"/>
            <a:ext cx="4644724" cy="35306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4EF99C30-52BB-420E-9163-1053674891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85163"/>
            <a:ext cx="4644725" cy="493950"/>
          </a:xfrm>
        </p:spPr>
        <p:txBody>
          <a:bodyPr/>
          <a:lstStyle/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640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empty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D0AD-4E79-4BFF-B8B5-BB937AA1CC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27B9E-C404-4AF3-A250-0969317557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88F39-AB4C-43BD-98F0-FD644C145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90685DA-4536-4D1F-9676-24537EC6488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4001" y="1150938"/>
            <a:ext cx="4165450" cy="35306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1D8F016-E9C1-4ED6-8F46-E30AD61338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54548" y="1150938"/>
            <a:ext cx="4165450" cy="35306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870435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light imag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A35D9B1-6310-46E2-8EA7-BFC29B52C65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 algn="r"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907E47-AED8-4AB8-AA7A-2736D73CFC5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4000" y="1150938"/>
            <a:ext cx="8495999" cy="3528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CAE12-7456-4DFA-8832-22E05FDDD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FF1B3-6C52-429B-B6E4-B7B0F4F27A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48D45-3AD0-4D87-AB1B-0B3F1D9CD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33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dark imag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C82AB236-DAFD-49F7-BBC2-7E52C86EE7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3333"/>
          </a:solidFill>
        </p:spPr>
        <p:txBody>
          <a:bodyPr lIns="72000" tIns="72000" rIns="72000" bIns="72000"/>
          <a:lstStyle>
            <a:lvl1pPr marL="0" marR="0" indent="0" algn="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F2E6C-875C-432B-B47A-A9E589B7C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D9EC0-783C-4E03-8B54-EB815AE37D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64768-AEA5-4631-BC4A-8DB3B9447D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6D239E5-258B-41CA-ABAF-4A71EA5D0B1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4000" y="1150938"/>
            <a:ext cx="8495999" cy="352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 marL="0" marR="0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200">
                <a:solidFill>
                  <a:schemeClr val="bg1"/>
                </a:solidFill>
              </a:defRPr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102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: full screen video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DB4843D2-D66C-4483-9BEF-0EA790E357B6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 algn="r">
              <a:defRPr/>
            </a:lvl1pPr>
          </a:lstStyle>
          <a:p>
            <a:r>
              <a:rPr lang="en-US" dirty="0"/>
              <a:t>Please click the icon to insert a video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885550-4E65-4CBF-8046-671CF042C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67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half page gradient">
    <p:bg>
      <p:bgPr>
        <a:gradFill flip="none" rotWithShape="1">
          <a:gsLst>
            <a:gs pos="30000">
              <a:schemeClr val="accent3"/>
            </a:gs>
            <a:gs pos="79000">
              <a:srgbClr val="FFDE59"/>
            </a:gs>
            <a:gs pos="100000">
              <a:srgbClr val="FFF0B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A5375F-57B6-4F34-B285-0212289DE5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2724" y="0"/>
            <a:ext cx="3851274" cy="51480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4001" y="2758969"/>
            <a:ext cx="4644723" cy="503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Optional subline On one OR TWO lines, Delivery CONDENSED LIGHT, 18 pt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1" y="1260096"/>
            <a:ext cx="4644723" cy="1498873"/>
          </a:xfrm>
        </p:spPr>
        <p:txBody>
          <a:bodyPr/>
          <a:lstStyle>
            <a:lvl1pPr>
              <a:lnSpc>
                <a:spcPct val="90000"/>
              </a:lnSpc>
              <a:defRPr sz="3600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meta-project">
            <a:extLst>
              <a:ext uri="{FF2B5EF4-FFF2-40B4-BE49-F238E27FC236}">
                <a16:creationId xmlns:a16="http://schemas.microsoft.com/office/drawing/2014/main" id="{6EBD2539-ABD1-40DD-8933-464D93B77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999" y="3339331"/>
            <a:ext cx="4644724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</a:t>
            </a:r>
            <a:br>
              <a:rPr lang="en-US" dirty="0"/>
            </a:br>
            <a:r>
              <a:rPr lang="en-US" dirty="0"/>
              <a:t>Location, ##Month##</a:t>
            </a:r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999" y="3802505"/>
            <a:ext cx="4644724" cy="1969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>
                <a:solidFill>
                  <a:schemeClr val="accent4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Business Identifier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CD20E0-3CDD-4F89-AEC5-C445171BED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9237" y="4460400"/>
            <a:ext cx="1466194" cy="388800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1190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: full page gradient">
    <p:bg>
      <p:bgPr>
        <a:gradFill>
          <a:gsLst>
            <a:gs pos="30000">
              <a:schemeClr val="accent3"/>
            </a:gs>
            <a:gs pos="79000">
              <a:srgbClr val="FFDE59"/>
            </a:gs>
            <a:gs pos="100000">
              <a:srgbClr val="FFF0B2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381F4-F305-4DA8-90F9-2961F8C245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6B0F1-5579-4CB2-B05C-7E560EFBC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ABAA4C-A627-4F72-ADBD-217F33287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74117" y="1963196"/>
            <a:ext cx="5233987" cy="89761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000"/>
              </a:lnSpc>
              <a:spcAft>
                <a:spcPts val="0"/>
              </a:spcAft>
              <a:defRPr sz="25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“This space is reserved for quotes.</a:t>
            </a:r>
            <a:br>
              <a:rPr lang="en-US" dirty="0"/>
            </a:br>
            <a:r>
              <a:rPr lang="en-US" dirty="0"/>
              <a:t>Delivery Italic, 25 pt.”</a:t>
            </a:r>
          </a:p>
        </p:txBody>
      </p:sp>
    </p:spTree>
    <p:extLst>
      <p:ext uri="{BB962C8B-B14F-4D97-AF65-F5344CB8AC3E}">
        <p14:creationId xmlns:p14="http://schemas.microsoft.com/office/powerpoint/2010/main" val="2105933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full page gradient">
    <p:bg>
      <p:bgPr>
        <a:gradFill>
          <a:gsLst>
            <a:gs pos="30000">
              <a:schemeClr val="accent3"/>
            </a:gs>
            <a:gs pos="79000">
              <a:srgbClr val="FFDE59"/>
            </a:gs>
            <a:gs pos="100000">
              <a:srgbClr val="FFF0B2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381F4-F305-4DA8-90F9-2961F8C245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6B0F1-5579-4CB2-B05C-7E560EFBC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DCF4F-94A3-4ECD-931B-78A92C777558}"/>
              </a:ext>
            </a:extLst>
          </p:cNvPr>
          <p:cNvSpPr txBox="1"/>
          <p:nvPr/>
        </p:nvSpPr>
        <p:spPr>
          <a:xfrm>
            <a:off x="319293" y="1485178"/>
            <a:ext cx="31341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0" cap="all" baseline="0" noProof="0" dirty="0">
                <a:solidFill>
                  <a:schemeClr val="accent4"/>
                </a:solidFill>
                <a:latin typeface="Delivery Cd Black" panose="020F09060202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103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half page gradient, full page picture">
    <p:bg>
      <p:bgPr>
        <a:gradFill flip="none" rotWithShape="1">
          <a:gsLst>
            <a:gs pos="40000">
              <a:schemeClr val="accent3"/>
            </a:gs>
            <a:gs pos="80000">
              <a:srgbClr val="FFEFB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A5375F-57B6-4F34-B285-0212289DE5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 algn="r"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9B50F6-B70A-4FAE-B403-A7AA478559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2001" y="519115"/>
            <a:ext cx="4802153" cy="4467147"/>
          </a:xfrm>
          <a:prstGeom prst="rect">
            <a:avLst/>
          </a:prstGeom>
          <a:gradFill>
            <a:gsLst>
              <a:gs pos="5000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sz="100" smtClean="0">
                <a:solidFill>
                  <a:schemeClr val="accent3"/>
                </a:solidFill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z="1350" smtClean="0">
                <a:solidFill>
                  <a:schemeClr val="lt1"/>
                </a:solidFill>
              </a:defRPr>
            </a:lvl4pPr>
            <a:lvl5pPr>
              <a:defRPr lang="en-US" sz="135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1</a:t>
            </a:r>
          </a:p>
        </p:txBody>
      </p:sp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4000" y="2758969"/>
            <a:ext cx="4657246" cy="503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Optional subline On one OR TWO lines, Delivery CONDENSED LIGHT, 18 pt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1" y="1144018"/>
            <a:ext cx="4657245" cy="1614951"/>
          </a:xfrm>
        </p:spPr>
        <p:txBody>
          <a:bodyPr/>
          <a:lstStyle>
            <a:lvl1pPr>
              <a:lnSpc>
                <a:spcPct val="90000"/>
              </a:lnSpc>
              <a:defRPr sz="3600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meta-project">
            <a:extLst>
              <a:ext uri="{FF2B5EF4-FFF2-40B4-BE49-F238E27FC236}">
                <a16:creationId xmlns:a16="http://schemas.microsoft.com/office/drawing/2014/main" id="{6EBD2539-ABD1-40DD-8933-464D93B77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999" y="3339331"/>
            <a:ext cx="4657246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</a:t>
            </a:r>
            <a:br>
              <a:rPr lang="en-US" dirty="0"/>
            </a:br>
            <a:r>
              <a:rPr lang="en-US" dirty="0"/>
              <a:t>Location, ##Month##</a:t>
            </a:r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999" y="3802505"/>
            <a:ext cx="4657246" cy="1969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>
                <a:solidFill>
                  <a:schemeClr val="accent4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Business Identifier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F0A8D55-FD64-41A1-872B-557C443E8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9237" y="4460400"/>
            <a:ext cx="1466194" cy="388800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068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light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98196275-11AD-46AC-8347-3CB841C40A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rgbClr val="CCCCCC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78A8D6-749B-4493-89EF-9E48AA1E96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2000" y="4291257"/>
            <a:ext cx="8658148" cy="695005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sz="100" smtClean="0">
                <a:solidFill>
                  <a:schemeClr val="accent3"/>
                </a:solidFill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z="1350" smtClean="0">
                <a:solidFill>
                  <a:schemeClr val="lt1"/>
                </a:solidFill>
              </a:defRPr>
            </a:lvl4pPr>
            <a:lvl5pPr>
              <a:defRPr lang="en-US" sz="135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1</a:t>
            </a:r>
          </a:p>
        </p:txBody>
      </p:sp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4000" y="2740802"/>
            <a:ext cx="8495999" cy="503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Optional subline On one OR TWO lines, Delivery CONDENSED LIGHT, 18 pt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1241929"/>
            <a:ext cx="8495999" cy="1498873"/>
          </a:xfrm>
        </p:spPr>
        <p:txBody>
          <a:bodyPr/>
          <a:lstStyle>
            <a:lvl1pPr>
              <a:lnSpc>
                <a:spcPct val="90000"/>
              </a:lnSpc>
              <a:defRPr sz="3600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meta-project">
            <a:extLst>
              <a:ext uri="{FF2B5EF4-FFF2-40B4-BE49-F238E27FC236}">
                <a16:creationId xmlns:a16="http://schemas.microsoft.com/office/drawing/2014/main" id="{6EBD2539-ABD1-40DD-8933-464D93B77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999" y="3345642"/>
            <a:ext cx="4644724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</a:t>
            </a:r>
            <a:br>
              <a:rPr lang="en-US" dirty="0"/>
            </a:br>
            <a:r>
              <a:rPr lang="en-US" dirty="0"/>
              <a:t>Location, ##Month##</a:t>
            </a:r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999" y="3808816"/>
            <a:ext cx="4644724" cy="1969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>
                <a:solidFill>
                  <a:schemeClr val="accent4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Business Identifier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B3BC09E-512B-4D87-AA2B-25F9CC6041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9237" y="4460400"/>
            <a:ext cx="1466194" cy="388800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625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dark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B4A82-6837-42CB-8B67-FDC5119BE9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0"/>
            <a:ext cx="9144000" cy="514800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40000">
                <a:schemeClr val="tx1">
                  <a:alpha val="3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EBE0D14-C041-444F-B729-0732261905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rgbClr val="333333"/>
          </a:solidFill>
        </p:spPr>
        <p:txBody>
          <a:bodyPr lIns="324000" tIns="576000"/>
          <a:lstStyle>
            <a:lvl1pPr>
              <a:defRPr sz="1000" b="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use and adjust this transparent box to darken the background image for good readability. Please insert an image and send it to the background.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1DFF7BB-5301-4F2D-9EE9-581891DB91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2000" y="4291257"/>
            <a:ext cx="8658148" cy="695005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sz="100" smtClean="0">
                <a:solidFill>
                  <a:schemeClr val="accent3"/>
                </a:solidFill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z="1350" smtClean="0">
                <a:solidFill>
                  <a:schemeClr val="lt1"/>
                </a:solidFill>
              </a:defRPr>
            </a:lvl4pPr>
            <a:lvl5pPr>
              <a:defRPr lang="en-US" sz="135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1</a:t>
            </a:r>
          </a:p>
        </p:txBody>
      </p:sp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4000" y="2740802"/>
            <a:ext cx="8495999" cy="503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cap="all" baseline="0">
                <a:solidFill>
                  <a:schemeClr val="bg1"/>
                </a:solidFill>
                <a:latin typeface="Delivery Cd Light" panose="020F0406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Optional subline On one OR TWO lines, Delivery CONDENSED LIGHT, 18 pt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1241929"/>
            <a:ext cx="8495999" cy="1498873"/>
          </a:xfrm>
        </p:spPr>
        <p:txBody>
          <a:bodyPr/>
          <a:lstStyle>
            <a:lvl1pPr>
              <a:lnSpc>
                <a:spcPct val="90000"/>
              </a:lnSpc>
              <a:defRPr sz="3600" b="0" i="0" cap="all" baseline="0">
                <a:solidFill>
                  <a:schemeClr val="bg1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meta-project">
            <a:extLst>
              <a:ext uri="{FF2B5EF4-FFF2-40B4-BE49-F238E27FC236}">
                <a16:creationId xmlns:a16="http://schemas.microsoft.com/office/drawing/2014/main" id="{6EBD2539-ABD1-40DD-8933-464D93B77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999" y="3345642"/>
            <a:ext cx="4644724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</a:t>
            </a:r>
            <a:br>
              <a:rPr lang="en-US" dirty="0"/>
            </a:br>
            <a:r>
              <a:rPr lang="en-US" dirty="0"/>
              <a:t>Location, ##Month##</a:t>
            </a:r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999" y="3808816"/>
            <a:ext cx="4644724" cy="1969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Business Identifier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7DE68E4-9937-471B-B822-5E6C006D61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9237" y="4460400"/>
            <a:ext cx="1466194" cy="388800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687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full page gradient">
    <p:bg>
      <p:bgPr>
        <a:gradFill flip="none" rotWithShape="1">
          <a:gsLst>
            <a:gs pos="30000">
              <a:schemeClr val="accent3"/>
            </a:gs>
            <a:gs pos="79000">
              <a:srgbClr val="FFDE59"/>
            </a:gs>
            <a:gs pos="100000">
              <a:srgbClr val="FFF0B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4000" y="2017985"/>
            <a:ext cx="8495999" cy="503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OPTIONAL subline On one OR TWO lines, Delivery CONDENSED LIGHT, 18 pt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519112"/>
            <a:ext cx="8495999" cy="1498873"/>
          </a:xfrm>
        </p:spPr>
        <p:txBody>
          <a:bodyPr/>
          <a:lstStyle>
            <a:lvl1pPr>
              <a:lnSpc>
                <a:spcPct val="90000"/>
              </a:lnSpc>
              <a:defRPr sz="3600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section divider with Gradient,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34C61-AE90-4876-9405-4282167F38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195B8-0DD2-4278-B191-4D18AA251F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9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half page gradient">
    <p:bg>
      <p:bgPr>
        <a:gradFill flip="none" rotWithShape="1">
          <a:gsLst>
            <a:gs pos="30000">
              <a:schemeClr val="accent3"/>
            </a:gs>
            <a:gs pos="79000">
              <a:srgbClr val="FFDE59"/>
            </a:gs>
            <a:gs pos="100000">
              <a:srgbClr val="FFF0B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4001" y="2758969"/>
            <a:ext cx="4644723" cy="503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Optional subline On one OR TWO lines, Delivery CONDENSED LIGHT, 18 pt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1" y="1260096"/>
            <a:ext cx="4644723" cy="1498873"/>
          </a:xfrm>
        </p:spPr>
        <p:txBody>
          <a:bodyPr/>
          <a:lstStyle>
            <a:lvl1pPr>
              <a:lnSpc>
                <a:spcPct val="90000"/>
              </a:lnSpc>
              <a:defRPr sz="3600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section divider </a:t>
            </a:r>
            <a:br>
              <a:rPr lang="en-US" dirty="0"/>
            </a:br>
            <a:r>
              <a:rPr lang="en-US" dirty="0"/>
              <a:t>with image, 36 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A5375F-57B6-4F34-B285-0212289DE5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2726" y="0"/>
            <a:ext cx="3851275" cy="51480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55C8B4-1569-420F-94F8-0A45D58CC3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E2F84-6B48-4F57-8783-342F789CB3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1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5AA5-C875-4E2C-962B-7BF752DF5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ED683-F9E2-432B-9EE5-F787159B7C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0C2FE-3516-4404-9D7F-3E6C342436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3BBD46-F6A3-49DC-8F32-053AD1A886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850" y="1150938"/>
            <a:ext cx="2722563" cy="3530600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1400"/>
              </a:spcBef>
              <a:spcAft>
                <a:spcPts val="0"/>
              </a:spcAft>
              <a:buAutoNum type="arabicPlain"/>
              <a:defRPr b="1"/>
            </a:lvl1pPr>
            <a:lvl2pPr marL="252000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 dirty="0"/>
              <a:t>Sample section, Delivery Bold, </a:t>
            </a:r>
            <a:br>
              <a:rPr lang="en-US" dirty="0"/>
            </a:br>
            <a:r>
              <a:rPr lang="en-US" dirty="0"/>
              <a:t>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Sample text, Delivery, 12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GB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39E3AB-4E3D-4482-A3E6-FBBC80DEA3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08339" y="1150938"/>
            <a:ext cx="2722564" cy="3530600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1400"/>
              </a:spcBef>
              <a:spcAft>
                <a:spcPts val="0"/>
              </a:spcAft>
              <a:buAutoNum type="arabicPlain" startAt="7"/>
              <a:defRPr b="1"/>
            </a:lvl1pPr>
            <a:lvl2pPr marL="252000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 dirty="0"/>
              <a:t>Sample section, Delivery Bold, </a:t>
            </a:r>
            <a:br>
              <a:rPr lang="en-US" dirty="0"/>
            </a:br>
            <a:r>
              <a:rPr lang="en-US" dirty="0"/>
              <a:t>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Sample text, Delivery, 12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33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4958-514A-4601-B68D-C79842B999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7EF1F-9ACF-48EE-A949-EAF146453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8F358-6501-48B8-80CA-E7836E5B9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14529-BCAE-43FA-A029-C343F83E045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4000" y="1150938"/>
            <a:ext cx="8495999" cy="3528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sz="1200" dirty="0"/>
              <a:t>Bullet number, Delivery, 12 </a:t>
            </a:r>
            <a:r>
              <a:rPr lang="en-US" sz="1200" dirty="0" err="1"/>
              <a:t>pt</a:t>
            </a:r>
            <a:r>
              <a:rPr lang="en-US" sz="12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CED03-C33D-4356-A21D-74205078B24D}"/>
              </a:ext>
            </a:extLst>
          </p:cNvPr>
          <p:cNvSpPr/>
          <p:nvPr/>
        </p:nvSpPr>
        <p:spPr>
          <a:xfrm>
            <a:off x="2286000" y="1729212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40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6F41A71-36A4-406E-A6B5-F05E0BAEC643}"/>
              </a:ext>
            </a:extLst>
          </p:cNvPr>
          <p:cNvGraphicFramePr>
            <a:graphicFrameLocks noChangeAspect="1"/>
          </p:cNvGraphicFramePr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10904107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4" imgW="359" imgH="360" progId="TCLayout.ActiveDocument.1">
                  <p:embed/>
                </p:oleObj>
              </mc:Choice>
              <mc:Fallback>
                <p:oleObj name="think-cell Folie" r:id="rId24" imgW="359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856C2E-8F2D-41A0-AE6C-F0526A45A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999" y="4803982"/>
            <a:ext cx="8117532" cy="1384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DHL Group | Presentation title | Location | xx Month 20xx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C9B7831-1594-4A3A-AB85-33FDCF3EA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1531" y="4803982"/>
            <a:ext cx="378469" cy="1384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82927099-8B95-48F9-92CE-1BDC9AB0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85163"/>
            <a:ext cx="8495999" cy="4939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9E6E2BE-5129-498F-887C-F1EC5EFA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50938"/>
            <a:ext cx="8496300" cy="3530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Body </a:t>
            </a:r>
            <a:r>
              <a:rPr lang="de-DE" dirty="0" err="1"/>
              <a:t>text</a:t>
            </a:r>
            <a:r>
              <a:rPr lang="de-DE" dirty="0"/>
              <a:t> in </a:t>
            </a:r>
            <a:r>
              <a:rPr lang="de-DE" dirty="0" err="1"/>
              <a:t>Delivery</a:t>
            </a:r>
            <a:r>
              <a:rPr lang="de-DE" dirty="0"/>
              <a:t>, 12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Bullet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Delivery</a:t>
            </a:r>
            <a:r>
              <a:rPr lang="de-DE" dirty="0"/>
              <a:t>, 12 </a:t>
            </a:r>
            <a:r>
              <a:rPr lang="de-DE" dirty="0" err="1"/>
              <a:t>pt</a:t>
            </a:r>
            <a:endParaRPr lang="de-DE" dirty="0"/>
          </a:p>
          <a:p>
            <a:pPr lvl="2"/>
            <a:r>
              <a:rPr lang="de-DE" dirty="0"/>
              <a:t>Bullet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Delivery</a:t>
            </a:r>
            <a:r>
              <a:rPr lang="de-DE" dirty="0"/>
              <a:t>, 12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Bullet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Delivery</a:t>
            </a:r>
            <a:r>
              <a:rPr lang="de-DE" dirty="0"/>
              <a:t>, 12</a:t>
            </a:r>
          </a:p>
          <a:p>
            <a:pPr lvl="4"/>
            <a:r>
              <a:rPr lang="de-DE" dirty="0"/>
              <a:t>Action title, </a:t>
            </a:r>
            <a:r>
              <a:rPr lang="de-DE" dirty="0" err="1"/>
              <a:t>Delivery</a:t>
            </a:r>
            <a:r>
              <a:rPr lang="de-DE" dirty="0"/>
              <a:t> Regular, 15 </a:t>
            </a:r>
            <a:r>
              <a:rPr lang="de-DE" dirty="0" err="1"/>
              <a:t>pt</a:t>
            </a:r>
            <a:endParaRPr lang="de-DE" dirty="0"/>
          </a:p>
          <a:p>
            <a:pPr lvl="5"/>
            <a:r>
              <a:rPr lang="de-DE" dirty="0"/>
              <a:t>Paragraph Headline, </a:t>
            </a:r>
            <a:r>
              <a:rPr lang="de-DE" dirty="0" err="1"/>
              <a:t>DeliveryBold</a:t>
            </a:r>
            <a:r>
              <a:rPr lang="de-DE" dirty="0"/>
              <a:t>, 12 </a:t>
            </a:r>
            <a:r>
              <a:rPr lang="de-DE" dirty="0" err="1"/>
              <a:t>pt</a:t>
            </a:r>
            <a:endParaRPr lang="de-DE" dirty="0"/>
          </a:p>
          <a:p>
            <a:pPr lvl="6"/>
            <a:r>
              <a:rPr lang="de-DE" dirty="0"/>
              <a:t>Bullet </a:t>
            </a:r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Delivery</a:t>
            </a:r>
            <a:r>
              <a:rPr lang="de-DE" dirty="0"/>
              <a:t>, 12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9" r:id="rId5"/>
    <p:sldLayoutId id="2147483653" r:id="rId6"/>
    <p:sldLayoutId id="2147483654" r:id="rId7"/>
    <p:sldLayoutId id="2147483666" r:id="rId8"/>
    <p:sldLayoutId id="2147483655" r:id="rId9"/>
    <p:sldLayoutId id="2147483656" r:id="rId10"/>
    <p:sldLayoutId id="2147483657" r:id="rId11"/>
    <p:sldLayoutId id="2147483658" r:id="rId12"/>
    <p:sldLayoutId id="2147483670" r:id="rId13"/>
    <p:sldLayoutId id="2147483671" r:id="rId14"/>
    <p:sldLayoutId id="2147483672" r:id="rId15"/>
    <p:sldLayoutId id="2147483661" r:id="rId16"/>
    <p:sldLayoutId id="2147483662" r:id="rId17"/>
    <p:sldLayoutId id="2147483663" r:id="rId18"/>
    <p:sldLayoutId id="2147483668" r:id="rId19"/>
    <p:sldLayoutId id="2147483664" r:id="rId20"/>
    <p:sldLayoutId id="2147483665" r:id="rId21"/>
  </p:sldLayoutIdLs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>
          <a:schemeClr val="accent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+mj-lt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>
          <a:schemeClr val="accent4"/>
        </a:buClr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>
          <a:schemeClr val="accent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+mj-lt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>
          <a:schemeClr val="accent4"/>
        </a:buClr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6" orient="horz" pos="725" userDrawn="1">
          <p15:clr>
            <a:srgbClr val="F26B43"/>
          </p15:clr>
        </p15:guide>
        <p15:guide id="17" orient="horz" pos="2949" userDrawn="1">
          <p15:clr>
            <a:srgbClr val="F26B43"/>
          </p15:clr>
        </p15:guide>
        <p15:guide id="18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1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E8973CEA-F174-466C-96C7-8FCF2E7FF08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" r="14"/>
          <a:stretch/>
        </p:blipFill>
        <p:spPr/>
      </p:pic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A17F1E17-1479-4760-8AC2-38879B47DF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ACD3E73-4B63-408F-81E5-D7581A2E79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AB25DF-3A1C-4FD4-8666-EEFB5DDBE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001" y="2740802"/>
            <a:ext cx="4861954" cy="503215"/>
          </a:xfrm>
        </p:spPr>
        <p:txBody>
          <a:bodyPr/>
          <a:lstStyle/>
          <a:p>
            <a:r>
              <a:rPr lang="en-GB" dirty="0"/>
              <a:t>Exploring Strategies and Outcomes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C77E0C-F69A-404F-A4D7-F4E1A40E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1" y="1241929"/>
            <a:ext cx="6031080" cy="1498873"/>
          </a:xfrm>
        </p:spPr>
        <p:txBody>
          <a:bodyPr/>
          <a:lstStyle/>
          <a:p>
            <a:r>
              <a:rPr lang="en-US" dirty="0"/>
              <a:t>Probability Game Analysis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4CC95D-81BD-496E-838E-C31ED70BC6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By – Yahya Adhikari</a:t>
            </a:r>
            <a:br>
              <a:rPr lang="en-GB" dirty="0"/>
            </a:br>
            <a:r>
              <a:rPr lang="en-GB" dirty="0"/>
              <a:t>19 November 2024</a:t>
            </a:r>
          </a:p>
        </p:txBody>
      </p:sp>
    </p:spTree>
    <p:extLst>
      <p:ext uri="{BB962C8B-B14F-4D97-AF65-F5344CB8AC3E}">
        <p14:creationId xmlns:p14="http://schemas.microsoft.com/office/powerpoint/2010/main" val="335780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DDB2-2047-47C9-9C76-D85D8512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Ball Drawing Game: Strategy and Probability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2F9AA-3C33-4A09-A010-583208DDD9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Warehouse picking optimization | 19 November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03C6A-7A2D-4919-9480-6E85898C6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BF12F-87D6-4BAC-B992-9A13D4DAAF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999" y="1455737"/>
            <a:ext cx="5327501" cy="565749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Analyzing</a:t>
            </a:r>
            <a:r>
              <a:rPr lang="en-GB" dirty="0"/>
              <a:t> Optimal Decisions and Long-Term Outcomes The Ball Drawing Game: Strategy and Probability </a:t>
            </a:r>
            <a:r>
              <a:rPr lang="en-GB" dirty="0" err="1"/>
              <a:t>Analyzing</a:t>
            </a:r>
            <a:r>
              <a:rPr lang="en-GB" dirty="0"/>
              <a:t> Optimal Decisions and Long-Term Outcomes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C9434-EE07-553C-E88C-0F929AB1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051" y="0"/>
            <a:ext cx="3444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189A8-BA3F-7E3E-8EE8-00DEAF8F2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57182-3A3C-D754-3378-E0BBDC5132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Warehouse picking optimization | 19 November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AAD23-692F-3578-295D-67CA805C70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5561FE-13A9-92E0-F9BD-3F6ACBEE57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36"/>
          <a:stretch/>
        </p:blipFill>
        <p:spPr>
          <a:xfrm>
            <a:off x="3816350" y="-117533"/>
            <a:ext cx="5327650" cy="47689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45EFC2-4AC3-2CC8-4DF1-A3580185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403"/>
          <a:stretch/>
        </p:blipFill>
        <p:spPr>
          <a:xfrm>
            <a:off x="0" y="0"/>
            <a:ext cx="3437881" cy="47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7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8E6A2-930C-C1AC-2783-26E83B44E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B0647-CE2A-4A51-256E-26CBDAF86D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Warehouse picking optimization | 19 November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E2323-92C0-B4C5-8FD7-D87C4618E7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87F72-EC20-BA66-0338-0173DFB5C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9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1B4E4-C68E-25DE-198F-72DFF2082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654FC-49C9-2EC2-E245-02E53CD896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Warehouse picking optimization | 19 November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87976-0E13-A982-73D2-5CD5E8ED51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AC4F0-1CAB-3F52-6CB6-5E8295034A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902"/>
          <a:stretch/>
        </p:blipFill>
        <p:spPr>
          <a:xfrm>
            <a:off x="0" y="0"/>
            <a:ext cx="3574511" cy="473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514C7C-5C3A-77D6-D671-CFC913105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511" y="201019"/>
            <a:ext cx="5536212" cy="921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91E04A-F42C-E159-0887-175925DA1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348" y="1717022"/>
            <a:ext cx="4985268" cy="24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81D2-576B-2BE5-0A86-D3394B575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6950E-4CEF-9F4E-3481-C5B74B709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Warehouse picking optimization | 19 November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CC35B-DF3C-F9B3-E163-A4C62946A4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5AAB7-E556-5D16-BAD3-B9897A51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8650" cy="452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5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110A3-1852-4E0A-191A-E81BA2003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09609-DF26-C3B4-ED84-3ACB5285E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Warehouse picking optimization | 19 November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41155-740C-A43D-9E85-F16FBC8F2B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54635-0991-1CEA-57AB-6F63AC01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20"/>
          <a:stretch/>
        </p:blipFill>
        <p:spPr>
          <a:xfrm>
            <a:off x="5137150" y="0"/>
            <a:ext cx="4006850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3AB33-155D-4C2A-C682-8113D3CEF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89" y="529654"/>
            <a:ext cx="3994240" cy="1770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745CB9-D76B-60C7-D4D2-D0E45A4A1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13" y="2913016"/>
            <a:ext cx="4542387" cy="4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1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4E4B4-9636-7743-CBC8-C66BC5129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8C292-5E68-D272-68FC-7D10DE3139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Warehouse picking optimization | 19 November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73307-0668-095D-FF02-F66691DE67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720B5-B5E0-1616-FA95-F5A0FCA07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966575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51D5239-1607-A806-C07C-D12BE0AC1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57871"/>
              </p:ext>
            </p:extLst>
          </p:nvPr>
        </p:nvGraphicFramePr>
        <p:xfrm>
          <a:off x="4572000" y="2168525"/>
          <a:ext cx="19716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971773" imgH="209563" progId="Excel.Sheet.12">
                  <p:embed/>
                </p:oleObj>
              </mc:Choice>
              <mc:Fallback>
                <p:oleObj name="Worksheet" r:id="rId3" imgW="1971773" imgH="2095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168525"/>
                        <a:ext cx="1971675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151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E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A4F075-B0C2-4B53-8263-668DE8F203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Warehouse Picking Optimization| 19 November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C8CF8-E3E0-4792-8223-D85DBD3F6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57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b6e8YCdXLpb9wckcScD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b6e8YCdXLpb9wckcScD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zDDC09a53Ko53PO9EPRg"/>
</p:tagLst>
</file>

<file path=ppt/theme/theme1.xml><?xml version="1.0" encoding="utf-8"?>
<a:theme xmlns:a="http://schemas.openxmlformats.org/drawingml/2006/main" name="DHL_Group">
  <a:themeElements>
    <a:clrScheme name="DPDHL">
      <a:dk1>
        <a:sysClr val="windowText" lastClr="000000"/>
      </a:dk1>
      <a:lt1>
        <a:sysClr val="window" lastClr="FFFFFF"/>
      </a:lt1>
      <a:dk2>
        <a:srgbClr val="B2B2B2"/>
      </a:dk2>
      <a:lt2>
        <a:srgbClr val="E5E5E5"/>
      </a:lt2>
      <a:accent1>
        <a:srgbClr val="8C8C8C"/>
      </a:accent1>
      <a:accent2>
        <a:srgbClr val="666666"/>
      </a:accent2>
      <a:accent3>
        <a:srgbClr val="FFCC00"/>
      </a:accent3>
      <a:accent4>
        <a:srgbClr val="D40511"/>
      </a:accent4>
      <a:accent5>
        <a:srgbClr val="EBEBEB"/>
      </a:accent5>
      <a:accent6>
        <a:srgbClr val="F2F2F2"/>
      </a:accent6>
      <a:hlink>
        <a:srgbClr val="000000"/>
      </a:hlink>
      <a:folHlink>
        <a:srgbClr val="000000"/>
      </a:folHlink>
    </a:clrScheme>
    <a:fontScheme name="DPDHL">
      <a:majorFont>
        <a:latin typeface="Delivery"/>
        <a:ea typeface=""/>
        <a:cs typeface=""/>
      </a:majorFont>
      <a:minorFont>
        <a:latin typeface="Deliver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72000" tIns="36000" rIns="72000" bIns="36000" rtlCol="0" anchor="t">
        <a:noAutofit/>
      </a:bodyPr>
      <a:lstStyle>
        <a:defPPr algn="l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500"/>
          </a:spcAft>
          <a:defRPr sz="1200" dirty="0" err="1" smtClean="0"/>
        </a:defPPr>
      </a:lstStyle>
    </a:txDef>
  </a:objectDefaults>
  <a:extraClrSchemeLst/>
  <a:custClrLst>
    <a:custClr name="100% Postyellow">
      <a:srgbClr val="FFCC00"/>
    </a:custClr>
    <a:custClr name="70% Postyellow">
      <a:srgbClr val="FFDB4C"/>
    </a:custClr>
    <a:custClr name="50% Postyellow">
      <a:srgbClr val="FFE57F"/>
    </a:custClr>
    <a:custClr name="30% Postyellow">
      <a:srgbClr val="FFF0B2"/>
    </a:custClr>
    <a:custClr name="20% Postyellow">
      <a:srgbClr val="FFF5CC"/>
    </a:custClr>
    <a:custClr name="None">
      <a:srgbClr val="FFFFFF"/>
    </a:custClr>
    <a:custClr name="Dark Green">
      <a:srgbClr val="007C39"/>
    </a:custClr>
    <a:custClr name="65% Postyellow">
      <a:srgbClr val="FFDE59"/>
    </a:custClr>
    <a:custClr name="None">
      <a:srgbClr val="FFFFFF"/>
    </a:custClr>
    <a:custClr name="None">
      <a:srgbClr val="FFFFFF"/>
    </a:custClr>
    <a:custClr name="Gray 80">
      <a:srgbClr val="333333"/>
    </a:custClr>
    <a:custClr name="Gray 60">
      <a:srgbClr val="666666"/>
    </a:custClr>
    <a:custClr name="Gray 45">
      <a:srgbClr val="8C8C8C"/>
    </a:custClr>
    <a:custClr name="Gray 30">
      <a:srgbClr val="B2B2B2"/>
    </a:custClr>
    <a:custClr name="Gray 20">
      <a:srgbClr val="CCCCCC"/>
    </a:custClr>
    <a:custClr name="Gray 10">
      <a:srgbClr val="E6E6E6"/>
    </a:custClr>
    <a:custClr name="Gray 08">
      <a:srgbClr val="EBEBEB"/>
    </a:custClr>
    <a:custClr name="Gray 05">
      <a:srgbClr val="F2F2F2"/>
    </a:custClr>
    <a:custClr name="None">
      <a:srgbClr val="FFFFFF"/>
    </a:custClr>
    <a:custClr name="None">
      <a:srgbClr val="FFFFFF"/>
    </a:custClr>
    <a:custClr name="Warm Green 100">
      <a:srgbClr val="C4D19A"/>
    </a:custClr>
    <a:custClr name="Cool Green 100">
      <a:srgbClr val="A3D0B8"/>
    </a:custClr>
    <a:custClr name="Light Blue 100">
      <a:srgbClr val="B2DEF3"/>
    </a:custClr>
    <a:custClr name="Light Violet 100">
      <a:srgbClr val="C5D3F0"/>
    </a:custClr>
    <a:custClr name="Dark Violet 100">
      <a:srgbClr val="B7BBCE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  <a:custClr name="Warm Green 40">
      <a:srgbClr val="E7EDD7"/>
    </a:custClr>
    <a:custClr name="Cool Green 40">
      <a:srgbClr val="DAECE3"/>
    </a:custClr>
    <a:custClr name="Light Blue 40">
      <a:srgbClr val="E0F2FA"/>
    </a:custClr>
    <a:custClr name="Light Violet 40">
      <a:srgbClr val="E8EDF9"/>
    </a:custClr>
    <a:custClr name="Dark Violet 40">
      <a:srgbClr val="E2E4EB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  <a:custClr name="Warm Green 20">
      <a:srgbClr val="F3F6EB"/>
    </a:custClr>
    <a:custClr name="Cool Green 20">
      <a:srgbClr val="EDF6F1"/>
    </a:custClr>
    <a:custClr name="Light Blue 20">
      <a:srgbClr val="F0F8FD"/>
    </a:custClr>
    <a:custClr name="Light Violet 20">
      <a:srgbClr val="F3F6FC"/>
    </a:custClr>
    <a:custClr name="Dark Violet 20">
      <a:srgbClr val="F1F1F5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</a:custClrLst>
  <a:extLst>
    <a:ext uri="{05A4C25C-085E-4340-85A3-A5531E510DB2}">
      <thm15:themeFamily xmlns:thm15="http://schemas.microsoft.com/office/thememl/2012/main" name="DHL_Group_AIP.potx" id="{EDA6ABDC-F3BB-45A6-9899-7679919C4065}" vid="{DB405F54-CA8C-45A0-9347-BBEDD1B1A5E3}"/>
    </a:ext>
  </a:extLst>
</a:theme>
</file>

<file path=ppt/theme/theme2.xml><?xml version="1.0" encoding="utf-8"?>
<a:theme xmlns:a="http://schemas.openxmlformats.org/drawingml/2006/main" name="Office">
  <a:themeElements>
    <a:clrScheme name="DPDHL">
      <a:dk1>
        <a:sysClr val="windowText" lastClr="000000"/>
      </a:dk1>
      <a:lt1>
        <a:sysClr val="window" lastClr="FFFFFF"/>
      </a:lt1>
      <a:dk2>
        <a:srgbClr val="B2B2B2"/>
      </a:dk2>
      <a:lt2>
        <a:srgbClr val="E5E5E5"/>
      </a:lt2>
      <a:accent1>
        <a:srgbClr val="8C8C8C"/>
      </a:accent1>
      <a:accent2>
        <a:srgbClr val="666666"/>
      </a:accent2>
      <a:accent3>
        <a:srgbClr val="FFCC00"/>
      </a:accent3>
      <a:accent4>
        <a:srgbClr val="D40511"/>
      </a:accent4>
      <a:accent5>
        <a:srgbClr val="EBEBEB"/>
      </a:accent5>
      <a:accent6>
        <a:srgbClr val="F2F2F2"/>
      </a:accent6>
      <a:hlink>
        <a:srgbClr val="000000"/>
      </a:hlink>
      <a:folHlink>
        <a:srgbClr val="000000"/>
      </a:folHlink>
    </a:clrScheme>
    <a:fontScheme name="DPDHL">
      <a:majorFont>
        <a:latin typeface="Delivery"/>
        <a:ea typeface=""/>
        <a:cs typeface=""/>
      </a:majorFont>
      <a:minorFont>
        <a:latin typeface="Deliver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DPDHL">
      <a:dk1>
        <a:sysClr val="windowText" lastClr="000000"/>
      </a:dk1>
      <a:lt1>
        <a:sysClr val="window" lastClr="FFFFFF"/>
      </a:lt1>
      <a:dk2>
        <a:srgbClr val="B2B2B2"/>
      </a:dk2>
      <a:lt2>
        <a:srgbClr val="E5E5E5"/>
      </a:lt2>
      <a:accent1>
        <a:srgbClr val="8C8C8C"/>
      </a:accent1>
      <a:accent2>
        <a:srgbClr val="666666"/>
      </a:accent2>
      <a:accent3>
        <a:srgbClr val="FFCC00"/>
      </a:accent3>
      <a:accent4>
        <a:srgbClr val="D40511"/>
      </a:accent4>
      <a:accent5>
        <a:srgbClr val="EBEBEB"/>
      </a:accent5>
      <a:accent6>
        <a:srgbClr val="F2F2F2"/>
      </a:accent6>
      <a:hlink>
        <a:srgbClr val="000000"/>
      </a:hlink>
      <a:folHlink>
        <a:srgbClr val="000000"/>
      </a:folHlink>
    </a:clrScheme>
    <a:fontScheme name="DPDHL">
      <a:majorFont>
        <a:latin typeface="Delivery"/>
        <a:ea typeface=""/>
        <a:cs typeface=""/>
      </a:majorFont>
      <a:minorFont>
        <a:latin typeface="Deliver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DHL_Group_23-12</Template>
  <TotalTime>958</TotalTime>
  <Words>107</Words>
  <Application>Microsoft Office PowerPoint</Application>
  <PresentationFormat>On-screen Show (16:9)</PresentationFormat>
  <Paragraphs>21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Delivery</vt:lpstr>
      <vt:lpstr>Delivery Cd Black</vt:lpstr>
      <vt:lpstr>Delivery Cd Light</vt:lpstr>
      <vt:lpstr>Symbol</vt:lpstr>
      <vt:lpstr>DHL_Group</vt:lpstr>
      <vt:lpstr>think-cell Folie</vt:lpstr>
      <vt:lpstr>Microsoft Excel Worksheet</vt:lpstr>
      <vt:lpstr>Probability Game Analysis</vt:lpstr>
      <vt:lpstr>The Ball Drawing Game: Strategy and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Yahya Adhikari</dc:creator>
  <cp:lastModifiedBy>Yahya Adhikari</cp:lastModifiedBy>
  <cp:revision>14</cp:revision>
  <dcterms:created xsi:type="dcterms:W3CDTF">2024-11-16T19:05:54Z</dcterms:created>
  <dcterms:modified xsi:type="dcterms:W3CDTF">2024-11-19T12:56:53Z</dcterms:modified>
</cp:coreProperties>
</file>