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d-ID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2438400"/>
            <a:ext cx="43167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80"/>
              </a:lnSpc>
              <a:tabLst>
                <a:tab pos="2299335" algn="l"/>
              </a:tabLst>
            </a:pPr>
            <a:r>
              <a:rPr sz="4000" b="1" spc="-5" smtClean="0">
                <a:solidFill>
                  <a:srgbClr val="181818"/>
                </a:solidFill>
                <a:latin typeface="Arial"/>
                <a:cs typeface="Arial"/>
              </a:rPr>
              <a:t>Primitive</a:t>
            </a:r>
            <a:r>
              <a:rPr sz="4000" b="1" spc="-5" dirty="0">
                <a:solidFill>
                  <a:srgbClr val="181818"/>
                </a:solidFill>
                <a:latin typeface="Arial"/>
                <a:cs typeface="Arial"/>
              </a:rPr>
              <a:t>	Drawing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4267200"/>
            <a:ext cx="3505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 smtClean="0">
                <a:solidFill>
                  <a:srgbClr val="234466"/>
                </a:solidFill>
                <a:latin typeface="Arial"/>
                <a:cs typeface="Arial"/>
              </a:rPr>
              <a:t>Intan</a:t>
            </a:r>
            <a:r>
              <a:rPr lang="en-US" sz="2400" dirty="0" smtClean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234466"/>
                </a:solidFill>
                <a:latin typeface="Arial"/>
                <a:cs typeface="Arial"/>
              </a:rPr>
              <a:t>Nur</a:t>
            </a:r>
            <a:r>
              <a:rPr lang="en-US" sz="2400" dirty="0" smtClean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rgbClr val="234466"/>
                </a:solidFill>
                <a:latin typeface="Arial"/>
                <a:cs typeface="Arial"/>
              </a:rPr>
              <a:t>Farida</a:t>
            </a:r>
            <a:r>
              <a:rPr lang="en-US" sz="2400" i="1" dirty="0" smtClean="0">
                <a:solidFill>
                  <a:srgbClr val="234466"/>
                </a:solidFill>
                <a:latin typeface="Arial"/>
                <a:cs typeface="Arial"/>
              </a:rPr>
              <a:t>, </a:t>
            </a:r>
            <a:r>
              <a:rPr lang="en-US" sz="2400" dirty="0" err="1" smtClean="0">
                <a:solidFill>
                  <a:srgbClr val="234466"/>
                </a:solidFill>
                <a:latin typeface="Arial"/>
                <a:cs typeface="Arial"/>
              </a:rPr>
              <a:t>M.Kom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Penjelasan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05" y="1238864"/>
            <a:ext cx="6199505" cy="523240"/>
          </a:xfrm>
          <a:prstGeom prst="rect">
            <a:avLst/>
          </a:prstGeom>
          <a:solidFill>
            <a:srgbClr val="FFFED5"/>
          </a:solidFill>
          <a:ln w="9524">
            <a:solidFill>
              <a:srgbClr val="FFCA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solidFill>
                  <a:srgbClr val="5F5F5F"/>
                </a:solidFill>
                <a:latin typeface="Courier New"/>
                <a:cs typeface="Courier New"/>
              </a:rPr>
              <a:t>gluOrtho2D(-0.,360.,-1.,1.);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3465" y="2227007"/>
            <a:ext cx="4734560" cy="2566670"/>
          </a:xfrm>
          <a:custGeom>
            <a:avLst/>
            <a:gdLst/>
            <a:ahLst/>
            <a:cxnLst/>
            <a:rect l="l" t="t" r="r" b="b"/>
            <a:pathLst>
              <a:path w="4734559" h="2566670">
                <a:moveTo>
                  <a:pt x="0" y="0"/>
                </a:moveTo>
                <a:lnTo>
                  <a:pt x="4734233" y="0"/>
                </a:lnTo>
                <a:lnTo>
                  <a:pt x="4734233" y="2566219"/>
                </a:lnTo>
                <a:lnTo>
                  <a:pt x="0" y="2566219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3465" y="2227007"/>
            <a:ext cx="4734560" cy="2566670"/>
          </a:xfrm>
          <a:custGeom>
            <a:avLst/>
            <a:gdLst/>
            <a:ahLst/>
            <a:cxnLst/>
            <a:rect l="l" t="t" r="r" b="b"/>
            <a:pathLst>
              <a:path w="4734559" h="2566670">
                <a:moveTo>
                  <a:pt x="0" y="0"/>
                </a:moveTo>
                <a:lnTo>
                  <a:pt x="4734232" y="0"/>
                </a:lnTo>
                <a:lnTo>
                  <a:pt x="4734232" y="2566218"/>
                </a:lnTo>
                <a:lnTo>
                  <a:pt x="0" y="256621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59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92512" y="48262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360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9779" y="4634533"/>
            <a:ext cx="4381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14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-1</a:t>
            </a:r>
            <a:endParaRPr sz="1800" b="1">
              <a:latin typeface="Courier New"/>
              <a:cs typeface="Courier New"/>
            </a:endParaRPr>
          </a:p>
          <a:p>
            <a:pPr marL="287655">
              <a:lnSpc>
                <a:spcPts val="1814"/>
              </a:lnSpc>
            </a:pPr>
            <a:r>
              <a:rPr sz="1800" b="1" dirty="0">
                <a:latin typeface="Courier New"/>
                <a:cs typeface="Courier New"/>
              </a:rPr>
              <a:t>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2679" y="2132223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1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3466" y="3510117"/>
            <a:ext cx="4734560" cy="1905"/>
          </a:xfrm>
          <a:custGeom>
            <a:avLst/>
            <a:gdLst/>
            <a:ahLst/>
            <a:cxnLst/>
            <a:rect l="l" t="t" r="r" b="b"/>
            <a:pathLst>
              <a:path w="4734559" h="1904">
                <a:moveTo>
                  <a:pt x="4734232" y="0"/>
                </a:moveTo>
                <a:lnTo>
                  <a:pt x="0" y="1587"/>
                </a:ln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91251" y="3341594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(0,0)</a:t>
            </a:r>
            <a:endParaRPr sz="1800" b="1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6288" y="555308"/>
            <a:ext cx="48069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Menggambar</a:t>
            </a:r>
            <a:r>
              <a:rPr sz="4400" spc="-60" dirty="0"/>
              <a:t> </a:t>
            </a:r>
            <a:r>
              <a:rPr sz="4400" spc="-5" dirty="0"/>
              <a:t>Titik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57200" y="1524000"/>
            <a:ext cx="8229600" cy="5200650"/>
          </a:xfrm>
          <a:custGeom>
            <a:avLst/>
            <a:gdLst/>
            <a:ahLst/>
            <a:cxnLst/>
            <a:rect l="l" t="t" r="r" b="b"/>
            <a:pathLst>
              <a:path w="8229600" h="5200650">
                <a:moveTo>
                  <a:pt x="0" y="0"/>
                </a:moveTo>
                <a:lnTo>
                  <a:pt x="8229598" y="0"/>
                </a:lnTo>
                <a:lnTo>
                  <a:pt x="8229598" y="5200648"/>
                </a:lnTo>
                <a:lnTo>
                  <a:pt x="0" y="5200648"/>
                </a:lnTo>
                <a:lnTo>
                  <a:pt x="0" y="0"/>
                </a:lnTo>
                <a:close/>
              </a:path>
            </a:pathLst>
          </a:custGeom>
          <a:solidFill>
            <a:srgbClr val="FDFDF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819" y="1709546"/>
            <a:ext cx="6713855" cy="4795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Untuk menggambar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titik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dapat</a:t>
            </a:r>
            <a:r>
              <a:rPr sz="2800" spc="-10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dilakukan 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dengan:</a:t>
            </a:r>
            <a:endParaRPr sz="2800">
              <a:latin typeface="Arial"/>
              <a:cs typeface="Arial"/>
            </a:endParaRPr>
          </a:p>
          <a:p>
            <a:pPr marL="927100" marR="443865">
              <a:lnSpc>
                <a:spcPts val="4000"/>
              </a:lnSpc>
              <a:spcBef>
                <a:spcPts val="210"/>
              </a:spcBef>
              <a:tabLst>
                <a:tab pos="4767580" algn="l"/>
              </a:tabLst>
            </a:pP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glBegin(GL_POINTS);  </a:t>
            </a: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glVertex2f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(</a:t>
            </a: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pos_x,	pos_y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);  glEnd();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Format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pos_x dan pos_y adalah</a:t>
            </a:r>
            <a:r>
              <a:rPr sz="2800" spc="-6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345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Untuk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format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integer</a:t>
            </a:r>
            <a:r>
              <a:rPr sz="2800" spc="-2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menggunakan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45"/>
              </a:lnSpc>
            </a:pPr>
            <a:r>
              <a:rPr sz="2800" b="1" spc="-5" dirty="0">
                <a:solidFill>
                  <a:srgbClr val="234466"/>
                </a:solidFill>
                <a:latin typeface="Arial"/>
                <a:cs typeface="Arial"/>
              </a:rPr>
              <a:t>glVertex2i(pos_x,pos_y);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ts val="3345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Untuk </a:t>
            </a:r>
            <a:r>
              <a:rPr sz="2800" spc="-5">
                <a:solidFill>
                  <a:srgbClr val="234466"/>
                </a:solidFill>
                <a:latin typeface="Arial"/>
                <a:cs typeface="Arial"/>
              </a:rPr>
              <a:t>format </a:t>
            </a:r>
            <a:r>
              <a:rPr lang="en-US" sz="2800" spc="-5" dirty="0" smtClean="0">
                <a:solidFill>
                  <a:srgbClr val="FF0000"/>
                </a:solidFill>
                <a:latin typeface="Arial"/>
                <a:cs typeface="Arial"/>
              </a:rPr>
              <a:t>double</a:t>
            </a:r>
            <a:r>
              <a:rPr lang="en-US" sz="2800" spc="-25" dirty="0" smtClean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smtClean="0">
                <a:solidFill>
                  <a:srgbClr val="234466"/>
                </a:solidFill>
                <a:latin typeface="Arial"/>
                <a:cs typeface="Arial"/>
              </a:rPr>
              <a:t>menggunakan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45"/>
              </a:lnSpc>
            </a:pPr>
            <a:r>
              <a:rPr sz="2800" b="1" spc="-5" dirty="0">
                <a:solidFill>
                  <a:srgbClr val="234466"/>
                </a:solidFill>
                <a:latin typeface="Arial"/>
                <a:cs typeface="Arial"/>
              </a:rPr>
              <a:t>glVertex2d(pos_x,pos_y);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255" y="528638"/>
            <a:ext cx="6290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</a:t>
            </a:r>
            <a:r>
              <a:rPr spc="-45" dirty="0"/>
              <a:t> </a:t>
            </a:r>
            <a:r>
              <a:rPr spc="-5" dirty="0"/>
              <a:t>Titik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493104"/>
            <a:ext cx="4049395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b="1" spc="-5" dirty="0">
                <a:solidFill>
                  <a:srgbClr val="5F5F5F"/>
                </a:solidFill>
                <a:latin typeface="Courier New"/>
                <a:cs typeface="Courier New"/>
              </a:rPr>
              <a:t>glBegin(GL_POINTS);  glVertex2f(200.,100.);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217004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F5F5F"/>
                </a:solidFill>
                <a:latin typeface="Courier New"/>
                <a:cs typeface="Courier New"/>
              </a:rPr>
              <a:t>glEnd();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255" y="528638"/>
            <a:ext cx="6290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</a:t>
            </a:r>
            <a:r>
              <a:rPr spc="-45" dirty="0"/>
              <a:t> </a:t>
            </a:r>
            <a:r>
              <a:rPr spc="-5" dirty="0"/>
              <a:t>Titik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378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glBegin(GL_POINTS);  glVertex2f(200.,100.);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3074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  glVertex2f(200.,0.);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72889" y="3679301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R="165735" algn="ctr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  <a:p>
            <a:pPr marL="2844165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45529" y="3679313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9255" y="528638"/>
            <a:ext cx="6290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</a:t>
            </a:r>
            <a:r>
              <a:rPr spc="-45" dirty="0"/>
              <a:t> </a:t>
            </a:r>
            <a:r>
              <a:rPr spc="-5" dirty="0"/>
              <a:t>Titik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378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glBegin(GL_POINTS);  glVertex2f(200.,100.);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30740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glPointSize(4);  </a:t>
            </a: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  </a:t>
            </a:r>
            <a:r>
              <a:rPr sz="2000" b="1" spc="-5" dirty="0">
                <a:solidFill>
                  <a:srgbClr val="002060"/>
                </a:solidFill>
                <a:latin typeface="Courier New"/>
                <a:cs typeface="Courier New"/>
              </a:rPr>
              <a:t>glPointSize(8);  </a:t>
            </a: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glVertex2f(200.,0.);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97520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7100" y="3554361"/>
            <a:ext cx="275590" cy="285750"/>
          </a:xfrm>
          <a:custGeom>
            <a:avLst/>
            <a:gdLst/>
            <a:ahLst/>
            <a:cxnLst/>
            <a:rect l="l" t="t" r="r" b="b"/>
            <a:pathLst>
              <a:path w="275590" h="285750">
                <a:moveTo>
                  <a:pt x="137648" y="0"/>
                </a:moveTo>
                <a:lnTo>
                  <a:pt x="94140" y="7267"/>
                </a:lnTo>
                <a:lnTo>
                  <a:pt x="56354" y="27506"/>
                </a:lnTo>
                <a:lnTo>
                  <a:pt x="26558" y="58367"/>
                </a:lnTo>
                <a:lnTo>
                  <a:pt x="7017" y="97501"/>
                </a:lnTo>
                <a:lnTo>
                  <a:pt x="0" y="142562"/>
                </a:lnTo>
                <a:lnTo>
                  <a:pt x="7017" y="187623"/>
                </a:lnTo>
                <a:lnTo>
                  <a:pt x="26558" y="226757"/>
                </a:lnTo>
                <a:lnTo>
                  <a:pt x="56354" y="257617"/>
                </a:lnTo>
                <a:lnTo>
                  <a:pt x="94140" y="277856"/>
                </a:lnTo>
                <a:lnTo>
                  <a:pt x="137648" y="285123"/>
                </a:lnTo>
                <a:lnTo>
                  <a:pt x="181156" y="277856"/>
                </a:lnTo>
                <a:lnTo>
                  <a:pt x="218942" y="257617"/>
                </a:lnTo>
                <a:lnTo>
                  <a:pt x="248739" y="226757"/>
                </a:lnTo>
                <a:lnTo>
                  <a:pt x="268280" y="187623"/>
                </a:lnTo>
                <a:lnTo>
                  <a:pt x="275297" y="142562"/>
                </a:lnTo>
                <a:lnTo>
                  <a:pt x="268280" y="97501"/>
                </a:lnTo>
                <a:lnTo>
                  <a:pt x="248739" y="58367"/>
                </a:lnTo>
                <a:lnTo>
                  <a:pt x="218942" y="27506"/>
                </a:lnTo>
                <a:lnTo>
                  <a:pt x="181156" y="7267"/>
                </a:lnTo>
                <a:lnTo>
                  <a:pt x="137648" y="0"/>
                </a:lnTo>
                <a:close/>
              </a:path>
            </a:pathLst>
          </a:custGeom>
          <a:solidFill>
            <a:srgbClr val="9AB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7100" y="3554361"/>
            <a:ext cx="275590" cy="285750"/>
          </a:xfrm>
          <a:custGeom>
            <a:avLst/>
            <a:gdLst/>
            <a:ahLst/>
            <a:cxnLst/>
            <a:rect l="l" t="t" r="r" b="b"/>
            <a:pathLst>
              <a:path w="275590" h="285750">
                <a:moveTo>
                  <a:pt x="0" y="142562"/>
                </a:moveTo>
                <a:lnTo>
                  <a:pt x="7017" y="97501"/>
                </a:lnTo>
                <a:lnTo>
                  <a:pt x="26558" y="58366"/>
                </a:lnTo>
                <a:lnTo>
                  <a:pt x="56355" y="27506"/>
                </a:lnTo>
                <a:lnTo>
                  <a:pt x="94141" y="7267"/>
                </a:lnTo>
                <a:lnTo>
                  <a:pt x="137648" y="0"/>
                </a:lnTo>
                <a:lnTo>
                  <a:pt x="181156" y="7267"/>
                </a:lnTo>
                <a:lnTo>
                  <a:pt x="218942" y="27506"/>
                </a:lnTo>
                <a:lnTo>
                  <a:pt x="248739" y="58366"/>
                </a:lnTo>
                <a:lnTo>
                  <a:pt x="268280" y="97501"/>
                </a:lnTo>
                <a:lnTo>
                  <a:pt x="275297" y="142562"/>
                </a:lnTo>
                <a:lnTo>
                  <a:pt x="268280" y="187622"/>
                </a:lnTo>
                <a:lnTo>
                  <a:pt x="248739" y="226757"/>
                </a:lnTo>
                <a:lnTo>
                  <a:pt x="218942" y="257617"/>
                </a:lnTo>
                <a:lnTo>
                  <a:pt x="181156" y="277855"/>
                </a:lnTo>
                <a:lnTo>
                  <a:pt x="137648" y="285123"/>
                </a:lnTo>
                <a:lnTo>
                  <a:pt x="94141" y="277855"/>
                </a:lnTo>
                <a:lnTo>
                  <a:pt x="56355" y="257617"/>
                </a:lnTo>
                <a:lnTo>
                  <a:pt x="26558" y="226757"/>
                </a:lnTo>
                <a:lnTo>
                  <a:pt x="7017" y="187622"/>
                </a:lnTo>
                <a:lnTo>
                  <a:pt x="0" y="142562"/>
                </a:lnTo>
                <a:close/>
              </a:path>
            </a:pathLst>
          </a:custGeom>
          <a:ln w="25399">
            <a:solidFill>
              <a:srgbClr val="759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R="165735" algn="ctr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  <a:p>
            <a:pPr marL="2844165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01285" y="3620321"/>
            <a:ext cx="212213" cy="212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6071" y="555308"/>
            <a:ext cx="5086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Menggambar</a:t>
            </a:r>
            <a:r>
              <a:rPr sz="4400" spc="-70" dirty="0"/>
              <a:t> </a:t>
            </a:r>
            <a:r>
              <a:rPr sz="4400" spc="-5" dirty="0"/>
              <a:t>Garis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57200" y="1539366"/>
            <a:ext cx="8229600" cy="4389755"/>
          </a:xfrm>
          <a:custGeom>
            <a:avLst/>
            <a:gdLst/>
            <a:ahLst/>
            <a:cxnLst/>
            <a:rect l="l" t="t" r="r" b="b"/>
            <a:pathLst>
              <a:path w="8229600" h="4389755">
                <a:moveTo>
                  <a:pt x="0" y="0"/>
                </a:moveTo>
                <a:lnTo>
                  <a:pt x="8229598" y="0"/>
                </a:lnTo>
                <a:lnTo>
                  <a:pt x="8229598" y="4389484"/>
                </a:lnTo>
                <a:lnTo>
                  <a:pt x="0" y="4389484"/>
                </a:lnTo>
                <a:lnTo>
                  <a:pt x="0" y="0"/>
                </a:lnTo>
                <a:close/>
              </a:path>
            </a:pathLst>
          </a:custGeom>
          <a:solidFill>
            <a:srgbClr val="FDFDF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819" y="1709546"/>
            <a:ext cx="6951345" cy="39414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Untuk menggambar garis dapat</a:t>
            </a:r>
            <a:r>
              <a:rPr sz="2800" spc="-12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dilakukan 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dengan:</a:t>
            </a:r>
            <a:endParaRPr sz="2800">
              <a:latin typeface="Arial"/>
              <a:cs typeface="Arial"/>
            </a:endParaRPr>
          </a:p>
          <a:p>
            <a:pPr marL="927100" marR="2174875" algn="just">
              <a:lnSpc>
                <a:spcPts val="4000"/>
              </a:lnSpc>
              <a:spcBef>
                <a:spcPts val="210"/>
              </a:spcBef>
            </a:pP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glBegin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(GL_LINES);  glVertex2f(x1,y1);  glVertex2f(x2,y2);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glEnd();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Garis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dibentuk dari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(x1,y1)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ke</a:t>
            </a:r>
            <a:r>
              <a:rPr sz="2800" spc="-2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(x2,y2)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Format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x1, y1, x2 dan y2 adalah</a:t>
            </a:r>
            <a:r>
              <a:rPr sz="2800" spc="-6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float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83" y="528638"/>
            <a:ext cx="6545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</a:t>
            </a:r>
            <a:r>
              <a:rPr spc="-55" dirty="0"/>
              <a:t> </a:t>
            </a:r>
            <a:r>
              <a:rPr spc="-5" dirty="0"/>
              <a:t>Garis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378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glBegin(GL_LINES);  glVertex2f(200.,100.);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2769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R="165735" algn="ctr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5529" y="3679313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6721" y="3156155"/>
            <a:ext cx="1219200" cy="594995"/>
          </a:xfrm>
          <a:custGeom>
            <a:avLst/>
            <a:gdLst/>
            <a:ahLst/>
            <a:cxnLst/>
            <a:rect l="l" t="t" r="r" b="b"/>
            <a:pathLst>
              <a:path w="1219200" h="594995">
                <a:moveTo>
                  <a:pt x="1219200" y="0"/>
                </a:moveTo>
                <a:lnTo>
                  <a:pt x="0" y="59485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883" y="528638"/>
            <a:ext cx="6545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</a:t>
            </a:r>
            <a:r>
              <a:rPr spc="-55" dirty="0"/>
              <a:t> </a:t>
            </a:r>
            <a:r>
              <a:rPr spc="-5" dirty="0"/>
              <a:t>Garis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378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glBegin(GL_LINES);  glVertex2f(200.,100.);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497" y="2756548"/>
            <a:ext cx="3226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glVertex2f(0.,-100.);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45529" y="3679313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6721" y="3156155"/>
            <a:ext cx="1219200" cy="594995"/>
          </a:xfrm>
          <a:custGeom>
            <a:avLst/>
            <a:gdLst/>
            <a:ahLst/>
            <a:cxnLst/>
            <a:rect l="l" t="t" r="r" b="b"/>
            <a:pathLst>
              <a:path w="1219200" h="594995">
                <a:moveTo>
                  <a:pt x="1219200" y="0"/>
                </a:moveTo>
                <a:lnTo>
                  <a:pt x="0" y="59485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649730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669414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(0,-100)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35698" y="4156178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77893" y="3751007"/>
            <a:ext cx="10160" cy="476884"/>
          </a:xfrm>
          <a:custGeom>
            <a:avLst/>
            <a:gdLst/>
            <a:ahLst/>
            <a:cxnLst/>
            <a:rect l="l" t="t" r="r" b="b"/>
            <a:pathLst>
              <a:path w="10160" h="476885">
                <a:moveTo>
                  <a:pt x="9831" y="0"/>
                </a:moveTo>
                <a:lnTo>
                  <a:pt x="0" y="476863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19200" y="533400"/>
            <a:ext cx="6400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Menggambar</a:t>
            </a:r>
            <a:r>
              <a:rPr sz="4400" spc="-55" dirty="0"/>
              <a:t> </a:t>
            </a:r>
            <a:r>
              <a:rPr sz="4400" spc="-5" dirty="0"/>
              <a:t>Polyline</a:t>
            </a:r>
            <a:endParaRPr sz="4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18819" y="1709546"/>
            <a:ext cx="7706360" cy="1292662"/>
          </a:xfrm>
        </p:spPr>
        <p:txBody>
          <a:bodyPr/>
          <a:lstStyle/>
          <a:p>
            <a:r>
              <a:rPr lang="id-ID" spc="-10" dirty="0" smtClean="0">
                <a:latin typeface="Tahoma"/>
                <a:cs typeface="Tahoma"/>
              </a:rPr>
              <a:t>Polyline </a:t>
            </a:r>
            <a:r>
              <a:rPr lang="id-ID" spc="-5" dirty="0" smtClean="0">
                <a:latin typeface="Tahoma"/>
                <a:cs typeface="Tahoma"/>
              </a:rPr>
              <a:t>adalah </a:t>
            </a:r>
            <a:r>
              <a:rPr lang="id-ID" spc="-10" dirty="0" smtClean="0">
                <a:latin typeface="Tahoma"/>
                <a:cs typeface="Tahoma"/>
              </a:rPr>
              <a:t>sekumpulan </a:t>
            </a:r>
            <a:r>
              <a:rPr lang="id-ID" spc="-5" dirty="0" smtClean="0">
                <a:latin typeface="Tahoma"/>
                <a:cs typeface="Tahoma"/>
              </a:rPr>
              <a:t>garis </a:t>
            </a:r>
            <a:r>
              <a:rPr lang="id-ID" spc="-10" dirty="0" smtClean="0">
                <a:latin typeface="Tahoma"/>
                <a:cs typeface="Tahoma"/>
              </a:rPr>
              <a:t>yang  terhubung satu </a:t>
            </a:r>
            <a:r>
              <a:rPr lang="id-ID" spc="-5" dirty="0" smtClean="0">
                <a:latin typeface="Tahoma"/>
                <a:cs typeface="Tahoma"/>
              </a:rPr>
              <a:t>dengan </a:t>
            </a:r>
            <a:r>
              <a:rPr lang="id-ID" spc="-10" dirty="0" smtClean="0">
                <a:latin typeface="Tahoma"/>
                <a:cs typeface="Tahoma"/>
              </a:rPr>
              <a:t>yang </a:t>
            </a:r>
            <a:r>
              <a:rPr lang="id-ID" spc="-5" dirty="0" smtClean="0">
                <a:latin typeface="Tahoma"/>
                <a:cs typeface="Tahoma"/>
              </a:rPr>
              <a:t>lainnya hingga  membentuk </a:t>
            </a:r>
            <a:r>
              <a:rPr lang="id-ID" spc="-10" dirty="0" smtClean="0">
                <a:latin typeface="Tahoma"/>
                <a:cs typeface="Tahoma"/>
              </a:rPr>
              <a:t>sebuah </a:t>
            </a:r>
            <a:r>
              <a:rPr lang="id-ID" spc="-5" dirty="0" smtClean="0">
                <a:latin typeface="Tahoma"/>
                <a:cs typeface="Tahoma"/>
              </a:rPr>
              <a:t>obyek</a:t>
            </a:r>
            <a:r>
              <a:rPr lang="id-ID" spc="70" dirty="0" smtClean="0">
                <a:latin typeface="Tahoma"/>
                <a:cs typeface="Tahoma"/>
              </a:rPr>
              <a:t> </a:t>
            </a:r>
            <a:r>
              <a:rPr lang="id-ID" spc="-5" dirty="0" smtClean="0">
                <a:latin typeface="Tahoma"/>
                <a:cs typeface="Tahoma"/>
              </a:rPr>
              <a:t>gambar.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2290" y="555308"/>
            <a:ext cx="5800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Menggambar</a:t>
            </a:r>
            <a:r>
              <a:rPr sz="4400" spc="-55" dirty="0"/>
              <a:t> </a:t>
            </a:r>
            <a:r>
              <a:rPr sz="4400" spc="-5" dirty="0"/>
              <a:t>Polyline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57200" y="1539366"/>
            <a:ext cx="8229600" cy="5200650"/>
          </a:xfrm>
          <a:custGeom>
            <a:avLst/>
            <a:gdLst/>
            <a:ahLst/>
            <a:cxnLst/>
            <a:rect l="l" t="t" r="r" b="b"/>
            <a:pathLst>
              <a:path w="8229600" h="5200650">
                <a:moveTo>
                  <a:pt x="0" y="0"/>
                </a:moveTo>
                <a:lnTo>
                  <a:pt x="8229598" y="0"/>
                </a:lnTo>
                <a:lnTo>
                  <a:pt x="8229598" y="5200648"/>
                </a:lnTo>
                <a:lnTo>
                  <a:pt x="0" y="5200648"/>
                </a:lnTo>
                <a:lnTo>
                  <a:pt x="0" y="0"/>
                </a:lnTo>
                <a:close/>
              </a:path>
            </a:pathLst>
          </a:custGeom>
          <a:solidFill>
            <a:srgbClr val="FDFDF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819" y="1709546"/>
            <a:ext cx="7386320" cy="4884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Untuk menggambar polyline dapat</a:t>
            </a:r>
            <a:r>
              <a:rPr sz="2800" spc="-12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dilakukan 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dengan:</a:t>
            </a:r>
            <a:endParaRPr sz="2800">
              <a:latin typeface="Arial"/>
              <a:cs typeface="Arial"/>
            </a:endParaRPr>
          </a:p>
          <a:p>
            <a:pPr marL="927100" marR="1543685">
              <a:lnSpc>
                <a:spcPts val="4000"/>
              </a:lnSpc>
              <a:spcBef>
                <a:spcPts val="210"/>
              </a:spcBef>
            </a:pP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glBegin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(GL_LINE_STRIP);  glVertex2f(x1,y1);  glVertex2f(x2,y2);</a:t>
            </a:r>
            <a:endParaRPr sz="2800">
              <a:latin typeface="Courier New"/>
              <a:cs typeface="Courier New"/>
            </a:endParaRPr>
          </a:p>
          <a:p>
            <a:pPr marL="927100" marR="2609850">
              <a:lnSpc>
                <a:spcPts val="4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……………………………………………  </a:t>
            </a: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glVertex2f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(</a:t>
            </a: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xn,yn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);  glEnd();</a:t>
            </a:r>
            <a:endParaRPr sz="2800">
              <a:latin typeface="Courier New"/>
              <a:cs typeface="Courier New"/>
            </a:endParaRPr>
          </a:p>
          <a:p>
            <a:pPr marL="355600" marR="796925" indent="-342900">
              <a:lnSpc>
                <a:spcPts val="3329"/>
              </a:lnSpc>
              <a:spcBef>
                <a:spcPts val="6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Polyline dibentuk dari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(x1,y1)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ke</a:t>
            </a:r>
            <a:r>
              <a:rPr sz="2800" spc="-6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(xn,yn) 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secara</a:t>
            </a:r>
            <a:r>
              <a:rPr sz="2800" spc="-1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berurutan.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1" y="585788"/>
            <a:ext cx="70896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Ringkasan</a:t>
            </a:r>
            <a:r>
              <a:rPr spc="-100" dirty="0"/>
              <a:t> </a:t>
            </a:r>
            <a:r>
              <a:rPr dirty="0"/>
              <a:t>Materi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65735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598" y="0"/>
                </a:lnTo>
                <a:lnTo>
                  <a:pt x="8229598" y="4525962"/>
                </a:lnTo>
                <a:lnTo>
                  <a:pt x="0" y="4525962"/>
                </a:lnTo>
                <a:lnTo>
                  <a:pt x="0" y="0"/>
                </a:lnTo>
                <a:close/>
              </a:path>
            </a:pathLst>
          </a:custGeom>
          <a:solidFill>
            <a:srgbClr val="FDFDF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600201"/>
            <a:ext cx="8229600" cy="46480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04775" rIns="0" bIns="0" rtlCol="0">
            <a:spAutoFit/>
          </a:bodyPr>
          <a:lstStyle/>
          <a:p>
            <a:pPr marL="342265" marR="5080" indent="-342265" algn="r">
              <a:lnSpc>
                <a:spcPct val="100000"/>
              </a:lnSpc>
              <a:spcBef>
                <a:spcPts val="825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Struktur </a:t>
            </a:r>
            <a:r>
              <a:rPr sz="3200">
                <a:solidFill>
                  <a:srgbClr val="234466"/>
                </a:solidFill>
                <a:latin typeface="Arial"/>
                <a:cs typeface="Arial"/>
              </a:rPr>
              <a:t>Dasar </a:t>
            </a:r>
            <a:r>
              <a:rPr sz="3200" smtClean="0">
                <a:solidFill>
                  <a:srgbClr val="234466"/>
                </a:solidFill>
                <a:latin typeface="Arial"/>
                <a:cs typeface="Arial"/>
              </a:rPr>
              <a:t>Pemrograman</a:t>
            </a:r>
            <a:r>
              <a:rPr lang="en-US" sz="3200" dirty="0" smtClean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lang="en-US" sz="3200" dirty="0" err="1" smtClean="0">
                <a:solidFill>
                  <a:srgbClr val="234466"/>
                </a:solidFill>
                <a:latin typeface="Arial"/>
                <a:cs typeface="Arial"/>
              </a:rPr>
              <a:t>Grafika</a:t>
            </a:r>
            <a:r>
              <a:rPr lang="en-US" sz="3200" dirty="0" smtClean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lang="en-US" sz="3200" dirty="0" err="1" smtClean="0">
                <a:solidFill>
                  <a:srgbClr val="234466"/>
                </a:solidFill>
                <a:latin typeface="Arial"/>
                <a:cs typeface="Arial"/>
              </a:rPr>
              <a:t>Komputer</a:t>
            </a:r>
            <a:endParaRPr sz="3200">
              <a:latin typeface="Arial"/>
              <a:cs typeface="Arial"/>
            </a:endParaRPr>
          </a:p>
          <a:p>
            <a:pPr marL="342265" marR="5715" lvl="1" indent="-342265" algn="r">
              <a:lnSpc>
                <a:spcPct val="100000"/>
              </a:lnSpc>
              <a:spcBef>
                <a:spcPts val="73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Sistem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Koordinat</a:t>
            </a:r>
            <a:r>
              <a:rPr sz="3200" spc="-8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2D</a:t>
            </a:r>
            <a:endParaRPr sz="3200">
              <a:latin typeface="Arial"/>
              <a:cs typeface="Arial"/>
            </a:endParaRPr>
          </a:p>
          <a:p>
            <a:pPr marL="342265" marR="5080" lvl="2" indent="-342265" algn="r">
              <a:lnSpc>
                <a:spcPct val="100000"/>
              </a:lnSpc>
              <a:spcBef>
                <a:spcPts val="76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Menggambar</a:t>
            </a:r>
            <a:r>
              <a:rPr sz="3200" spc="-10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Titik</a:t>
            </a:r>
            <a:endParaRPr sz="3200">
              <a:latin typeface="Arial"/>
              <a:cs typeface="Arial"/>
            </a:endParaRPr>
          </a:p>
          <a:p>
            <a:pPr marL="342265" marR="5080" indent="-342265" algn="r">
              <a:lnSpc>
                <a:spcPct val="100000"/>
              </a:lnSpc>
              <a:spcBef>
                <a:spcPts val="76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Menggambar</a:t>
            </a:r>
            <a:r>
              <a:rPr sz="3200" spc="-8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Garis</a:t>
            </a:r>
            <a:endParaRPr sz="3200">
              <a:latin typeface="Arial"/>
              <a:cs typeface="Arial"/>
            </a:endParaRPr>
          </a:p>
          <a:p>
            <a:pPr marL="342265" marR="5080" indent="-342265" algn="r">
              <a:lnSpc>
                <a:spcPct val="100000"/>
              </a:lnSpc>
              <a:spcBef>
                <a:spcPts val="76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Menggambar</a:t>
            </a:r>
            <a:r>
              <a:rPr sz="3200" spc="-10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Polyline</a:t>
            </a:r>
            <a:endParaRPr sz="3200">
              <a:latin typeface="Arial"/>
              <a:cs typeface="Arial"/>
            </a:endParaRPr>
          </a:p>
          <a:p>
            <a:pPr marL="342265" marR="5080" indent="-342265" algn="r">
              <a:lnSpc>
                <a:spcPct val="100000"/>
              </a:lnSpc>
              <a:spcBef>
                <a:spcPts val="76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Menggambar</a:t>
            </a:r>
            <a:r>
              <a:rPr sz="3200" spc="-10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Polygon</a:t>
            </a:r>
            <a:endParaRPr sz="3200">
              <a:latin typeface="Arial"/>
              <a:cs typeface="Arial"/>
            </a:endParaRPr>
          </a:p>
          <a:p>
            <a:pPr marL="342265" marR="5080" lvl="1" indent="-342265" algn="r">
              <a:lnSpc>
                <a:spcPct val="100000"/>
              </a:lnSpc>
              <a:spcBef>
                <a:spcPts val="76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Mengganti</a:t>
            </a:r>
            <a:r>
              <a:rPr sz="3200" spc="-4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Warna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438" y="528638"/>
            <a:ext cx="7194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</a:t>
            </a:r>
            <a:r>
              <a:rPr spc="-40" dirty="0"/>
              <a:t> </a:t>
            </a:r>
            <a:r>
              <a:rPr spc="-5" dirty="0"/>
              <a:t>Polyline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531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F5F5F"/>
                </a:solidFill>
                <a:latin typeface="Courier New"/>
                <a:cs typeface="Courier New"/>
              </a:rPr>
              <a:t>glBegin</a:t>
            </a: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(GL_LINE_STRIP);  glVertex2f(200.,100.);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3226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glVertex2f(0.,-100.);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5529" y="3679313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6721" y="3156155"/>
            <a:ext cx="1219200" cy="594995"/>
          </a:xfrm>
          <a:custGeom>
            <a:avLst/>
            <a:gdLst/>
            <a:ahLst/>
            <a:cxnLst/>
            <a:rect l="l" t="t" r="r" b="b"/>
            <a:pathLst>
              <a:path w="1219200" h="594995">
                <a:moveTo>
                  <a:pt x="1219200" y="0"/>
                </a:moveTo>
                <a:lnTo>
                  <a:pt x="0" y="59485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649730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669414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(0,-100)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5698" y="4156178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7893" y="3751007"/>
            <a:ext cx="10160" cy="476884"/>
          </a:xfrm>
          <a:custGeom>
            <a:avLst/>
            <a:gdLst/>
            <a:ahLst/>
            <a:cxnLst/>
            <a:rect l="l" t="t" r="r" b="b"/>
            <a:pathLst>
              <a:path w="10160" h="476885">
                <a:moveTo>
                  <a:pt x="9831" y="0"/>
                </a:moveTo>
                <a:lnTo>
                  <a:pt x="0" y="476863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438" y="528638"/>
            <a:ext cx="7194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</a:t>
            </a:r>
            <a:r>
              <a:rPr spc="-40" dirty="0"/>
              <a:t> </a:t>
            </a:r>
            <a:r>
              <a:rPr spc="-5" dirty="0"/>
              <a:t>Polyline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531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F5F5F"/>
                </a:solidFill>
                <a:latin typeface="Courier New"/>
                <a:cs typeface="Courier New"/>
              </a:rPr>
              <a:t>glBegin</a:t>
            </a: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(GL_LINE_STRIP);  glVertex2f(200.,100.);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33788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glVertex2f(0.,-100.);  glVertex2f(200.,100.);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5529" y="3679313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6721" y="3156155"/>
            <a:ext cx="1219200" cy="594995"/>
          </a:xfrm>
          <a:custGeom>
            <a:avLst/>
            <a:gdLst/>
            <a:ahLst/>
            <a:cxnLst/>
            <a:rect l="l" t="t" r="r" b="b"/>
            <a:pathLst>
              <a:path w="1219200" h="594995">
                <a:moveTo>
                  <a:pt x="1219200" y="0"/>
                </a:moveTo>
                <a:lnTo>
                  <a:pt x="0" y="59485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649730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669414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(0,-100)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5698" y="4156178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7893" y="3751007"/>
            <a:ext cx="10160" cy="476884"/>
          </a:xfrm>
          <a:custGeom>
            <a:avLst/>
            <a:gdLst/>
            <a:ahLst/>
            <a:cxnLst/>
            <a:rect l="l" t="t" r="r" b="b"/>
            <a:pathLst>
              <a:path w="10160" h="476885">
                <a:moveTo>
                  <a:pt x="9831" y="0"/>
                </a:moveTo>
                <a:lnTo>
                  <a:pt x="0" y="476863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6888" y="3197869"/>
            <a:ext cx="1242060" cy="1030605"/>
          </a:xfrm>
          <a:custGeom>
            <a:avLst/>
            <a:gdLst/>
            <a:ahLst/>
            <a:cxnLst/>
            <a:rect l="l" t="t" r="r" b="b"/>
            <a:pathLst>
              <a:path w="1242059" h="1030604">
                <a:moveTo>
                  <a:pt x="0" y="1030000"/>
                </a:moveTo>
                <a:lnTo>
                  <a:pt x="1241991" y="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411" y="585788"/>
            <a:ext cx="7477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Menggambar Polyline</a:t>
            </a:r>
            <a:r>
              <a:rPr spc="-30" dirty="0"/>
              <a:t> </a:t>
            </a:r>
            <a:r>
              <a:rPr spc="-5" dirty="0"/>
              <a:t>Tertutup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539366"/>
            <a:ext cx="8229600" cy="5200650"/>
          </a:xfrm>
          <a:custGeom>
            <a:avLst/>
            <a:gdLst/>
            <a:ahLst/>
            <a:cxnLst/>
            <a:rect l="l" t="t" r="r" b="b"/>
            <a:pathLst>
              <a:path w="8229600" h="5200650">
                <a:moveTo>
                  <a:pt x="0" y="0"/>
                </a:moveTo>
                <a:lnTo>
                  <a:pt x="8229598" y="0"/>
                </a:lnTo>
                <a:lnTo>
                  <a:pt x="8229598" y="5200648"/>
                </a:lnTo>
                <a:lnTo>
                  <a:pt x="0" y="5200648"/>
                </a:lnTo>
                <a:lnTo>
                  <a:pt x="0" y="0"/>
                </a:lnTo>
                <a:close/>
              </a:path>
            </a:pathLst>
          </a:custGeom>
          <a:solidFill>
            <a:srgbClr val="FDFDF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819" y="1709546"/>
            <a:ext cx="7089775" cy="4884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Untuk menggambar polyline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tertutup</a:t>
            </a:r>
            <a:r>
              <a:rPr sz="2800" spc="-9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dapat  dilakukan</a:t>
            </a:r>
            <a:r>
              <a:rPr sz="2800" spc="-1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dengan:</a:t>
            </a:r>
            <a:endParaRPr sz="2800">
              <a:latin typeface="Arial"/>
              <a:cs typeface="Arial"/>
            </a:endParaRPr>
          </a:p>
          <a:p>
            <a:pPr marL="927100" marR="1459865">
              <a:lnSpc>
                <a:spcPts val="4000"/>
              </a:lnSpc>
              <a:spcBef>
                <a:spcPts val="210"/>
              </a:spcBef>
            </a:pP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glBegin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(GL_LINE_LOOP);  glVertex2f(x1,y1);  glVertex2f(x2,y2);</a:t>
            </a:r>
            <a:endParaRPr sz="2800">
              <a:latin typeface="Courier New"/>
              <a:cs typeface="Courier New"/>
            </a:endParaRPr>
          </a:p>
          <a:p>
            <a:pPr marL="927100" marR="2313305">
              <a:lnSpc>
                <a:spcPts val="4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……………………………………………  </a:t>
            </a: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glVertex2f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(</a:t>
            </a: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xn,yn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);  glEnd();</a:t>
            </a:r>
            <a:endParaRPr sz="2800">
              <a:latin typeface="Courier New"/>
              <a:cs typeface="Courier New"/>
            </a:endParaRPr>
          </a:p>
          <a:p>
            <a:pPr marL="355600" marR="163830" indent="-342900">
              <a:lnSpc>
                <a:spcPts val="3329"/>
              </a:lnSpc>
              <a:spcBef>
                <a:spcPts val="6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Polyline dibentuk dari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(x1,y1)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ke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(xn,yn) 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secara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berurutan,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dan kembali ke</a:t>
            </a:r>
            <a:r>
              <a:rPr sz="2800" spc="-4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(x1,y1).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438" y="223838"/>
            <a:ext cx="7194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6670" marR="5080" indent="-25546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 Polyline  Tertutup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378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F5F5F"/>
                </a:solidFill>
                <a:latin typeface="Courier New"/>
                <a:cs typeface="Courier New"/>
              </a:rPr>
              <a:t>glBegin</a:t>
            </a: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(GL_LINE_LOOP);  glVertex2f(200.,100.);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3226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glVertex2f(0.,-100.);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5529" y="3679313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6721" y="3156155"/>
            <a:ext cx="1219200" cy="594995"/>
          </a:xfrm>
          <a:custGeom>
            <a:avLst/>
            <a:gdLst/>
            <a:ahLst/>
            <a:cxnLst/>
            <a:rect l="l" t="t" r="r" b="b"/>
            <a:pathLst>
              <a:path w="1219200" h="594995">
                <a:moveTo>
                  <a:pt x="1219200" y="0"/>
                </a:moveTo>
                <a:lnTo>
                  <a:pt x="0" y="59485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649730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669414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(0,-100)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5698" y="4156178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7893" y="3751007"/>
            <a:ext cx="10160" cy="476884"/>
          </a:xfrm>
          <a:custGeom>
            <a:avLst/>
            <a:gdLst/>
            <a:ahLst/>
            <a:cxnLst/>
            <a:rect l="l" t="t" r="r" b="b"/>
            <a:pathLst>
              <a:path w="10160" h="476885">
                <a:moveTo>
                  <a:pt x="9831" y="0"/>
                </a:moveTo>
                <a:lnTo>
                  <a:pt x="0" y="476863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6888" y="3197869"/>
            <a:ext cx="1242060" cy="1030605"/>
          </a:xfrm>
          <a:custGeom>
            <a:avLst/>
            <a:gdLst/>
            <a:ahLst/>
            <a:cxnLst/>
            <a:rect l="l" t="t" r="r" b="b"/>
            <a:pathLst>
              <a:path w="1242059" h="1030604">
                <a:moveTo>
                  <a:pt x="0" y="1030000"/>
                </a:moveTo>
                <a:lnTo>
                  <a:pt x="1241991" y="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905000" y="528638"/>
            <a:ext cx="6324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Menggambar</a:t>
            </a:r>
            <a:r>
              <a:rPr sz="4400" spc="-55" dirty="0"/>
              <a:t> </a:t>
            </a:r>
            <a:r>
              <a:rPr sz="4400" spc="-5" dirty="0"/>
              <a:t>Polygon</a:t>
            </a:r>
            <a:endParaRPr sz="440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718819" y="1709546"/>
            <a:ext cx="7706360" cy="2154436"/>
          </a:xfrm>
        </p:spPr>
        <p:txBody>
          <a:bodyPr/>
          <a:lstStyle/>
          <a:p>
            <a:pPr algn="l"/>
            <a:r>
              <a:rPr lang="id-ID" spc="-10" dirty="0" smtClean="0">
                <a:latin typeface="Tahoma"/>
                <a:cs typeface="Tahoma"/>
              </a:rPr>
              <a:t>Poly</a:t>
            </a:r>
            <a:r>
              <a:rPr lang="en-US" spc="-10" dirty="0" err="1" smtClean="0">
                <a:latin typeface="Tahoma"/>
                <a:cs typeface="Tahoma"/>
              </a:rPr>
              <a:t>gon</a:t>
            </a:r>
            <a:r>
              <a:rPr lang="id-ID" spc="-10" dirty="0" smtClean="0">
                <a:latin typeface="Tahoma"/>
                <a:cs typeface="Tahoma"/>
              </a:rPr>
              <a:t> </a:t>
            </a:r>
            <a:r>
              <a:rPr lang="id-ID" spc="-5" dirty="0" smtClean="0">
                <a:latin typeface="Tahoma"/>
                <a:cs typeface="Tahoma"/>
              </a:rPr>
              <a:t>adalah </a:t>
            </a:r>
            <a:r>
              <a:rPr lang="id-ID" spc="-10" dirty="0" smtClean="0">
                <a:latin typeface="Tahoma"/>
                <a:cs typeface="Tahoma"/>
              </a:rPr>
              <a:t>sekumpulan </a:t>
            </a:r>
            <a:r>
              <a:rPr lang="id-ID" spc="-5" dirty="0" smtClean="0">
                <a:latin typeface="Tahoma"/>
                <a:cs typeface="Tahoma"/>
              </a:rPr>
              <a:t>garis </a:t>
            </a:r>
            <a:r>
              <a:rPr lang="id-ID" spc="-10" dirty="0" smtClean="0">
                <a:latin typeface="Tahoma"/>
                <a:cs typeface="Tahoma"/>
              </a:rPr>
              <a:t>yang  terhubung satu </a:t>
            </a:r>
            <a:r>
              <a:rPr lang="id-ID" spc="-5" dirty="0" smtClean="0">
                <a:latin typeface="Tahoma"/>
                <a:cs typeface="Tahoma"/>
              </a:rPr>
              <a:t>dengan </a:t>
            </a:r>
            <a:r>
              <a:rPr lang="id-ID" spc="-10" dirty="0" smtClean="0">
                <a:latin typeface="Tahoma"/>
                <a:cs typeface="Tahoma"/>
              </a:rPr>
              <a:t>yang </a:t>
            </a:r>
            <a:r>
              <a:rPr lang="id-ID" spc="-5" dirty="0" smtClean="0">
                <a:latin typeface="Tahoma"/>
                <a:cs typeface="Tahoma"/>
              </a:rPr>
              <a:t>lainnya dan  berbentuk </a:t>
            </a:r>
            <a:r>
              <a:rPr lang="id-ID" spc="-10" dirty="0" smtClean="0">
                <a:latin typeface="Tahoma"/>
                <a:cs typeface="Tahoma"/>
              </a:rPr>
              <a:t>kurva tertutup </a:t>
            </a:r>
            <a:r>
              <a:rPr lang="id-ID" spc="-5" dirty="0" smtClean="0">
                <a:latin typeface="Tahoma"/>
                <a:cs typeface="Tahoma"/>
              </a:rPr>
              <a:t>hingga  membentuk </a:t>
            </a:r>
            <a:r>
              <a:rPr lang="id-ID" spc="-10" dirty="0" smtClean="0">
                <a:latin typeface="Tahoma"/>
                <a:cs typeface="Tahoma"/>
              </a:rPr>
              <a:t>sebuah </a:t>
            </a:r>
            <a:r>
              <a:rPr lang="id-ID" spc="-5" dirty="0" smtClean="0">
                <a:latin typeface="Tahoma"/>
                <a:cs typeface="Tahoma"/>
              </a:rPr>
              <a:t>obyek</a:t>
            </a:r>
            <a:r>
              <a:rPr lang="id-ID" spc="70" dirty="0" smtClean="0">
                <a:latin typeface="Tahoma"/>
                <a:cs typeface="Tahoma"/>
              </a:rPr>
              <a:t> </a:t>
            </a:r>
            <a:r>
              <a:rPr lang="id-ID" spc="-5" dirty="0" smtClean="0">
                <a:latin typeface="Tahoma"/>
                <a:cs typeface="Tahoma"/>
              </a:rPr>
              <a:t>gambar.</a:t>
            </a:r>
            <a:endParaRPr lang="id-ID" dirty="0" smtClean="0">
              <a:latin typeface="Tahoma"/>
              <a:cs typeface="Tahoma"/>
            </a:endParaRP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0898" y="555308"/>
            <a:ext cx="5862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Menggambar</a:t>
            </a:r>
            <a:r>
              <a:rPr sz="4400" spc="-55" dirty="0"/>
              <a:t> </a:t>
            </a:r>
            <a:r>
              <a:rPr sz="4400" spc="-5" dirty="0"/>
              <a:t>Polygon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57200" y="1539366"/>
            <a:ext cx="8229600" cy="5200650"/>
          </a:xfrm>
          <a:custGeom>
            <a:avLst/>
            <a:gdLst/>
            <a:ahLst/>
            <a:cxnLst/>
            <a:rect l="l" t="t" r="r" b="b"/>
            <a:pathLst>
              <a:path w="8229600" h="5200650">
                <a:moveTo>
                  <a:pt x="0" y="0"/>
                </a:moveTo>
                <a:lnTo>
                  <a:pt x="8229598" y="0"/>
                </a:lnTo>
                <a:lnTo>
                  <a:pt x="8229598" y="5200648"/>
                </a:lnTo>
                <a:lnTo>
                  <a:pt x="0" y="5200648"/>
                </a:lnTo>
                <a:lnTo>
                  <a:pt x="0" y="0"/>
                </a:lnTo>
                <a:close/>
              </a:path>
            </a:pathLst>
          </a:custGeom>
          <a:solidFill>
            <a:srgbClr val="FDFDFD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8819" y="1709546"/>
            <a:ext cx="7426325" cy="4884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Untuk menggambar polygon dapat</a:t>
            </a:r>
            <a:r>
              <a:rPr sz="2800" spc="-12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dilakukan 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dengan:</a:t>
            </a:r>
            <a:endParaRPr sz="2800">
              <a:latin typeface="Arial"/>
              <a:cs typeface="Arial"/>
            </a:endParaRPr>
          </a:p>
          <a:p>
            <a:pPr marL="927100" marR="2223135">
              <a:lnSpc>
                <a:spcPts val="4000"/>
              </a:lnSpc>
              <a:spcBef>
                <a:spcPts val="210"/>
              </a:spcBef>
            </a:pP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glBegin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(GL_POLYGON);  glVertex2f(x1,y1);  glVertex2f(x2,y2);</a:t>
            </a:r>
            <a:endParaRPr sz="2800">
              <a:latin typeface="Courier New"/>
              <a:cs typeface="Courier New"/>
            </a:endParaRPr>
          </a:p>
          <a:p>
            <a:pPr marL="927100" marR="2649855">
              <a:lnSpc>
                <a:spcPts val="4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……………………………………………  </a:t>
            </a: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glVertex2f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(</a:t>
            </a:r>
            <a:r>
              <a:rPr sz="2800" b="1" dirty="0">
                <a:solidFill>
                  <a:srgbClr val="234466"/>
                </a:solidFill>
                <a:latin typeface="Courier New"/>
                <a:cs typeface="Courier New"/>
              </a:rPr>
              <a:t>xn,yn</a:t>
            </a:r>
            <a:r>
              <a:rPr sz="2800" b="1" spc="-5" dirty="0">
                <a:solidFill>
                  <a:srgbClr val="234466"/>
                </a:solidFill>
                <a:latin typeface="Courier New"/>
                <a:cs typeface="Courier New"/>
              </a:rPr>
              <a:t>);  glEnd();</a:t>
            </a:r>
            <a:endParaRPr sz="2800">
              <a:latin typeface="Courier New"/>
              <a:cs typeface="Courier New"/>
            </a:endParaRPr>
          </a:p>
          <a:p>
            <a:pPr marL="355600" marR="796925" indent="-342900">
              <a:lnSpc>
                <a:spcPts val="3329"/>
              </a:lnSpc>
              <a:spcBef>
                <a:spcPts val="63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Polygon dibentuk dari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(x1,y1)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ke</a:t>
            </a:r>
            <a:r>
              <a:rPr sz="2800" spc="-6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(xn,yn)  </a:t>
            </a:r>
            <a:r>
              <a:rPr sz="2800" dirty="0">
                <a:solidFill>
                  <a:srgbClr val="234466"/>
                </a:solidFill>
                <a:latin typeface="Arial"/>
                <a:cs typeface="Arial"/>
              </a:rPr>
              <a:t>secara</a:t>
            </a:r>
            <a:r>
              <a:rPr sz="2800" spc="-1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34466"/>
                </a:solidFill>
                <a:latin typeface="Arial"/>
                <a:cs typeface="Arial"/>
              </a:rPr>
              <a:t>berurutan.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533" y="528638"/>
            <a:ext cx="7250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Contoh Menggambar</a:t>
            </a:r>
            <a:r>
              <a:rPr spc="-40" dirty="0"/>
              <a:t> </a:t>
            </a:r>
            <a:r>
              <a:rPr spc="-5" dirty="0"/>
              <a:t>Polygon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378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glBegin(GL_POLYGON);  glVertex2f(200.,100.);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32264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glVertex2f(0.,0.);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glVertex2f(0.,-100.);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45529" y="3679313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6721" y="3156155"/>
            <a:ext cx="1219200" cy="594995"/>
          </a:xfrm>
          <a:custGeom>
            <a:avLst/>
            <a:gdLst/>
            <a:ahLst/>
            <a:cxnLst/>
            <a:rect l="l" t="t" r="r" b="b"/>
            <a:pathLst>
              <a:path w="1219200" h="594995">
                <a:moveTo>
                  <a:pt x="1219200" y="0"/>
                </a:moveTo>
                <a:lnTo>
                  <a:pt x="0" y="59485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649730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marL="1669414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(0,-100)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5698" y="4156178"/>
            <a:ext cx="113889" cy="143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77893" y="3751007"/>
            <a:ext cx="10160" cy="476884"/>
          </a:xfrm>
          <a:custGeom>
            <a:avLst/>
            <a:gdLst/>
            <a:ahLst/>
            <a:cxnLst/>
            <a:rect l="l" t="t" r="r" b="b"/>
            <a:pathLst>
              <a:path w="10160" h="476885">
                <a:moveTo>
                  <a:pt x="9831" y="0"/>
                </a:moveTo>
                <a:lnTo>
                  <a:pt x="0" y="476863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36888" y="3197869"/>
            <a:ext cx="1242060" cy="1030605"/>
          </a:xfrm>
          <a:custGeom>
            <a:avLst/>
            <a:gdLst/>
            <a:ahLst/>
            <a:cxnLst/>
            <a:rect l="l" t="t" r="r" b="b"/>
            <a:pathLst>
              <a:path w="1242059" h="1030604">
                <a:moveTo>
                  <a:pt x="0" y="1030000"/>
                </a:moveTo>
                <a:lnTo>
                  <a:pt x="1241991" y="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0982" y="555308"/>
            <a:ext cx="4682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Mengganti</a:t>
            </a:r>
            <a:r>
              <a:rPr sz="4400" spc="-75" dirty="0"/>
              <a:t> </a:t>
            </a:r>
            <a:r>
              <a:rPr sz="4400" spc="-5" dirty="0"/>
              <a:t>Warna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201930" indent="-342900">
              <a:lnSpc>
                <a:spcPts val="3300"/>
              </a:lnSpc>
              <a:spcBef>
                <a:spcPts val="2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Untuk </a:t>
            </a:r>
            <a:r>
              <a:rPr spc="-5" dirty="0">
                <a:solidFill>
                  <a:srgbClr val="234466"/>
                </a:solidFill>
                <a:latin typeface="Arial"/>
                <a:cs typeface="Arial"/>
              </a:rPr>
              <a:t>mengganti </a:t>
            </a: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warna dapat</a:t>
            </a:r>
            <a:r>
              <a:rPr spc="-7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dilakukan  </a:t>
            </a:r>
            <a:r>
              <a:rPr spc="-5" dirty="0">
                <a:solidFill>
                  <a:srgbClr val="234466"/>
                </a:solidFill>
                <a:latin typeface="Arial"/>
                <a:cs typeface="Arial"/>
              </a:rPr>
              <a:t>dengan:</a:t>
            </a: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b="1" spc="-5" dirty="0">
                <a:solidFill>
                  <a:srgbClr val="234466"/>
                </a:solidFill>
                <a:latin typeface="Courier New"/>
                <a:cs typeface="Courier New"/>
              </a:rPr>
              <a:t>glColor3f(r,g,b);</a:t>
            </a:r>
          </a:p>
          <a:p>
            <a:pPr marL="355600" marR="5080" indent="-342900">
              <a:lnSpc>
                <a:spcPts val="3329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234466"/>
                </a:solidFill>
                <a:latin typeface="Arial"/>
                <a:cs typeface="Arial"/>
              </a:rPr>
              <a:t>Perintah dituliskan </a:t>
            </a: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sebelum menggambar  </a:t>
            </a:r>
            <a:r>
              <a:rPr spc="-5" dirty="0">
                <a:solidFill>
                  <a:srgbClr val="234466"/>
                </a:solidFill>
                <a:latin typeface="Arial"/>
                <a:cs typeface="Arial"/>
              </a:rPr>
              <a:t>obyek.</a:t>
            </a:r>
          </a:p>
          <a:p>
            <a:pPr marL="355600" marR="123189" indent="-342900">
              <a:lnSpc>
                <a:spcPts val="3329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234466"/>
                </a:solidFill>
                <a:latin typeface="Arial"/>
                <a:cs typeface="Arial"/>
              </a:rPr>
              <a:t>Warna </a:t>
            </a: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dibentuk dari </a:t>
            </a:r>
            <a:r>
              <a:rPr spc="-5" dirty="0">
                <a:solidFill>
                  <a:srgbClr val="234466"/>
                </a:solidFill>
                <a:latin typeface="Arial"/>
                <a:cs typeface="Arial"/>
              </a:rPr>
              <a:t>tiga komponen; </a:t>
            </a: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red,  green dan</a:t>
            </a:r>
            <a:r>
              <a:rPr spc="-1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234466"/>
                </a:solidFill>
                <a:latin typeface="Arial"/>
                <a:cs typeface="Arial"/>
              </a:rPr>
              <a:t>blue.</a:t>
            </a:r>
          </a:p>
          <a:p>
            <a:pPr marL="355600" marR="775970" indent="-342900">
              <a:lnSpc>
                <a:spcPts val="3329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Masing-masing komponen r, g dan</a:t>
            </a:r>
            <a:r>
              <a:rPr spc="-12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b  mempunyai range nilai</a:t>
            </a:r>
            <a:r>
              <a:rPr spc="-3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234466"/>
                </a:solidFill>
                <a:latin typeface="Arial"/>
                <a:cs typeface="Arial"/>
              </a:rPr>
              <a:t>[0,1]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9962" y="555308"/>
            <a:ext cx="1733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Warna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76200" y="685800"/>
            <a:ext cx="6934200" cy="4506567"/>
          </a:xfrm>
          <a:prstGeom prst="rect">
            <a:avLst/>
          </a:prstGeom>
        </p:spPr>
        <p:txBody>
          <a:bodyPr vert="horz" wrap="square" lIns="0" tIns="581101" rIns="0" bIns="0" rtlCol="0">
            <a:spAutoFit/>
          </a:bodyPr>
          <a:lstStyle/>
          <a:p>
            <a:pPr marL="1171575" marR="431800">
              <a:lnSpc>
                <a:spcPct val="99200"/>
              </a:lnSpc>
              <a:spcBef>
                <a:spcPts val="125"/>
              </a:spcBef>
            </a:pPr>
            <a:r>
              <a:rPr spc="-5" dirty="0"/>
              <a:t>glColor3f(0.,0.,0.);//black  glColor3f(0.,0.,1.);//blue  glColor3f(0.,1.,0.);//green  glColor3f(0.,1.,1.);//cyan</a:t>
            </a:r>
          </a:p>
          <a:p>
            <a:pPr marL="1171575" marR="5080">
              <a:lnSpc>
                <a:spcPct val="100200"/>
              </a:lnSpc>
              <a:spcBef>
                <a:spcPts val="35"/>
              </a:spcBef>
            </a:pPr>
            <a:r>
              <a:rPr spc="-5" dirty="0"/>
              <a:t>glColor3f(1.,0.,0.);//red  glColor3f(1.,0.,1.);//magenta  glColor3f(1.,1.,0.);//yellow  glColor3f(1.,1.,1.);//white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255" y="528638"/>
            <a:ext cx="3750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Mengubah</a:t>
            </a:r>
            <a:r>
              <a:rPr spc="-70" dirty="0"/>
              <a:t> </a:t>
            </a:r>
            <a:r>
              <a:rPr spc="-5" dirty="0"/>
              <a:t>Titik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2451748"/>
            <a:ext cx="30740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glColor3f(1,1,0);  glVertex2f(0.,0.);  glColor3f(0,0,1);  glVertex2f(200.,0.);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397" y="1537348"/>
            <a:ext cx="39547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glBegin(GL_POINTS);  glColor3f(1,0,0);  glVertex2f(200.,100.);</a:t>
            </a:r>
            <a:r>
              <a:rPr sz="2000" b="1" spc="-585" dirty="0">
                <a:solidFill>
                  <a:srgbClr val="5F5F5F"/>
                </a:solidFill>
                <a:latin typeface="Courier New"/>
                <a:cs typeface="Courier New"/>
              </a:rPr>
              <a:t> </a:t>
            </a:r>
            <a:r>
              <a:rPr sz="2700" b="1" spc="-7" baseline="-40123" dirty="0">
                <a:latin typeface="Courier New"/>
                <a:cs typeface="Courier New"/>
              </a:rPr>
              <a:t>240</a:t>
            </a:r>
            <a:endParaRPr sz="2700" b="1" baseline="-40123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3220" y="3084461"/>
            <a:ext cx="113889" cy="14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72889" y="3679301"/>
            <a:ext cx="113889" cy="143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8038" y="2433480"/>
            <a:ext cx="4159250" cy="2566670"/>
          </a:xfrm>
          <a:prstGeom prst="rect">
            <a:avLst/>
          </a:prstGeom>
          <a:ln w="25399">
            <a:solidFill>
              <a:srgbClr val="7593A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R="165735" algn="ctr">
              <a:lnSpc>
                <a:spcPct val="100000"/>
              </a:lnSpc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  <a:p>
            <a:pPr marL="2844165">
              <a:lnSpc>
                <a:spcPct val="100000"/>
              </a:lnSpc>
              <a:spcBef>
                <a:spcPts val="1555"/>
              </a:spcBef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5529" y="3679313"/>
            <a:ext cx="113889" cy="1433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414" y="219997"/>
            <a:ext cx="7410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81818"/>
                </a:solidFill>
              </a:rPr>
              <a:t>Struktur </a:t>
            </a:r>
            <a:r>
              <a:rPr sz="3200" dirty="0">
                <a:solidFill>
                  <a:srgbClr val="181818"/>
                </a:solidFill>
              </a:rPr>
              <a:t>Dasar </a:t>
            </a:r>
            <a:r>
              <a:rPr sz="3200" spc="-5">
                <a:solidFill>
                  <a:srgbClr val="181818"/>
                </a:solidFill>
              </a:rPr>
              <a:t>Pemrograman</a:t>
            </a:r>
            <a:r>
              <a:rPr sz="3200" spc="-30">
                <a:solidFill>
                  <a:srgbClr val="181818"/>
                </a:solidFill>
              </a:rPr>
              <a:t> </a:t>
            </a:r>
            <a:endParaRPr sz="32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082" y="914400"/>
            <a:ext cx="7206008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898" y="528638"/>
            <a:ext cx="4485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Mewarnai</a:t>
            </a:r>
            <a:r>
              <a:rPr spc="-55" dirty="0"/>
              <a:t> </a:t>
            </a:r>
            <a:r>
              <a:rPr spc="-5" dirty="0"/>
              <a:t>Polygon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497" y="1537348"/>
            <a:ext cx="3074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glColor3f(1,0,0);  </a:t>
            </a:r>
            <a:r>
              <a:rPr sz="2000" b="1" dirty="0">
                <a:solidFill>
                  <a:srgbClr val="5F5F5F"/>
                </a:solidFill>
                <a:latin typeface="Courier New"/>
                <a:cs typeface="Courier New"/>
              </a:rPr>
              <a:t>glBegin</a:t>
            </a: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(GL_POLYGON);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97" y="2146948"/>
            <a:ext cx="32264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74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glVertex2f(200.,0.);  glVertex2f(0.,0.);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5F5F5F"/>
                </a:solidFill>
                <a:latin typeface="Courier New"/>
                <a:cs typeface="Courier New"/>
              </a:rPr>
              <a:t>glVertex2f(0.,-100.);  glEnd();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18038" y="2433479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7"/>
                </a:lnTo>
                <a:lnTo>
                  <a:pt x="0" y="2566217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8038" y="2433480"/>
            <a:ext cx="4159250" cy="2566670"/>
          </a:xfrm>
          <a:custGeom>
            <a:avLst/>
            <a:gdLst/>
            <a:ahLst/>
            <a:cxnLst/>
            <a:rect l="l" t="t" r="r" b="b"/>
            <a:pathLst>
              <a:path w="4159250" h="2566670">
                <a:moveTo>
                  <a:pt x="0" y="0"/>
                </a:moveTo>
                <a:lnTo>
                  <a:pt x="4158997" y="0"/>
                </a:lnTo>
                <a:lnTo>
                  <a:pt x="4158997" y="2566218"/>
                </a:lnTo>
                <a:lnTo>
                  <a:pt x="0" y="256621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759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1848" y="503273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9178" y="4855753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2730" y="2338696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7075" y="3341565"/>
            <a:ext cx="972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(200,0)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875" y="3331749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7538" y="4295309"/>
            <a:ext cx="1109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5F5F"/>
                </a:solidFill>
                <a:latin typeface="Courier New"/>
                <a:cs typeface="Courier New"/>
              </a:rPr>
              <a:t>(0,-100)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23819" y="3657598"/>
            <a:ext cx="1460500" cy="634365"/>
          </a:xfrm>
          <a:custGeom>
            <a:avLst/>
            <a:gdLst/>
            <a:ahLst/>
            <a:cxnLst/>
            <a:rect l="l" t="t" r="r" b="b"/>
            <a:pathLst>
              <a:path w="1460500" h="634364">
                <a:moveTo>
                  <a:pt x="1460089" y="0"/>
                </a:moveTo>
                <a:lnTo>
                  <a:pt x="0" y="0"/>
                </a:lnTo>
                <a:lnTo>
                  <a:pt x="0" y="634182"/>
                </a:lnTo>
                <a:lnTo>
                  <a:pt x="14600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23819" y="3657599"/>
            <a:ext cx="1460500" cy="634365"/>
          </a:xfrm>
          <a:custGeom>
            <a:avLst/>
            <a:gdLst/>
            <a:ahLst/>
            <a:cxnLst/>
            <a:rect l="l" t="t" r="r" b="b"/>
            <a:pathLst>
              <a:path w="1460500" h="634364">
                <a:moveTo>
                  <a:pt x="1460089" y="0"/>
                </a:moveTo>
                <a:lnTo>
                  <a:pt x="0" y="634181"/>
                </a:lnTo>
                <a:lnTo>
                  <a:pt x="0" y="0"/>
                </a:lnTo>
                <a:lnTo>
                  <a:pt x="1460089" y="0"/>
                </a:lnTo>
                <a:close/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Sek</a:t>
            </a:r>
            <a:r>
              <a:rPr spc="-5" dirty="0"/>
              <a:t>i</a:t>
            </a:r>
            <a:r>
              <a:rPr dirty="0"/>
              <a:t>an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657350"/>
            <a:ext cx="8229600" cy="4526280"/>
          </a:xfrm>
          <a:custGeom>
            <a:avLst/>
            <a:gdLst/>
            <a:ahLst/>
            <a:cxnLst/>
            <a:rect l="l" t="t" r="r" b="b"/>
            <a:pathLst>
              <a:path w="8229600" h="4526280">
                <a:moveTo>
                  <a:pt x="0" y="0"/>
                </a:moveTo>
                <a:lnTo>
                  <a:pt x="8229598" y="0"/>
                </a:lnTo>
                <a:lnTo>
                  <a:pt x="8229598" y="4525962"/>
                </a:lnTo>
                <a:lnTo>
                  <a:pt x="0" y="4525962"/>
                </a:lnTo>
                <a:lnTo>
                  <a:pt x="0" y="0"/>
                </a:lnTo>
                <a:close/>
              </a:path>
            </a:pathLst>
          </a:custGeom>
          <a:solidFill>
            <a:srgbClr val="FDFDF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1143000"/>
            <a:ext cx="7688580" cy="4457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700">
              <a:latin typeface="Times New Roman"/>
              <a:cs typeface="Times New Roman"/>
            </a:endParaRPr>
          </a:p>
          <a:p>
            <a:pPr marL="342265" marR="187325" indent="-342265" algn="r">
              <a:lnSpc>
                <a:spcPct val="100000"/>
              </a:lnSpc>
              <a:buChar char="•"/>
              <a:tabLst>
                <a:tab pos="342265" algn="l"/>
                <a:tab pos="342900" algn="l"/>
              </a:tabLst>
            </a:pPr>
            <a:r>
              <a:rPr sz="3200" smtClean="0">
                <a:solidFill>
                  <a:srgbClr val="234466"/>
                </a:solidFill>
                <a:latin typeface="Arial"/>
                <a:cs typeface="Arial"/>
              </a:rPr>
              <a:t>Buat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project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baru,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beri nama</a:t>
            </a:r>
            <a:r>
              <a:rPr sz="3200" spc="-7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D5779"/>
                </a:solidFill>
                <a:latin typeface="Arial"/>
                <a:cs typeface="Arial"/>
              </a:rPr>
              <a:t>latihan1</a:t>
            </a:r>
            <a:endParaRPr sz="3200">
              <a:latin typeface="Arial"/>
              <a:cs typeface="Arial"/>
            </a:endParaRPr>
          </a:p>
          <a:p>
            <a:pPr marL="342265" marR="186690" indent="-342265" algn="r">
              <a:lnSpc>
                <a:spcPts val="3835"/>
              </a:lnSpc>
              <a:spcBef>
                <a:spcPts val="730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Tuliskan/Copy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program dengan</a:t>
            </a:r>
            <a:r>
              <a:rPr sz="3200" spc="-3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struktur</a:t>
            </a:r>
            <a:endParaRPr sz="3200">
              <a:latin typeface="Arial"/>
              <a:cs typeface="Arial"/>
            </a:endParaRPr>
          </a:p>
          <a:p>
            <a:pPr marR="186690" algn="r">
              <a:lnSpc>
                <a:spcPts val="3835"/>
              </a:lnSpc>
            </a:pP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dasar pemrograman</a:t>
            </a:r>
            <a:r>
              <a:rPr sz="3200" spc="-11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openGL</a:t>
            </a:r>
            <a:endParaRPr sz="3200">
              <a:latin typeface="Arial"/>
              <a:cs typeface="Arial"/>
            </a:endParaRPr>
          </a:p>
          <a:p>
            <a:pPr marL="342265" marR="186690" lvl="1" indent="-342265" algn="r">
              <a:lnSpc>
                <a:spcPct val="100000"/>
              </a:lnSpc>
              <a:spcBef>
                <a:spcPts val="725"/>
              </a:spcBef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Build dan</a:t>
            </a:r>
            <a:r>
              <a:rPr sz="3200" spc="-11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run</a:t>
            </a:r>
            <a:endParaRPr sz="3200">
              <a:latin typeface="Arial"/>
              <a:cs typeface="Arial"/>
            </a:endParaRPr>
          </a:p>
          <a:p>
            <a:pPr marL="1189990" marR="186690" indent="198120" algn="r">
              <a:lnSpc>
                <a:spcPct val="100699"/>
              </a:lnSpc>
              <a:spcBef>
                <a:spcPts val="735"/>
              </a:spcBef>
              <a:buChar char="•"/>
              <a:tabLst>
                <a:tab pos="1731645" algn="l"/>
                <a:tab pos="1732280" algn="l"/>
              </a:tabLst>
            </a:pP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Hasilnya adalah</a:t>
            </a:r>
            <a:r>
              <a:rPr sz="3200" spc="-8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sebuah</a:t>
            </a:r>
            <a:r>
              <a:rPr sz="3200" spc="-3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jendela  berwarna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hitam.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Jendela</a:t>
            </a:r>
            <a:r>
              <a:rPr sz="3200" spc="-65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ini</a:t>
            </a:r>
            <a:r>
              <a:rPr sz="3200" spc="-2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adalah 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tempat </a:t>
            </a:r>
            <a:r>
              <a:rPr sz="3200" dirty="0">
                <a:solidFill>
                  <a:srgbClr val="234466"/>
                </a:solidFill>
                <a:latin typeface="Arial"/>
                <a:cs typeface="Arial"/>
              </a:rPr>
              <a:t>untuk</a:t>
            </a:r>
            <a:r>
              <a:rPr sz="3200" spc="-30" dirty="0">
                <a:solidFill>
                  <a:srgbClr val="234466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234466"/>
                </a:solidFill>
                <a:latin typeface="Arial"/>
                <a:cs typeface="Arial"/>
              </a:rPr>
              <a:t>menggambar.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Struktur</a:t>
            </a:r>
            <a:r>
              <a:rPr lang="en-US" sz="4000" dirty="0" smtClean="0"/>
              <a:t> </a:t>
            </a:r>
            <a:r>
              <a:rPr lang="en-US" sz="4000" dirty="0" err="1" smtClean="0"/>
              <a:t>Pemrograman</a:t>
            </a:r>
            <a:r>
              <a:rPr lang="en-US" sz="4000" dirty="0" smtClean="0"/>
              <a:t> </a:t>
            </a:r>
            <a:r>
              <a:rPr lang="en-US" sz="4000" dirty="0" err="1" smtClean="0"/>
              <a:t>openGL</a:t>
            </a:r>
            <a:endParaRPr lang="id-ID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Penjelasan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193" y="1902541"/>
            <a:ext cx="7058659" cy="954405"/>
          </a:xfrm>
          <a:prstGeom prst="rect">
            <a:avLst/>
          </a:prstGeom>
          <a:solidFill>
            <a:srgbClr val="FFFED5"/>
          </a:solidFill>
          <a:ln w="9524">
            <a:solidFill>
              <a:srgbClr val="FFCA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40" marR="130810">
              <a:lnSpc>
                <a:spcPts val="3300"/>
              </a:lnSpc>
              <a:spcBef>
                <a:spcPts val="520"/>
              </a:spcBef>
            </a:pPr>
            <a:r>
              <a:rPr sz="2800" spc="-5" dirty="0">
                <a:solidFill>
                  <a:srgbClr val="5F5F5F"/>
                </a:solidFill>
                <a:latin typeface="Courier New"/>
                <a:cs typeface="Courier New"/>
              </a:rPr>
              <a:t>glutInitWindowPosition(100,100);  glutInitWindowSize(640,480);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8275" y="3141979"/>
            <a:ext cx="707390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i="1" dirty="0">
                <a:latin typeface="Arial"/>
                <a:cs typeface="Arial"/>
              </a:rPr>
              <a:t>Membuat windows dengan </a:t>
            </a:r>
            <a:r>
              <a:rPr sz="2400" i="1" spc="-5" dirty="0">
                <a:latin typeface="Arial"/>
                <a:cs typeface="Arial"/>
              </a:rPr>
              <a:t>ukuran(640,480) </a:t>
            </a:r>
            <a:r>
              <a:rPr sz="2400" i="1" dirty="0">
                <a:latin typeface="Arial"/>
                <a:cs typeface="Arial"/>
              </a:rPr>
              <a:t>dan  </a:t>
            </a:r>
            <a:r>
              <a:rPr sz="2400" i="1" spc="-5" dirty="0">
                <a:latin typeface="Arial"/>
                <a:cs typeface="Arial"/>
              </a:rPr>
              <a:t>titik </a:t>
            </a:r>
            <a:r>
              <a:rPr sz="2400" i="1" dirty="0">
                <a:latin typeface="Arial"/>
                <a:cs typeface="Arial"/>
              </a:rPr>
              <a:t>kiri atas jendela </a:t>
            </a:r>
            <a:r>
              <a:rPr sz="2400" i="1" spc="-5" dirty="0">
                <a:latin typeface="Arial"/>
                <a:cs typeface="Arial"/>
              </a:rPr>
              <a:t>diletakkan </a:t>
            </a:r>
            <a:r>
              <a:rPr sz="2400" i="1" dirty="0">
                <a:latin typeface="Arial"/>
                <a:cs typeface="Arial"/>
              </a:rPr>
              <a:t>pada </a:t>
            </a:r>
            <a:r>
              <a:rPr sz="2400" i="1" spc="-5" dirty="0">
                <a:latin typeface="Arial"/>
                <a:cs typeface="Arial"/>
              </a:rPr>
              <a:t>posisi(100,100)  </a:t>
            </a:r>
            <a:r>
              <a:rPr sz="2400" i="1" dirty="0">
                <a:latin typeface="Arial"/>
                <a:cs typeface="Arial"/>
              </a:rPr>
              <a:t>di layar</a:t>
            </a:r>
            <a:r>
              <a:rPr sz="2400" i="1" spc="-15" dirty="0">
                <a:latin typeface="Arial"/>
                <a:cs typeface="Arial"/>
              </a:rPr>
              <a:t> komputer.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Penjelasan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193" y="1902541"/>
            <a:ext cx="6628765" cy="523240"/>
          </a:xfrm>
          <a:prstGeom prst="rect">
            <a:avLst/>
          </a:prstGeom>
          <a:solidFill>
            <a:srgbClr val="FFFED5"/>
          </a:solidFill>
          <a:ln w="9524">
            <a:solidFill>
              <a:srgbClr val="FFCA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5F5F5F"/>
                </a:solidFill>
                <a:latin typeface="Courier New"/>
                <a:cs typeface="Courier New"/>
              </a:rPr>
              <a:t>glClearColor(0.0,0.0,0.0,0.0);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8275" y="3141979"/>
            <a:ext cx="6480810" cy="11150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i="1" spc="-5" dirty="0">
                <a:latin typeface="Arial"/>
                <a:cs typeface="Arial"/>
              </a:rPr>
              <a:t>Mendefinisikan </a:t>
            </a:r>
            <a:r>
              <a:rPr sz="2400" i="1" dirty="0">
                <a:latin typeface="Arial"/>
                <a:cs typeface="Arial"/>
              </a:rPr>
              <a:t>warna dari windows yang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dibuat  dengan </a:t>
            </a:r>
            <a:r>
              <a:rPr sz="2400" i="1" spc="-5" dirty="0">
                <a:latin typeface="Arial"/>
                <a:cs typeface="Arial"/>
              </a:rPr>
              <a:t>warna(0,0,0) yaitu </a:t>
            </a:r>
            <a:r>
              <a:rPr sz="2400" i="1" dirty="0">
                <a:latin typeface="Arial"/>
                <a:cs typeface="Arial"/>
              </a:rPr>
              <a:t>warna </a:t>
            </a:r>
            <a:r>
              <a:rPr sz="2400" i="1" spc="-5" dirty="0">
                <a:latin typeface="Arial"/>
                <a:cs typeface="Arial"/>
              </a:rPr>
              <a:t>hitam. </a:t>
            </a:r>
            <a:r>
              <a:rPr sz="2400" i="1" dirty="0">
                <a:latin typeface="Arial"/>
                <a:cs typeface="Arial"/>
              </a:rPr>
              <a:t>Angka  </a:t>
            </a:r>
            <a:r>
              <a:rPr sz="2400" i="1" spc="-5" dirty="0">
                <a:latin typeface="Arial"/>
                <a:cs typeface="Arial"/>
              </a:rPr>
              <a:t>terakhir </a:t>
            </a:r>
            <a:r>
              <a:rPr sz="2400" i="1" dirty="0">
                <a:latin typeface="Arial"/>
                <a:cs typeface="Arial"/>
              </a:rPr>
              <a:t>biarkan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Penjelasan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670432"/>
          </a:xfrm>
          <a:prstGeom prst="rect">
            <a:avLst/>
          </a:prstGeom>
        </p:spPr>
        <p:txBody>
          <a:bodyPr vert="horz" wrap="square" lIns="0" tIns="1181566" rIns="0" bIns="0" rtlCol="0">
            <a:spAutoFit/>
          </a:bodyPr>
          <a:lstStyle/>
          <a:p>
            <a:pPr marL="675005" marR="5080">
              <a:lnSpc>
                <a:spcPct val="99500"/>
              </a:lnSpc>
              <a:spcBef>
                <a:spcPts val="115"/>
              </a:spcBef>
            </a:pPr>
            <a:r>
              <a:rPr sz="2400" i="1" spc="-5" dirty="0">
                <a:latin typeface="+mj-lt"/>
                <a:cs typeface="Arial"/>
              </a:rPr>
              <a:t>Mendefinisikan batas-batas sistem </a:t>
            </a:r>
            <a:r>
              <a:rPr sz="2400" i="1" dirty="0">
                <a:latin typeface="+mj-lt"/>
                <a:cs typeface="Arial"/>
              </a:rPr>
              <a:t>koordinat yang  akan digunakan untuk menggambar dengan range  sumbu X adalah </a:t>
            </a:r>
            <a:r>
              <a:rPr sz="2400" i="1" spc="-5" dirty="0">
                <a:latin typeface="+mj-lt"/>
                <a:cs typeface="Arial"/>
              </a:rPr>
              <a:t>[-320,320] </a:t>
            </a:r>
            <a:r>
              <a:rPr sz="2400" i="1" dirty="0">
                <a:latin typeface="+mj-lt"/>
                <a:cs typeface="Arial"/>
              </a:rPr>
              <a:t>dan range untuk</a:t>
            </a:r>
            <a:r>
              <a:rPr sz="2400" i="1" spc="-85" dirty="0">
                <a:latin typeface="+mj-lt"/>
                <a:cs typeface="Arial"/>
              </a:rPr>
              <a:t> </a:t>
            </a:r>
            <a:r>
              <a:rPr sz="2400" i="1" dirty="0">
                <a:latin typeface="+mj-lt"/>
                <a:cs typeface="Arial"/>
              </a:rPr>
              <a:t>sumbu  Y adalah</a:t>
            </a:r>
            <a:r>
              <a:rPr sz="2400" i="1" spc="-55" dirty="0">
                <a:latin typeface="+mj-lt"/>
                <a:cs typeface="Arial"/>
              </a:rPr>
              <a:t> </a:t>
            </a:r>
            <a:r>
              <a:rPr sz="2400" i="1" spc="-5" dirty="0">
                <a:latin typeface="+mj-lt"/>
                <a:cs typeface="Arial"/>
              </a:rPr>
              <a:t>[-240,240].</a:t>
            </a:r>
            <a:endParaRPr sz="24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193" y="1902541"/>
            <a:ext cx="7488555" cy="523240"/>
          </a:xfrm>
          <a:prstGeom prst="rect">
            <a:avLst/>
          </a:prstGeom>
          <a:solidFill>
            <a:srgbClr val="FFFED5"/>
          </a:solidFill>
          <a:ln w="9524">
            <a:solidFill>
              <a:srgbClr val="FFCA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5F5F5F"/>
                </a:solidFill>
                <a:latin typeface="Courier New"/>
                <a:cs typeface="Courier New"/>
              </a:rPr>
              <a:t>gluOrtho2D(-320.,320.,-240.,240.);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490" y="498158"/>
            <a:ext cx="5149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19314A"/>
                </a:solidFill>
                <a:latin typeface="Arial"/>
                <a:cs typeface="Arial"/>
              </a:rPr>
              <a:t>Sistem </a:t>
            </a:r>
            <a:r>
              <a:rPr sz="4400" b="0" dirty="0">
                <a:solidFill>
                  <a:srgbClr val="19314A"/>
                </a:solidFill>
                <a:latin typeface="Arial"/>
                <a:cs typeface="Arial"/>
              </a:rPr>
              <a:t>Koordinat</a:t>
            </a:r>
            <a:r>
              <a:rPr sz="4400" b="0" spc="-80" dirty="0">
                <a:solidFill>
                  <a:srgbClr val="19314A"/>
                </a:solidFill>
                <a:latin typeface="Arial"/>
                <a:cs typeface="Arial"/>
              </a:rPr>
              <a:t> </a:t>
            </a:r>
            <a:r>
              <a:rPr sz="4400" b="0" spc="-5" dirty="0">
                <a:solidFill>
                  <a:srgbClr val="19314A"/>
                </a:solidFill>
                <a:latin typeface="Arial"/>
                <a:cs typeface="Arial"/>
              </a:rPr>
              <a:t>2D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7794" y="3377124"/>
            <a:ext cx="5561330" cy="15240"/>
          </a:xfrm>
          <a:custGeom>
            <a:avLst/>
            <a:gdLst/>
            <a:ahLst/>
            <a:cxnLst/>
            <a:rect l="l" t="t" r="r" b="b"/>
            <a:pathLst>
              <a:path w="5561330" h="15239">
                <a:moveTo>
                  <a:pt x="0" y="15004"/>
                </a:moveTo>
                <a:lnTo>
                  <a:pt x="5561231" y="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6848" y="3311032"/>
            <a:ext cx="130533" cy="132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1553" y="1607228"/>
            <a:ext cx="1905" cy="3083560"/>
          </a:xfrm>
          <a:custGeom>
            <a:avLst/>
            <a:gdLst/>
            <a:ahLst/>
            <a:cxnLst/>
            <a:rect l="l" t="t" r="r" b="b"/>
            <a:pathLst>
              <a:path w="1904" h="3083560">
                <a:moveTo>
                  <a:pt x="0" y="3083553"/>
                </a:moveTo>
                <a:lnTo>
                  <a:pt x="1573" y="0"/>
                </a:lnTo>
              </a:path>
            </a:pathLst>
          </a:custGeom>
          <a:ln w="2857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6760" y="1578871"/>
            <a:ext cx="132646" cy="130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56171" y="326292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4A1CF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7797" y="1542282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4A1C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63984" y="2140566"/>
            <a:ext cx="187631" cy="202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01479" y="1817590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5F"/>
                </a:solidFill>
                <a:latin typeface="Courier New"/>
                <a:cs typeface="Courier New"/>
              </a:rPr>
              <a:t>P(x,y)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7798" y="2330245"/>
            <a:ext cx="7620" cy="1062355"/>
          </a:xfrm>
          <a:custGeom>
            <a:avLst/>
            <a:gdLst/>
            <a:ahLst/>
            <a:cxnLst/>
            <a:rect l="l" t="t" r="r" b="b"/>
            <a:pathLst>
              <a:path w="7620" h="1062354">
                <a:moveTo>
                  <a:pt x="0" y="0"/>
                </a:moveTo>
                <a:lnTo>
                  <a:pt x="7373" y="1061883"/>
                </a:lnTo>
              </a:path>
            </a:pathLst>
          </a:custGeom>
          <a:ln w="952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71866" y="3400583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5F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600" y="2212257"/>
            <a:ext cx="1543050" cy="11430"/>
          </a:xfrm>
          <a:custGeom>
            <a:avLst/>
            <a:gdLst/>
            <a:ahLst/>
            <a:cxnLst/>
            <a:rect l="l" t="t" r="r" b="b"/>
            <a:pathLst>
              <a:path w="1543050" h="11430">
                <a:moveTo>
                  <a:pt x="1542841" y="11169"/>
                </a:moveTo>
                <a:lnTo>
                  <a:pt x="0" y="0"/>
                </a:lnTo>
              </a:path>
            </a:pathLst>
          </a:custGeom>
          <a:ln w="9524">
            <a:solidFill>
              <a:srgbClr val="95BA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92228" y="207814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5F"/>
                </a:solidFill>
                <a:latin typeface="Courier New"/>
                <a:cs typeface="Courier New"/>
              </a:rPr>
              <a:t>y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Penjelasan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905" y="1238864"/>
            <a:ext cx="7488555" cy="523240"/>
          </a:xfrm>
          <a:prstGeom prst="rect">
            <a:avLst/>
          </a:prstGeom>
          <a:solidFill>
            <a:srgbClr val="FFFED5"/>
          </a:solidFill>
          <a:ln w="9524">
            <a:solidFill>
              <a:srgbClr val="FFCA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solidFill>
                  <a:srgbClr val="5F5F5F"/>
                </a:solidFill>
                <a:latin typeface="Courier New"/>
                <a:cs typeface="Courier New"/>
              </a:rPr>
              <a:t>gluOrtho2D(-320.,320.,-240.,240.);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2512" y="4826261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320</a:t>
            </a:r>
            <a:endParaRPr sz="1800" b="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0428" y="4729480"/>
            <a:ext cx="12051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-240</a:t>
            </a:r>
            <a:r>
              <a:rPr sz="2700" b="1" baseline="-41666" dirty="0">
                <a:latin typeface="Courier New"/>
                <a:cs typeface="Courier New"/>
              </a:rPr>
              <a:t>-320</a:t>
            </a:r>
            <a:endParaRPr sz="2700" b="1" baseline="-41666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38400" y="2214307"/>
          <a:ext cx="4844415" cy="256621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77135"/>
                <a:gridCol w="2367280"/>
              </a:tblGrid>
              <a:tr h="1283903"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282314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/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" dirty="0"/>
                        <a:t>0,0)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9375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823979" y="2132223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240</a:t>
            </a:r>
            <a:endParaRPr sz="1800" b="1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759</Template>
  <TotalTime>67</TotalTime>
  <Words>851</Words>
  <Application>Microsoft Office PowerPoint</Application>
  <PresentationFormat>On-screen Show (4:3)</PresentationFormat>
  <Paragraphs>221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Diseño predeterminado</vt:lpstr>
      <vt:lpstr>Slide 1</vt:lpstr>
      <vt:lpstr>Ringkasan Materi</vt:lpstr>
      <vt:lpstr>Struktur Dasar Pemrograman </vt:lpstr>
      <vt:lpstr>Struktur Pemrograman openGL</vt:lpstr>
      <vt:lpstr>Penjelasan</vt:lpstr>
      <vt:lpstr>Penjelasan</vt:lpstr>
      <vt:lpstr>Penjelasan</vt:lpstr>
      <vt:lpstr>Sistem Koordinat 2D</vt:lpstr>
      <vt:lpstr>Penjelasan</vt:lpstr>
      <vt:lpstr>Penjelasan</vt:lpstr>
      <vt:lpstr>Menggambar Titik</vt:lpstr>
      <vt:lpstr>Contoh Menggambar Titik</vt:lpstr>
      <vt:lpstr>Contoh Menggambar Titik</vt:lpstr>
      <vt:lpstr>Contoh Menggambar Titik</vt:lpstr>
      <vt:lpstr>Menggambar Garis</vt:lpstr>
      <vt:lpstr>Contoh Menggambar Garis</vt:lpstr>
      <vt:lpstr>Contoh Menggambar Garis</vt:lpstr>
      <vt:lpstr>Menggambar Polyline</vt:lpstr>
      <vt:lpstr>Menggambar Polyline</vt:lpstr>
      <vt:lpstr>Contoh Menggambar Polyline</vt:lpstr>
      <vt:lpstr>Contoh Menggambar Polyline</vt:lpstr>
      <vt:lpstr>Menggambar Polyline Tertutup</vt:lpstr>
      <vt:lpstr>Contoh Menggambar Polyline  Tertutup</vt:lpstr>
      <vt:lpstr>Menggambar Polygon</vt:lpstr>
      <vt:lpstr>Menggambar Polygon</vt:lpstr>
      <vt:lpstr>Contoh Menggambar Polygon</vt:lpstr>
      <vt:lpstr>Mengganti Warna</vt:lpstr>
      <vt:lpstr>Warna</vt:lpstr>
      <vt:lpstr>Mengubah Titik</vt:lpstr>
      <vt:lpstr>Mewarnai Polygon</vt:lpstr>
      <vt:lpstr>Sekian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Hasaby</cp:lastModifiedBy>
  <cp:revision>19</cp:revision>
  <dcterms:created xsi:type="dcterms:W3CDTF">2019-03-12T22:07:35Z</dcterms:created>
  <dcterms:modified xsi:type="dcterms:W3CDTF">2019-03-13T02:40:37Z</dcterms:modified>
</cp:coreProperties>
</file>