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9" r:id="rId4"/>
    <p:sldId id="258" r:id="rId5"/>
    <p:sldId id="294" r:id="rId6"/>
    <p:sldId id="295" r:id="rId7"/>
    <p:sldId id="296" r:id="rId8"/>
    <p:sldId id="288" r:id="rId9"/>
    <p:sldId id="297" r:id="rId10"/>
    <p:sldId id="289" r:id="rId11"/>
    <p:sldId id="290" r:id="rId12"/>
    <p:sldId id="298" r:id="rId13"/>
    <p:sldId id="291" r:id="rId14"/>
    <p:sldId id="292" r:id="rId15"/>
    <p:sldId id="293" r:id="rId16"/>
    <p:sldId id="287" r:id="rId17"/>
  </p:sldIdLst>
  <p:sldSz cx="9118600" cy="68326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3066" autoAdjust="0"/>
  </p:normalViewPr>
  <p:slideViewPr>
    <p:cSldViewPr>
      <p:cViewPr>
        <p:scale>
          <a:sx n="60" d="100"/>
          <a:sy n="60" d="100"/>
        </p:scale>
        <p:origin x="-300" y="-138"/>
      </p:cViewPr>
      <p:guideLst>
        <p:guide orient="horz" pos="2152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04429-3B49-4F71-878A-7603122E63F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89AD2-5817-47C4-B945-881B27C4C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790" y="3871807"/>
            <a:ext cx="6383020" cy="1746109"/>
          </a:xfrm>
        </p:spPr>
        <p:txBody>
          <a:bodyPr/>
          <a:lstStyle>
            <a:lvl1pPr marL="0" indent="0" algn="ctr">
              <a:buNone/>
              <a:defRPr/>
            </a:lvl1pPr>
            <a:lvl2pPr marL="455737" indent="0" algn="ctr">
              <a:buNone/>
              <a:defRPr/>
            </a:lvl2pPr>
            <a:lvl3pPr marL="911474" indent="0" algn="ctr">
              <a:buNone/>
              <a:defRPr/>
            </a:lvl3pPr>
            <a:lvl4pPr marL="1367211" indent="0" algn="ctr">
              <a:buNone/>
              <a:defRPr/>
            </a:lvl4pPr>
            <a:lvl5pPr marL="1822948" indent="0" algn="ctr">
              <a:buNone/>
              <a:defRPr/>
            </a:lvl5pPr>
            <a:lvl6pPr marL="2278685" indent="0" algn="ctr">
              <a:buNone/>
              <a:defRPr/>
            </a:lvl6pPr>
            <a:lvl7pPr marL="2734422" indent="0" algn="ctr">
              <a:buNone/>
              <a:defRPr/>
            </a:lvl7pPr>
            <a:lvl8pPr marL="3190159" indent="0" algn="ctr">
              <a:buNone/>
              <a:defRPr/>
            </a:lvl8pPr>
            <a:lvl9pPr marL="36458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985" y="273621"/>
            <a:ext cx="2051685" cy="5829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930" y="273621"/>
            <a:ext cx="6003078" cy="5829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79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48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37" indent="0">
              <a:buNone/>
              <a:defRPr sz="1800"/>
            </a:lvl2pPr>
            <a:lvl3pPr marL="911474" indent="0">
              <a:buNone/>
              <a:defRPr sz="1600"/>
            </a:lvl3pPr>
            <a:lvl4pPr marL="1367211" indent="0">
              <a:buNone/>
              <a:defRPr sz="1400"/>
            </a:lvl4pPr>
            <a:lvl5pPr marL="1822948" indent="0">
              <a:buNone/>
              <a:defRPr sz="1400"/>
            </a:lvl5pPr>
            <a:lvl6pPr marL="2278685" indent="0">
              <a:buNone/>
              <a:defRPr sz="1400"/>
            </a:lvl6pPr>
            <a:lvl7pPr marL="2734422" indent="0">
              <a:buNone/>
              <a:defRPr sz="1400"/>
            </a:lvl7pPr>
            <a:lvl8pPr marL="3190159" indent="0">
              <a:buNone/>
              <a:defRPr sz="1400"/>
            </a:lvl8pPr>
            <a:lvl9pPr marL="36458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288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3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3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39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0" y="1429785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0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737" indent="0">
              <a:buNone/>
              <a:defRPr sz="2800"/>
            </a:lvl2pPr>
            <a:lvl3pPr marL="911474" indent="0">
              <a:buNone/>
              <a:defRPr sz="2400"/>
            </a:lvl3pPr>
            <a:lvl4pPr marL="1367211" indent="0">
              <a:buNone/>
              <a:defRPr sz="2000"/>
            </a:lvl4pPr>
            <a:lvl5pPr marL="1822948" indent="0">
              <a:buNone/>
              <a:defRPr sz="2000"/>
            </a:lvl5pPr>
            <a:lvl6pPr marL="2278685" indent="0">
              <a:buNone/>
              <a:defRPr sz="2000"/>
            </a:lvl6pPr>
            <a:lvl7pPr marL="2734422" indent="0">
              <a:buNone/>
              <a:defRPr sz="2000"/>
            </a:lvl7pPr>
            <a:lvl8pPr marL="3190159" indent="0">
              <a:buNone/>
              <a:defRPr sz="2000"/>
            </a:lvl8pPr>
            <a:lvl9pPr marL="364589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59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930" y="273621"/>
            <a:ext cx="8206740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0" y="1594274"/>
            <a:ext cx="8206740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930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0976C59-CA15-48B4-800E-57C4A83DC6FA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5522" y="6222095"/>
            <a:ext cx="2887557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7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573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147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6721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294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03" indent="-341803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573" indent="-28483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39342" indent="-22786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5079" indent="-22786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0816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06553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90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8027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64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0572" y="2449289"/>
            <a:ext cx="7683835" cy="13721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846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TRANSFORMASI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Farida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M.Kom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33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3900" y="444500"/>
            <a:ext cx="234840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sumbu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x</a:t>
            </a:r>
            <a:endParaRPr lang="en-US" sz="2802" b="1" dirty="0" smtClean="0">
              <a:solidFill>
                <a:srgbClr val="000000"/>
              </a:solidFill>
              <a:latin typeface="Cambria" pitchFamily="18" charset="0"/>
              <a:cs typeface="Arial" pitchFamily="34" charset="0"/>
            </a:endParaRPr>
          </a:p>
          <a:p>
            <a:pPr marL="741363" lvl="1" indent="-284163"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D:\DROPBOX\Dropbox\Screenshots\Screenshot 2016-10-31 11.33.16.png"/>
          <p:cNvPicPr>
            <a:picLocks noChangeAspect="1" noChangeArrowheads="1"/>
          </p:cNvPicPr>
          <p:nvPr/>
        </p:nvPicPr>
        <p:blipFill>
          <a:blip r:embed="rId3" cstate="print"/>
          <a:srcRect l="19536" t="30419" r="57621" b="36965"/>
          <a:stretch>
            <a:fillRect/>
          </a:stretch>
        </p:blipFill>
        <p:spPr bwMode="auto">
          <a:xfrm>
            <a:off x="170180" y="2425701"/>
            <a:ext cx="3855719" cy="2965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D:\DROPBOX\Dropbox\Screenshots\Screenshot 2016-10-31 11.35.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6236" y="2120900"/>
            <a:ext cx="4211603" cy="44069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stCxn id="1027" idx="2"/>
            <a:endCxn id="1027" idx="0"/>
          </p:cNvCxnSpPr>
          <p:nvPr/>
        </p:nvCxnSpPr>
        <p:spPr>
          <a:xfrm flipV="1">
            <a:off x="6212038" y="2120900"/>
            <a:ext cx="0" cy="4406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4406900"/>
            <a:ext cx="41021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44069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0,0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39000" y="2120900"/>
            <a:ext cx="0" cy="44069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1800" y="44069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50,0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46325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0,0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57800" y="4406900"/>
            <a:ext cx="386080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73500" y="444500"/>
            <a:ext cx="1519647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ROTASI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Rotasi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koordinat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x, y, z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diputar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sekeliling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referensi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sudut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tertentu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Fungsinya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802" b="1" dirty="0" err="1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glRotatef</a:t>
            </a:r>
            <a:r>
              <a:rPr lang="en-US" sz="2802" b="1" dirty="0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(</a:t>
            </a:r>
            <a:r>
              <a:rPr lang="en-US" sz="2802" b="1" dirty="0" err="1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sudut</a:t>
            </a:r>
            <a:r>
              <a:rPr lang="en-US" sz="2802" b="1" dirty="0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, x, y, z)</a:t>
            </a:r>
          </a:p>
          <a:p>
            <a:pPr marL="741363" lvl="1" indent="-284163"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73500" y="444500"/>
            <a:ext cx="1519647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ROTASI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Rotasi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uatu operasi yang menyebabkan objek bergerak berputar pada titik pusat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atau pada sumbu putar yang dipilih berdasarkan sudut putaran tertentu.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Untuk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rotasi diperlukan sudut rotasi dan </a:t>
            </a:r>
            <a:r>
              <a:rPr lang="id-ID" sz="2400" i="1" dirty="0" smtClean="0">
                <a:latin typeface="Times New Roman" pitchFamily="18" charset="0"/>
                <a:cs typeface="Times New Roman" pitchFamily="18" charset="0"/>
              </a:rPr>
              <a:t>pivot point (xp,yp) dimana objek akan dirotasi.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7300" y="444500"/>
            <a:ext cx="1519647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ROTASI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Rotasi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referensi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sumbu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z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sebesar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60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derajat</a:t>
            </a:r>
            <a:endParaRPr lang="en-US" sz="2802" b="1" dirty="0" smtClean="0">
              <a:solidFill>
                <a:srgbClr val="000000"/>
              </a:solidFill>
              <a:latin typeface="Cambria" pitchFamily="18" charset="0"/>
              <a:cs typeface="Arial" pitchFamily="34" charset="0"/>
            </a:endParaRPr>
          </a:p>
          <a:p>
            <a:pPr marL="741363" lvl="1" indent="-284163"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51" name="Picture 3" descr="D:\DROPBOX\Dropbox\Screenshots\Screenshot 2016-10-31 11.48.41.png"/>
          <p:cNvPicPr>
            <a:picLocks noChangeAspect="1" noChangeArrowheads="1"/>
          </p:cNvPicPr>
          <p:nvPr/>
        </p:nvPicPr>
        <p:blipFill>
          <a:blip r:embed="rId3" cstate="print"/>
          <a:srcRect l="19536" t="22809" r="56449" b="43488"/>
          <a:stretch>
            <a:fillRect/>
          </a:stretch>
        </p:blipFill>
        <p:spPr bwMode="auto">
          <a:xfrm>
            <a:off x="368300" y="2501900"/>
            <a:ext cx="4031226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2" name="Picture 4" descr="D:\DROPBOX\Dropbox\Screenshots\Screenshot 2016-10-31 11.48.0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4897" y="2273300"/>
            <a:ext cx="4211603" cy="44069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flipV="1">
            <a:off x="6717952" y="2273300"/>
            <a:ext cx="0" cy="4406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73078" y="4557212"/>
            <a:ext cx="41021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60752" y="455721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0,0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rot="-3600000" flipV="1">
            <a:off x="6619944" y="2314575"/>
            <a:ext cx="0" cy="44069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5500" y="31115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Y’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759700" y="251144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X’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rot="1800000" flipV="1">
            <a:off x="6696597" y="2377658"/>
            <a:ext cx="0" cy="44069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6200000">
            <a:off x="6179665" y="3588865"/>
            <a:ext cx="1026470" cy="12192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6540500" y="3949700"/>
            <a:ext cx="1026470" cy="12192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78700" y="39497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</a:t>
            </a:r>
            <a:r>
              <a:rPr lang="en-US" sz="1400" dirty="0" smtClean="0">
                <a:sym typeface="Symbol"/>
              </a:rPr>
              <a:t>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07100" y="35687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</a:t>
            </a:r>
            <a:r>
              <a:rPr lang="en-US" sz="1400" dirty="0" smtClean="0">
                <a:sym typeface="Symbol"/>
              </a:rPr>
              <a:t>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597900" y="42545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692900" y="24257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73500" y="444500"/>
            <a:ext cx="141384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SKALA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82590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Skala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koordinat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x, y, z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dikali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bilangan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skalar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id-ID" sz="2800" dirty="0" smtClean="0"/>
              <a:t>Skalar juga dapat diartikan sebagai bilangan yang memiliki nilai satuan tanpa arah</a:t>
            </a:r>
            <a:r>
              <a:rPr lang="en-US" sz="2800" dirty="0" smtClean="0"/>
              <a:t>).</a:t>
            </a:r>
            <a:endParaRPr lang="id-ID" sz="2800" dirty="0" smtClean="0"/>
          </a:p>
          <a:p>
            <a:r>
              <a:rPr lang="id-ID" sz="2800" b="1" dirty="0" smtClean="0"/>
              <a:t>Contoh </a:t>
            </a:r>
            <a:r>
              <a:rPr lang="en-US" sz="2800" b="1" dirty="0" smtClean="0"/>
              <a:t>s</a:t>
            </a:r>
            <a:r>
              <a:rPr lang="id-ID" sz="2800" b="1" dirty="0" smtClean="0"/>
              <a:t>kalar:</a:t>
            </a:r>
            <a:r>
              <a:rPr lang="id-ID" sz="2800" dirty="0" smtClean="0"/>
              <a:t>panjang,luas,volume,massa,waktu</a:t>
            </a: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Fungsinya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802" b="1" dirty="0" err="1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glScalef</a:t>
            </a:r>
            <a:r>
              <a:rPr lang="en-US" sz="2802" b="1" dirty="0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(x, y, z)</a:t>
            </a:r>
          </a:p>
          <a:p>
            <a:pPr marL="741363" lvl="1" indent="-284163"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7300" y="444500"/>
            <a:ext cx="141384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SKALA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Skala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sebesar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2x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sumbu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</a:t>
            </a:r>
            <a:endParaRPr lang="en-US" sz="2802" b="1" dirty="0" smtClean="0">
              <a:solidFill>
                <a:srgbClr val="000000"/>
              </a:solidFill>
              <a:latin typeface="Cambria" pitchFamily="18" charset="0"/>
              <a:cs typeface="Arial" pitchFamily="34" charset="0"/>
            </a:endParaRPr>
          </a:p>
          <a:p>
            <a:pPr marL="741363" lvl="1" indent="-284163"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4" name="Picture 2" descr="D:\DROPBOX\Dropbox\Screenshots\Screenshot 2016-10-31 11.55.52.png"/>
          <p:cNvPicPr>
            <a:picLocks noChangeAspect="1" noChangeArrowheads="1"/>
          </p:cNvPicPr>
          <p:nvPr/>
        </p:nvPicPr>
        <p:blipFill>
          <a:blip r:embed="rId3" cstate="print"/>
          <a:srcRect l="19536" t="22809" r="57035" b="41313"/>
          <a:stretch>
            <a:fillRect/>
          </a:stretch>
        </p:blipFill>
        <p:spPr bwMode="auto">
          <a:xfrm>
            <a:off x="520700" y="2501900"/>
            <a:ext cx="4341091" cy="358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 descr="D:\DROPBOX\Dropbox\Screenshots\Screenshot 2016-10-31 11.55.5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2700" y="2349499"/>
            <a:ext cx="3810000" cy="3986673"/>
          </a:xfrm>
          <a:prstGeom prst="rect">
            <a:avLst/>
          </a:prstGeom>
          <a:noFill/>
        </p:spPr>
      </p:pic>
      <p:sp>
        <p:nvSpPr>
          <p:cNvPr id="9" name="Right Brace 8"/>
          <p:cNvSpPr/>
          <p:nvPr/>
        </p:nvSpPr>
        <p:spPr>
          <a:xfrm>
            <a:off x="7226300" y="4102100"/>
            <a:ext cx="762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140700" y="3721100"/>
            <a:ext cx="762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02500" y="41021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216900" y="390914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2p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0572" y="2787063"/>
            <a:ext cx="7683835" cy="55303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TERIMAKASIH -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657383" y="444500"/>
            <a:ext cx="1663917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TUJUAN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101" y="1739900"/>
            <a:ext cx="8610600" cy="215443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fungsi-fungsi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transformasi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translasi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rotasi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skala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multi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transformasi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id-ID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797300" y="444500"/>
            <a:ext cx="154208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9059" y="1898774"/>
            <a:ext cx="2185983" cy="21929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4163" indent="-284163">
              <a:lnSpc>
                <a:spcPts val="4455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Transformasi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Translasi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Rotasi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Skala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7908" y="444500"/>
            <a:ext cx="3305392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TRANSFORMASI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pemodelan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berbagai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dimodelkan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kondisi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tertentu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itu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perlu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dimodifikasi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Transformasi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Transformasi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meliputi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Translasi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Rotasi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Skala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7444" y="444500"/>
            <a:ext cx="4514056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PROGRAM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Menggambar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Cambria" pitchFamily="18" charset="0"/>
              </a:rPr>
              <a:t>void </a:t>
            </a:r>
            <a:r>
              <a:rPr lang="en-US" sz="2000" b="1" dirty="0" err="1" smtClean="0">
                <a:latin typeface="Cambria" pitchFamily="18" charset="0"/>
              </a:rPr>
              <a:t>drawQuads</a:t>
            </a:r>
            <a:r>
              <a:rPr lang="en-US" sz="2000" dirty="0" smtClean="0">
                <a:latin typeface="Cambria" pitchFamily="18" charset="0"/>
              </a:rPr>
              <a:t>() {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glBegin</a:t>
            </a:r>
            <a:r>
              <a:rPr lang="en-US" sz="2000" dirty="0" smtClean="0">
                <a:latin typeface="Cambria" pitchFamily="18" charset="0"/>
              </a:rPr>
              <a:t>(GL_QUADS);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	glVertex2f(0.,0.);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	glVertex2f(0.,20.);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	glVertex2f(10.,20.);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	glVertex2f(10.,0.);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glEnd</a:t>
            </a:r>
            <a:r>
              <a:rPr lang="en-US" sz="2000" dirty="0" smtClean="0">
                <a:latin typeface="Cambria" pitchFamily="18" charset="0"/>
              </a:rPr>
              <a:t>();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7444" y="444500"/>
            <a:ext cx="4514056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PROGRAM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Penggambaran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Multiple Object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Transformasi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 smtClean="0">
              <a:latin typeface="Cambria" pitchFamily="18" charset="0"/>
            </a:endParaRPr>
          </a:p>
          <a:p>
            <a:pPr lvl="1"/>
            <a:r>
              <a:rPr lang="en-US" sz="2000" dirty="0" smtClean="0">
                <a:latin typeface="Cambria" pitchFamily="18" charset="0"/>
              </a:rPr>
              <a:t>void </a:t>
            </a:r>
            <a:r>
              <a:rPr lang="en-US" sz="2000" b="1" dirty="0" smtClean="0">
                <a:latin typeface="Cambria" pitchFamily="18" charset="0"/>
              </a:rPr>
              <a:t>render</a:t>
            </a:r>
            <a:r>
              <a:rPr lang="en-US" sz="2000" dirty="0" smtClean="0">
                <a:latin typeface="Cambria" pitchFamily="18" charset="0"/>
              </a:rPr>
              <a:t>(){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glClear</a:t>
            </a:r>
            <a:r>
              <a:rPr lang="en-US" sz="2000" dirty="0" smtClean="0">
                <a:latin typeface="Cambria" pitchFamily="18" charset="0"/>
              </a:rPr>
              <a:t>(GL_COLOR_BUFFER_BIT);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    glColor3f(1,0,0);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    </a:t>
            </a:r>
            <a:r>
              <a:rPr lang="en-US" sz="2000" dirty="0" err="1" smtClean="0">
                <a:latin typeface="Cambria" pitchFamily="18" charset="0"/>
              </a:rPr>
              <a:t>drawQuads</a:t>
            </a:r>
            <a:r>
              <a:rPr lang="en-US" sz="2000" dirty="0" smtClean="0">
                <a:latin typeface="Cambria" pitchFamily="18" charset="0"/>
              </a:rPr>
              <a:t>();  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//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panggil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objek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gambar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(1)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    </a:t>
            </a:r>
            <a:r>
              <a:rPr lang="en-US" sz="2000" dirty="0" err="1" smtClean="0">
                <a:latin typeface="Cambria" pitchFamily="18" charset="0"/>
              </a:rPr>
              <a:t>glPushMatrix</a:t>
            </a:r>
            <a:r>
              <a:rPr lang="en-US" sz="2000" dirty="0" smtClean="0">
                <a:latin typeface="Cambria" pitchFamily="18" charset="0"/>
              </a:rPr>
              <a:t>(); 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//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mengunci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sistem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koordinat</a:t>
            </a:r>
            <a:endParaRPr lang="en-US" sz="2000" b="1" dirty="0" smtClean="0">
              <a:solidFill>
                <a:srgbClr val="002060"/>
              </a:solidFill>
              <a:latin typeface="Cambria" pitchFamily="18" charset="0"/>
            </a:endParaRPr>
          </a:p>
          <a:p>
            <a:pPr lvl="1"/>
            <a:r>
              <a:rPr lang="en-US" sz="2000" dirty="0" smtClean="0">
                <a:latin typeface="Cambria" pitchFamily="18" charset="0"/>
              </a:rPr>
              <a:t>		glColor3f(0,0,1);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	</a:t>
            </a:r>
            <a:r>
              <a:rPr lang="en-US" sz="2000" dirty="0" err="1" smtClean="0">
                <a:latin typeface="Cambria" pitchFamily="18" charset="0"/>
              </a:rPr>
              <a:t>glTranslatef</a:t>
            </a:r>
            <a:r>
              <a:rPr lang="en-US" sz="2000" dirty="0" smtClean="0">
                <a:latin typeface="Cambria" pitchFamily="18" charset="0"/>
              </a:rPr>
              <a:t>(50,0,0); 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//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transformasi</a:t>
            </a:r>
            <a:endParaRPr lang="en-US" sz="2000" b="1" dirty="0" smtClean="0">
              <a:solidFill>
                <a:srgbClr val="002060"/>
              </a:solidFill>
              <a:latin typeface="Cambria" pitchFamily="18" charset="0"/>
            </a:endParaRPr>
          </a:p>
          <a:p>
            <a:pPr lvl="1"/>
            <a:r>
              <a:rPr lang="en-US" sz="2000" dirty="0" smtClean="0">
                <a:latin typeface="Cambria" pitchFamily="18" charset="0"/>
              </a:rPr>
              <a:t>		</a:t>
            </a:r>
            <a:r>
              <a:rPr lang="en-US" sz="2000" dirty="0" err="1" smtClean="0">
                <a:latin typeface="Cambria" pitchFamily="18" charset="0"/>
              </a:rPr>
              <a:t>drawQuads</a:t>
            </a:r>
            <a:r>
              <a:rPr lang="en-US" sz="2000" dirty="0" smtClean="0">
                <a:latin typeface="Cambria" pitchFamily="18" charset="0"/>
              </a:rPr>
              <a:t>(); 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//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panggil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objek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gambar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(2)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    </a:t>
            </a:r>
            <a:r>
              <a:rPr lang="en-US" sz="2000" dirty="0" err="1" smtClean="0">
                <a:latin typeface="Cambria" pitchFamily="18" charset="0"/>
              </a:rPr>
              <a:t>glPopMatrix</a:t>
            </a:r>
            <a:r>
              <a:rPr lang="en-US" sz="2000" dirty="0" smtClean="0">
                <a:latin typeface="Cambria" pitchFamily="18" charset="0"/>
              </a:rPr>
              <a:t>(); 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//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mengunci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sistem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koordinat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glFlush</a:t>
            </a:r>
            <a:r>
              <a:rPr lang="en-US" sz="2000" dirty="0" smtClean="0">
                <a:latin typeface="Cambria" pitchFamily="18" charset="0"/>
              </a:rPr>
              <a:t>();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}</a:t>
            </a:r>
            <a:endParaRPr lang="en-US" sz="4800" dirty="0" smtClean="0">
              <a:solidFill>
                <a:srgbClr val="000000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7444" y="444500"/>
            <a:ext cx="4514056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STRUKTUR PROGRAM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82590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Main</a:t>
            </a:r>
            <a:endParaRPr lang="en-US" sz="2000" dirty="0" smtClean="0">
              <a:latin typeface="Cambria" pitchFamily="18" charset="0"/>
            </a:endParaRPr>
          </a:p>
          <a:p>
            <a:pPr lvl="1"/>
            <a:endParaRPr lang="en-US" sz="2000" dirty="0" smtClean="0">
              <a:latin typeface="Cambria" pitchFamily="18" charset="0"/>
            </a:endParaRPr>
          </a:p>
          <a:p>
            <a:pPr lvl="1"/>
            <a:r>
              <a:rPr lang="en-US" sz="2000" dirty="0" smtClean="0">
                <a:latin typeface="Cambria" pitchFamily="18" charset="0"/>
              </a:rPr>
              <a:t>void </a:t>
            </a:r>
            <a:r>
              <a:rPr lang="en-US" sz="2000" b="1" dirty="0" smtClean="0">
                <a:latin typeface="Cambria" pitchFamily="18" charset="0"/>
              </a:rPr>
              <a:t>main</a:t>
            </a:r>
            <a:r>
              <a:rPr lang="en-US" sz="2000" dirty="0" smtClean="0">
                <a:latin typeface="Cambria" pitchFamily="18" charset="0"/>
              </a:rPr>
              <a:t> (</a:t>
            </a:r>
            <a:r>
              <a:rPr lang="en-US" sz="2000" dirty="0" err="1" smtClean="0">
                <a:latin typeface="Cambria" pitchFamily="18" charset="0"/>
              </a:rPr>
              <a:t>int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argc,char</a:t>
            </a:r>
            <a:r>
              <a:rPr lang="en-US" sz="2000" dirty="0" smtClean="0">
                <a:latin typeface="Cambria" pitchFamily="18" charset="0"/>
              </a:rPr>
              <a:t> **</a:t>
            </a:r>
            <a:r>
              <a:rPr lang="en-US" sz="2000" dirty="0" err="1" smtClean="0">
                <a:latin typeface="Cambria" pitchFamily="18" charset="0"/>
              </a:rPr>
              <a:t>argv</a:t>
            </a:r>
            <a:r>
              <a:rPr lang="en-US" sz="2000" dirty="0" smtClean="0">
                <a:latin typeface="Cambria" pitchFamily="18" charset="0"/>
              </a:rPr>
              <a:t>){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glutInit</a:t>
            </a:r>
            <a:r>
              <a:rPr lang="en-US" sz="2000" dirty="0" smtClean="0">
                <a:latin typeface="Cambria" pitchFamily="18" charset="0"/>
              </a:rPr>
              <a:t>(&amp;</a:t>
            </a:r>
            <a:r>
              <a:rPr lang="en-US" sz="2000" dirty="0" err="1" smtClean="0">
                <a:latin typeface="Cambria" pitchFamily="18" charset="0"/>
              </a:rPr>
              <a:t>argc,argv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glutInitDisplayMode</a:t>
            </a:r>
            <a:r>
              <a:rPr lang="en-US" sz="2000" dirty="0" smtClean="0">
                <a:latin typeface="Cambria" pitchFamily="18" charset="0"/>
              </a:rPr>
              <a:t>(GLUT_DEPTH | GLUT_RGBA);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glutInitWindowPosition</a:t>
            </a:r>
            <a:r>
              <a:rPr lang="en-US" sz="2000" dirty="0" smtClean="0">
                <a:latin typeface="Cambria" pitchFamily="18" charset="0"/>
              </a:rPr>
              <a:t>(100,100);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glutInitWindowSize</a:t>
            </a:r>
            <a:r>
              <a:rPr lang="en-US" sz="2000" dirty="0" smtClean="0">
                <a:latin typeface="Cambria" pitchFamily="18" charset="0"/>
              </a:rPr>
              <a:t>(480,480);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glutCreateWindow</a:t>
            </a:r>
            <a:r>
              <a:rPr lang="en-US" sz="2000" dirty="0" smtClean="0">
                <a:latin typeface="Cambria" pitchFamily="18" charset="0"/>
              </a:rPr>
              <a:t>("</a:t>
            </a:r>
            <a:r>
              <a:rPr lang="en-US" sz="2000" dirty="0" err="1" smtClean="0">
                <a:latin typeface="Cambria" pitchFamily="18" charset="0"/>
              </a:rPr>
              <a:t>Grafika</a:t>
            </a:r>
            <a:r>
              <a:rPr lang="en-US" sz="2000" dirty="0" smtClean="0">
                <a:latin typeface="Cambria" pitchFamily="18" charset="0"/>
              </a:rPr>
              <a:t>");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glClearColor</a:t>
            </a:r>
            <a:r>
              <a:rPr lang="en-US" sz="2000" dirty="0" smtClean="0">
                <a:latin typeface="Cambria" pitchFamily="18" charset="0"/>
              </a:rPr>
              <a:t>(1,1,1,0); 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//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mewarnai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background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gluOrtho2D(-100.,100.,-100,100);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glutDisplayFunc</a:t>
            </a:r>
            <a:r>
              <a:rPr lang="en-US" sz="2000" dirty="0" smtClean="0">
                <a:latin typeface="Cambria" pitchFamily="18" charset="0"/>
              </a:rPr>
              <a:t>(render); 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//callback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fungsi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render </a:t>
            </a:r>
            <a:r>
              <a:rPr lang="en-US" sz="2000" b="1" dirty="0" err="1" smtClean="0">
                <a:solidFill>
                  <a:srgbClr val="002060"/>
                </a:solidFill>
                <a:latin typeface="Cambria" pitchFamily="18" charset="0"/>
              </a:rPr>
              <a:t>bukan</a:t>
            </a:r>
            <a:r>
              <a:rPr lang="en-US" sz="2000" b="1" dirty="0" smtClean="0">
                <a:solidFill>
                  <a:srgbClr val="002060"/>
                </a:solidFill>
                <a:latin typeface="Cambria" pitchFamily="18" charset="0"/>
              </a:rPr>
              <a:t> draw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	</a:t>
            </a:r>
            <a:r>
              <a:rPr lang="en-US" sz="2000" dirty="0" err="1" smtClean="0">
                <a:latin typeface="Cambria" pitchFamily="18" charset="0"/>
              </a:rPr>
              <a:t>glutMainLoop</a:t>
            </a:r>
            <a:r>
              <a:rPr lang="en-US" sz="2000" dirty="0" smtClean="0">
                <a:latin typeface="Cambria" pitchFamily="18" charset="0"/>
              </a:rPr>
              <a:t>();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}</a:t>
            </a:r>
            <a:endParaRPr lang="en-US" sz="8800" dirty="0" smtClean="0">
              <a:solidFill>
                <a:srgbClr val="000000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3900" y="444500"/>
            <a:ext cx="234840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Memindahkan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x, y, z</a:t>
            </a: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Hal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dilakukan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menambah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mengurangi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koordinat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tertentu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Fungsinya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802" b="1" dirty="0" err="1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glTranslatef</a:t>
            </a:r>
            <a:r>
              <a:rPr lang="en-US" sz="2802" b="1" dirty="0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(x, y, z)</a:t>
            </a:r>
          </a:p>
          <a:p>
            <a:pPr marL="741363" lvl="1" indent="-284163"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3900" y="444500"/>
            <a:ext cx="234840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TRANSLASI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</a:pPr>
            <a:r>
              <a:rPr lang="en-US" dirty="0" smtClean="0"/>
              <a:t>T</a:t>
            </a:r>
            <a:r>
              <a:rPr lang="id-ID" dirty="0" smtClean="0"/>
              <a:t>ranslasi merupakan suatu operasi yang menyebabkan perpindahan objek</a:t>
            </a:r>
            <a:r>
              <a:rPr lang="en-US" dirty="0" smtClean="0"/>
              <a:t> </a:t>
            </a:r>
            <a:r>
              <a:rPr lang="fi-FI" dirty="0" smtClean="0"/>
              <a:t>2D dari satu tempat ke tempat yang lain. 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Translasi adalah transformasi dengan bentuk yang tetap, memindahkan objek apa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adanya.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4163" indent="-284163">
              <a:buFont typeface="Arial" pitchFamily="34" charset="0"/>
              <a:buChar char="•"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Setiap titik dari objek akan ditranslasikan dengan besaran yang sama.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4163" indent="-284163"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b="1" dirty="0" smtClean="0"/>
              <a:t>Contoh</a:t>
            </a:r>
          </a:p>
          <a:p>
            <a:r>
              <a:rPr lang="id-ID" dirty="0" smtClean="0"/>
              <a:t>Untuk menggambarkan translasi suatu objek berupa segitiga dengan koordinat A(10,10)</a:t>
            </a:r>
            <a:r>
              <a:rPr lang="en-US" dirty="0" smtClean="0"/>
              <a:t>, </a:t>
            </a:r>
            <a:r>
              <a:rPr lang="id-ID" dirty="0" smtClean="0"/>
              <a:t>B(30,10) dan C(10,30) dengan </a:t>
            </a:r>
            <a:r>
              <a:rPr lang="id-ID" b="1" dirty="0" smtClean="0"/>
              <a:t>tx,ty(10,20)</a:t>
            </a:r>
            <a:r>
              <a:rPr lang="id-ID" dirty="0" smtClean="0"/>
              <a:t>, tentukan koordinat yang barunya !</a:t>
            </a:r>
            <a:endParaRPr lang="en-US" dirty="0" smtClean="0"/>
          </a:p>
          <a:p>
            <a:r>
              <a:rPr lang="id-ID" dirty="0" smtClean="0"/>
              <a:t>Jawab</a:t>
            </a:r>
            <a:r>
              <a:rPr lang="en-US" dirty="0" smtClean="0"/>
              <a:t>:</a:t>
            </a:r>
          </a:p>
          <a:p>
            <a:endParaRPr lang="id-ID" dirty="0" smtClean="0"/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06500" y="4864100"/>
          <a:ext cx="60790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356"/>
                <a:gridCol w="2026356"/>
                <a:gridCol w="2026356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: x’=10+10=20</a:t>
                      </a:r>
                    </a:p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id-ID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y’=10+20=30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A’=(20,30)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 : x’=30+10=40</a:t>
                      </a:r>
                    </a:p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id-ID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y’=10+20=30</a:t>
                      </a:r>
                    </a:p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B’=(40,30)</a:t>
                      </a:r>
                    </a:p>
                    <a:p>
                      <a:endParaRPr lang="id-ID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 : x’=10+10=20</a:t>
                      </a:r>
                    </a:p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</a:t>
                      </a:r>
                      <a:r>
                        <a:rPr lang="id-ID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y’=30+20=5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</a:t>
                      </a:r>
                      <a:r>
                        <a:rPr lang="id-ID" sz="18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C’=(20,50)</a:t>
                      </a:r>
                      <a:endParaRPr lang="id-ID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759</Template>
  <TotalTime>998</TotalTime>
  <Words>385</Words>
  <Application>Microsoft Office PowerPoint</Application>
  <PresentationFormat>Custom</PresentationFormat>
  <Paragraphs>127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Diseño predeterminado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 Mboir</dc:creator>
  <cp:lastModifiedBy>Hasaby</cp:lastModifiedBy>
  <cp:revision>123</cp:revision>
  <dcterms:created xsi:type="dcterms:W3CDTF">2011-03-16T23:24:00Z</dcterms:created>
  <dcterms:modified xsi:type="dcterms:W3CDTF">2019-04-10T03:10:43Z</dcterms:modified>
</cp:coreProperties>
</file>