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9" r:id="rId4"/>
    <p:sldId id="258" r:id="rId5"/>
    <p:sldId id="298" r:id="rId6"/>
    <p:sldId id="305" r:id="rId7"/>
    <p:sldId id="294" r:id="rId8"/>
    <p:sldId id="295" r:id="rId9"/>
    <p:sldId id="306" r:id="rId10"/>
    <p:sldId id="296" r:id="rId11"/>
    <p:sldId id="297" r:id="rId12"/>
    <p:sldId id="299" r:id="rId13"/>
    <p:sldId id="303" r:id="rId14"/>
    <p:sldId id="300" r:id="rId15"/>
    <p:sldId id="301" r:id="rId16"/>
    <p:sldId id="307" r:id="rId17"/>
    <p:sldId id="302" r:id="rId18"/>
    <p:sldId id="287" r:id="rId19"/>
  </p:sldIdLst>
  <p:sldSz cx="9118600" cy="68326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98" autoAdjust="0"/>
    <p:restoredTop sz="93066" autoAdjust="0"/>
  </p:normalViewPr>
  <p:slideViewPr>
    <p:cSldViewPr>
      <p:cViewPr varScale="1">
        <p:scale>
          <a:sx n="64" d="100"/>
          <a:sy n="64" d="100"/>
        </p:scale>
        <p:origin x="-1458" y="-102"/>
      </p:cViewPr>
      <p:guideLst>
        <p:guide orient="horz" pos="2152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04429-3B49-4F71-878A-7603122E63F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89AD2-5817-47C4-B945-881B27C4C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790" y="3871807"/>
            <a:ext cx="6383020" cy="1746109"/>
          </a:xfrm>
        </p:spPr>
        <p:txBody>
          <a:bodyPr/>
          <a:lstStyle>
            <a:lvl1pPr marL="0" indent="0" algn="ctr">
              <a:buNone/>
              <a:defRPr/>
            </a:lvl1pPr>
            <a:lvl2pPr marL="455737" indent="0" algn="ctr">
              <a:buNone/>
              <a:defRPr/>
            </a:lvl2pPr>
            <a:lvl3pPr marL="911474" indent="0" algn="ctr">
              <a:buNone/>
              <a:defRPr/>
            </a:lvl3pPr>
            <a:lvl4pPr marL="1367211" indent="0" algn="ctr">
              <a:buNone/>
              <a:defRPr/>
            </a:lvl4pPr>
            <a:lvl5pPr marL="1822948" indent="0" algn="ctr">
              <a:buNone/>
              <a:defRPr/>
            </a:lvl5pPr>
            <a:lvl6pPr marL="2278685" indent="0" algn="ctr">
              <a:buNone/>
              <a:defRPr/>
            </a:lvl6pPr>
            <a:lvl7pPr marL="2734422" indent="0" algn="ctr">
              <a:buNone/>
              <a:defRPr/>
            </a:lvl7pPr>
            <a:lvl8pPr marL="3190159" indent="0" algn="ctr">
              <a:buNone/>
              <a:defRPr/>
            </a:lvl8pPr>
            <a:lvl9pPr marL="36458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24/04/2019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24/04/2019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985" y="273621"/>
            <a:ext cx="2051685" cy="5829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930" y="273621"/>
            <a:ext cx="6003078" cy="5829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24/04/2019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24/04/2019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79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48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37" indent="0">
              <a:buNone/>
              <a:defRPr sz="1800"/>
            </a:lvl2pPr>
            <a:lvl3pPr marL="911474" indent="0">
              <a:buNone/>
              <a:defRPr sz="1600"/>
            </a:lvl3pPr>
            <a:lvl4pPr marL="1367211" indent="0">
              <a:buNone/>
              <a:defRPr sz="1400"/>
            </a:lvl4pPr>
            <a:lvl5pPr marL="1822948" indent="0">
              <a:buNone/>
              <a:defRPr sz="1400"/>
            </a:lvl5pPr>
            <a:lvl6pPr marL="2278685" indent="0">
              <a:buNone/>
              <a:defRPr sz="1400"/>
            </a:lvl6pPr>
            <a:lvl7pPr marL="2734422" indent="0">
              <a:buNone/>
              <a:defRPr sz="1400"/>
            </a:lvl7pPr>
            <a:lvl8pPr marL="3190159" indent="0">
              <a:buNone/>
              <a:defRPr sz="1400"/>
            </a:lvl8pPr>
            <a:lvl9pPr marL="36458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24/04/2019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594274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288" y="1594274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24/04/2019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23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23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24/04/2019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24/04/2019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24/04/2019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39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0" y="1429785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24/04/2019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0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737" indent="0">
              <a:buNone/>
              <a:defRPr sz="2800"/>
            </a:lvl2pPr>
            <a:lvl3pPr marL="911474" indent="0">
              <a:buNone/>
              <a:defRPr sz="2400"/>
            </a:lvl3pPr>
            <a:lvl4pPr marL="1367211" indent="0">
              <a:buNone/>
              <a:defRPr sz="2000"/>
            </a:lvl4pPr>
            <a:lvl5pPr marL="1822948" indent="0">
              <a:buNone/>
              <a:defRPr sz="2000"/>
            </a:lvl5pPr>
            <a:lvl6pPr marL="2278685" indent="0">
              <a:buNone/>
              <a:defRPr sz="2000"/>
            </a:lvl6pPr>
            <a:lvl7pPr marL="2734422" indent="0">
              <a:buNone/>
              <a:defRPr sz="2000"/>
            </a:lvl7pPr>
            <a:lvl8pPr marL="3190159" indent="0">
              <a:buNone/>
              <a:defRPr sz="2000"/>
            </a:lvl8pPr>
            <a:lvl9pPr marL="364589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59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24/04/2019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930" y="273621"/>
            <a:ext cx="8206740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930" y="1594274"/>
            <a:ext cx="8206740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930" y="6222095"/>
            <a:ext cx="2127673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0976C59-CA15-48B4-800E-57C4A83DC6FA}" type="datetimeFigureOut">
              <a:rPr lang="id-ID" smtClean="0"/>
              <a:pPr/>
              <a:t>24/04/2019</a:t>
            </a:fld>
            <a:endParaRPr 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5522" y="6222095"/>
            <a:ext cx="2887557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7" y="6222095"/>
            <a:ext cx="2127673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573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147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6721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294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03" indent="-341803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0573" indent="-284836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39342" indent="-22786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5079" indent="-22786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0816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06553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90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8027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64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37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74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11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48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85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422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59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96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0572" y="2449289"/>
            <a:ext cx="7683835" cy="13721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846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INTERAKSI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4938"/>
              </a:lnSpc>
              <a:buClrTx/>
              <a:buSzTx/>
              <a:buNone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Farida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M.Kom</a:t>
            </a:r>
            <a:endParaRPr lang="id-ID" sz="3198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33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05112" y="444500"/>
            <a:ext cx="4220707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KEYBOARD SPESIAL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keyboard </a:t>
            </a:r>
            <a:r>
              <a:rPr lang="en-US" sz="2802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spesial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 smtClean="0">
                <a:latin typeface="Courier New" pitchFamily="49" charset="0"/>
                <a:ea typeface="Calibri"/>
                <a:cs typeface="Courier New" pitchFamily="49" charset="0"/>
              </a:rPr>
              <a:t>glut</a:t>
            </a:r>
            <a:r>
              <a:rPr lang="en-US" sz="2400" dirty="0" smtClean="0">
                <a:latin typeface="Courier New" pitchFamily="49" charset="0"/>
                <a:ea typeface="Calibri"/>
                <a:cs typeface="Courier New" pitchFamily="49" charset="0"/>
              </a:rPr>
              <a:t>Special</a:t>
            </a:r>
            <a:r>
              <a:rPr lang="id-ID" sz="2400" dirty="0" smtClean="0">
                <a:latin typeface="Courier New" pitchFamily="49" charset="0"/>
                <a:ea typeface="Calibri"/>
                <a:cs typeface="Courier New" pitchFamily="49" charset="0"/>
              </a:rPr>
              <a:t>Func</a:t>
            </a:r>
            <a:r>
              <a:rPr lang="en-US" sz="2400" dirty="0" smtClean="0"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  <a:r>
              <a:rPr lang="id-ID" sz="28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bisa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mendeteksi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tombol-tombol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keyboard yang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bersifat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spesial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204" y="3340100"/>
            <a:ext cx="8746696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4330700" y="3340100"/>
            <a:ext cx="0" cy="2819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5700" y="215900"/>
            <a:ext cx="4220707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KEYBOARD SPESIAL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(CALLBACK FUNCTION)</a:t>
            </a:r>
            <a:endParaRPr lang="id-ID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callback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keyboard </a:t>
            </a:r>
            <a:r>
              <a:rPr lang="en-US" sz="2802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spesial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021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mySpecialKeyboard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key, 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x, 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y){</a:t>
            </a:r>
            <a:endParaRPr lang="en-US" sz="3200" dirty="0" smtClean="0">
              <a:ea typeface="Calibri"/>
              <a:cs typeface="Times New Roman"/>
            </a:endParaRPr>
          </a:p>
          <a:p>
            <a:pPr marL="45021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/>
                <a:ea typeface="Calibri"/>
                <a:cs typeface="Times New Roman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switch(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key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)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{</a:t>
            </a:r>
            <a:endParaRPr lang="en-US" sz="3200" dirty="0" smtClean="0">
              <a:ea typeface="Calibri"/>
              <a:cs typeface="Times New Roman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/>
                <a:ea typeface="Calibri"/>
                <a:cs typeface="Times New Roman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case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GLUT_KEY_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???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: …; 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break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;</a:t>
            </a:r>
          </a:p>
          <a:p>
            <a:r>
              <a:rPr lang="en-US" sz="2000" dirty="0" smtClean="0">
                <a:latin typeface="Courier New"/>
                <a:ea typeface="Calibri"/>
                <a:cs typeface="Times New Roman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case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GLUT_KEY_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ea typeface="Calibri"/>
                <a:cs typeface="Times New Roman"/>
              </a:rPr>
              <a:t>???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: …; 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break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;</a:t>
            </a:r>
            <a:endParaRPr lang="en-US" sz="3200" dirty="0" smtClean="0">
              <a:ea typeface="Calibri"/>
              <a:cs typeface="Times New Roman"/>
            </a:endParaRPr>
          </a:p>
          <a:p>
            <a:pPr marL="45021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/>
                <a:ea typeface="Calibri"/>
                <a:cs typeface="Times New Roman"/>
              </a:rPr>
              <a:t>	}</a:t>
            </a:r>
            <a:endParaRPr lang="en-US" sz="3200" dirty="0" smtClean="0">
              <a:ea typeface="Calibri"/>
              <a:cs typeface="Times New Roman"/>
            </a:endParaRPr>
          </a:p>
          <a:p>
            <a:pPr marL="45021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/>
                <a:ea typeface="Calibri"/>
                <a:cs typeface="Times New Roman"/>
              </a:rPr>
              <a:t>}</a:t>
            </a:r>
            <a:endParaRPr lang="en-US" sz="3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en-US" sz="800" dirty="0" smtClean="0">
              <a:ea typeface="Calibri"/>
              <a:cs typeface="Times New Roman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Pemanggilan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program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defRPr/>
            </a:pPr>
            <a:r>
              <a:rPr lang="en-US" sz="2000" dirty="0" smtClean="0">
                <a:solidFill>
                  <a:prstClr val="black"/>
                </a:solidFill>
                <a:latin typeface="Courier New"/>
                <a:ea typeface="Calibri"/>
              </a:rPr>
              <a:t>	</a:t>
            </a:r>
          </a:p>
          <a:p>
            <a:pPr marL="284163" indent="-284163">
              <a:defRPr/>
            </a:pPr>
            <a:r>
              <a:rPr lang="en-US" sz="2000" dirty="0" err="1" smtClean="0">
                <a:solidFill>
                  <a:prstClr val="black"/>
                </a:solidFill>
                <a:latin typeface="Courier New"/>
                <a:ea typeface="Calibri"/>
              </a:rPr>
              <a:t>glutSpecialFunc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ea typeface="Calibri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urier New"/>
                <a:ea typeface="Calibri"/>
              </a:rPr>
              <a:t>mySpecialKeyboard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ea typeface="Calibri"/>
              </a:rPr>
              <a:t>);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35300" y="444500"/>
            <a:ext cx="3169137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 MOUSE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GLUT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deteksi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input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mouse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kita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menambahkan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Mouse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dua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mouse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GLUT.</a:t>
            </a:r>
          </a:p>
          <a:p>
            <a:pPr marL="741363" lvl="1" indent="-28416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menangani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event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klik</a:t>
            </a:r>
            <a:endParaRPr lang="en-US" sz="24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Courier New"/>
                <a:ea typeface="Calibri"/>
              </a:rPr>
              <a:t>glutMouseFunc</a:t>
            </a:r>
            <a:r>
              <a:rPr lang="en-US" sz="2000" dirty="0" smtClean="0">
                <a:latin typeface="Courier New"/>
                <a:ea typeface="Calibri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</a:rPr>
              <a:t>void</a:t>
            </a:r>
            <a:r>
              <a:rPr lang="en-US" sz="2000" dirty="0" smtClean="0">
                <a:latin typeface="Courier New"/>
                <a:ea typeface="Calibri"/>
              </a:rPr>
              <a:t> (GLUTCALLBACK *</a:t>
            </a:r>
            <a:r>
              <a:rPr lang="en-US" sz="2000" dirty="0" err="1" smtClean="0">
                <a:latin typeface="Courier New"/>
                <a:ea typeface="Calibri"/>
              </a:rPr>
              <a:t>func</a:t>
            </a:r>
            <a:r>
              <a:rPr lang="en-US" sz="2000" dirty="0" smtClean="0">
                <a:latin typeface="Courier New"/>
                <a:ea typeface="Calibri"/>
              </a:rPr>
              <a:t>)(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</a:rPr>
              <a:t>int</a:t>
            </a:r>
            <a:r>
              <a:rPr lang="en-US" sz="2000" dirty="0" smtClean="0">
                <a:latin typeface="Courier New"/>
                <a:ea typeface="Calibri"/>
              </a:rPr>
              <a:t> button, 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</a:rPr>
              <a:t>int</a:t>
            </a:r>
            <a:r>
              <a:rPr lang="en-US" sz="2000" dirty="0" smtClean="0">
                <a:latin typeface="Courier New"/>
                <a:ea typeface="Calibri"/>
              </a:rPr>
              <a:t> state, 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</a:rPr>
              <a:t>int</a:t>
            </a:r>
            <a:r>
              <a:rPr lang="en-US" sz="2000" dirty="0" smtClean="0">
                <a:latin typeface="Courier New"/>
                <a:ea typeface="Calibri"/>
              </a:rPr>
              <a:t> x, 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</a:rPr>
              <a:t>int</a:t>
            </a:r>
            <a:r>
              <a:rPr lang="en-US" sz="2000" dirty="0" smtClean="0">
                <a:latin typeface="Courier New"/>
                <a:ea typeface="Calibri"/>
              </a:rPr>
              <a:t> y));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mendeteksi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gerakan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mouse</a:t>
            </a:r>
            <a:endParaRPr lang="en-US" sz="24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defRPr/>
            </a:pPr>
            <a:r>
              <a:rPr lang="en-US" sz="2400" dirty="0" smtClean="0">
                <a:latin typeface="Courier New"/>
                <a:ea typeface="Calibri"/>
              </a:rPr>
              <a:t>	</a:t>
            </a:r>
            <a:r>
              <a:rPr lang="en-US" sz="2000" dirty="0" err="1" smtClean="0">
                <a:latin typeface="Courier New"/>
                <a:ea typeface="Calibri"/>
              </a:rPr>
              <a:t>glutMotionFunc</a:t>
            </a:r>
            <a:r>
              <a:rPr lang="en-US" sz="2000" dirty="0" smtClean="0">
                <a:latin typeface="Courier New"/>
                <a:ea typeface="Calibri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</a:rPr>
              <a:t>void</a:t>
            </a:r>
            <a:r>
              <a:rPr lang="en-US" sz="2000" dirty="0" smtClean="0">
                <a:latin typeface="Courier New"/>
                <a:ea typeface="Calibri"/>
              </a:rPr>
              <a:t> *</a:t>
            </a:r>
            <a:r>
              <a:rPr lang="en-US" sz="2000" dirty="0" err="1" smtClean="0">
                <a:latin typeface="Courier New"/>
                <a:ea typeface="Calibri"/>
              </a:rPr>
              <a:t>func</a:t>
            </a:r>
            <a:r>
              <a:rPr lang="en-US" sz="2000" dirty="0" smtClean="0">
                <a:latin typeface="Courier New"/>
                <a:ea typeface="Calibri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</a:rPr>
              <a:t>int</a:t>
            </a:r>
            <a:r>
              <a:rPr lang="en-US" sz="2000" dirty="0" smtClean="0">
                <a:latin typeface="Courier New"/>
                <a:ea typeface="Calibri"/>
              </a:rPr>
              <a:t> x, 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</a:rPr>
              <a:t>int</a:t>
            </a:r>
            <a:r>
              <a:rPr lang="en-US" sz="2000" dirty="0" smtClean="0">
                <a:latin typeface="Courier New"/>
                <a:ea typeface="Calibri"/>
              </a:rPr>
              <a:t> y));</a:t>
            </a:r>
            <a:endParaRPr lang="en-US" sz="24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06700" y="444500"/>
            <a:ext cx="3694922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UKURAN WINDOW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Agar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posisi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koordinat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mouse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sama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koordinat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window GLUT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ukuran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window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koordinat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perlu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ubah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seperti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28600" marR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latin typeface="Courier New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 w = 640, h = 640; </a:t>
            </a:r>
            <a:r>
              <a:rPr lang="en-US" sz="2400" dirty="0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//</a:t>
            </a:r>
            <a:r>
              <a:rPr lang="en-US" sz="2400" dirty="0" err="1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variabel</a:t>
            </a:r>
            <a:r>
              <a:rPr lang="en-US" sz="2400" dirty="0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 global</a:t>
            </a:r>
            <a:endParaRPr lang="en-US" dirty="0" smtClean="0">
              <a:ea typeface="Calibri"/>
              <a:cs typeface="Times New Roman"/>
            </a:endParaRPr>
          </a:p>
          <a:p>
            <a:pPr marL="228600" marR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latin typeface="Courier New"/>
                <a:ea typeface="Calibri"/>
                <a:cs typeface="Times New Roman"/>
              </a:rPr>
              <a:t>glutInitWindowSize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400" dirty="0" err="1" smtClean="0">
                <a:latin typeface="Courier New"/>
                <a:ea typeface="Calibri"/>
                <a:cs typeface="Times New Roman"/>
              </a:rPr>
              <a:t>w,h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);</a:t>
            </a:r>
            <a:endParaRPr lang="en-US" dirty="0" smtClean="0">
              <a:ea typeface="Calibri"/>
              <a:cs typeface="Times New Roman"/>
            </a:endParaRPr>
          </a:p>
          <a:p>
            <a:pPr marL="465138"/>
            <a:r>
              <a:rPr lang="en-US" sz="2400" dirty="0" smtClean="0">
                <a:latin typeface="Courier New"/>
                <a:ea typeface="Calibri"/>
              </a:rPr>
              <a:t>gluOrtho2D(-w/2,w/2,-h/2,h/2);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86330" y="444500"/>
            <a:ext cx="243977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EVENT KLIK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Terdapat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event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klik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mouse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GLUT.</a:t>
            </a:r>
          </a:p>
          <a:p>
            <a:pPr marL="284163" indent="-284163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5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GLUT_LEFT_BUTTON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inisialisasi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button mouse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kiri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GLUT_RIGHT_BUTTON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inisialisasi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button mouse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kanan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GLUT_MIDDLE_BUTTON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inisialisasi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button mouse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tengah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GLUT_DOWN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inisialisasi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ketika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tombol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mouse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ditekan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GLUT_UP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inisialisasi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ketika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tombol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mouse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dilepaskan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085" y="215900"/>
            <a:ext cx="2997615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EVENT KLIK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(CALLBACK FUNCTION)</a:t>
            </a:r>
            <a:endParaRPr lang="id-ID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900" y="1663700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callback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event </a:t>
            </a:r>
            <a:r>
              <a:rPr lang="en-US" sz="2802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klik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9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1900" dirty="0" smtClean="0">
                <a:latin typeface="Courier New"/>
                <a:ea typeface="Calibri"/>
                <a:cs typeface="Times New Roman"/>
              </a:rPr>
              <a:t> mouse(</a:t>
            </a:r>
            <a:r>
              <a:rPr lang="en-US" sz="19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900" dirty="0" smtClean="0">
                <a:latin typeface="Courier New"/>
                <a:ea typeface="Calibri"/>
                <a:cs typeface="Times New Roman"/>
              </a:rPr>
              <a:t> button, </a:t>
            </a:r>
            <a:r>
              <a:rPr lang="en-US" sz="19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900" dirty="0" smtClean="0">
                <a:latin typeface="Courier New"/>
                <a:ea typeface="Calibri"/>
                <a:cs typeface="Times New Roman"/>
              </a:rPr>
              <a:t> state, </a:t>
            </a:r>
            <a:r>
              <a:rPr lang="en-US" sz="19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9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1900" dirty="0" err="1" smtClean="0">
                <a:latin typeface="Courier New"/>
                <a:ea typeface="Calibri"/>
                <a:cs typeface="Times New Roman"/>
              </a:rPr>
              <a:t>x,</a:t>
            </a:r>
            <a:r>
              <a:rPr lang="en-US" sz="19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1900" dirty="0" smtClean="0">
                <a:latin typeface="Courier New"/>
                <a:ea typeface="Calibri"/>
                <a:cs typeface="Times New Roman"/>
              </a:rPr>
              <a:t> y){</a:t>
            </a:r>
            <a:endParaRPr lang="en-US" sz="1900" dirty="0" smtClean="0">
              <a:ea typeface="Calibri"/>
              <a:cs typeface="Times New Roman"/>
            </a:endParaRPr>
          </a:p>
          <a:p>
            <a:pPr indent="400050">
              <a:lnSpc>
                <a:spcPct val="115000"/>
              </a:lnSpc>
            </a:pPr>
            <a:r>
              <a:rPr lang="en-US" sz="19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900" dirty="0" smtClean="0">
                <a:latin typeface="Courier New"/>
                <a:ea typeface="Calibri"/>
                <a:cs typeface="Times New Roman"/>
              </a:rPr>
              <a:t>(button==GLUT_LEFT_BUTTON &amp;&amp; state==GLUT_DOWN)</a:t>
            </a:r>
            <a:endParaRPr lang="en-US" sz="1900" dirty="0" smtClean="0">
              <a:ea typeface="Calibri"/>
              <a:cs typeface="Times New Roman"/>
            </a:endParaRPr>
          </a:p>
          <a:p>
            <a:pPr indent="400050">
              <a:lnSpc>
                <a:spcPct val="115000"/>
              </a:lnSpc>
            </a:pPr>
            <a:r>
              <a:rPr lang="en-US" sz="1900" dirty="0" smtClean="0">
                <a:latin typeface="Courier New"/>
                <a:ea typeface="Calibri"/>
                <a:cs typeface="Times New Roman"/>
              </a:rPr>
              <a:t>	</a:t>
            </a:r>
            <a:r>
              <a:rPr lang="en-US" sz="1900" dirty="0" err="1" smtClean="0">
                <a:latin typeface="Courier New"/>
                <a:ea typeface="Calibri"/>
                <a:cs typeface="Times New Roman"/>
              </a:rPr>
              <a:t>drawDot</a:t>
            </a:r>
            <a:r>
              <a:rPr lang="en-US" sz="1900" dirty="0" smtClean="0">
                <a:latin typeface="Courier New"/>
                <a:ea typeface="Calibri"/>
                <a:cs typeface="Times New Roman"/>
              </a:rPr>
              <a:t>(x,480-y);</a:t>
            </a:r>
            <a:endParaRPr lang="en-US" sz="1900" dirty="0" smtClean="0">
              <a:ea typeface="Calibri"/>
              <a:cs typeface="Times New Roman"/>
            </a:endParaRPr>
          </a:p>
          <a:p>
            <a:pPr indent="400050">
              <a:lnSpc>
                <a:spcPct val="115000"/>
              </a:lnSpc>
            </a:pPr>
            <a:r>
              <a:rPr lang="en-US" sz="19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900" dirty="0" smtClean="0">
                <a:latin typeface="Courier New"/>
                <a:ea typeface="Calibri"/>
                <a:cs typeface="Times New Roman"/>
              </a:rPr>
              <a:t>(button==GLUT_RIGHT_BUTTON &amp;&amp; state==GLUT_DOWN)</a:t>
            </a:r>
            <a:endParaRPr lang="en-US" sz="1900" dirty="0" smtClean="0">
              <a:ea typeface="Calibri"/>
              <a:cs typeface="Times New Roman"/>
            </a:endParaRPr>
          </a:p>
          <a:p>
            <a:pPr indent="400050">
              <a:lnSpc>
                <a:spcPct val="115000"/>
              </a:lnSpc>
            </a:pPr>
            <a:r>
              <a:rPr lang="en-US" sz="1900" dirty="0" smtClean="0">
                <a:latin typeface="Courier New"/>
                <a:ea typeface="Calibri"/>
                <a:cs typeface="Times New Roman"/>
              </a:rPr>
              <a:t>	drawDot2(x,480-y);</a:t>
            </a:r>
            <a:endParaRPr lang="en-US" sz="1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900" dirty="0" smtClean="0">
                <a:latin typeface="Courier New"/>
                <a:ea typeface="Calibri"/>
                <a:cs typeface="Times New Roman"/>
              </a:rPr>
              <a:t>}</a:t>
            </a:r>
            <a:endParaRPr lang="en-US" sz="1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en-US" sz="800" dirty="0" smtClean="0">
              <a:ea typeface="Calibri"/>
              <a:cs typeface="Times New Roman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Pemanggilan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program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defRPr/>
            </a:pPr>
            <a:r>
              <a:rPr lang="en-US" sz="2000" dirty="0" smtClean="0">
                <a:solidFill>
                  <a:prstClr val="black"/>
                </a:solidFill>
                <a:latin typeface="Courier New"/>
                <a:ea typeface="Calibri"/>
              </a:rPr>
              <a:t>	</a:t>
            </a:r>
          </a:p>
          <a:p>
            <a:pPr marL="284163" indent="-284163">
              <a:defRPr/>
            </a:pPr>
            <a:r>
              <a:rPr lang="en-US" sz="2000" dirty="0" err="1" smtClean="0">
                <a:solidFill>
                  <a:prstClr val="black"/>
                </a:solidFill>
                <a:latin typeface="Courier New"/>
                <a:ea typeface="Calibri"/>
              </a:rPr>
              <a:t>glutMouseFunc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ea typeface="Calibri"/>
              </a:rPr>
              <a:t>(mouse);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92100"/>
            <a:ext cx="3114675" cy="3505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6900" y="1054100"/>
            <a:ext cx="3943350" cy="2743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900" y="4025900"/>
            <a:ext cx="4905375" cy="2495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35300" y="97790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7300" y="120650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7900" y="539750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1700" y="6007100"/>
            <a:ext cx="1676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06900" y="2882900"/>
            <a:ext cx="838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9300" y="520700"/>
            <a:ext cx="16764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01700" y="5168900"/>
            <a:ext cx="23622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59100" y="444500"/>
            <a:ext cx="330379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 MOTION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motion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pelengkap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interaksi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mouse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mendeteksi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gerakan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mouse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indent="400050">
              <a:lnSpc>
                <a:spcPct val="115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motion(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x,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y){	</a:t>
            </a:r>
            <a:endParaRPr lang="en-US" sz="2800" dirty="0" smtClean="0">
              <a:ea typeface="Calibri"/>
              <a:cs typeface="Times New Roman"/>
            </a:endParaRPr>
          </a:p>
          <a:p>
            <a:pPr indent="400050">
              <a:lnSpc>
                <a:spcPct val="115000"/>
              </a:lnSpc>
            </a:pPr>
            <a:endParaRPr lang="en-US" sz="2000" dirty="0" smtClean="0">
              <a:latin typeface="Courier New"/>
              <a:ea typeface="Calibri"/>
              <a:cs typeface="Times New Roman"/>
            </a:endParaRPr>
          </a:p>
          <a:p>
            <a:pPr indent="400050">
              <a:lnSpc>
                <a:spcPct val="115000"/>
              </a:lnSpc>
            </a:pPr>
            <a:r>
              <a:rPr lang="en-US" sz="2000" dirty="0" smtClean="0">
                <a:latin typeface="Courier New"/>
                <a:ea typeface="Calibri"/>
                <a:cs typeface="Times New Roman"/>
              </a:rPr>
              <a:t>}</a:t>
            </a:r>
            <a:endParaRPr lang="en-US" sz="2800" dirty="0" smtClean="0">
              <a:ea typeface="Calibri"/>
              <a:cs typeface="Times New Roman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main</a:t>
            </a:r>
          </a:p>
          <a:p>
            <a:pPr marL="284163" indent="-284163">
              <a:lnSpc>
                <a:spcPct val="15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glutMotionFunc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(motion);</a:t>
            </a:r>
            <a:endParaRPr lang="en-US" sz="2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0572" y="2787063"/>
            <a:ext cx="7683835" cy="55303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4938"/>
              </a:lnSpc>
              <a:buClrTx/>
              <a:buSzTx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TERIMAKASIH -</a:t>
            </a:r>
            <a:endParaRPr lang="id-ID" sz="3198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3657383" y="444500"/>
            <a:ext cx="1663917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TUJUAN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101" y="1739900"/>
            <a:ext cx="8610600" cy="34470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prinsip-prinsip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deteksi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input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berupa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interaksi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keyboard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2D yang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dikendalikan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keyboard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prinsip-prinsip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pembuatan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interaksi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2D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mouse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</a:pPr>
            <a:r>
              <a:rPr lang="nn-NO" sz="2800" dirty="0" smtClean="0">
                <a:latin typeface="Arial" pitchFamily="34" charset="0"/>
                <a:cs typeface="Arial" pitchFamily="34" charset="0"/>
              </a:rPr>
              <a:t>Membuat interaksi objek 2D menggunakan </a:t>
            </a:r>
            <a:r>
              <a:rPr lang="nn-NO" sz="2800" b="1" dirty="0" smtClean="0">
                <a:latin typeface="Arial" pitchFamily="34" charset="0"/>
                <a:cs typeface="Arial" pitchFamily="34" charset="0"/>
              </a:rPr>
              <a:t>mouse</a:t>
            </a:r>
            <a:r>
              <a:rPr lang="nn-NO" sz="28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id-ID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83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3797300" y="444500"/>
            <a:ext cx="1542089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MATERI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5300" y="1898774"/>
            <a:ext cx="3667992" cy="33470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4163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Keyboard</a:t>
            </a:r>
          </a:p>
          <a:p>
            <a:pPr marL="741363" lvl="1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Keyboard Normal</a:t>
            </a:r>
          </a:p>
          <a:p>
            <a:pPr marL="741363" lvl="1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Keyboard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Spesial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Mouse</a:t>
            </a:r>
          </a:p>
          <a:p>
            <a:pPr marL="741363" lvl="1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Event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Klik</a:t>
            </a:r>
            <a:endParaRPr lang="en-US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Motion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83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8981" y="444500"/>
            <a:ext cx="4013919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 KEYBOARD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GLUT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deteksi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input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keyboard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kita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menambahkan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Keyboard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dua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keyboard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GLUT.</a:t>
            </a:r>
          </a:p>
          <a:p>
            <a:pPr marL="741363" lvl="1" indent="-28416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Keyboard 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Normal</a:t>
            </a:r>
          </a:p>
          <a:p>
            <a:pPr marL="741363" lvl="1" indent="-284163"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Courier New"/>
                <a:ea typeface="Calibri"/>
              </a:rPr>
              <a:t>glut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  <a:ea typeface="Calibri"/>
              </a:rPr>
              <a:t>Keyboard</a:t>
            </a:r>
            <a:r>
              <a:rPr lang="en-US" sz="2000" dirty="0" err="1" smtClean="0">
                <a:latin typeface="Courier New"/>
                <a:ea typeface="Calibri"/>
              </a:rPr>
              <a:t>Func</a:t>
            </a:r>
            <a:r>
              <a:rPr lang="en-US" sz="2000" dirty="0" smtClean="0">
                <a:latin typeface="Courier New"/>
                <a:ea typeface="Calibri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</a:rPr>
              <a:t>void</a:t>
            </a:r>
            <a:r>
              <a:rPr lang="en-US" sz="2000" dirty="0" smtClean="0">
                <a:latin typeface="Courier New"/>
                <a:ea typeface="Calibri"/>
              </a:rPr>
              <a:t> (GLUTCALLBACK *</a:t>
            </a:r>
            <a:r>
              <a:rPr lang="en-US" sz="2000" dirty="0" err="1" smtClean="0">
                <a:latin typeface="Courier New"/>
                <a:ea typeface="Calibri"/>
              </a:rPr>
              <a:t>func</a:t>
            </a:r>
            <a:r>
              <a:rPr lang="en-US" sz="2000" dirty="0" smtClean="0">
                <a:latin typeface="Courier New"/>
                <a:ea typeface="Calibri"/>
              </a:rPr>
              <a:t>)(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</a:rPr>
              <a:t>unsigned</a:t>
            </a:r>
            <a:r>
              <a:rPr lang="en-US" sz="2000" dirty="0" smtClean="0">
                <a:latin typeface="Courier New"/>
                <a:ea typeface="Calibri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</a:rPr>
              <a:t>char</a:t>
            </a:r>
            <a:r>
              <a:rPr lang="en-US" sz="2000" dirty="0" smtClean="0">
                <a:latin typeface="Courier New"/>
                <a:ea typeface="Calibri"/>
              </a:rPr>
              <a:t> key, 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</a:rPr>
              <a:t>int</a:t>
            </a:r>
            <a:r>
              <a:rPr lang="en-US" sz="2000" dirty="0" smtClean="0">
                <a:latin typeface="Courier New"/>
                <a:ea typeface="Calibri"/>
              </a:rPr>
              <a:t> x, 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</a:rPr>
              <a:t>int</a:t>
            </a:r>
            <a:r>
              <a:rPr lang="en-US" sz="2000" dirty="0" smtClean="0">
                <a:latin typeface="Courier New"/>
                <a:ea typeface="Calibri"/>
              </a:rPr>
              <a:t> y));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Keyboard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Spesial</a:t>
            </a:r>
            <a:endParaRPr lang="en-US" sz="24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defRPr/>
            </a:pPr>
            <a:r>
              <a:rPr lang="en-US" sz="2400" dirty="0" smtClean="0">
                <a:latin typeface="Courier New"/>
                <a:ea typeface="Calibri"/>
              </a:rPr>
              <a:t>	</a:t>
            </a:r>
            <a:r>
              <a:rPr lang="en-US" sz="2000" dirty="0" err="1" smtClean="0">
                <a:latin typeface="Courier New"/>
                <a:ea typeface="Calibri"/>
              </a:rPr>
              <a:t>glut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  <a:ea typeface="Calibri"/>
              </a:rPr>
              <a:t>Special</a:t>
            </a:r>
            <a:r>
              <a:rPr lang="en-US" sz="2000" dirty="0" err="1" smtClean="0">
                <a:latin typeface="Courier New"/>
                <a:ea typeface="Calibri"/>
              </a:rPr>
              <a:t>Func</a:t>
            </a:r>
            <a:r>
              <a:rPr lang="en-US" sz="2000" dirty="0" smtClean="0">
                <a:latin typeface="Courier New"/>
                <a:ea typeface="Calibri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</a:rPr>
              <a:t>void</a:t>
            </a:r>
            <a:r>
              <a:rPr lang="en-US" sz="2000" dirty="0" smtClean="0">
                <a:latin typeface="Courier New"/>
                <a:ea typeface="Calibri"/>
              </a:rPr>
              <a:t> (GLUTCALLBACK *</a:t>
            </a:r>
            <a:r>
              <a:rPr lang="en-US" sz="2000" dirty="0" err="1" smtClean="0">
                <a:latin typeface="Courier New"/>
                <a:ea typeface="Calibri"/>
              </a:rPr>
              <a:t>func</a:t>
            </a:r>
            <a:r>
              <a:rPr lang="en-US" sz="2000" dirty="0" smtClean="0">
                <a:latin typeface="Courier New"/>
                <a:ea typeface="Calibri"/>
              </a:rPr>
              <a:t>)(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</a:rPr>
              <a:t>unsigned</a:t>
            </a:r>
            <a:r>
              <a:rPr lang="en-US" sz="2000" dirty="0" smtClean="0">
                <a:latin typeface="Courier New"/>
                <a:ea typeface="Calibri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</a:rPr>
              <a:t>char</a:t>
            </a:r>
            <a:r>
              <a:rPr lang="en-US" sz="2000" dirty="0" smtClean="0">
                <a:latin typeface="Courier New"/>
                <a:ea typeface="Calibri"/>
              </a:rPr>
              <a:t> key, 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</a:rPr>
              <a:t>int</a:t>
            </a:r>
            <a:r>
              <a:rPr lang="en-US" sz="2000" dirty="0" smtClean="0">
                <a:latin typeface="Courier New"/>
                <a:ea typeface="Calibri"/>
              </a:rPr>
              <a:t> x, 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</a:rPr>
              <a:t>int</a:t>
            </a:r>
            <a:r>
              <a:rPr lang="en-US" sz="2000" dirty="0" smtClean="0">
                <a:latin typeface="Courier New"/>
                <a:ea typeface="Calibri"/>
              </a:rPr>
              <a:t> y));</a:t>
            </a:r>
            <a:endParaRPr lang="en-US" sz="24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8981" y="444500"/>
            <a:ext cx="4013919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 KEYBOARD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Agar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keyboard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dideteksi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terus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timer/update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disertakan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l="18429" t="56293" r="55826" b="29897"/>
          <a:stretch>
            <a:fillRect/>
          </a:stretch>
        </p:blipFill>
        <p:spPr bwMode="auto">
          <a:xfrm>
            <a:off x="901700" y="2882901"/>
            <a:ext cx="4495800" cy="128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8981" y="444500"/>
            <a:ext cx="4514056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PROGRAM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6475" y="1663700"/>
            <a:ext cx="2867025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30700" y="1663700"/>
            <a:ext cx="3848100" cy="2552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8025" y="4283075"/>
            <a:ext cx="4867275" cy="2486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111500" y="1816100"/>
            <a:ext cx="575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54900" y="2730500"/>
            <a:ext cx="575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9500" y="5702300"/>
            <a:ext cx="575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05112" y="444500"/>
            <a:ext cx="4263988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KEYBOARD NORMAL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keyboard 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normal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 smtClean="0">
                <a:latin typeface="Courier New" pitchFamily="49" charset="0"/>
                <a:ea typeface="Calibri"/>
                <a:cs typeface="Courier New" pitchFamily="49" charset="0"/>
              </a:rPr>
              <a:t>glut</a:t>
            </a:r>
            <a:r>
              <a:rPr lang="en-US" sz="2400" dirty="0" smtClean="0">
                <a:latin typeface="Courier New" pitchFamily="49" charset="0"/>
                <a:ea typeface="Calibri"/>
                <a:cs typeface="Courier New" pitchFamily="49" charset="0"/>
              </a:rPr>
              <a:t>Keyboard</a:t>
            </a:r>
            <a:r>
              <a:rPr lang="id-ID" sz="2400" dirty="0" smtClean="0">
                <a:latin typeface="Courier New" pitchFamily="49" charset="0"/>
                <a:ea typeface="Calibri"/>
                <a:cs typeface="Courier New" pitchFamily="49" charset="0"/>
              </a:rPr>
              <a:t>Func</a:t>
            </a:r>
            <a:r>
              <a:rPr lang="en-US" sz="2400" dirty="0" smtClean="0"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  <a:r>
              <a:rPr lang="id-ID" sz="28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hanya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bisa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mendeteksi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inputan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keyboard yang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berupa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karakter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ASCII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diletakkan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program,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parameternya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callback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telah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didefinisikan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berupa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 parameter.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05112" y="215900"/>
            <a:ext cx="4263988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KEYBOARD NORMAL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(CALLBACK FUNCTION)</a:t>
            </a:r>
            <a:endParaRPr lang="id-ID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callback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keyboard 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normal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myKeyboard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unsigned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char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key, 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x, 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 y){</a:t>
            </a:r>
            <a:endParaRPr lang="en-US" sz="3200" dirty="0" smtClean="0">
              <a:ea typeface="Calibri"/>
              <a:cs typeface="Times New Roman"/>
            </a:endParaRPr>
          </a:p>
          <a:p>
            <a:pPr marL="45021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seleksi</a:t>
            </a:r>
            <a:r>
              <a:rPr lang="en-US" sz="2000" dirty="0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tombol</a:t>
            </a:r>
            <a:r>
              <a:rPr lang="en-US" sz="2000" dirty="0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 yang </a:t>
            </a:r>
            <a:r>
              <a:rPr lang="en-US" sz="2000" dirty="0" err="1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ditekan</a:t>
            </a:r>
            <a:endParaRPr lang="en-US" sz="2000" dirty="0" smtClean="0">
              <a:solidFill>
                <a:srgbClr val="00B050"/>
              </a:solidFill>
              <a:latin typeface="Courier New"/>
              <a:ea typeface="Calibri"/>
              <a:cs typeface="Times New Roman"/>
            </a:endParaRPr>
          </a:p>
          <a:p>
            <a:pPr marL="45021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(key == </a:t>
            </a:r>
            <a:r>
              <a:rPr lang="en-US" sz="20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‘a’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)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glTranslatef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(10,0,0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); </a:t>
            </a:r>
            <a:endParaRPr lang="en-US" sz="3200" dirty="0" smtClean="0">
              <a:ea typeface="Calibri"/>
              <a:cs typeface="Times New Roman"/>
            </a:endParaRPr>
          </a:p>
          <a:p>
            <a:pPr marL="450215">
              <a:lnSpc>
                <a:spcPct val="115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else if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(key == </a:t>
            </a:r>
            <a:r>
              <a:rPr lang="en-US" sz="200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‘d’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 </a:t>
            </a:r>
            <a:r>
              <a:rPr lang="en-US" sz="2000" dirty="0" err="1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glTranslatef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(-10,0,0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en-US" sz="3200" dirty="0" smtClean="0"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urier New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</a:pPr>
            <a:endParaRPr lang="en-US" sz="800" dirty="0" smtClean="0">
              <a:ea typeface="Calibri"/>
              <a:cs typeface="Times New Roman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Pemanggilan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program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defRPr/>
            </a:pPr>
            <a:r>
              <a:rPr lang="en-US" sz="2000" dirty="0" smtClean="0">
                <a:solidFill>
                  <a:prstClr val="black"/>
                </a:solidFill>
                <a:latin typeface="Courier New"/>
                <a:ea typeface="Calibri"/>
              </a:rPr>
              <a:t>	</a:t>
            </a:r>
          </a:p>
          <a:p>
            <a:pPr marL="284163" indent="-284163">
              <a:defRPr/>
            </a:pPr>
            <a:r>
              <a:rPr lang="en-US" sz="2000" dirty="0" err="1" smtClean="0">
                <a:solidFill>
                  <a:prstClr val="black"/>
                </a:solidFill>
                <a:latin typeface="Courier New"/>
                <a:ea typeface="Calibri"/>
              </a:rPr>
              <a:t>glutKeyboardFunc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ea typeface="Calibri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urier New"/>
                <a:ea typeface="Calibri"/>
              </a:rPr>
              <a:t>myKeyboard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ea typeface="Calibri"/>
              </a:rPr>
              <a:t>);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1500" y="444500"/>
            <a:ext cx="2906387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1282700"/>
            <a:ext cx="291854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3300" y="1282700"/>
            <a:ext cx="2882900" cy="301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949700" y="3644900"/>
            <a:ext cx="1143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asal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4406900"/>
            <a:ext cx="29591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Keyboard = ‘a’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4406900"/>
            <a:ext cx="29591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Keyboard = ‘d’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759</Template>
  <TotalTime>4077</TotalTime>
  <Words>435</Words>
  <Application>Microsoft Office PowerPoint</Application>
  <PresentationFormat>Custom</PresentationFormat>
  <Paragraphs>125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Diseño predeterminado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Davin Mboir</dc:creator>
  <cp:lastModifiedBy>Hasaby</cp:lastModifiedBy>
  <cp:revision>217</cp:revision>
  <dcterms:created xsi:type="dcterms:W3CDTF">2011-03-16T23:24:00Z</dcterms:created>
  <dcterms:modified xsi:type="dcterms:W3CDTF">2019-04-24T02:08:23Z</dcterms:modified>
</cp:coreProperties>
</file>