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304" r:id="rId6"/>
    <p:sldId id="305" r:id="rId7"/>
    <p:sldId id="306" r:id="rId8"/>
    <p:sldId id="298" r:id="rId9"/>
    <p:sldId id="294" r:id="rId10"/>
    <p:sldId id="307" r:id="rId11"/>
    <p:sldId id="308" r:id="rId12"/>
    <p:sldId id="309" r:id="rId13"/>
    <p:sldId id="310" r:id="rId14"/>
    <p:sldId id="314" r:id="rId15"/>
    <p:sldId id="311" r:id="rId16"/>
    <p:sldId id="312" r:id="rId17"/>
    <p:sldId id="313" r:id="rId18"/>
    <p:sldId id="315" r:id="rId19"/>
    <p:sldId id="316" r:id="rId20"/>
    <p:sldId id="317" r:id="rId21"/>
    <p:sldId id="318" r:id="rId22"/>
    <p:sldId id="320" r:id="rId23"/>
    <p:sldId id="321" r:id="rId24"/>
    <p:sldId id="287" r:id="rId25"/>
  </p:sldIdLst>
  <p:sldSz cx="9118600" cy="68326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3066" autoAdjust="0"/>
  </p:normalViewPr>
  <p:slideViewPr>
    <p:cSldViewPr>
      <p:cViewPr varScale="1">
        <p:scale>
          <a:sx n="41" d="100"/>
          <a:sy n="41" d="100"/>
        </p:scale>
        <p:origin x="-672" y="-96"/>
      </p:cViewPr>
      <p:guideLst>
        <p:guide orient="horz" pos="2152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04429-3B49-4F71-878A-7603122E63F7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89AD2-5817-47C4-B945-881B27C4C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9AD2-5817-47C4-B945-881B27C4CF5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None/>
              <a:defRPr/>
            </a:lvl1pPr>
            <a:lvl2pPr marL="455737" indent="0" algn="ctr">
              <a:buNone/>
              <a:defRPr/>
            </a:lvl2pPr>
            <a:lvl3pPr marL="911474" indent="0" algn="ctr">
              <a:buNone/>
              <a:defRPr/>
            </a:lvl3pPr>
            <a:lvl4pPr marL="1367211" indent="0" algn="ctr">
              <a:buNone/>
              <a:defRPr/>
            </a:lvl4pPr>
            <a:lvl5pPr marL="1822948" indent="0" algn="ctr">
              <a:buNone/>
              <a:defRPr/>
            </a:lvl5pPr>
            <a:lvl6pPr marL="2278685" indent="0" algn="ctr">
              <a:buNone/>
              <a:defRPr/>
            </a:lvl6pPr>
            <a:lvl7pPr marL="2734422" indent="0" algn="ctr">
              <a:buNone/>
              <a:defRPr/>
            </a:lvl7pPr>
            <a:lvl8pPr marL="3190159" indent="0" algn="ctr">
              <a:buNone/>
              <a:defRPr/>
            </a:lvl8pPr>
            <a:lvl9pPr marL="36458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985" y="273621"/>
            <a:ext cx="2051685" cy="5829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930" y="273621"/>
            <a:ext cx="6003078" cy="5829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288" y="1594274"/>
            <a:ext cx="4027382" cy="450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930" y="273621"/>
            <a:ext cx="820674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594274"/>
            <a:ext cx="820674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930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0976C59-CA15-48B4-800E-57C4A83DC6FA}" type="datetimeFigureOut">
              <a:rPr lang="id-ID" smtClean="0"/>
              <a:pPr/>
              <a:t>01/04/2019</a:t>
            </a:fld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5522" y="6222095"/>
            <a:ext cx="2887557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7" y="6222095"/>
            <a:ext cx="2127673" cy="4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CFC19-7DD1-4EB4-B543-05BFC4044BD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573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147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6721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29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03" indent="-34180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0573" indent="-28483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39342" indent="-2278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595079" indent="-22786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0816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06553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90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8027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64" indent="-22786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0572" y="2449289"/>
            <a:ext cx="7683835" cy="13721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846"/>
              </a:lnSpc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</a:t>
            </a:r>
            <a:endParaRPr lang="id-ID" sz="3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Farida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M.Kom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355" y="444500"/>
            <a:ext cx="1678345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2D </a:t>
            </a: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3D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1900" y="1892300"/>
            <a:ext cx="415091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CUBE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glutWireCube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sisi</a:t>
            </a:r>
            <a:endParaRPr lang="en-US" sz="32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0" y="3187700"/>
            <a:ext cx="2971800" cy="310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3100" y="3187700"/>
            <a:ext cx="29857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684" y="1770707"/>
            <a:ext cx="82590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SPHERE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radius,</a:t>
            </a:r>
          </a:p>
          <a:p>
            <a:pPr marL="7413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slices,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stacks);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Radius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diameter bola,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slices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stacks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jaring-jaringnya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3689870"/>
            <a:ext cx="2819400" cy="295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100" y="3674880"/>
            <a:ext cx="2840103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CONE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height,</a:t>
            </a:r>
          </a:p>
          <a:p>
            <a:pPr marL="7413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slices, Glint stacks);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diameter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cone,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slices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stacks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jaring-jaringnya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445" y="3721100"/>
            <a:ext cx="2694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TORUS</a:t>
            </a:r>
          </a:p>
          <a:p>
            <a:pPr marL="741363" lvl="1" indent="-284163"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glutWireCone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height,</a:t>
            </a:r>
          </a:p>
          <a:p>
            <a:pPr marL="7413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slices, Glint stacks);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Base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diameter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cone,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slices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stacks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jaring-jaringnya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445" y="3721100"/>
            <a:ext cx="2694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POLYHEDRA (TETRA, OCTA, DODECA, ICOSA)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glutWire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???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hedron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(void);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Bangun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jumlah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sisi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namanya</a:t>
            </a:r>
            <a:endParaRPr lang="en-US" sz="2802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700" y="3492500"/>
            <a:ext cx="2743200" cy="287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5300" y="3492500"/>
            <a:ext cx="276727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7100" y="3416300"/>
            <a:ext cx="2819400" cy="295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80968" y="402831"/>
            <a:ext cx="380713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(WIRED)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TEAPOT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glutWireTeapot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802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ukuran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2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2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teapot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6700" y="3340100"/>
            <a:ext cx="3090431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solid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fungsinya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CUBE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Cube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radius,</a:t>
            </a:r>
          </a:p>
          <a:p>
            <a:pPr marL="2841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slices, Glint stacks);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base, </a:t>
            </a:r>
          </a:p>
          <a:p>
            <a:pPr marL="2841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height,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slices, </a:t>
            </a:r>
          </a:p>
          <a:p>
            <a:pPr marL="284163" lvl="1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Glint stacks);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TORUS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Torus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innerRadius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</a:p>
          <a:p>
            <a:pPr marL="1655763" lvl="4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outerRadius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nsides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</a:p>
          <a:p>
            <a:pPr marL="1655763" lvl="4" indent="-284163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	Glint rings);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POLYHEDRA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???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hedron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(void)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TEAPOT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glut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Solid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Teapot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Gldouble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size)</a:t>
            </a:r>
          </a:p>
          <a:p>
            <a:pPr marL="284163" lvl="1" indent="-284163">
              <a:buFont typeface="Arial" pitchFamily="34" charset="0"/>
              <a:buChar char="•"/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580968" y="402831"/>
            <a:ext cx="369171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(SOLID)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Solid</a:t>
            </a:r>
          </a:p>
          <a:p>
            <a:pPr marL="284163" indent="-284163"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2580968" y="402831"/>
            <a:ext cx="3691716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 3D (SOLID)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5700" y="2349500"/>
            <a:ext cx="3935483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tampilan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lokasi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Material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memodelkan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material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bereaksi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90513" lvl="1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material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lain:</a:t>
            </a:r>
          </a:p>
          <a:p>
            <a:pPr marL="747713" lvl="2" indent="-284163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Ambient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arahnya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merata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segala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47713" lvl="2" indent="-284163">
              <a:buFont typeface="Arial" pitchFamily="34" charset="0"/>
              <a:buChar char="•"/>
              <a:tabLst>
                <a:tab pos="1949450" algn="l"/>
              </a:tabLs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Diffuse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datangnya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mempengaruhi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poligon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uniform.</a:t>
            </a:r>
          </a:p>
          <a:p>
            <a:pPr marL="747713" lvl="2" indent="-284163">
              <a:buFont typeface="Arial" pitchFamily="34" charset="0"/>
              <a:buChar char="•"/>
              <a:tabLst>
                <a:tab pos="2233613" algn="l"/>
              </a:tabLst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Specular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memantul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kesan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mengkilap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		(shininess).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657383" y="444500"/>
            <a:ext cx="1663917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TUJUAN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101" y="1739900"/>
            <a:ext cx="8610600" cy="17235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dunia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3D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3D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susunan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3D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id-ID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Pengaturan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cahaya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init(){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x,y,z,w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=	{50.0,50.0,10.0, 0.0};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/*...*/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cahaya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glLightfv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(GL_LIGHT0, GL_POSITION,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1363" lvl="1" indent="-284163"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pencahayaan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(GL_LIGHTING);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(GL_LIGHT0);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67" y="2806700"/>
            <a:ext cx="262163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3068" y="28067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1900" y="28067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Pengaturan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material</a:t>
            </a:r>
          </a:p>
          <a:p>
            <a:pPr marL="284163" indent="-284163">
              <a:defRPr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init(){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r,g,b,a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LightAmbient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 = {1.0, 0.0, 0.0, 1.0}; 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LightDiffuse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 = {1.0, 0.0, 0.0, 1.0}; 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LightSpecular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= {1.0, 0.0, 0.0, 1.0}; </a:t>
            </a:r>
          </a:p>
          <a:p>
            <a:pPr lvl="1"/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/*...*/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pengaturan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komponen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material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(GL_FRONT, GL_AMBIENT,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LightAmbient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(GL_FRONT, GL_DIFFUSE,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LightDiffuse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1363" lvl="1" indent="-284163"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glMaterialfv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(GL_FRONT, GL_SPECULAR,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LightSpecular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4163" indent="-284163">
              <a:defRPr/>
            </a:pP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100" y="1770707"/>
            <a:ext cx="86106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Ambient		 Diffuse		 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Specular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92520" y="402831"/>
            <a:ext cx="3119380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34163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3900" y="34163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9500" y="3416300"/>
            <a:ext cx="26216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572" y="2787063"/>
            <a:ext cx="7683835" cy="5530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4938"/>
              </a:lnSpc>
              <a:buClrTx/>
              <a:buSz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TERIMAKASIH -</a:t>
            </a:r>
            <a:endParaRPr lang="id-ID" sz="3198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797300" y="444500"/>
            <a:ext cx="1542089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MATERI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1435" y="1898775"/>
            <a:ext cx="4347665" cy="28854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pPr marL="284163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Native</a:t>
            </a:r>
          </a:p>
          <a:p>
            <a:pPr marL="29051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Pencahayaan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3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9500" y="444500"/>
            <a:ext cx="439864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3D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00" y="1770707"/>
            <a:ext cx="8182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fungsi-fungsi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GLUT.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init(){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smooth shading 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transisi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warna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glShadeModel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(GL_SMOOTH);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set background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kedalaman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glClearDepth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(1.0f);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test depth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(GL_DEPTH_TEST);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pilihan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test depth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glDepthFunc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(GL_LEQUAL);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//nice perspective corrections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glHint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(GL_PERSPECTIVE_CORRECTION_HINT, GL_NICEST);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9500" y="444500"/>
            <a:ext cx="439864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3D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00" y="1770707"/>
            <a:ext cx="8182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myDisplay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(void)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set background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aktifkan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alpha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(1.0f,1.0f,1.0f,1.0f);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clear color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depth buffer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(GL_COLOR_BUFFER_BIT | GL_DEPTH_BUFFER_BIT);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 model matrix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    	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glTranslatef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(0,0,z);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panggil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fungsi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menggambar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draw();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swaping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antar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buffer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jika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menggunakan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dua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buffer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9500" y="444500"/>
            <a:ext cx="439864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INISIALISASI 3D GLUT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770707"/>
            <a:ext cx="8902700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menangani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re-size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reshape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h){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setting viewport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berdasarkan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h window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glViewport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(0,0,(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GLsizei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)w,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GLsizei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)h);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//set mode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proyeksi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(GL_PROJECTION);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reset model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seting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perspektif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agar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sesuai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aspect ratio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gluPerspective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(60,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)w/(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GLfloat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)h, 1.0, 100.0); </a:t>
            </a: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//set mode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modelview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4813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glMatrixMode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(GL_MODELVIEW);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07682" y="444500"/>
            <a:ext cx="4813818" cy="6512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PROYEKSI PERSPEKTIF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68300" y="1770707"/>
            <a:ext cx="8182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dilihat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pandang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kamera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kamera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pandang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terbatas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proyeksi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Proyeksi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perspektif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dekat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kelihatan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kelihatan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kecil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3721100"/>
            <a:ext cx="871065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8092" y="444500"/>
            <a:ext cx="5769208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 OBJEK 3D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770707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penggambaran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3D.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Dari GL_POLA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2D</a:t>
            </a:r>
          </a:p>
          <a:p>
            <a:pPr marL="1198563" lvl="2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verteks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glVertex3i(x, y, z)</a:t>
            </a:r>
          </a:p>
          <a:p>
            <a:pPr marL="741363" lvl="1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Native</a:t>
            </a:r>
          </a:p>
          <a:p>
            <a:pPr marL="1198563" lvl="2" indent="-284163">
              <a:lnSpc>
                <a:spcPts val="4455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pemanggilan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objek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 yang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disediakan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GLUT(cube, sphere,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dll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741363" lvl="1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4163" indent="-284163"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355" y="444500"/>
            <a:ext cx="1678345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46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2D </a:t>
            </a:r>
            <a:r>
              <a:rPr lang="en-US" sz="32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3D</a:t>
            </a:r>
            <a:endParaRPr lang="id-ID" sz="3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684" y="1587500"/>
            <a:ext cx="7801816" cy="4693593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284163" indent="-284163"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Menggambar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Quad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ruang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3D</a:t>
            </a:r>
          </a:p>
          <a:p>
            <a:endParaRPr lang="fr-FR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quads(){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(GL_LINE_LOOP);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glColor3f(0,1,0);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 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 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(GL_LINE_LOOP);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glColor3f(1,0,0);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glVertex3i(-3,-3, 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glVertex3i(-3,-3,-3);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glVertex3i( 3,-3,-3);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1492250"/>
            <a:ext cx="9118601" cy="18288"/>
          </a:xfrm>
          <a:custGeom>
            <a:avLst/>
            <a:gdLst/>
            <a:ahLst/>
            <a:cxnLst/>
            <a:rect l="0" t="0" r="0" b="0"/>
            <a:pathLst>
              <a:path w="9118601" h="76201">
                <a:moveTo>
                  <a:pt x="0" y="0"/>
                </a:moveTo>
                <a:lnTo>
                  <a:pt x="9118600" y="0"/>
                </a:lnTo>
                <a:lnTo>
                  <a:pt x="9118600" y="76200"/>
                </a:lnTo>
                <a:lnTo>
                  <a:pt x="0" y="762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08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12433</TotalTime>
  <Words>449</Words>
  <Application>Microsoft Office PowerPoint</Application>
  <PresentationFormat>Custom</PresentationFormat>
  <Paragraphs>200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Diseño predeterminado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Mboir</dc:creator>
  <cp:lastModifiedBy>Hasaby</cp:lastModifiedBy>
  <cp:revision>471</cp:revision>
  <dcterms:created xsi:type="dcterms:W3CDTF">2011-03-16T23:24:00Z</dcterms:created>
  <dcterms:modified xsi:type="dcterms:W3CDTF">2019-04-01T02:34:24Z</dcterms:modified>
</cp:coreProperties>
</file>