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9" r:id="rId3"/>
    <p:sldId id="258" r:id="rId4"/>
    <p:sldId id="259" r:id="rId5"/>
    <p:sldId id="275" r:id="rId6"/>
    <p:sldId id="288" r:id="rId7"/>
    <p:sldId id="274" r:id="rId8"/>
    <p:sldId id="289" r:id="rId9"/>
    <p:sldId id="290" r:id="rId10"/>
    <p:sldId id="291" r:id="rId11"/>
    <p:sldId id="292" r:id="rId12"/>
    <p:sldId id="297" r:id="rId13"/>
    <p:sldId id="295" r:id="rId14"/>
    <p:sldId id="293" r:id="rId15"/>
    <p:sldId id="296" r:id="rId16"/>
    <p:sldId id="294" r:id="rId17"/>
    <p:sldId id="287" r:id="rId18"/>
  </p:sldIdLst>
  <p:sldSz cx="9118600" cy="68326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66" autoAdjust="0"/>
  </p:normalViewPr>
  <p:slideViewPr>
    <p:cSldViewPr>
      <p:cViewPr varScale="1">
        <p:scale>
          <a:sx n="64" d="100"/>
          <a:sy n="64" d="100"/>
        </p:scale>
        <p:origin x="-1488" y="-102"/>
      </p:cViewPr>
      <p:guideLst>
        <p:guide orient="horz" pos="2152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04429-3B49-4F71-878A-7603122E63F7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89AD2-5817-47C4-B945-881B27C4C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895" y="2122535"/>
            <a:ext cx="7750810" cy="14645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790" y="3871807"/>
            <a:ext cx="6383020" cy="1746109"/>
          </a:xfrm>
        </p:spPr>
        <p:txBody>
          <a:bodyPr/>
          <a:lstStyle>
            <a:lvl1pPr marL="0" indent="0" algn="ctr">
              <a:buNone/>
              <a:defRPr/>
            </a:lvl1pPr>
            <a:lvl2pPr marL="455737" indent="0" algn="ctr">
              <a:buNone/>
              <a:defRPr/>
            </a:lvl2pPr>
            <a:lvl3pPr marL="911474" indent="0" algn="ctr">
              <a:buNone/>
              <a:defRPr/>
            </a:lvl3pPr>
            <a:lvl4pPr marL="1367211" indent="0" algn="ctr">
              <a:buNone/>
              <a:defRPr/>
            </a:lvl4pPr>
            <a:lvl5pPr marL="1822948" indent="0" algn="ctr">
              <a:buNone/>
              <a:defRPr/>
            </a:lvl5pPr>
            <a:lvl6pPr marL="2278685" indent="0" algn="ctr">
              <a:buNone/>
              <a:defRPr/>
            </a:lvl6pPr>
            <a:lvl7pPr marL="2734422" indent="0" algn="ctr">
              <a:buNone/>
              <a:defRPr/>
            </a:lvl7pPr>
            <a:lvl8pPr marL="3190159" indent="0" algn="ctr">
              <a:buNone/>
              <a:defRPr/>
            </a:lvl8pPr>
            <a:lvl9pPr marL="36458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985" y="273621"/>
            <a:ext cx="2051685" cy="5829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930" y="273621"/>
            <a:ext cx="6003078" cy="5829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7" y="4390579"/>
            <a:ext cx="7750810" cy="13570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7" y="2895948"/>
            <a:ext cx="7750810" cy="149463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37" indent="0">
              <a:buNone/>
              <a:defRPr sz="1800"/>
            </a:lvl2pPr>
            <a:lvl3pPr marL="911474" indent="0">
              <a:buNone/>
              <a:defRPr sz="1600"/>
            </a:lvl3pPr>
            <a:lvl4pPr marL="1367211" indent="0">
              <a:buNone/>
              <a:defRPr sz="1400"/>
            </a:lvl4pPr>
            <a:lvl5pPr marL="1822948" indent="0">
              <a:buNone/>
              <a:defRPr sz="1400"/>
            </a:lvl5pPr>
            <a:lvl6pPr marL="2278685" indent="0">
              <a:buNone/>
              <a:defRPr sz="1400"/>
            </a:lvl6pPr>
            <a:lvl7pPr marL="2734422" indent="0">
              <a:buNone/>
              <a:defRPr sz="1400"/>
            </a:lvl7pPr>
            <a:lvl8pPr marL="3190159" indent="0">
              <a:buNone/>
              <a:defRPr sz="1400"/>
            </a:lvl8pPr>
            <a:lvl9pPr marL="364589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930" y="1594274"/>
            <a:ext cx="4027382" cy="450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288" y="1594274"/>
            <a:ext cx="4027382" cy="450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30" y="1529427"/>
            <a:ext cx="4028965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" y="2166820"/>
            <a:ext cx="4028965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2123" y="1529427"/>
            <a:ext cx="4030548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23" y="2166820"/>
            <a:ext cx="4030548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2039"/>
            <a:ext cx="2999957" cy="1157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19" y="272039"/>
            <a:ext cx="5097551" cy="5831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30" y="1429785"/>
            <a:ext cx="2999957" cy="4673689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309" y="4782820"/>
            <a:ext cx="5471160" cy="5646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309" y="610505"/>
            <a:ext cx="5471160" cy="4099560"/>
          </a:xfrm>
        </p:spPr>
        <p:txBody>
          <a:bodyPr/>
          <a:lstStyle>
            <a:lvl1pPr marL="0" indent="0">
              <a:buNone/>
              <a:defRPr sz="3200"/>
            </a:lvl1pPr>
            <a:lvl2pPr marL="455737" indent="0">
              <a:buNone/>
              <a:defRPr sz="2800"/>
            </a:lvl2pPr>
            <a:lvl3pPr marL="911474" indent="0">
              <a:buNone/>
              <a:defRPr sz="2400"/>
            </a:lvl3pPr>
            <a:lvl4pPr marL="1367211" indent="0">
              <a:buNone/>
              <a:defRPr sz="2000"/>
            </a:lvl4pPr>
            <a:lvl5pPr marL="1822948" indent="0">
              <a:buNone/>
              <a:defRPr sz="2000"/>
            </a:lvl5pPr>
            <a:lvl6pPr marL="2278685" indent="0">
              <a:buNone/>
              <a:defRPr sz="2000"/>
            </a:lvl6pPr>
            <a:lvl7pPr marL="2734422" indent="0">
              <a:buNone/>
              <a:defRPr sz="2000"/>
            </a:lvl7pPr>
            <a:lvl8pPr marL="3190159" indent="0">
              <a:buNone/>
              <a:defRPr sz="2000"/>
            </a:lvl8pPr>
            <a:lvl9pPr marL="3645896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7309" y="5347459"/>
            <a:ext cx="5471160" cy="801881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930" y="273621"/>
            <a:ext cx="8206740" cy="11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930" y="1594274"/>
            <a:ext cx="8206740" cy="4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930" y="6222095"/>
            <a:ext cx="2127673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5522" y="6222095"/>
            <a:ext cx="2887557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997" y="6222095"/>
            <a:ext cx="2127673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573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147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6721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294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03" indent="-341803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0573" indent="-284836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39342" indent="-22786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5079" indent="-227868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0816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06553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90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8027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64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37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74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11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48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85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422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59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96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0572" y="2449289"/>
            <a:ext cx="7683835" cy="13721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846"/>
              </a:lnSpc>
              <a:buClrTx/>
              <a:buSzTx/>
              <a:buNone/>
              <a:defRPr/>
            </a:pPr>
            <a:r>
              <a:rPr lang="en-US" sz="40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INSTALASI OPENGL</a:t>
            </a:r>
            <a:endParaRPr lang="id-ID" sz="4000" b="1" dirty="0" smtClean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4938"/>
              </a:lnSpc>
              <a:buClrTx/>
              <a:buSzTx/>
              <a:buNone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Intan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Farida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M.Kom</a:t>
            </a:r>
            <a:endParaRPr lang="id-ID" sz="3198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33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500" y="203391"/>
            <a:ext cx="8960787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STRUKTUR DASAR PEMROGRAMAN GRAFIS</a:t>
            </a:r>
            <a:endParaRPr lang="id-ID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3642"/>
              </a:lnSpc>
              <a:buClrTx/>
              <a:buSzTx/>
              <a:buNone/>
              <a:defRPr/>
            </a:pP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 BAHASA C++</a:t>
            </a: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id-ID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215900" y="1753815"/>
            <a:ext cx="8686800" cy="30008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44488" lvl="0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glutInit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4488" lvl="0" indent="-344488">
              <a:lnSpc>
                <a:spcPts val="3903"/>
              </a:lnSpc>
              <a:tabLst>
                <a:tab pos="342900" algn="l"/>
              </a:tabLst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inisiasi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glut</a:t>
            </a:r>
          </a:p>
          <a:p>
            <a:pPr marL="344488" lvl="0" indent="-344488">
              <a:lnSpc>
                <a:spcPts val="3903"/>
              </a:lnSpc>
              <a:tabLst>
                <a:tab pos="342900" algn="l"/>
              </a:tabLst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44488" lvl="0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glutCreateWindow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Pemrograman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GLUT”);</a:t>
            </a:r>
          </a:p>
          <a:p>
            <a:pPr marL="344488" lvl="0" indent="-344488">
              <a:lnSpc>
                <a:spcPts val="3903"/>
              </a:lnSpc>
              <a:tabLst>
                <a:tab pos="342900" algn="l"/>
              </a:tabLst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Memberi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judul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window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dengan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44488" lvl="0" indent="-344488">
              <a:lnSpc>
                <a:spcPts val="3903"/>
              </a:lnSpc>
              <a:tabLst>
                <a:tab pos="342900" algn="l"/>
              </a:tabLst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“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GLUT”</a:t>
            </a:r>
          </a:p>
        </p:txBody>
      </p:sp>
    </p:spTree>
    <p:extLst>
      <p:ext uri="{BB962C8B-B14F-4D97-AF65-F5344CB8AC3E}">
        <p14:creationId xmlns="" xmlns:p14="http://schemas.microsoft.com/office/powerpoint/2010/main" val="30051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500" y="203391"/>
            <a:ext cx="8960787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STRUKTUR DASAR PEMROGRAMAN GRAFIS</a:t>
            </a:r>
            <a:endParaRPr lang="id-ID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3642"/>
              </a:lnSpc>
              <a:buClrTx/>
              <a:buSzTx/>
              <a:buNone/>
              <a:defRPr/>
            </a:pP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 BAHASA C++</a:t>
            </a: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id-ID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215900" y="1710879"/>
            <a:ext cx="8686800" cy="350095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44488" lvl="0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glutDisplayFunc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renderScene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4488" lvl="0" indent="-344488">
              <a:lnSpc>
                <a:spcPts val="3903"/>
              </a:lnSpc>
              <a:tabLst>
                <a:tab pos="342900" algn="l"/>
              </a:tabLst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Menjalankan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fungsi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renderScene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gambar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dihasilkan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ditampilkan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window</a:t>
            </a:r>
          </a:p>
          <a:p>
            <a:pPr marL="344488" lvl="0" indent="-344488">
              <a:lnSpc>
                <a:spcPts val="3903"/>
              </a:lnSpc>
              <a:tabLst>
                <a:tab pos="342900" algn="l"/>
              </a:tabLst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44488" lvl="0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glutMainLoop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4488" lvl="0" indent="-344488">
              <a:lnSpc>
                <a:spcPts val="3903"/>
              </a:lnSpc>
              <a:tabLst>
                <a:tab pos="342900" algn="l"/>
              </a:tabLst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Menjalankan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mainloop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gambar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ditampilkan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terus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menerus</a:t>
            </a:r>
            <a:endParaRPr lang="id-ID" sz="2802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1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500" y="203391"/>
            <a:ext cx="8960787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STRUKTUR DASAR PEMROGRAMAN GRAFIS</a:t>
            </a:r>
            <a:endParaRPr lang="id-ID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3642"/>
              </a:lnSpc>
              <a:buClrTx/>
              <a:buSzTx/>
              <a:buNone/>
              <a:defRPr/>
            </a:pP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 BAHASA C++</a:t>
            </a: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id-ID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215900" y="1710879"/>
            <a:ext cx="8686800" cy="45685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44488" lvl="0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hasil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keluaran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program</a:t>
            </a:r>
          </a:p>
        </p:txBody>
      </p:sp>
      <p:pic>
        <p:nvPicPr>
          <p:cNvPr id="6" name="Picture 5" descr="D:\DROPBOX\Dropbox\Screenshots\Screenshot 2016-09-22 09.57.26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0500" y="2392186"/>
            <a:ext cx="3870565" cy="414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051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500" y="203391"/>
            <a:ext cx="8960787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STRUKTUR DASAR PEMROGRAMAN GRAFIS</a:t>
            </a:r>
            <a:endParaRPr lang="id-ID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3642"/>
              </a:lnSpc>
              <a:buClrTx/>
              <a:buSzTx/>
              <a:buNone/>
              <a:defRPr/>
            </a:pP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 BAHASA C++</a:t>
            </a: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id-ID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 descr="D:\DROPBOX\Dropbox\Screenshots\Screenshot 2016-09-22 10.01.46.png"/>
          <p:cNvPicPr/>
          <p:nvPr/>
        </p:nvPicPr>
        <p:blipFill>
          <a:blip r:embed="rId2"/>
          <a:srcRect l="14746" t="36172" r="9600" b="37776"/>
          <a:stretch>
            <a:fillRect/>
          </a:stretch>
        </p:blipFill>
        <p:spPr bwMode="auto">
          <a:xfrm>
            <a:off x="368300" y="1968500"/>
            <a:ext cx="8299934" cy="304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1054100" y="2760480"/>
            <a:ext cx="7528810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51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500" y="203391"/>
            <a:ext cx="8960787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STRUKTUR DASAR PEMROGRAMAN GRAFIS</a:t>
            </a:r>
            <a:endParaRPr lang="id-ID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3642"/>
              </a:lnSpc>
              <a:buClrTx/>
              <a:buSzTx/>
              <a:buNone/>
              <a:defRPr/>
            </a:pP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 BAHASA C++</a:t>
            </a: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id-ID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215900" y="1710879"/>
            <a:ext cx="8686800" cy="45012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44488" lvl="0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glutInitDisplayMode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 marL="344488" lvl="0" indent="-344488">
              <a:lnSpc>
                <a:spcPts val="3903"/>
              </a:lnSpc>
              <a:tabLst>
                <a:tab pos="342900" algn="l"/>
              </a:tabLst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Mendefiniskan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mode display yang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digunakan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44488" lvl="0" indent="-344488">
              <a:lnSpc>
                <a:spcPts val="3903"/>
              </a:lnSpc>
              <a:tabLst>
                <a:tab pos="342900" algn="l"/>
              </a:tabLst>
              <a:defRPr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344488" lvl="0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glutInitWindowPosition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(100,100);</a:t>
            </a:r>
          </a:p>
          <a:p>
            <a:pPr marL="344488" lvl="0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glutInitWindowSize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(320,320);</a:t>
            </a:r>
          </a:p>
          <a:p>
            <a:pPr marL="344488" indent="-344488">
              <a:lnSpc>
                <a:spcPts val="3903"/>
              </a:lnSpc>
              <a:tabLst>
                <a:tab pos="342900" algn="l"/>
              </a:tabLst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Membuat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windows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ukuran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(320,320)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titik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kiri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atas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jendela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diletakkan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posisi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(100,100)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layar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komputer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44488" indent="-344488">
              <a:lnSpc>
                <a:spcPts val="3903"/>
              </a:lnSpc>
              <a:tabLst>
                <a:tab pos="342900" algn="l"/>
              </a:tabLst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1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500" y="203391"/>
            <a:ext cx="8960787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STRUKTUR DASAR PEMROGRAMAN GRAFIS</a:t>
            </a:r>
            <a:endParaRPr lang="id-ID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3642"/>
              </a:lnSpc>
              <a:buClrTx/>
              <a:buSzTx/>
              <a:buNone/>
              <a:defRPr/>
            </a:pP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 BAHASA C++</a:t>
            </a: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id-ID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 descr="D:\DROPBOX\Dropbox\Screenshots\Screenshot 2016-09-22 10.14.05.png"/>
          <p:cNvPicPr/>
          <p:nvPr/>
        </p:nvPicPr>
        <p:blipFill>
          <a:blip r:embed="rId2"/>
          <a:srcRect l="18801" t="21230" r="43100" b="20833"/>
          <a:stretch>
            <a:fillRect/>
          </a:stretch>
        </p:blipFill>
        <p:spPr bwMode="auto">
          <a:xfrm>
            <a:off x="1511300" y="1724659"/>
            <a:ext cx="6030939" cy="493206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051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500" y="203391"/>
            <a:ext cx="8960787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STRUKTUR DASAR PEMROGRAMAN GRAFIS</a:t>
            </a:r>
            <a:endParaRPr lang="id-ID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3642"/>
              </a:lnSpc>
              <a:buClrTx/>
              <a:buSzTx/>
              <a:buNone/>
              <a:defRPr/>
            </a:pP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 BAHASA C++</a:t>
            </a: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id-ID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215900" y="1710879"/>
            <a:ext cx="8686800" cy="350095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44488" lvl="0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gluOrtho2D(-50.,50.,-50.,50.);</a:t>
            </a:r>
          </a:p>
          <a:p>
            <a:pPr marL="344488" lvl="0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344488" indent="-344488">
              <a:lnSpc>
                <a:spcPts val="3903"/>
              </a:lnSpc>
              <a:tabLst>
                <a:tab pos="342900" algn="l"/>
              </a:tabLst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besarnya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koordinat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range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sumbu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x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[-50,50]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range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sumbu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[-50,50]</a:t>
            </a:r>
          </a:p>
          <a:p>
            <a:pPr marL="344488" indent="-344488">
              <a:lnSpc>
                <a:spcPts val="3903"/>
              </a:lnSpc>
              <a:tabLst>
                <a:tab pos="342900" algn="l"/>
              </a:tabLst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44488" indent="-344488">
              <a:lnSpc>
                <a:spcPts val="3903"/>
              </a:lnSpc>
              <a:tabLst>
                <a:tab pos="342900" algn="l"/>
              </a:tabLst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1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0572" y="2449289"/>
            <a:ext cx="7683835" cy="15379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2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Selamat</a:t>
            </a: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Mencoba</a:t>
            </a: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marR="0" lvl="0" indent="0" algn="ctr" defTabSz="914400" eaLnBrk="1" fontAlgn="auto" latinLnBrk="0" hangingPunct="1">
              <a:buClrTx/>
              <a:buSzTx/>
              <a:buNone/>
              <a:defRPr/>
            </a:pPr>
            <a:endParaRPr lang="id-ID" sz="3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4938"/>
              </a:lnSpc>
              <a:buClrTx/>
              <a:buSzTx/>
              <a:buNone/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 TERIMAKASIH -</a:t>
            </a:r>
            <a:endParaRPr lang="id-ID" sz="3198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3797300" y="444500"/>
            <a:ext cx="1542089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MATERI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100" y="1898774"/>
            <a:ext cx="7858177" cy="21929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284163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Library OpenGL-GLUT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Instalasi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Library GLUT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Membuat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Project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Baru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Visual Studio 2008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Grafis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83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68500" y="444500"/>
            <a:ext cx="5120312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LIBRARY OPENGL - GLUT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lvl="0" indent="-284163">
              <a:buFont typeface="Arial" pitchFamily="34" charset="0"/>
              <a:buChar char="•"/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Library dasar dari OpenGL adalah GLUT,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 fasilitas yang bisa dikembangkan.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 sistem operasi Windows, library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 terdiri dari 3 files yaitu:</a:t>
            </a: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glut.h</a:t>
            </a: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id-ID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glut32.lib</a:t>
            </a: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id-ID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glut32.dll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id-ID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33991" y="203391"/>
            <a:ext cx="5392309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INSTALASI LIBRARY GLUT</a:t>
            </a:r>
            <a:endParaRPr lang="id-ID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algn="ctr">
              <a:lnSpc>
                <a:spcPts val="3642"/>
              </a:lnSpc>
              <a:defRPr/>
            </a:pP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 SISTEM OPERASI WINDOWS</a:t>
            </a: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id-ID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900" y="1739900"/>
            <a:ext cx="8686800" cy="500136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44488" lvl="0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Copykan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file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glut.h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folder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C:\Program Files\Microsoft Visual Studio 9.0\VC\include\GL</a:t>
            </a:r>
            <a:endParaRPr lang="en-US" sz="2700" i="1" dirty="0" smtClean="0">
              <a:latin typeface="Arial" pitchFamily="34" charset="0"/>
              <a:cs typeface="Arial" pitchFamily="34" charset="0"/>
            </a:endParaRPr>
          </a:p>
          <a:p>
            <a:pPr marL="344488" lvl="0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Copykan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file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glut32.lib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folder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C:\Program Files\Microsoft Visual Studio 9.0\VC\lib</a:t>
            </a:r>
            <a:endParaRPr lang="en-US" sz="2700" i="1" dirty="0" smtClean="0">
              <a:latin typeface="Arial" pitchFamily="34" charset="0"/>
              <a:cs typeface="Arial" pitchFamily="34" charset="0"/>
            </a:endParaRPr>
          </a:p>
          <a:p>
            <a:pPr marL="344488" lvl="0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Copykan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file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glut32.dll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folder</a:t>
            </a:r>
          </a:p>
          <a:p>
            <a:pPr marL="801688" lvl="1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32-Bit</a:t>
            </a:r>
          </a:p>
          <a:p>
            <a:pPr marL="344488" lvl="0" indent="-344488">
              <a:lnSpc>
                <a:spcPts val="3903"/>
              </a:lnSpc>
              <a:tabLst>
                <a:tab pos="342900" algn="l"/>
              </a:tabLst>
              <a:defRPr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			C:\Windows\System32</a:t>
            </a:r>
          </a:p>
          <a:p>
            <a:pPr marL="801688" lvl="1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64-Bit</a:t>
            </a:r>
          </a:p>
          <a:p>
            <a:pPr marL="344488" lvl="0" indent="-344488">
              <a:lnSpc>
                <a:spcPts val="3903"/>
              </a:lnSpc>
              <a:tabLst>
                <a:tab pos="342900" algn="l"/>
              </a:tabLst>
              <a:defRPr/>
            </a:pPr>
            <a:r>
              <a:rPr lang="en-US" sz="2800" i="1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2400" i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:\Windows\SyWOW64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id-ID" sz="280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0051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2300" y="215900"/>
            <a:ext cx="5531964" cy="9848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MEMBUAT PROJECT BARU </a:t>
            </a:r>
          </a:p>
          <a:p>
            <a:pPr marL="0" marR="0" lvl="0" indent="0" algn="ctr" defTabSz="914400" eaLnBrk="1" fontAlgn="auto" latinLnBrk="0" hangingPunct="1"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 VISUAL STUDIO 2008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673100" y="1587500"/>
            <a:ext cx="7772400" cy="147732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Buatlah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project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baru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Visual Studio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Grafika-0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setting location project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folder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diinginkan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D:\DROPBOX\Dropbox\Screenshots\Screenshot 2016-09-22 09.31.38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118" y="2882900"/>
            <a:ext cx="484838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:\DROPBOX\Dropbox\Screenshots\Screenshot 2016-09-22 09.36.5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0750" y="2882900"/>
            <a:ext cx="38681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413270" y="3492500"/>
            <a:ext cx="4572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63700" y="3370080"/>
            <a:ext cx="11430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25500" y="5198880"/>
            <a:ext cx="1143000" cy="472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68900" y="3721100"/>
            <a:ext cx="8382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1880" y="4330700"/>
            <a:ext cx="685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5900" y="5839710"/>
            <a:ext cx="609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8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2300" y="215900"/>
            <a:ext cx="5531964" cy="9848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MEMBUAT PROJECT BARU </a:t>
            </a:r>
          </a:p>
          <a:p>
            <a:pPr marL="0" marR="0" lvl="0" indent="0" algn="ctr" defTabSz="914400" eaLnBrk="1" fontAlgn="auto" latinLnBrk="0" hangingPunct="1"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 VISUAL STUDIO 2008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673100" y="1587500"/>
            <a:ext cx="7772400" cy="7386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Menciptakan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file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baru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cg-0.cpp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 descr="D:\DROPBOX\Dropbox\Screenshots\Screenshot 2016-09-22 09.39.09.png"/>
          <p:cNvPicPr/>
          <p:nvPr/>
        </p:nvPicPr>
        <p:blipFill>
          <a:blip r:embed="rId2"/>
          <a:srcRect r="64804" b="25856"/>
          <a:stretch>
            <a:fillRect/>
          </a:stretch>
        </p:blipFill>
        <p:spPr bwMode="auto">
          <a:xfrm>
            <a:off x="139700" y="2349500"/>
            <a:ext cx="328001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D:\DROPBOX\Dropbox\Screenshots\Screenshot 2016-09-22 09.47.56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6315" y="2349500"/>
            <a:ext cx="535258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888490" y="3005320"/>
            <a:ext cx="5334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45100" y="2882900"/>
            <a:ext cx="8382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76920" y="4940300"/>
            <a:ext cx="5334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8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500" y="203391"/>
            <a:ext cx="8960787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STRUKTUR DASAR PEMROGRAMAN GRAFIS</a:t>
            </a:r>
            <a:endParaRPr lang="id-ID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3642"/>
              </a:lnSpc>
              <a:buClrTx/>
              <a:buSzTx/>
              <a:buNone/>
              <a:defRPr/>
            </a:pP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 BAHASA C++</a:t>
            </a: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id-ID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 descr="D:\DROPBOX\Dropbox\Screenshots\Screenshot 2016-09-22 09.55.43.png"/>
          <p:cNvPicPr/>
          <p:nvPr/>
        </p:nvPicPr>
        <p:blipFill>
          <a:blip r:embed="rId2"/>
          <a:srcRect l="34829" t="22645" r="14316" b="44890"/>
          <a:stretch>
            <a:fillRect/>
          </a:stretch>
        </p:blipFill>
        <p:spPr bwMode="auto">
          <a:xfrm>
            <a:off x="1421127" y="1816100"/>
            <a:ext cx="6414773" cy="436635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051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500" y="203391"/>
            <a:ext cx="8960787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STRUKTUR DASAR PEMROGRAMAN GRAFIS</a:t>
            </a:r>
            <a:endParaRPr lang="id-ID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3642"/>
              </a:lnSpc>
              <a:buClrTx/>
              <a:buSzTx/>
              <a:buNone/>
              <a:defRPr/>
            </a:pP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 BAHASA C++</a:t>
            </a: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id-ID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215900" y="1739900"/>
            <a:ext cx="8686800" cy="341632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44488" lvl="0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# include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Library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standar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bahasa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C++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4488" lvl="0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endParaRPr lang="en-US" sz="2700" i="1" dirty="0" smtClean="0">
              <a:latin typeface="Arial" pitchFamily="34" charset="0"/>
              <a:cs typeface="Arial" pitchFamily="34" charset="0"/>
            </a:endParaRPr>
          </a:p>
          <a:p>
            <a:pPr marL="344488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# include &lt;GL/glut.h&gt;</a:t>
            </a:r>
          </a:p>
          <a:p>
            <a:pPr marL="344488" indent="-344488">
              <a:tabLst>
                <a:tab pos="342900" algn="l"/>
              </a:tabLst>
              <a:defRPr/>
            </a:pP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grafis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OpenGL-GLUT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membutuhkan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header glut.h yang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folder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4488" indent="-344488">
              <a:lnSpc>
                <a:spcPct val="150000"/>
              </a:lnSpc>
              <a:tabLst>
                <a:tab pos="342900" algn="l"/>
              </a:tabLst>
              <a:defRPr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	C:\Program Files\Microsoft Visual Studio 9.0\VC\include\GL</a:t>
            </a:r>
            <a:endParaRPr lang="id-ID" sz="280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1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500" y="203391"/>
            <a:ext cx="8960787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STRUKTUR DASAR PEMROGRAMAN GRAFIS</a:t>
            </a:r>
            <a:endParaRPr lang="id-ID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3642"/>
              </a:lnSpc>
              <a:buClrTx/>
              <a:buSzTx/>
              <a:buNone/>
              <a:defRPr/>
            </a:pP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 BAHASA C++</a:t>
            </a: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id-ID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215900" y="1739900"/>
            <a:ext cx="8686800" cy="45012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44488" lvl="0" indent="-344488">
              <a:lnSpc>
                <a:spcPts val="3903"/>
              </a:lnSpc>
              <a:buFont typeface="Arial" pitchFamily="34" charset="0"/>
              <a:buChar char="•"/>
              <a:tabLst>
                <a:tab pos="342900" algn="l"/>
              </a:tabLst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renderScene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 marL="344488" lvl="0" indent="-344488">
              <a:lnSpc>
                <a:spcPts val="3903"/>
              </a:lnSpc>
              <a:tabLst>
                <a:tab pos="342900" algn="l"/>
              </a:tabLst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disini</a:t>
            </a:r>
            <a:r>
              <a:rPr lang="en-US" sz="2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tempat</a:t>
            </a:r>
            <a:r>
              <a:rPr lang="en-US" sz="2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menggambar</a:t>
            </a:r>
            <a:r>
              <a:rPr lang="en-US" sz="2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344488" lvl="0" indent="-344488">
              <a:lnSpc>
                <a:spcPts val="3903"/>
              </a:lnSpc>
              <a:tabLst>
                <a:tab pos="342900" algn="l"/>
              </a:tabLst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4488" lvl="0" indent="-344488">
              <a:lnSpc>
                <a:spcPts val="3903"/>
              </a:lnSpc>
              <a:tabLst>
                <a:tab pos="342900" algn="l"/>
              </a:tabLst>
              <a:defRPr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344488" lvl="0" indent="-344488">
              <a:lnSpc>
                <a:spcPts val="3903"/>
              </a:lnSpc>
              <a:tabLst>
                <a:tab pos="342900" algn="l"/>
              </a:tabLst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Fungsi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renderScene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fungsi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membuat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kode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menghasilkan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gambar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4488" lvl="0" indent="-344488">
              <a:lnSpc>
                <a:spcPts val="3903"/>
              </a:lnSpc>
              <a:tabLst>
                <a:tab pos="342900" algn="l"/>
              </a:tabLst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id-ID" sz="2802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1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759</Template>
  <TotalTime>4554</TotalTime>
  <Words>249</Words>
  <Application>Microsoft Office PowerPoint</Application>
  <PresentationFormat>Custom</PresentationFormat>
  <Paragraphs>84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Diseño predeterminado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Davin Mboir</dc:creator>
  <cp:lastModifiedBy>Hasaby</cp:lastModifiedBy>
  <cp:revision>133</cp:revision>
  <dcterms:created xsi:type="dcterms:W3CDTF">2011-03-16T23:24:00Z</dcterms:created>
  <dcterms:modified xsi:type="dcterms:W3CDTF">2019-02-27T02:12:18Z</dcterms:modified>
</cp:coreProperties>
</file>