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47" r:id="rId1"/>
  </p:sldMasterIdLst>
  <p:notesMasterIdLst>
    <p:notesMasterId r:id="rId32"/>
  </p:notesMasterIdLst>
  <p:sldIdLst>
    <p:sldId id="256" r:id="rId2"/>
    <p:sldId id="260" r:id="rId3"/>
    <p:sldId id="261" r:id="rId4"/>
    <p:sldId id="264" r:id="rId5"/>
    <p:sldId id="297" r:id="rId6"/>
    <p:sldId id="298" r:id="rId7"/>
    <p:sldId id="267" r:id="rId8"/>
    <p:sldId id="299" r:id="rId9"/>
    <p:sldId id="270" r:id="rId10"/>
    <p:sldId id="271" r:id="rId11"/>
    <p:sldId id="272" r:id="rId12"/>
    <p:sldId id="273" r:id="rId13"/>
    <p:sldId id="275" r:id="rId14"/>
    <p:sldId id="276" r:id="rId15"/>
    <p:sldId id="277" r:id="rId16"/>
    <p:sldId id="301" r:id="rId17"/>
    <p:sldId id="302" r:id="rId18"/>
    <p:sldId id="300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90" r:id="rId29"/>
    <p:sldId id="295" r:id="rId30"/>
    <p:sldId id="29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93446" autoAdjust="0"/>
  </p:normalViewPr>
  <p:slideViewPr>
    <p:cSldViewPr snapToGrid="0">
      <p:cViewPr varScale="1">
        <p:scale>
          <a:sx n="64" d="100"/>
          <a:sy n="64" d="100"/>
        </p:scale>
        <p:origin x="78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1D50D2-7780-024F-ABFE-252F27C60C6E}" type="doc">
      <dgm:prSet loTypeId="urn:microsoft.com/office/officeart/2005/8/layout/arrow2" loCatId="" qsTypeId="urn:microsoft.com/office/officeart/2005/8/quickstyle/3D1" qsCatId="3D" csTypeId="urn:microsoft.com/office/officeart/2005/8/colors/accent2_4" csCatId="accent2" phldr="1"/>
      <dgm:spPr/>
    </dgm:pt>
    <dgm:pt modelId="{1635776E-8B53-014A-A2B0-BCBB0E121756}">
      <dgm:prSet phldrT="[Texte]"/>
      <dgm:spPr/>
      <dgm:t>
        <a:bodyPr/>
        <a:lstStyle/>
        <a:p>
          <a:r>
            <a:rPr lang="fr-FR" b="1" dirty="0"/>
            <a:t>Donnée</a:t>
          </a:r>
        </a:p>
      </dgm:t>
    </dgm:pt>
    <dgm:pt modelId="{E2C8E480-D219-CC4B-BE17-D93C0079C1BA}" type="parTrans" cxnId="{2FFE1676-2C8E-B345-A1BC-AC46377AF5F1}">
      <dgm:prSet/>
      <dgm:spPr/>
      <dgm:t>
        <a:bodyPr/>
        <a:lstStyle/>
        <a:p>
          <a:endParaRPr lang="fr-FR"/>
        </a:p>
      </dgm:t>
    </dgm:pt>
    <dgm:pt modelId="{C8679C1F-D271-224E-88E0-49FCD92AC1AF}" type="sibTrans" cxnId="{2FFE1676-2C8E-B345-A1BC-AC46377AF5F1}">
      <dgm:prSet/>
      <dgm:spPr/>
      <dgm:t>
        <a:bodyPr/>
        <a:lstStyle/>
        <a:p>
          <a:endParaRPr lang="fr-FR"/>
        </a:p>
      </dgm:t>
    </dgm:pt>
    <dgm:pt modelId="{1ED68B8D-83D6-944C-A6B2-A67A13D7832D}">
      <dgm:prSet phldrT="[Texte]"/>
      <dgm:spPr/>
      <dgm:t>
        <a:bodyPr/>
        <a:lstStyle/>
        <a:p>
          <a:r>
            <a:rPr lang="fr-FR" b="1" dirty="0"/>
            <a:t>Connaissance</a:t>
          </a:r>
        </a:p>
      </dgm:t>
    </dgm:pt>
    <dgm:pt modelId="{84E4A91F-1D8C-E84E-81D1-D179CB3800AE}" type="parTrans" cxnId="{1FEDB42B-8DD7-E546-8FFE-98D843EBEE30}">
      <dgm:prSet/>
      <dgm:spPr/>
      <dgm:t>
        <a:bodyPr/>
        <a:lstStyle/>
        <a:p>
          <a:endParaRPr lang="fr-FR"/>
        </a:p>
      </dgm:t>
    </dgm:pt>
    <dgm:pt modelId="{E1C87A7C-0210-1E42-BB50-958455BB30D9}" type="sibTrans" cxnId="{1FEDB42B-8DD7-E546-8FFE-98D843EBEE30}">
      <dgm:prSet/>
      <dgm:spPr/>
      <dgm:t>
        <a:bodyPr/>
        <a:lstStyle/>
        <a:p>
          <a:endParaRPr lang="fr-FR"/>
        </a:p>
      </dgm:t>
    </dgm:pt>
    <dgm:pt modelId="{0BC68D0F-44EA-5447-9457-7394ADAF36C1}">
      <dgm:prSet phldrT="[Texte]"/>
      <dgm:spPr/>
      <dgm:t>
        <a:bodyPr/>
        <a:lstStyle/>
        <a:p>
          <a:r>
            <a:rPr lang="fr-FR" b="1" dirty="0"/>
            <a:t>Information</a:t>
          </a:r>
        </a:p>
      </dgm:t>
    </dgm:pt>
    <dgm:pt modelId="{5CB48DB8-2014-774F-9A4D-992171AF4A6F}" type="parTrans" cxnId="{B0B0B90C-E79B-7E43-9188-3703B1AEDDD5}">
      <dgm:prSet/>
      <dgm:spPr/>
      <dgm:t>
        <a:bodyPr/>
        <a:lstStyle/>
        <a:p>
          <a:endParaRPr lang="fr-FR"/>
        </a:p>
      </dgm:t>
    </dgm:pt>
    <dgm:pt modelId="{D33B28D3-5F21-074D-A00F-830F41879EAA}" type="sibTrans" cxnId="{B0B0B90C-E79B-7E43-9188-3703B1AEDDD5}">
      <dgm:prSet/>
      <dgm:spPr/>
      <dgm:t>
        <a:bodyPr/>
        <a:lstStyle/>
        <a:p>
          <a:endParaRPr lang="fr-FR"/>
        </a:p>
      </dgm:t>
    </dgm:pt>
    <dgm:pt modelId="{7DD8721C-913E-2540-A956-CA75C708A4C7}" type="pres">
      <dgm:prSet presAssocID="{EC1D50D2-7780-024F-ABFE-252F27C60C6E}" presName="arrowDiagram" presStyleCnt="0">
        <dgm:presLayoutVars>
          <dgm:chMax val="5"/>
          <dgm:dir/>
          <dgm:resizeHandles val="exact"/>
        </dgm:presLayoutVars>
      </dgm:prSet>
      <dgm:spPr/>
    </dgm:pt>
    <dgm:pt modelId="{FAF26CF6-4726-7049-B6F9-F0B86326FA4F}" type="pres">
      <dgm:prSet presAssocID="{EC1D50D2-7780-024F-ABFE-252F27C60C6E}" presName="arrow" presStyleLbl="bgShp" presStyleIdx="0" presStyleCnt="1"/>
      <dgm:spPr/>
    </dgm:pt>
    <dgm:pt modelId="{A63480EF-4950-4DE8-A12A-2EF42525ACA8}" type="pres">
      <dgm:prSet presAssocID="{EC1D50D2-7780-024F-ABFE-252F27C60C6E}" presName="arrowDiagram3" presStyleCnt="0"/>
      <dgm:spPr/>
    </dgm:pt>
    <dgm:pt modelId="{ABA2D058-83EB-4517-B89B-F3C0D6A737D2}" type="pres">
      <dgm:prSet presAssocID="{1635776E-8B53-014A-A2B0-BCBB0E121756}" presName="bullet3a" presStyleLbl="node1" presStyleIdx="0" presStyleCnt="3"/>
      <dgm:spPr/>
    </dgm:pt>
    <dgm:pt modelId="{92E2FF32-0D84-4919-BC11-7CB9BD65A718}" type="pres">
      <dgm:prSet presAssocID="{1635776E-8B53-014A-A2B0-BCBB0E121756}" presName="textBox3a" presStyleLbl="revTx" presStyleIdx="0" presStyleCnt="3">
        <dgm:presLayoutVars>
          <dgm:bulletEnabled val="1"/>
        </dgm:presLayoutVars>
      </dgm:prSet>
      <dgm:spPr/>
    </dgm:pt>
    <dgm:pt modelId="{A36B35D6-B875-4CB7-A87B-FB70FDA1EB82}" type="pres">
      <dgm:prSet presAssocID="{0BC68D0F-44EA-5447-9457-7394ADAF36C1}" presName="bullet3b" presStyleLbl="node1" presStyleIdx="1" presStyleCnt="3" custLinFactX="96022" custLinFactNeighborX="100000" custLinFactNeighborY="-74950"/>
      <dgm:spPr/>
    </dgm:pt>
    <dgm:pt modelId="{CA7A538A-E11E-439C-B4B0-AF67F1E80A0C}" type="pres">
      <dgm:prSet presAssocID="{0BC68D0F-44EA-5447-9457-7394ADAF36C1}" presName="textBox3b" presStyleLbl="revTx" presStyleIdx="1" presStyleCnt="3" custLinFactNeighborX="10397" custLinFactNeighborY="1793">
        <dgm:presLayoutVars>
          <dgm:bulletEnabled val="1"/>
        </dgm:presLayoutVars>
      </dgm:prSet>
      <dgm:spPr/>
    </dgm:pt>
    <dgm:pt modelId="{01481AFB-B62E-4EBC-8661-227C27D823B5}" type="pres">
      <dgm:prSet presAssocID="{1ED68B8D-83D6-944C-A6B2-A67A13D7832D}" presName="bullet3c" presStyleLbl="node1" presStyleIdx="2" presStyleCnt="3" custLinFactX="100000" custLinFactNeighborX="182427" custLinFactNeighborY="-85002"/>
      <dgm:spPr/>
    </dgm:pt>
    <dgm:pt modelId="{5E11569C-8C9C-4E63-8C11-36D3F70F9B46}" type="pres">
      <dgm:prSet presAssocID="{1ED68B8D-83D6-944C-A6B2-A67A13D7832D}" presName="textBox3c" presStyleLbl="revTx" presStyleIdx="2" presStyleCnt="3" custLinFactNeighborX="39359" custLinFactNeighborY="-4924">
        <dgm:presLayoutVars>
          <dgm:bulletEnabled val="1"/>
        </dgm:presLayoutVars>
      </dgm:prSet>
      <dgm:spPr/>
    </dgm:pt>
  </dgm:ptLst>
  <dgm:cxnLst>
    <dgm:cxn modelId="{B0B0B90C-E79B-7E43-9188-3703B1AEDDD5}" srcId="{EC1D50D2-7780-024F-ABFE-252F27C60C6E}" destId="{0BC68D0F-44EA-5447-9457-7394ADAF36C1}" srcOrd="1" destOrd="0" parTransId="{5CB48DB8-2014-774F-9A4D-992171AF4A6F}" sibTransId="{D33B28D3-5F21-074D-A00F-830F41879EAA}"/>
    <dgm:cxn modelId="{1FEDB42B-8DD7-E546-8FFE-98D843EBEE30}" srcId="{EC1D50D2-7780-024F-ABFE-252F27C60C6E}" destId="{1ED68B8D-83D6-944C-A6B2-A67A13D7832D}" srcOrd="2" destOrd="0" parTransId="{84E4A91F-1D8C-E84E-81D1-D179CB3800AE}" sibTransId="{E1C87A7C-0210-1E42-BB50-958455BB30D9}"/>
    <dgm:cxn modelId="{C2B9E12E-AA0E-0340-9CB7-4FD684F7AF0F}" type="presOf" srcId="{EC1D50D2-7780-024F-ABFE-252F27C60C6E}" destId="{7DD8721C-913E-2540-A956-CA75C708A4C7}" srcOrd="0" destOrd="0" presId="urn:microsoft.com/office/officeart/2005/8/layout/arrow2"/>
    <dgm:cxn modelId="{948A3569-8B2D-4720-AE8E-A8BE74300428}" type="presOf" srcId="{1ED68B8D-83D6-944C-A6B2-A67A13D7832D}" destId="{5E11569C-8C9C-4E63-8C11-36D3F70F9B46}" srcOrd="0" destOrd="0" presId="urn:microsoft.com/office/officeart/2005/8/layout/arrow2"/>
    <dgm:cxn modelId="{CB164172-75A9-4FCB-B960-2E258CA54B8E}" type="presOf" srcId="{0BC68D0F-44EA-5447-9457-7394ADAF36C1}" destId="{CA7A538A-E11E-439C-B4B0-AF67F1E80A0C}" srcOrd="0" destOrd="0" presId="urn:microsoft.com/office/officeart/2005/8/layout/arrow2"/>
    <dgm:cxn modelId="{2FFE1676-2C8E-B345-A1BC-AC46377AF5F1}" srcId="{EC1D50D2-7780-024F-ABFE-252F27C60C6E}" destId="{1635776E-8B53-014A-A2B0-BCBB0E121756}" srcOrd="0" destOrd="0" parTransId="{E2C8E480-D219-CC4B-BE17-D93C0079C1BA}" sibTransId="{C8679C1F-D271-224E-88E0-49FCD92AC1AF}"/>
    <dgm:cxn modelId="{422B81F3-DB30-4302-B89F-84A122D46161}" type="presOf" srcId="{1635776E-8B53-014A-A2B0-BCBB0E121756}" destId="{92E2FF32-0D84-4919-BC11-7CB9BD65A718}" srcOrd="0" destOrd="0" presId="urn:microsoft.com/office/officeart/2005/8/layout/arrow2"/>
    <dgm:cxn modelId="{6179665F-20EF-4B4A-BCA1-C7B05D484464}" type="presParOf" srcId="{7DD8721C-913E-2540-A956-CA75C708A4C7}" destId="{FAF26CF6-4726-7049-B6F9-F0B86326FA4F}" srcOrd="0" destOrd="0" presId="urn:microsoft.com/office/officeart/2005/8/layout/arrow2"/>
    <dgm:cxn modelId="{861744CC-B8B1-40DB-A1CE-F2B736CC0C1C}" type="presParOf" srcId="{7DD8721C-913E-2540-A956-CA75C708A4C7}" destId="{A63480EF-4950-4DE8-A12A-2EF42525ACA8}" srcOrd="1" destOrd="0" presId="urn:microsoft.com/office/officeart/2005/8/layout/arrow2"/>
    <dgm:cxn modelId="{2C79A8E4-3FD0-4598-94FE-FC87C47C3C61}" type="presParOf" srcId="{A63480EF-4950-4DE8-A12A-2EF42525ACA8}" destId="{ABA2D058-83EB-4517-B89B-F3C0D6A737D2}" srcOrd="0" destOrd="0" presId="urn:microsoft.com/office/officeart/2005/8/layout/arrow2"/>
    <dgm:cxn modelId="{C75E2781-B691-47B7-9427-65836A21495C}" type="presParOf" srcId="{A63480EF-4950-4DE8-A12A-2EF42525ACA8}" destId="{92E2FF32-0D84-4919-BC11-7CB9BD65A718}" srcOrd="1" destOrd="0" presId="urn:microsoft.com/office/officeart/2005/8/layout/arrow2"/>
    <dgm:cxn modelId="{C51FCA9D-0336-4C75-9AEC-6A2DB6579C57}" type="presParOf" srcId="{A63480EF-4950-4DE8-A12A-2EF42525ACA8}" destId="{A36B35D6-B875-4CB7-A87B-FB70FDA1EB82}" srcOrd="2" destOrd="0" presId="urn:microsoft.com/office/officeart/2005/8/layout/arrow2"/>
    <dgm:cxn modelId="{3E73267A-0786-4830-B8A6-1A4A0D14D823}" type="presParOf" srcId="{A63480EF-4950-4DE8-A12A-2EF42525ACA8}" destId="{CA7A538A-E11E-439C-B4B0-AF67F1E80A0C}" srcOrd="3" destOrd="0" presId="urn:microsoft.com/office/officeart/2005/8/layout/arrow2"/>
    <dgm:cxn modelId="{4ED1215A-1E3C-4FD3-AD34-BC89346292EE}" type="presParOf" srcId="{A63480EF-4950-4DE8-A12A-2EF42525ACA8}" destId="{01481AFB-B62E-4EBC-8661-227C27D823B5}" srcOrd="4" destOrd="0" presId="urn:microsoft.com/office/officeart/2005/8/layout/arrow2"/>
    <dgm:cxn modelId="{88AAE438-B1C2-4E7D-98A5-8CFAE41BF1C7}" type="presParOf" srcId="{A63480EF-4950-4DE8-A12A-2EF42525ACA8}" destId="{5E11569C-8C9C-4E63-8C11-36D3F70F9B46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26CF6-4726-7049-B6F9-F0B86326FA4F}">
      <dsp:nvSpPr>
        <dsp:cNvPr id="0" name=""/>
        <dsp:cNvSpPr/>
      </dsp:nvSpPr>
      <dsp:spPr>
        <a:xfrm>
          <a:off x="1123324" y="0"/>
          <a:ext cx="8410534" cy="5256583"/>
        </a:xfrm>
        <a:prstGeom prst="swooshArrow">
          <a:avLst>
            <a:gd name="adj1" fmla="val 25000"/>
            <a:gd name="adj2" fmla="val 25000"/>
          </a:avLst>
        </a:prstGeom>
        <a:gradFill rotWithShape="0">
          <a:gsLst>
            <a:gs pos="0">
              <a:schemeClr val="accent2">
                <a:tint val="55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55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55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55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BA2D058-83EB-4517-B89B-F3C0D6A737D2}">
      <dsp:nvSpPr>
        <dsp:cNvPr id="0" name=""/>
        <dsp:cNvSpPr/>
      </dsp:nvSpPr>
      <dsp:spPr>
        <a:xfrm>
          <a:off x="2191462" y="3628094"/>
          <a:ext cx="218673" cy="218673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shade val="5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shade val="5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E2FF32-0D84-4919-BC11-7CB9BD65A718}">
      <dsp:nvSpPr>
        <dsp:cNvPr id="0" name=""/>
        <dsp:cNvSpPr/>
      </dsp:nvSpPr>
      <dsp:spPr>
        <a:xfrm>
          <a:off x="2300799" y="3737431"/>
          <a:ext cx="1959654" cy="1519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871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Donnée</a:t>
          </a:r>
        </a:p>
      </dsp:txBody>
      <dsp:txXfrm>
        <a:off x="2300799" y="3737431"/>
        <a:ext cx="1959654" cy="1519152"/>
      </dsp:txXfrm>
    </dsp:sp>
    <dsp:sp modelId="{A36B35D6-B875-4CB7-A87B-FB70FDA1EB82}">
      <dsp:nvSpPr>
        <dsp:cNvPr id="0" name=""/>
        <dsp:cNvSpPr/>
      </dsp:nvSpPr>
      <dsp:spPr>
        <a:xfrm>
          <a:off x="4896545" y="1903081"/>
          <a:ext cx="395295" cy="395295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338087"/>
                <a:satOff val="-18711"/>
                <a:lumOff val="33775"/>
                <a:alphaOff val="0"/>
                <a:shade val="85000"/>
                <a:satMod val="130000"/>
              </a:schemeClr>
            </a:gs>
            <a:gs pos="34000">
              <a:schemeClr val="accent2">
                <a:shade val="50000"/>
                <a:hueOff val="-338087"/>
                <a:satOff val="-18711"/>
                <a:lumOff val="33775"/>
                <a:alphaOff val="0"/>
                <a:shade val="87000"/>
                <a:satMod val="125000"/>
              </a:schemeClr>
            </a:gs>
            <a:gs pos="70000">
              <a:schemeClr val="accent2">
                <a:shade val="50000"/>
                <a:hueOff val="-338087"/>
                <a:satOff val="-18711"/>
                <a:lumOff val="33775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50000"/>
                <a:hueOff val="-338087"/>
                <a:satOff val="-18711"/>
                <a:lumOff val="33775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7A538A-E11E-439C-B4B0-AF67F1E80A0C}">
      <dsp:nvSpPr>
        <dsp:cNvPr id="0" name=""/>
        <dsp:cNvSpPr/>
      </dsp:nvSpPr>
      <dsp:spPr>
        <a:xfrm>
          <a:off x="4529194" y="2397002"/>
          <a:ext cx="2018528" cy="2859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459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Information</a:t>
          </a:r>
        </a:p>
      </dsp:txBody>
      <dsp:txXfrm>
        <a:off x="4529194" y="2397002"/>
        <a:ext cx="2018528" cy="2859581"/>
      </dsp:txXfrm>
    </dsp:sp>
    <dsp:sp modelId="{01481AFB-B62E-4EBC-8661-227C27D823B5}">
      <dsp:nvSpPr>
        <dsp:cNvPr id="0" name=""/>
        <dsp:cNvSpPr/>
      </dsp:nvSpPr>
      <dsp:spPr>
        <a:xfrm>
          <a:off x="7986973" y="865222"/>
          <a:ext cx="546684" cy="546684"/>
        </a:xfrm>
        <a:prstGeom prst="ellipse">
          <a:avLst/>
        </a:prstGeom>
        <a:gradFill rotWithShape="0">
          <a:gsLst>
            <a:gs pos="0">
              <a:schemeClr val="accent2">
                <a:shade val="50000"/>
                <a:hueOff val="-338087"/>
                <a:satOff val="-18711"/>
                <a:lumOff val="33775"/>
                <a:alphaOff val="0"/>
                <a:shade val="85000"/>
                <a:satMod val="130000"/>
              </a:schemeClr>
            </a:gs>
            <a:gs pos="34000">
              <a:schemeClr val="accent2">
                <a:shade val="50000"/>
                <a:hueOff val="-338087"/>
                <a:satOff val="-18711"/>
                <a:lumOff val="33775"/>
                <a:alphaOff val="0"/>
                <a:shade val="87000"/>
                <a:satMod val="125000"/>
              </a:schemeClr>
            </a:gs>
            <a:gs pos="70000">
              <a:schemeClr val="accent2">
                <a:shade val="50000"/>
                <a:hueOff val="-338087"/>
                <a:satOff val="-18711"/>
                <a:lumOff val="33775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shade val="50000"/>
                <a:hueOff val="-338087"/>
                <a:satOff val="-18711"/>
                <a:lumOff val="33775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11569C-8C9C-4E63-8C11-36D3F70F9B46}">
      <dsp:nvSpPr>
        <dsp:cNvPr id="0" name=""/>
        <dsp:cNvSpPr/>
      </dsp:nvSpPr>
      <dsp:spPr>
        <a:xfrm>
          <a:off x="7510802" y="1423368"/>
          <a:ext cx="2018528" cy="3653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677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Connaissance</a:t>
          </a:r>
        </a:p>
      </dsp:txBody>
      <dsp:txXfrm>
        <a:off x="7510802" y="1423368"/>
        <a:ext cx="2018528" cy="36533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EF140-6712-FE4C-B81E-02A43DAFA19D}" type="datetimeFigureOut">
              <a:rPr lang="fr-FR" smtClean="0"/>
              <a:pPr/>
              <a:t>17/02/2021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Cliquez pour modifier les styles du texte du masque</a:t>
            </a:r>
          </a:p>
          <a:p>
            <a:pPr lvl="1"/>
            <a:r>
              <a:rPr lang="x-none"/>
              <a:t>Deuxième niveau</a:t>
            </a:r>
          </a:p>
          <a:p>
            <a:pPr lvl="2"/>
            <a:r>
              <a:rPr lang="x-none"/>
              <a:t>Troisième niveau</a:t>
            </a:r>
          </a:p>
          <a:p>
            <a:pPr lvl="3"/>
            <a:r>
              <a:rPr lang="x-none"/>
              <a:t>Quatrième niveau</a:t>
            </a:r>
          </a:p>
          <a:p>
            <a:pPr lvl="4"/>
            <a:r>
              <a:rPr lang="x-none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CC0E2-1CC6-1642-81A9-2AAC0280920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80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7375" y="801688"/>
            <a:ext cx="5683250" cy="3197225"/>
          </a:xfrm>
          <a:ln/>
        </p:spPr>
      </p:sp>
      <p:sp>
        <p:nvSpPr>
          <p:cNvPr id="44035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7375" y="801688"/>
            <a:ext cx="5683250" cy="3197225"/>
          </a:xfrm>
          <a:ln/>
        </p:spPr>
      </p:sp>
      <p:sp>
        <p:nvSpPr>
          <p:cNvPr id="47107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CC0E2-1CC6-1642-81A9-2AAC0280920E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236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CC0E2-1CC6-1642-81A9-2AAC0280920E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337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886200" y="2"/>
            <a:ext cx="2971800" cy="45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886200" y="8686578"/>
            <a:ext cx="2971800" cy="45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fr-FR" sz="1000" i="1"/>
              <a:t>38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8686578"/>
            <a:ext cx="2971800" cy="45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2"/>
            <a:ext cx="2971800" cy="45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81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7375" y="801688"/>
            <a:ext cx="5683250" cy="3197225"/>
          </a:xfrm>
          <a:noFill/>
          <a:ln cap="flat"/>
        </p:spPr>
      </p:sp>
      <p:sp>
        <p:nvSpPr>
          <p:cNvPr id="481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93776" y="4347003"/>
            <a:ext cx="4870450" cy="38509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22/10/12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M. Ghorbel-troudi      IHEC Carthage. 2ème  Année Business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32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22/10/12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M. Ghorbel-troudi      IHEC Carthage. 2ème  Année Business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18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22/10/12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M. Ghorbel-troudi      IHEC Carthage. 2ème  Année Business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4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Cliquez et modifiez le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M. Ghorbel-troudi      IHEC Carthage. 2ème  Année Business Intelligence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22/10/12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1311031" y="1628776"/>
            <a:ext cx="10634784" cy="4608513"/>
          </a:xfrm>
        </p:spPr>
        <p:txBody>
          <a:bodyPr/>
          <a:lstStyle/>
          <a:p>
            <a:pPr lvl="0"/>
            <a:r>
              <a:rPr lang="x-none"/>
              <a:t>Cliquez pour modifier les styles du texte du masque</a:t>
            </a:r>
          </a:p>
          <a:p>
            <a:pPr lvl="1"/>
            <a:r>
              <a:rPr lang="x-none"/>
              <a:t>Deuxième niveau</a:t>
            </a:r>
          </a:p>
          <a:p>
            <a:pPr lvl="2"/>
            <a:r>
              <a:rPr lang="x-none"/>
              <a:t>Troisième niveau</a:t>
            </a:r>
          </a:p>
          <a:p>
            <a:pPr lvl="3"/>
            <a:r>
              <a:rPr lang="x-none"/>
              <a:t>Quatrième niveau</a:t>
            </a:r>
          </a:p>
          <a:p>
            <a:pPr lvl="4"/>
            <a:r>
              <a:rPr lang="x-none"/>
              <a:t>Cinquième niveau</a:t>
            </a:r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>
            <a:alphaModFix amt="23000"/>
          </a:blip>
          <a:stretch>
            <a:fillRect/>
          </a:stretch>
        </p:blipFill>
        <p:spPr>
          <a:xfrm flipH="1">
            <a:off x="6184626" y="1988840"/>
            <a:ext cx="5700063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73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22/10/12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M. Ghorbel-troudi      IHEC Carthage. 2ème  Année Business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90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22/10/12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M. Ghorbel-troudi      IHEC Carthage. 2ème  Année Business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22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22/10/12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M. Ghorbel-troudi      IHEC Carthage. 2ème  Année Business Intelligence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9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22/10/12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M. Ghorbel-troudi      IHEC Carthage. 2ème  Année Business Intelligence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34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22/10/12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M. Ghorbel-troudi      IHEC Carthage. 2ème  Année Business Intelligence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88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22/10/12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M. Ghorbel-troudi      IHEC Carthage. 2ème  Année Business Intelligence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85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/>
              <a:t>22/10/12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M. Ghorbel-troudi      IHEC Carthage. 2ème  Année Business Intelligence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6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22/10/12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M. Ghorbel-troudi      IHEC Carthage. 2ème  Année Business Intelligence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505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fr-FR"/>
              <a:t>22/10/12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M. Ghorbel-troudi      IHEC Carthage. 2ème  Année Business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36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4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Modélisation multidimensionnelle</a:t>
            </a:r>
            <a:br>
              <a:rPr lang="fr-FR" dirty="0"/>
            </a:br>
            <a:r>
              <a:rPr lang="fr-FR" sz="2800" dirty="0"/>
              <a:t>Chp1 – Introduction à la modélisation multidimensionnelle</a:t>
            </a:r>
            <a:br>
              <a:rPr lang="fr-FR" sz="4000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3949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041295"/>
            <a:ext cx="9978713" cy="4026569"/>
          </a:xfrm>
        </p:spPr>
        <p:txBody>
          <a:bodyPr>
            <a:normAutofit/>
          </a:bodyPr>
          <a:lstStyle/>
          <a:p>
            <a:r>
              <a:rPr lang="fr-FR" sz="2400" b="1" u="sng" dirty="0"/>
              <a:t>Données:</a:t>
            </a:r>
          </a:p>
          <a:p>
            <a:pPr lvl="1"/>
            <a:r>
              <a:rPr lang="fr-FR" sz="2400" b="1" dirty="0"/>
              <a:t>Dans les technologies de l'information (TI), une donnée est une description élémentaire, souvent codée, d'une chose, d'une transaction, d'un événement, etc.</a:t>
            </a:r>
          </a:p>
          <a:p>
            <a:pPr lvl="1"/>
            <a:r>
              <a:rPr lang="fr-FR" sz="2400" b="1" dirty="0"/>
              <a:t>Elle peut être classée et enregistrée sous différentes formes : papier, numérique, image, son</a:t>
            </a:r>
          </a:p>
          <a:p>
            <a:pPr lvl="1"/>
            <a:r>
              <a:rPr lang="fr-FR" sz="2400" b="1" dirty="0"/>
              <a:t>Elle ne permet pas la prise de décision</a:t>
            </a:r>
            <a:endParaRPr lang="fr-FR" sz="2400" b="1" i="1" dirty="0"/>
          </a:p>
          <a:p>
            <a:r>
              <a:rPr lang="fr-FR" sz="2400" b="1" i="1" dirty="0"/>
              <a:t>Exemple</a:t>
            </a:r>
          </a:p>
          <a:p>
            <a:pPr lvl="1"/>
            <a:r>
              <a:rPr lang="fr-FR" sz="2400" b="1" i="1" dirty="0"/>
              <a:t>Le mois dernier, on a enregistré 1217 incidents au centre de services</a:t>
            </a:r>
          </a:p>
          <a:p>
            <a:pPr lvl="1"/>
            <a:r>
              <a:rPr lang="fr-FR" sz="2400" b="1" i="1" dirty="0"/>
              <a:t>10 nouveaux prestataires ont été employés à la direction informatique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M. Ghorbel-troudi      IHEC Carthage. 2ème  Année Business Intelligence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38903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Information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500"/>
            <a:ext cx="9978713" cy="3813342"/>
          </a:xfrm>
        </p:spPr>
        <p:txBody>
          <a:bodyPr>
            <a:noAutofit/>
          </a:bodyPr>
          <a:lstStyle/>
          <a:p>
            <a:r>
              <a:rPr lang="fr-FR" sz="2400" b="1" u="sng" dirty="0"/>
              <a:t>Information:</a:t>
            </a:r>
          </a:p>
          <a:p>
            <a:pPr lvl="1"/>
            <a:r>
              <a:rPr lang="fr-FR" sz="2400" b="1" dirty="0"/>
              <a:t>Donnée à laquelle un sens et une interprétation ont été donnés</a:t>
            </a:r>
          </a:p>
          <a:p>
            <a:pPr lvl="1"/>
            <a:r>
              <a:rPr lang="fr-FR" sz="2400" b="1" dirty="0"/>
              <a:t>Permet au responsable de prendre une décision sur une action</a:t>
            </a:r>
            <a:endParaRPr lang="fr-FR" sz="2400" b="1" i="1" dirty="0"/>
          </a:p>
          <a:p>
            <a:r>
              <a:rPr lang="fr-FR" sz="2400" b="1" i="1" dirty="0"/>
              <a:t>Exemple</a:t>
            </a:r>
          </a:p>
          <a:p>
            <a:pPr lvl="1">
              <a:lnSpc>
                <a:spcPct val="120000"/>
              </a:lnSpc>
            </a:pPr>
            <a:r>
              <a:rPr lang="fr-FR" sz="2400" b="1" i="1" dirty="0"/>
              <a:t>Le mois dernier, on a enregistré une augmentation de 240% du nombre d’incidents par rapport au mois précédent</a:t>
            </a:r>
          </a:p>
          <a:p>
            <a:pPr lvl="1">
              <a:lnSpc>
                <a:spcPct val="120000"/>
              </a:lnSpc>
            </a:pPr>
            <a:r>
              <a:rPr lang="fr-FR" sz="2400" b="1" i="1" dirty="0"/>
              <a:t>L’emploi des 10 prestataires est lié à une augmentation temporaire de la charge de travail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M. Ghorbel-troudi      IHEC Carthage. 2ème  Année Business Intelligence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55271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Connaissance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138807"/>
            <a:ext cx="9978713" cy="3701047"/>
          </a:xfrm>
        </p:spPr>
        <p:txBody>
          <a:bodyPr>
            <a:noAutofit/>
          </a:bodyPr>
          <a:lstStyle/>
          <a:p>
            <a:r>
              <a:rPr lang="fr-FR" sz="2400" b="1" u="sng" dirty="0"/>
              <a:t>Connaissance:</a:t>
            </a:r>
          </a:p>
          <a:p>
            <a:pPr lvl="1"/>
            <a:r>
              <a:rPr lang="fr-FR" sz="2400" b="1" dirty="0"/>
              <a:t>Résultat d’une réflexion sur les informations analysées</a:t>
            </a:r>
          </a:p>
          <a:p>
            <a:pPr lvl="1"/>
            <a:r>
              <a:rPr lang="fr-FR" sz="2400" b="1" dirty="0"/>
              <a:t>Se base sur les expériences, les idées, valeurs, avis des personnes consultées</a:t>
            </a:r>
          </a:p>
          <a:p>
            <a:endParaRPr lang="fr-FR" sz="2400" b="1" i="1" dirty="0"/>
          </a:p>
          <a:p>
            <a:r>
              <a:rPr lang="fr-FR" sz="2400" b="1" i="1" dirty="0"/>
              <a:t>Exemple</a:t>
            </a:r>
          </a:p>
          <a:p>
            <a:pPr lvl="1">
              <a:lnSpc>
                <a:spcPct val="120000"/>
              </a:lnSpc>
            </a:pPr>
            <a:r>
              <a:rPr lang="fr-FR" sz="2400" b="1" i="1" dirty="0"/>
              <a:t>Le gestionnaire de changement peut établir une corrélation entre l’arrivée des nouveaux prestataires et l’augmentation du nombre d’incidents en ayant connaissance de certains éléments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M. Ghorbel-troudi      IHEC Carthage. 2ème  Année Business Intelligence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33686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d’un </a:t>
            </a:r>
            <a:r>
              <a:rPr lang="fr-FR" dirty="0" err="1"/>
              <a:t>reporting</a:t>
            </a:r>
            <a:r>
              <a:rPr lang="fr-FR" dirty="0"/>
              <a:t> imprécis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M. Ghorbel-troudi      IHEC Carthage. 2ème  Année Business Intelligence</a:t>
            </a:r>
            <a:endParaRPr lang="fr-BE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A36B2EF-99D4-46DA-95D8-5772D00B9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646267"/>
            <a:ext cx="2588905" cy="220298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3D1BEC2-2A18-4E2F-B929-A346D63CB876}"/>
              </a:ext>
            </a:extLst>
          </p:cNvPr>
          <p:cNvSpPr txBox="1"/>
          <p:nvPr/>
        </p:nvSpPr>
        <p:spPr>
          <a:xfrm>
            <a:off x="997360" y="2465105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Cumul des ventes au mois de septembre</a:t>
            </a:r>
          </a:p>
        </p:txBody>
      </p:sp>
      <p:sp>
        <p:nvSpPr>
          <p:cNvPr id="5" name="Accolade fermante 4">
            <a:extLst>
              <a:ext uri="{FF2B5EF4-FFF2-40B4-BE49-F238E27FC236}">
                <a16:creationId xmlns:a16="http://schemas.microsoft.com/office/drawing/2014/main" id="{A6593AF7-85B6-4E74-862D-252E6C34E752}"/>
              </a:ext>
            </a:extLst>
          </p:cNvPr>
          <p:cNvSpPr/>
          <p:nvPr/>
        </p:nvSpPr>
        <p:spPr>
          <a:xfrm>
            <a:off x="4332157" y="2113615"/>
            <a:ext cx="1019332" cy="4077324"/>
          </a:xfrm>
          <a:prstGeom prst="rightBrace">
            <a:avLst>
              <a:gd name="adj1" fmla="val 8333"/>
              <a:gd name="adj2" fmla="val 50368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9E19F9F-B1EA-4DDE-8A66-F90824AB9B87}"/>
              </a:ext>
            </a:extLst>
          </p:cNvPr>
          <p:cNvSpPr txBox="1"/>
          <p:nvPr/>
        </p:nvSpPr>
        <p:spPr>
          <a:xfrm>
            <a:off x="6415790" y="3028013"/>
            <a:ext cx="38824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Information brute ; statique et peu précise</a:t>
            </a:r>
          </a:p>
        </p:txBody>
      </p:sp>
    </p:spTree>
    <p:extLst>
      <p:ext uri="{BB962C8B-B14F-4D97-AF65-F5344CB8AC3E}">
        <p14:creationId xmlns:p14="http://schemas.microsoft.com/office/powerpoint/2010/main" val="827555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Présentation plus précise de l’information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M. Ghorbel-troudi      IHEC Carthage. 2ème  Année Business Intelligence</a:t>
            </a:r>
            <a:endParaRPr lang="fr-BE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4CDCE4C-8D9B-438A-95AE-F829482E2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69" y="2985425"/>
            <a:ext cx="6447599" cy="283303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1BFA292-056C-49A3-9B18-A1BC30C849B2}"/>
              </a:ext>
            </a:extLst>
          </p:cNvPr>
          <p:cNvSpPr txBox="1"/>
          <p:nvPr/>
        </p:nvSpPr>
        <p:spPr>
          <a:xfrm>
            <a:off x="725214" y="2165551"/>
            <a:ext cx="6164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Variation des ventes depuis le début de l’année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F30F335-7056-4630-B4BF-073BB6C373B9}"/>
              </a:ext>
            </a:extLst>
          </p:cNvPr>
          <p:cNvSpPr txBox="1"/>
          <p:nvPr/>
        </p:nvSpPr>
        <p:spPr>
          <a:xfrm>
            <a:off x="8319379" y="2354829"/>
            <a:ext cx="38824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Information dynamique et plus précise permettant de constater une progression des ventes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E336247B-C16D-4224-AB8D-3E44A60E9660}"/>
              </a:ext>
            </a:extLst>
          </p:cNvPr>
          <p:cNvSpPr/>
          <p:nvPr/>
        </p:nvSpPr>
        <p:spPr>
          <a:xfrm>
            <a:off x="7179458" y="3925614"/>
            <a:ext cx="1005011" cy="5044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05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54954" y="947920"/>
            <a:ext cx="9338298" cy="728480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Analyse plus poussée des données</a:t>
            </a:r>
            <a:endParaRPr lang="en-US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M. Ghorbel-troudi      IHEC Carthage. 2ème  Année Business Intelligence</a:t>
            </a:r>
            <a:endParaRPr lang="fr-BE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B8F10C4-8805-45A5-8A22-DDFFBD0BB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6" y="3078067"/>
            <a:ext cx="6801273" cy="272365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C8371A8-7160-4A1C-85D6-8FA6FBB84011}"/>
              </a:ext>
            </a:extLst>
          </p:cNvPr>
          <p:cNvSpPr txBox="1"/>
          <p:nvPr/>
        </p:nvSpPr>
        <p:spPr>
          <a:xfrm>
            <a:off x="725214" y="2165551"/>
            <a:ext cx="6164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Variation des ventes par catégories de produits depuis le début de l’année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2D4678C-0A8E-4124-B361-5E8BF2146BAF}"/>
              </a:ext>
            </a:extLst>
          </p:cNvPr>
          <p:cNvSpPr txBox="1"/>
          <p:nvPr/>
        </p:nvSpPr>
        <p:spPr>
          <a:xfrm>
            <a:off x="8109679" y="2118339"/>
            <a:ext cx="409215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err="1"/>
              <a:t>Reporting</a:t>
            </a:r>
            <a:r>
              <a:rPr lang="fr-FR" sz="3200" b="1" dirty="0"/>
              <a:t> décisionnel présentant une information analytique et pertinente permettant de constater la baisse des ventes des produits de la catégorie Bazar 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8DCA386D-BBE2-4F2E-ACB7-C26869DC6963}"/>
              </a:ext>
            </a:extLst>
          </p:cNvPr>
          <p:cNvSpPr/>
          <p:nvPr/>
        </p:nvSpPr>
        <p:spPr>
          <a:xfrm>
            <a:off x="6924628" y="3925614"/>
            <a:ext cx="1005011" cy="5044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883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2132AA-AA1E-49C5-B041-787418C3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Système d’information opérationnels (</a:t>
            </a:r>
            <a:r>
              <a:rPr lang="fr-FR" dirty="0" err="1"/>
              <a:t>OTLP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765FCE-3F71-4687-B59A-5542F48F7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0214"/>
          </a:xfrm>
        </p:spPr>
        <p:txBody>
          <a:bodyPr>
            <a:noAutofit/>
          </a:bodyPr>
          <a:lstStyle/>
          <a:p>
            <a:pPr marL="292608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2800" dirty="0"/>
              <a:t> </a:t>
            </a:r>
            <a:r>
              <a:rPr lang="fr-FR" sz="2600" dirty="0"/>
              <a:t>Gestion d’une ou plusieurs grandes fonctions de l'entreprise (production, marketing, commercial, ressources humaines, finance, comptabilité) </a:t>
            </a:r>
          </a:p>
          <a:p>
            <a:pPr marL="292608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2600" dirty="0" err="1"/>
              <a:t>Sʼappuie</a:t>
            </a:r>
            <a:r>
              <a:rPr lang="fr-FR" sz="2600" dirty="0"/>
              <a:t> sur des SGBD traditionnels (Oracle, </a:t>
            </a:r>
            <a:r>
              <a:rPr lang="fr-FR" sz="2600" dirty="0" err="1"/>
              <a:t>DB2</a:t>
            </a:r>
            <a:r>
              <a:rPr lang="fr-FR" sz="2600" dirty="0"/>
              <a:t>, …) </a:t>
            </a:r>
          </a:p>
          <a:p>
            <a:pPr marL="292608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2600" dirty="0"/>
              <a:t>Permettent des processus de traitement en ligne des données – OLTP (On line </a:t>
            </a:r>
            <a:r>
              <a:rPr lang="fr-FR" sz="2600" dirty="0" err="1"/>
              <a:t>Transactionnal</a:t>
            </a:r>
            <a:r>
              <a:rPr lang="fr-FR" sz="2600" dirty="0"/>
              <a:t> </a:t>
            </a:r>
            <a:r>
              <a:rPr lang="fr-FR" sz="2600" dirty="0" err="1"/>
              <a:t>Processing</a:t>
            </a:r>
            <a:r>
              <a:rPr lang="fr-FR" sz="2600" dirty="0"/>
              <a:t>) : Interactifs, Concurrents, Nombreux, Répétitifs, Structurés, Simples. Ces processus OLTP concernent : </a:t>
            </a:r>
          </a:p>
          <a:p>
            <a:pPr marL="630238" lvl="2" indent="-1825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2400" dirty="0"/>
              <a:t>La mise à jour de données </a:t>
            </a:r>
          </a:p>
          <a:p>
            <a:pPr marL="630238" lvl="2" indent="-1825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2400" dirty="0"/>
              <a:t>Un nombre restreint d'enregistrements </a:t>
            </a:r>
          </a:p>
          <a:p>
            <a:pPr marL="630238" lvl="2" indent="-1825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2400" dirty="0"/>
              <a:t>Des données précises et à jour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F62D3C-9E30-4073-9294-C5C092E9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M. Ghorbel-troudi      IHEC Carthage. 2ème  Année Business Intelligence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327967-EDCA-4BA7-9364-2122F699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60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283217-88DD-4571-A28D-C1ED052F0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Nouveaux besoins de l’informatique décisionnelle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37485D-0384-425F-ABBF-B09DB04D5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598" y="2025614"/>
            <a:ext cx="5921114" cy="4023360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179388" indent="-179388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Accéder en temps réel aux données de l'entreprise</a:t>
            </a:r>
          </a:p>
          <a:p>
            <a:pPr marL="179388" indent="-179388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Traiter ces données et en extraire l'information pertinente. Par exemple :</a:t>
            </a:r>
          </a:p>
          <a:p>
            <a:pPr marL="612775" lvl="1" indent="-34290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2200" dirty="0"/>
              <a:t>Quels sont les résultats des ventes par gamme de produit et par région pour l'année dernière ?</a:t>
            </a:r>
          </a:p>
          <a:p>
            <a:pPr marL="612775" lvl="1" indent="-34290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2200" dirty="0"/>
              <a:t>Quelle est l'évolution des chiffres d'affaires par type de magasin et par période ? </a:t>
            </a:r>
          </a:p>
          <a:p>
            <a:pPr marL="612775" lvl="1" indent="-34290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sz="2200" dirty="0"/>
              <a:t>Comment qualifier les acheteurs de mon produit X ? </a:t>
            </a:r>
          </a:p>
          <a:p>
            <a:pPr marL="179388" indent="-179388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400" dirty="0"/>
              <a:t>Considérer des quantités de données historisées de plus en plus importantes (</a:t>
            </a:r>
            <a:r>
              <a:rPr lang="fr-FR" sz="2400" dirty="0" err="1"/>
              <a:t>Tera</a:t>
            </a:r>
            <a:r>
              <a:rPr lang="fr-FR" sz="2400" dirty="0"/>
              <a:t>, Penta octets), organisées selon différentes dimensions (temps, espace géographique, gammes de produit, …)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0368DD1-4C84-4903-B867-95847DAFC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70033" y="1845736"/>
            <a:ext cx="4007370" cy="1886816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179388" indent="-179388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200" dirty="0"/>
              <a:t>Limites de l’informatique opérationnelle :</a:t>
            </a:r>
          </a:p>
          <a:p>
            <a:pPr marL="179388" indent="-179388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200" dirty="0"/>
              <a:t>BD opérationnelles trop complexes</a:t>
            </a:r>
          </a:p>
          <a:p>
            <a:pPr marL="179388" indent="-179388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200" dirty="0"/>
              <a:t>SI opérationnel doit être disponible pour les opérations transactionnelles</a:t>
            </a:r>
          </a:p>
          <a:p>
            <a:pPr marL="179388" indent="-179388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200" dirty="0"/>
              <a:t>Analyse en ligne des données est très limitée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0F90A9-88B9-4E1E-A38C-8A5D4C9E9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M. Ghorbel-troudi      IHEC Carthage. 2ème  Année Business Intelligence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18E028-87B1-4E98-A847-34F2DC1AF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EA69DE43-5EEA-4CE6-BD32-40929760D567}"/>
              </a:ext>
            </a:extLst>
          </p:cNvPr>
          <p:cNvSpPr/>
          <p:nvPr/>
        </p:nvSpPr>
        <p:spPr>
          <a:xfrm>
            <a:off x="6637177" y="2354427"/>
            <a:ext cx="824458" cy="584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contenu 6">
            <a:extLst>
              <a:ext uri="{FF2B5EF4-FFF2-40B4-BE49-F238E27FC236}">
                <a16:creationId xmlns:a16="http://schemas.microsoft.com/office/drawing/2014/main" id="{83CF7710-A1E3-4482-97FC-FFCFD3C9F952}"/>
              </a:ext>
            </a:extLst>
          </p:cNvPr>
          <p:cNvSpPr txBox="1">
            <a:spLocks/>
          </p:cNvSpPr>
          <p:nvPr/>
        </p:nvSpPr>
        <p:spPr>
          <a:xfrm>
            <a:off x="7587523" y="4635428"/>
            <a:ext cx="4007370" cy="160048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indent="-179388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Stocker l’information dans des </a:t>
            </a:r>
            <a:r>
              <a:rPr lang="fr-FR" sz="2000" dirty="0" err="1"/>
              <a:t>entrpôts</a:t>
            </a:r>
            <a:r>
              <a:rPr lang="fr-FR" sz="2000" dirty="0"/>
              <a:t> de données (Data </a:t>
            </a:r>
            <a:r>
              <a:rPr lang="fr-FR" sz="2000" dirty="0" err="1"/>
              <a:t>Ware</a:t>
            </a:r>
            <a:r>
              <a:rPr lang="fr-FR" sz="2000" dirty="0"/>
              <a:t> </a:t>
            </a:r>
            <a:r>
              <a:rPr lang="fr-FR" sz="2000" dirty="0" err="1"/>
              <a:t>Hrouse</a:t>
            </a:r>
            <a:r>
              <a:rPr lang="fr-FR" sz="2000" dirty="0"/>
              <a:t>)</a:t>
            </a:r>
          </a:p>
          <a:p>
            <a:pPr marL="179388" indent="-179388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Passer du traitement en ligne des données (OLTP) à </a:t>
            </a:r>
            <a:r>
              <a:rPr lang="fr-FR" sz="2000" dirty="0" err="1"/>
              <a:t>lʼanalyse</a:t>
            </a:r>
            <a:r>
              <a:rPr lang="fr-FR" sz="2000" dirty="0"/>
              <a:t> en ligne de ces données (On Line </a:t>
            </a:r>
            <a:r>
              <a:rPr lang="fr-FR" sz="2000" dirty="0" err="1"/>
              <a:t>Analysis</a:t>
            </a:r>
            <a:r>
              <a:rPr lang="fr-FR" sz="2000" dirty="0"/>
              <a:t> </a:t>
            </a:r>
            <a:r>
              <a:rPr lang="fr-FR" sz="2000" dirty="0" err="1"/>
              <a:t>Processing</a:t>
            </a:r>
            <a:r>
              <a:rPr lang="fr-FR" sz="2000" dirty="0"/>
              <a:t> - OLAP)</a:t>
            </a:r>
            <a:endParaRPr lang="fr-FR" sz="2200" dirty="0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068C2FA4-BD68-4671-9076-2F47E613BA5D}"/>
              </a:ext>
            </a:extLst>
          </p:cNvPr>
          <p:cNvSpPr/>
          <p:nvPr/>
        </p:nvSpPr>
        <p:spPr>
          <a:xfrm rot="5400000">
            <a:off x="8723302" y="3930889"/>
            <a:ext cx="824458" cy="584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344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3A5E274F-496C-4876-95BD-C98E93BD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Processus général de l’informatique décisionnelle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952402-5AE2-4FD3-A1BF-8B1FBB670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M. Ghorbel-troudi      IHEC Carthage. 2ème  Année Business Intelligence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F8D8AE-5364-4F58-B911-EC57D411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87C7833-5C80-4123-9C1F-A8FD07370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310" y="1785254"/>
            <a:ext cx="7165299" cy="451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60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Etapes de la  chaîne décisionnelle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734D8744-9827-470F-85F2-F4C524971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34125" y="1845735"/>
            <a:ext cx="9821555" cy="4023360"/>
          </a:xfrm>
        </p:spPr>
        <p:txBody>
          <a:bodyPr>
            <a:normAutofit/>
          </a:bodyPr>
          <a:lstStyle/>
          <a:p>
            <a:r>
              <a:rPr lang="fr-FR" sz="2800" dirty="0"/>
              <a:t>Etape 1 :  Conception du Data </a:t>
            </a:r>
            <a:r>
              <a:rPr lang="fr-FR" sz="2800" dirty="0" err="1"/>
              <a:t>Ware</a:t>
            </a:r>
            <a:r>
              <a:rPr lang="fr-FR" sz="2800" dirty="0"/>
              <a:t> House (</a:t>
            </a:r>
            <a:r>
              <a:rPr lang="fr-FR" sz="2800" dirty="0" err="1"/>
              <a:t>DWH</a:t>
            </a:r>
            <a:r>
              <a:rPr lang="fr-FR" sz="2800" dirty="0"/>
              <a:t>)ou entrepôt de données (ED)</a:t>
            </a:r>
          </a:p>
          <a:p>
            <a:r>
              <a:rPr lang="fr-FR" sz="2800" dirty="0"/>
              <a:t>Etape 2 : Extraction, Transformation et chargement des données (ETL)</a:t>
            </a:r>
          </a:p>
          <a:p>
            <a:r>
              <a:rPr lang="fr-FR" sz="2800" dirty="0"/>
              <a:t>Etape 3 : Stockage des données</a:t>
            </a:r>
          </a:p>
          <a:p>
            <a:r>
              <a:rPr lang="fr-FR" sz="2800" dirty="0"/>
              <a:t>Etape 4 :  Analyse des données</a:t>
            </a:r>
          </a:p>
          <a:p>
            <a:r>
              <a:rPr lang="fr-FR" sz="2800" dirty="0"/>
              <a:t>Etape 5 : Restitution des données</a:t>
            </a:r>
          </a:p>
          <a:p>
            <a:endParaRPr lang="fr-FR" sz="280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M. Ghorbel-troudi      IHEC Carthage. 2ème  Année Business Intelligence</a:t>
            </a: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06613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Situation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8020" y="1998921"/>
            <a:ext cx="6553651" cy="4020879"/>
          </a:xfrm>
        </p:spPr>
        <p:txBody>
          <a:bodyPr>
            <a:normAutofit fontScale="77500" lnSpcReduction="20000"/>
          </a:bodyPr>
          <a:lstStyle/>
          <a:p>
            <a:r>
              <a:rPr lang="fr-FR" sz="2200" b="1" dirty="0"/>
              <a:t>Constat : Le chiffre d’affaires du mois d’octobre a enregistré une baisse. </a:t>
            </a:r>
          </a:p>
          <a:p>
            <a:r>
              <a:rPr lang="fr-FR" sz="2200" b="1" dirty="0"/>
              <a:t>Question : Quelles décisions prendre pour y remédier?</a:t>
            </a:r>
          </a:p>
          <a:p>
            <a:r>
              <a:rPr lang="fr-FR" sz="2200" b="1" dirty="0"/>
              <a:t>Il est important d’analyser cette baisse du CA afin de déterminer les raisons qui l’ont engendré.</a:t>
            </a:r>
          </a:p>
          <a:p>
            <a:r>
              <a:rPr lang="fr-FR" sz="2200" b="1" dirty="0"/>
              <a:t>Pour cela, les données  relatives à cette baisse doivent être analysées. </a:t>
            </a:r>
          </a:p>
          <a:p>
            <a:endParaRPr lang="fr-FR" sz="2200" b="1" dirty="0"/>
          </a:p>
          <a:p>
            <a:pPr lvl="1"/>
            <a:r>
              <a:rPr lang="fr-FR" sz="2200" b="1" dirty="0"/>
              <a:t>Taux de baisse</a:t>
            </a:r>
          </a:p>
          <a:p>
            <a:pPr lvl="1"/>
            <a:r>
              <a:rPr lang="fr-FR" sz="2200" b="1" dirty="0"/>
              <a:t>Gamme de produits concernés par cette baisse. </a:t>
            </a:r>
          </a:p>
          <a:p>
            <a:pPr lvl="1"/>
            <a:r>
              <a:rPr lang="fr-FR" sz="2200" b="1" dirty="0"/>
              <a:t>S’agit-il d’une baisse générale ou bien seuls quelques pays et régions sont concernés?</a:t>
            </a:r>
          </a:p>
          <a:p>
            <a:pPr lvl="1"/>
            <a:r>
              <a:rPr lang="fr-FR" sz="2200" b="1" dirty="0"/>
              <a:t>S’agit-il d’une baisse spécifique à certains agents commerciaux?</a:t>
            </a:r>
          </a:p>
          <a:p>
            <a:pPr lvl="1"/>
            <a:r>
              <a:rPr lang="fr-FR" sz="2200" b="1" dirty="0"/>
              <a:t> Quel est le segment de distribution concerné par cette baisse? </a:t>
            </a:r>
          </a:p>
          <a:p>
            <a:pPr lvl="1"/>
            <a:r>
              <a:rPr lang="fr-FR" sz="2200" b="1" dirty="0"/>
              <a:t>S’agit-il d’une baisse saisonnière? </a:t>
            </a:r>
          </a:p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M. Ghorbel-troudi      IHEC Carthage. 2ème  Année Business Intelligence</a:t>
            </a:r>
            <a:endParaRPr lang="fr-BE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sp>
        <p:nvSpPr>
          <p:cNvPr id="6" name="Accolade fermante 5">
            <a:extLst>
              <a:ext uri="{FF2B5EF4-FFF2-40B4-BE49-F238E27FC236}">
                <a16:creationId xmlns:a16="http://schemas.microsoft.com/office/drawing/2014/main" id="{CBFFC2EE-8EF8-4F34-BE9F-42CC5D4F8FBC}"/>
              </a:ext>
            </a:extLst>
          </p:cNvPr>
          <p:cNvSpPr/>
          <p:nvPr/>
        </p:nvSpPr>
        <p:spPr>
          <a:xfrm>
            <a:off x="6368893" y="1956391"/>
            <a:ext cx="850605" cy="40510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1A98CCF-1C3D-492A-B116-428A9B65C0E1}"/>
              </a:ext>
            </a:extLst>
          </p:cNvPr>
          <p:cNvSpPr txBox="1"/>
          <p:nvPr/>
        </p:nvSpPr>
        <p:spPr>
          <a:xfrm>
            <a:off x="7293935" y="2998359"/>
            <a:ext cx="48980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Informatique Décisionnelle ou Business Intelligence (BI)</a:t>
            </a:r>
          </a:p>
          <a:p>
            <a:pPr algn="ctr"/>
            <a:r>
              <a:rPr lang="fr-FR" b="1" dirty="0">
                <a:solidFill>
                  <a:srgbClr val="FF0000"/>
                </a:solidFill>
              </a:rPr>
              <a:t> </a:t>
            </a:r>
          </a:p>
          <a:p>
            <a:pPr algn="ctr"/>
            <a:endParaRPr lang="fr-FR" b="1" dirty="0">
              <a:solidFill>
                <a:srgbClr val="FF0000"/>
              </a:solidFill>
            </a:endParaRPr>
          </a:p>
          <a:p>
            <a:pPr algn="ctr"/>
            <a:endParaRPr lang="fr-FR" b="1" dirty="0">
              <a:solidFill>
                <a:srgbClr val="FF0000"/>
              </a:solidFill>
            </a:endParaRPr>
          </a:p>
          <a:p>
            <a:pPr algn="ctr"/>
            <a:r>
              <a:rPr lang="fr-FR" b="1" dirty="0">
                <a:solidFill>
                  <a:srgbClr val="FF0000"/>
                </a:solidFill>
              </a:rPr>
              <a:t>Mise en place d’un système d’information décisionnel (SID) pour l’aide à la prise de décision</a:t>
            </a:r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8C8DAD56-2EED-4AD5-8D5A-05D3F9A9F6AF}"/>
              </a:ext>
            </a:extLst>
          </p:cNvPr>
          <p:cNvSpPr/>
          <p:nvPr/>
        </p:nvSpPr>
        <p:spPr>
          <a:xfrm>
            <a:off x="9346019" y="3753528"/>
            <a:ext cx="361507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848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Conception du Data </a:t>
            </a:r>
            <a:r>
              <a:rPr lang="fr-FR" dirty="0" err="1"/>
              <a:t>Ware</a:t>
            </a:r>
            <a:r>
              <a:rPr lang="fr-FR" dirty="0"/>
              <a:t> House (</a:t>
            </a:r>
            <a:r>
              <a:rPr lang="fr-FR" dirty="0" err="1"/>
              <a:t>DWH</a:t>
            </a:r>
            <a:r>
              <a:rPr lang="fr-FR" dirty="0"/>
              <a:t>)</a:t>
            </a:r>
          </a:p>
        </p:txBody>
      </p:sp>
      <p:sp>
        <p:nvSpPr>
          <p:cNvPr id="18436" name="Rectangle 5"/>
          <p:cNvSpPr>
            <a:spLocks noGrp="1" noChangeArrowheads="1"/>
          </p:cNvSpPr>
          <p:nvPr>
            <p:ph idx="1"/>
          </p:nvPr>
        </p:nvSpPr>
        <p:spPr>
          <a:xfrm>
            <a:off x="1154954" y="2023672"/>
            <a:ext cx="9978713" cy="4120454"/>
          </a:xfrm>
        </p:spPr>
        <p:txBody>
          <a:bodyPr>
            <a:normAutofit/>
          </a:bodyPr>
          <a:lstStyle/>
          <a:p>
            <a:r>
              <a:rPr lang="fr-FR" sz="2600" dirty="0"/>
              <a:t>Définition de l’objectif du </a:t>
            </a:r>
            <a:r>
              <a:rPr lang="fr-FR" sz="2600" dirty="0" err="1"/>
              <a:t>DWH</a:t>
            </a:r>
            <a:r>
              <a:rPr lang="fr-FR" sz="2600" dirty="0"/>
              <a:t> 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fr-FR" dirty="0"/>
              <a:t>Quelles activités de l'entreprise est-il nécessaire de piloter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fr-FR" dirty="0"/>
              <a:t>Quelles sont les données à entreposer 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fr-FR" dirty="0"/>
              <a:t>Définir les aspects techniques de la réalisation 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fr-FR" dirty="0"/>
              <a:t>Construire les modèles de données 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fr-FR" dirty="0"/>
              <a:t>Mettre au point les démarches d'alimentation du </a:t>
            </a:r>
            <a:r>
              <a:rPr lang="fr-FR" dirty="0" err="1"/>
              <a:t>DWH</a:t>
            </a:r>
            <a:r>
              <a:rPr lang="fr-FR" dirty="0"/>
              <a:t>(ETL) 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fr-FR" dirty="0"/>
              <a:t>Définir les stratégies d'administration su </a:t>
            </a:r>
            <a:r>
              <a:rPr lang="fr-FR" dirty="0" err="1"/>
              <a:t>DWH</a:t>
            </a:r>
            <a:endParaRPr lang="fr-FR" dirty="0"/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fr-FR" dirty="0"/>
              <a:t>Définir des espaces d'analyse 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fr-FR" dirty="0"/>
              <a:t>Définir le mode de restitution…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M. Ghorbel-troudi      IHEC Carthage. 2ème  Année Business Intelligence</a:t>
            </a: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4111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        ETL (</a:t>
            </a:r>
            <a:r>
              <a:rPr lang="fr-FR" dirty="0" err="1"/>
              <a:t>Extract</a:t>
            </a:r>
            <a:r>
              <a:rPr lang="fr-FR" dirty="0"/>
              <a:t>, </a:t>
            </a:r>
            <a:r>
              <a:rPr lang="fr-FR" dirty="0" err="1"/>
              <a:t>Transform</a:t>
            </a:r>
            <a:r>
              <a:rPr lang="fr-FR" dirty="0"/>
              <a:t>, </a:t>
            </a:r>
            <a:r>
              <a:rPr lang="fr-FR" dirty="0" err="1"/>
              <a:t>Load</a:t>
            </a:r>
            <a:r>
              <a:rPr lang="fr-FR" dirty="0"/>
              <a:t>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845734"/>
            <a:ext cx="10058400" cy="4375184"/>
          </a:xfrm>
        </p:spPr>
        <p:txBody>
          <a:bodyPr>
            <a:noAutofit/>
          </a:bodyPr>
          <a:lstStyle/>
          <a:p>
            <a:pPr lvl="1">
              <a:lnSpc>
                <a:spcPct val="120000"/>
              </a:lnSpc>
            </a:pPr>
            <a:r>
              <a:rPr lang="fr-FR" sz="2400" dirty="0"/>
              <a:t>Extraction des données à partir d</a:t>
            </a:r>
            <a:r>
              <a:rPr lang="ja-JP" altLang="fr-FR" sz="2400" dirty="0"/>
              <a:t>’</a:t>
            </a:r>
            <a:r>
              <a:rPr lang="fr-FR" sz="2400" dirty="0"/>
              <a:t>une ou plusieurs sources de données pouvant être internes ou externes : fichier texte, Excel, base de données…  </a:t>
            </a:r>
          </a:p>
          <a:p>
            <a:pPr lvl="1">
              <a:lnSpc>
                <a:spcPct val="120000"/>
              </a:lnSpc>
            </a:pPr>
            <a:r>
              <a:rPr lang="fr-FR" sz="2400" dirty="0"/>
              <a:t>Transformation des données : Nettoyage des données, règles d'homogénéisation des données </a:t>
            </a:r>
          </a:p>
          <a:p>
            <a:pPr lvl="1">
              <a:lnSpc>
                <a:spcPct val="120000"/>
              </a:lnSpc>
            </a:pPr>
            <a:r>
              <a:rPr lang="fr-FR" sz="2400" dirty="0"/>
              <a:t>Chargement des données dans la banque de données de destination (datawarehouse). La fréquences de mises à jour est réalisée par :</a:t>
            </a:r>
          </a:p>
          <a:p>
            <a:pPr lvl="2">
              <a:lnSpc>
                <a:spcPct val="120000"/>
              </a:lnSpc>
            </a:pPr>
            <a:r>
              <a:rPr lang="fr-FR" sz="2400" dirty="0"/>
              <a:t>applications d' interfaces entre les sources de données et l’ED </a:t>
            </a:r>
          </a:p>
          <a:p>
            <a:pPr lvl="2">
              <a:lnSpc>
                <a:spcPct val="120000"/>
              </a:lnSpc>
            </a:pPr>
            <a:r>
              <a:rPr lang="fr-FR" sz="2400" dirty="0"/>
              <a:t>serveurs de réplication du SGBD</a:t>
            </a:r>
          </a:p>
          <a:p>
            <a:pPr lvl="2">
              <a:lnSpc>
                <a:spcPct val="120000"/>
              </a:lnSpc>
            </a:pPr>
            <a:r>
              <a:rPr lang="fr-FR" sz="2400" dirty="0"/>
              <a:t>outils spécialisés 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M. Ghorbel-troudi      IHEC Carthage. 2ème  Année Business Intelligence</a:t>
            </a: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09673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Stockage des données dans le </a:t>
            </a:r>
            <a:r>
              <a:rPr lang="fr-FR" dirty="0" err="1"/>
              <a:t>DWH</a:t>
            </a:r>
            <a:endParaRPr lang="fr-FR" dirty="0"/>
          </a:p>
        </p:txBody>
      </p:sp>
      <p:sp>
        <p:nvSpPr>
          <p:cNvPr id="20484" name="Rectangle 8"/>
          <p:cNvSpPr>
            <a:spLocks noGrp="1" noChangeArrowheads="1"/>
          </p:cNvSpPr>
          <p:nvPr>
            <p:ph idx="1"/>
          </p:nvPr>
        </p:nvSpPr>
        <p:spPr>
          <a:xfrm>
            <a:off x="1154954" y="2406316"/>
            <a:ext cx="9978713" cy="3613484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fr-FR" sz="2400" b="1" dirty="0"/>
              <a:t>Le stockage Plusieurs manières de stocker la donnée dans un data Warehouse. </a:t>
            </a:r>
          </a:p>
          <a:p>
            <a:pPr algn="just">
              <a:lnSpc>
                <a:spcPct val="120000"/>
              </a:lnSpc>
            </a:pPr>
            <a:r>
              <a:rPr lang="fr-FR" sz="2400" b="1" dirty="0"/>
              <a:t>Chacune ayant ses avantages et ses inconvénients. </a:t>
            </a:r>
          </a:p>
          <a:p>
            <a:pPr algn="just">
              <a:lnSpc>
                <a:spcPct val="120000"/>
              </a:lnSpc>
            </a:pPr>
            <a:r>
              <a:rPr lang="fr-FR" sz="2400" b="1" dirty="0"/>
              <a:t>L'administrateur des bases de données décisionnelles pourra notamment choisir entre : DDS (</a:t>
            </a:r>
            <a:r>
              <a:rPr lang="fr-FR" sz="2400" b="1" dirty="0" err="1"/>
              <a:t>Detail</a:t>
            </a:r>
            <a:r>
              <a:rPr lang="fr-FR" sz="2400" b="1" dirty="0"/>
              <a:t> Data Store), les schémas en étoile, schéma en flocon… </a:t>
            </a:r>
          </a:p>
          <a:p>
            <a:endParaRPr lang="fr-FR" sz="2000" b="1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M. Ghorbel-troudi      IHEC Carthage. 2ème  Année Business Intelligence</a:t>
            </a: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80930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Analyse</a:t>
            </a:r>
          </a:p>
        </p:txBody>
      </p:sp>
      <p:sp>
        <p:nvSpPr>
          <p:cNvPr id="21508" name="Rectangle 2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sz="2800" dirty="0"/>
              <a:t>Regroupement de l'ensemble des techniques de statistique, d'économétrie, de Data </a:t>
            </a:r>
            <a:r>
              <a:rPr lang="fr-FR" sz="2800" dirty="0" err="1"/>
              <a:t>Mining</a:t>
            </a:r>
            <a:r>
              <a:rPr lang="fr-FR" sz="2800" dirty="0"/>
              <a:t>, et de recherche opérationnelle. </a:t>
            </a:r>
          </a:p>
          <a:p>
            <a:pPr>
              <a:lnSpc>
                <a:spcPct val="120000"/>
              </a:lnSpc>
            </a:pPr>
            <a:r>
              <a:rPr lang="fr-FR" sz="2800" dirty="0"/>
              <a:t>Demande souvent des compétences statistiques avancées. </a:t>
            </a:r>
          </a:p>
          <a:p>
            <a:pPr>
              <a:lnSpc>
                <a:spcPct val="120000"/>
              </a:lnSpc>
            </a:pPr>
            <a:r>
              <a:rPr lang="fr-FR" sz="2800" dirty="0"/>
              <a:t>Certaines solutions embarquent des fonctionnalités pré-paramétrées pour des cas de figures bien définis.</a:t>
            </a:r>
          </a:p>
          <a:p>
            <a:pPr lvl="2">
              <a:lnSpc>
                <a:spcPct val="120000"/>
              </a:lnSpc>
            </a:pPr>
            <a:endParaRPr lang="fr-FR" sz="280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M. Ghorbel-troudi      IHEC Carthage. 2ème  Année Business Intelligence</a:t>
            </a: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71071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Restitution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1154954" y="2603499"/>
            <a:ext cx="9978713" cy="365292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sz="2400" b="1" dirty="0"/>
              <a:t>La génération de tableau de bord, est la partie émergée de l'iceberg : l'informatique décisionnelle. </a:t>
            </a:r>
          </a:p>
          <a:p>
            <a:pPr>
              <a:lnSpc>
                <a:spcPct val="120000"/>
              </a:lnSpc>
            </a:pPr>
            <a:r>
              <a:rPr lang="fr-FR" sz="2400" b="1" dirty="0"/>
              <a:t>C'est la partie que voient la plupart des utilisateurs. </a:t>
            </a:r>
          </a:p>
          <a:p>
            <a:pPr>
              <a:lnSpc>
                <a:spcPct val="120000"/>
              </a:lnSpc>
            </a:pPr>
            <a:r>
              <a:rPr lang="fr-FR" sz="2400" b="1" dirty="0"/>
              <a:t>Ce sont généralement des interfaces intuitifs permettant à un utilisateur, en fonction de ses droits, de consulter des rapports, des tableaux de bord, de les annoter, voire de les créer lui-même.</a:t>
            </a:r>
          </a:p>
          <a:p>
            <a:pPr>
              <a:lnSpc>
                <a:spcPct val="120000"/>
              </a:lnSpc>
            </a:pP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M. Ghorbel-troudi      IHEC Carthage. 2ème  Année Business Intelligence</a:t>
            </a: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745683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d’un système décisionnel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M. Ghorbel-troudi      IHEC Carthage. 2ème  Année Business Intelligence</a:t>
            </a:r>
            <a:endParaRPr lang="fr-BE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25</a:t>
            </a:fld>
            <a:endParaRPr lang="fr-BE"/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/>
          </a:p>
        </p:txBody>
      </p:sp>
      <p:pic>
        <p:nvPicPr>
          <p:cNvPr id="2355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12" y="1878917"/>
            <a:ext cx="10617200" cy="45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70" y="1878916"/>
            <a:ext cx="11069782" cy="459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959545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</a:t>
            </a:r>
            <a:r>
              <a:rPr lang="ja-JP" altLang="fr-FR"/>
              <a:t>’</a:t>
            </a:r>
            <a:r>
              <a:rPr lang="fr-FR"/>
              <a:t>alimentation est la part la plus importante d</a:t>
            </a:r>
            <a:r>
              <a:rPr lang="ja-JP" altLang="fr-FR"/>
              <a:t>’</a:t>
            </a:r>
            <a:r>
              <a:rPr lang="fr-FR"/>
              <a:t>un projet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M. Ghorbel-troudi      IHEC Carthage. 2ème  Année Business Intelligence</a:t>
            </a:r>
            <a:endParaRPr lang="fr-BE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26</a:t>
            </a:fld>
            <a:endParaRPr lang="fr-BE"/>
          </a:p>
        </p:txBody>
      </p:sp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97" y="1923652"/>
            <a:ext cx="10953749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376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de l’alimentations d’un </a:t>
            </a:r>
            <a:r>
              <a:rPr lang="fr-FR" dirty="0" err="1"/>
              <a:t>DWH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DF0882-8036-486C-81E6-F16A847D66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/>
              <a:t>Au niveau des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lvl="1">
              <a:lnSpc>
                <a:spcPct val="120000"/>
              </a:lnSpc>
            </a:pPr>
            <a:r>
              <a:rPr lang="fr-FR" sz="2400" b="1" dirty="0"/>
              <a:t>Définition d’un langage commun</a:t>
            </a:r>
          </a:p>
          <a:p>
            <a:pPr lvl="1">
              <a:lnSpc>
                <a:spcPct val="120000"/>
              </a:lnSpc>
            </a:pPr>
            <a:r>
              <a:rPr lang="fr-FR" sz="2400" b="1" dirty="0"/>
              <a:t>Localisation des données utiles dans les systèmes sources</a:t>
            </a:r>
          </a:p>
          <a:p>
            <a:pPr lvl="1">
              <a:lnSpc>
                <a:spcPct val="120000"/>
              </a:lnSpc>
            </a:pPr>
            <a:r>
              <a:rPr lang="fr-FR" sz="2400" b="1" dirty="0"/>
              <a:t>Harmonisation des nomenclatures</a:t>
            </a:r>
          </a:p>
          <a:p>
            <a:pPr lvl="1">
              <a:lnSpc>
                <a:spcPct val="120000"/>
              </a:lnSpc>
            </a:pPr>
            <a:endParaRPr lang="fr-FR" sz="2400" b="1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89B80D81-8D69-495C-826C-FA80A5205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r-FR" dirty="0"/>
              <a:t>Au niveau technique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E68BC2C-7EE6-4179-8239-C09F9D277DE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1">
              <a:lnSpc>
                <a:spcPct val="120000"/>
              </a:lnSpc>
            </a:pPr>
            <a:r>
              <a:rPr lang="fr-FR" sz="2400" b="1" dirty="0"/>
              <a:t>Changement fréquent des règles d’alimentation</a:t>
            </a:r>
          </a:p>
          <a:p>
            <a:pPr lvl="1">
              <a:lnSpc>
                <a:spcPct val="120000"/>
              </a:lnSpc>
            </a:pPr>
            <a:r>
              <a:rPr lang="fr-FR" sz="2400" b="1" dirty="0"/>
              <a:t>Développements modulaires, auto-documentés, et traçabilité des données</a:t>
            </a:r>
          </a:p>
          <a:p>
            <a:pPr lvl="1">
              <a:lnSpc>
                <a:spcPct val="120000"/>
              </a:lnSpc>
            </a:pPr>
            <a:r>
              <a:rPr lang="fr-FR" sz="2400" b="1" dirty="0"/>
              <a:t>temps de chargement compatibles avec la fenêtre d'exploitation</a:t>
            </a:r>
          </a:p>
          <a:p>
            <a:endParaRPr lang="fr-FR" sz="2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M. Ghorbel-troudi      IHEC Carthage. 2ème  Année Business Intelligence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95827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 principaux risques d'un projet décisionnel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154954" y="2422358"/>
            <a:ext cx="9978713" cy="4010526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fr-FR" sz="2000" b="1" dirty="0"/>
              <a:t>Orientation technologique du projet, plutôt qu</a:t>
            </a:r>
            <a:r>
              <a:rPr lang="en-US" altLang="ja-JP" sz="2000" b="1" dirty="0"/>
              <a:t>’</a:t>
            </a:r>
            <a:r>
              <a:rPr lang="fr-FR" sz="2000" b="1" dirty="0"/>
              <a:t>utilisateur</a:t>
            </a: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fr-FR" sz="2000" b="1" dirty="0"/>
              <a:t>Mise en cause de la fiabilité et/ou cohérence des informations</a:t>
            </a: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fr-FR" sz="2000" b="1" dirty="0"/>
              <a:t>Alimentations trop longues et irrégulières</a:t>
            </a: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fr-FR" sz="2000" b="1" dirty="0"/>
              <a:t>Outils et architecture technique inadaptés</a:t>
            </a: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fr-FR" sz="2000" b="1" dirty="0"/>
              <a:t>Fraîcheur insuffisante des informations</a:t>
            </a: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fr-FR" sz="2000" b="1" dirty="0"/>
              <a:t>Pas d</a:t>
            </a:r>
            <a:r>
              <a:rPr lang="en-US" altLang="ja-JP" sz="2000" b="1" dirty="0"/>
              <a:t>’</a:t>
            </a:r>
            <a:r>
              <a:rPr lang="fr-FR" sz="2000" b="1" dirty="0"/>
              <a:t>administrateur du système</a:t>
            </a:r>
          </a:p>
          <a:p>
            <a:pPr marL="285750" indent="-285750">
              <a:lnSpc>
                <a:spcPct val="130000"/>
              </a:lnSpc>
              <a:buFont typeface="Arial" charset="0"/>
              <a:buChar char="•"/>
            </a:pPr>
            <a:r>
              <a:rPr lang="fr-FR" sz="2000" b="1" dirty="0"/>
              <a:t>Surenchère fonctionnelle concernant les analyses et les outils à utiliser par rapport aux réels enjeux métiers</a:t>
            </a:r>
          </a:p>
          <a:p>
            <a:pPr>
              <a:lnSpc>
                <a:spcPct val="130000"/>
              </a:lnSpc>
            </a:pP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M. Ghorbel-troudi      IHEC Carthage. 2ème  Année Business Intelligence</a:t>
            </a:r>
            <a:endParaRPr lang="fr-BE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21514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facteurs clefs de succès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141100" y="2438401"/>
            <a:ext cx="9978713" cy="3753852"/>
          </a:xfrm>
        </p:spPr>
        <p:txBody>
          <a:bodyPr>
            <a:normAutofit/>
          </a:bodyPr>
          <a:lstStyle/>
          <a:p>
            <a:pPr lvl="1"/>
            <a:r>
              <a:rPr lang="fr-FR" sz="2800" b="1" dirty="0"/>
              <a:t>L’adhésion des utilisateurs</a:t>
            </a:r>
          </a:p>
          <a:p>
            <a:pPr lvl="1"/>
            <a:r>
              <a:rPr lang="fr-FR" sz="2800" b="1" dirty="0"/>
              <a:t>Qualité des données sources</a:t>
            </a:r>
          </a:p>
          <a:p>
            <a:pPr lvl="1"/>
            <a:r>
              <a:rPr lang="fr-FR" sz="2800" b="1" dirty="0"/>
              <a:t>Bonne analyse des besoins </a:t>
            </a:r>
          </a:p>
          <a:p>
            <a:pPr lvl="1"/>
            <a:r>
              <a:rPr lang="fr-FR" sz="2800" b="1" dirty="0"/>
              <a:t>Implication de la direction générale</a:t>
            </a:r>
          </a:p>
          <a:p>
            <a:pPr lvl="1"/>
            <a:r>
              <a:rPr lang="fr-FR" sz="2800" b="1" dirty="0"/>
              <a:t>Choix des bons outils</a:t>
            </a:r>
          </a:p>
          <a:p>
            <a:pPr lvl="1"/>
            <a:r>
              <a:rPr lang="fr-FR" sz="2800" b="1" dirty="0"/>
              <a:t>Rapidité de mise en œuvre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M. Ghorbel-troudi      IHEC Carthage. 2ème  Année Business Intelligence</a:t>
            </a:r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25448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Business Intelligence: 2 Définitions</a:t>
            </a:r>
            <a:endParaRPr lang="en-US" dirty="0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EC25769-37E3-47AF-8F84-4BAA9C3C8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122504"/>
            <a:ext cx="4937760" cy="736282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fr-FR" sz="2000" b="1" i="1" u="sng" dirty="0"/>
              <a:t>Définition 1 :       (Source : Gartner)</a:t>
            </a:r>
            <a:endParaRPr lang="en-US" sz="2000" b="1" i="1" u="sng" dirty="0"/>
          </a:p>
          <a:p>
            <a:pPr algn="ctr"/>
            <a:endParaRPr lang="fr-FR" dirty="0"/>
          </a:p>
        </p:txBody>
      </p:sp>
      <p:sp>
        <p:nvSpPr>
          <p:cNvPr id="5124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1097280" y="2465371"/>
            <a:ext cx="4937760" cy="2042829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fr-FR" sz="2400" b="1" dirty="0"/>
              <a:t>Terme générique qui englobe les applications, l’infrastructure, les outils et les meilleures pratiques permettant l’accès et l’analyse de l’information afin d’améliorer et d’optimiser les décisions et les performances.  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96D71D-1F78-4B29-8DED-557BBE18E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919" y="2175667"/>
            <a:ext cx="5616105" cy="736282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fr-FR" sz="2000" b="1" i="1" u="sng" dirty="0"/>
              <a:t>Définition 2 :</a:t>
            </a:r>
            <a:r>
              <a:rPr lang="fr-FR" b="1" i="1" u="sng" dirty="0"/>
              <a:t> (</a:t>
            </a:r>
            <a:r>
              <a:rPr lang="fr-FR" sz="2000" b="1" i="1" u="sng" dirty="0"/>
              <a:t>Source : </a:t>
            </a:r>
            <a:r>
              <a:rPr lang="fr-FR" sz="2000" b="1" i="1" u="sng" dirty="0" err="1"/>
              <a:t>Smile</a:t>
            </a:r>
            <a:r>
              <a:rPr lang="fr-FR" sz="2000" b="1" i="1" u="sng" dirty="0"/>
              <a:t> (Open Source Solutions))</a:t>
            </a:r>
            <a:endParaRPr lang="fr-FR" sz="2000" dirty="0"/>
          </a:p>
          <a:p>
            <a:pPr algn="ctr"/>
            <a:r>
              <a:rPr lang="fr-FR" dirty="0"/>
              <a:t>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907198-EAE9-43A9-8ABB-56E96E28E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18" y="2476004"/>
            <a:ext cx="5616113" cy="1968401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fr-FR" b="1" dirty="0"/>
              <a:t>Un ensemble de solutions informatiques permettant l’analyse des données de l’entreprise, afin d’en dégager les informations qualitatives nouvelles qui vont fonder des décisions, qu’elles soient tactiques ou stratégiques.</a:t>
            </a:r>
          </a:p>
          <a:p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M. Ghorbel-troudi      IHEC Carthage. 2ème  Année Business Intelligence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01C35B1-B4DE-4C2D-89DF-106825253E13}"/>
              </a:ext>
            </a:extLst>
          </p:cNvPr>
          <p:cNvCxnSpPr>
            <a:cxnSpLocks/>
          </p:cNvCxnSpPr>
          <p:nvPr/>
        </p:nvCxnSpPr>
        <p:spPr>
          <a:xfrm>
            <a:off x="6156962" y="1998921"/>
            <a:ext cx="60950" cy="2700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7167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Utilisations du système décisionnel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sz="2000" b="1" dirty="0"/>
          </a:p>
          <a:p>
            <a:pPr marL="171450" indent="-171450">
              <a:buFont typeface="Wingdings" charset="0"/>
              <a:buChar char="§"/>
            </a:pPr>
            <a:r>
              <a:rPr lang="fr-FR" sz="2000" b="1" dirty="0"/>
              <a:t> Banque, Assurance</a:t>
            </a:r>
          </a:p>
          <a:p>
            <a:pPr marL="171450" indent="-171450">
              <a:buFont typeface="Wingdings" charset="0"/>
              <a:buChar char="§"/>
            </a:pPr>
            <a:r>
              <a:rPr lang="fr-FR" sz="2000" b="1" dirty="0"/>
              <a:t> Commerce</a:t>
            </a:r>
          </a:p>
          <a:p>
            <a:pPr marL="171450" indent="-171450">
              <a:buFont typeface="Wingdings" charset="0"/>
              <a:buChar char="§"/>
            </a:pPr>
            <a:r>
              <a:rPr lang="fr-FR" sz="2000" b="1" dirty="0"/>
              <a:t> Logistique</a:t>
            </a:r>
          </a:p>
          <a:p>
            <a:pPr marL="171450" indent="-171450">
              <a:buFont typeface="Wingdings" charset="0"/>
              <a:buChar char="§"/>
            </a:pPr>
            <a:r>
              <a:rPr lang="fr-FR" sz="2000" b="1" dirty="0"/>
              <a:t> Santé</a:t>
            </a:r>
          </a:p>
          <a:p>
            <a:pPr marL="171450" indent="-171450">
              <a:buFont typeface="Wingdings" charset="0"/>
              <a:buChar char="§"/>
            </a:pPr>
            <a:r>
              <a:rPr lang="fr-FR" sz="2000" b="1" dirty="0"/>
              <a:t> Ressources Humaines</a:t>
            </a:r>
          </a:p>
          <a:p>
            <a:pPr marL="171450" indent="-171450">
              <a:buFont typeface="Wingdings" charset="0"/>
              <a:buChar char="§"/>
            </a:pPr>
            <a:r>
              <a:rPr lang="fr-FR" sz="2000" b="1" dirty="0"/>
              <a:t> Télécommunications : pannes, fraudes, mobiles, …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M. Ghorbel-troudi      IHEC Carthage. 2ème  Année Business Intelligence</a:t>
            </a:r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894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Principes et objectifs du BI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97280" y="2023963"/>
            <a:ext cx="10058400" cy="1768548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201168" lvl="1" indent="0">
              <a:buNone/>
            </a:pPr>
            <a:r>
              <a:rPr lang="fr-FR" sz="2600" b="1" dirty="0"/>
              <a:t>La décision managériale repose sur l’analyse et l’exploitation des données </a:t>
            </a:r>
          </a:p>
          <a:p>
            <a:pPr marL="201168" lvl="1" indent="0">
              <a:buNone/>
            </a:pPr>
            <a:r>
              <a:rPr lang="fr-FR" sz="2600" b="1" dirty="0"/>
              <a:t> 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M. Ghorbel-troudi      IHEC Carthage. 2ème  Année Business Intelligence</a:t>
            </a:r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84D64F4-FD59-4084-BDCC-CB63FCD39DFD}"/>
              </a:ext>
            </a:extLst>
          </p:cNvPr>
          <p:cNvSpPr txBox="1"/>
          <p:nvPr/>
        </p:nvSpPr>
        <p:spPr>
          <a:xfrm>
            <a:off x="1097279" y="3979329"/>
            <a:ext cx="10058399" cy="1421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1168" lvl="1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Les données doivent être organisées de manière à faciliter la prise de décision par les décideurs en permettant la compréhension du fonctionnement actuel et l’anticipation des actions à mettre en œuvre pour un meilleur pilotage de l’organisme.</a:t>
            </a:r>
          </a:p>
        </p:txBody>
      </p:sp>
      <p:sp>
        <p:nvSpPr>
          <p:cNvPr id="4" name="Flèche : courbe vers la droite 3">
            <a:extLst>
              <a:ext uri="{FF2B5EF4-FFF2-40B4-BE49-F238E27FC236}">
                <a16:creationId xmlns:a16="http://schemas.microsoft.com/office/drawing/2014/main" id="{1AA89895-0951-446A-BC15-FCF856BBBAB0}"/>
              </a:ext>
            </a:extLst>
          </p:cNvPr>
          <p:cNvSpPr/>
          <p:nvPr/>
        </p:nvSpPr>
        <p:spPr>
          <a:xfrm>
            <a:off x="104931" y="2878670"/>
            <a:ext cx="809469" cy="203810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81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4954" y="947920"/>
            <a:ext cx="9627920" cy="72848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sz="3200" dirty="0"/>
              <a:t>Processus général d’un SID</a:t>
            </a:r>
            <a:endParaRPr lang="fr-FR" sz="24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154953" y="1985805"/>
            <a:ext cx="10444933" cy="84733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360000" indent="0" algn="just">
              <a:lnSpc>
                <a:spcPct val="130000"/>
              </a:lnSpc>
              <a:buNone/>
            </a:pPr>
            <a:r>
              <a:rPr lang="fr-FR" sz="2400" b="1" dirty="0"/>
              <a:t>Données : Systèmes opérationnels et sources externes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M. Ghorbel-troudi      IHEC Carthage. 2ème  Année Business Intelligence</a:t>
            </a:r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553C056C-0D3D-4D26-A4EB-E01930F0DF60}"/>
              </a:ext>
            </a:extLst>
          </p:cNvPr>
          <p:cNvSpPr txBox="1">
            <a:spLocks/>
          </p:cNvSpPr>
          <p:nvPr/>
        </p:nvSpPr>
        <p:spPr>
          <a:xfrm>
            <a:off x="1157454" y="3022622"/>
            <a:ext cx="10444933" cy="847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0" algn="just">
              <a:lnSpc>
                <a:spcPct val="130000"/>
              </a:lnSpc>
              <a:buFont typeface="Calibri" panose="020F0502020204030204" pitchFamily="34" charset="0"/>
              <a:buNone/>
            </a:pPr>
            <a:r>
              <a:rPr lang="fr-FR" sz="2400" b="1" dirty="0"/>
              <a:t>Extraction et transformation des données en informations de pilotage </a:t>
            </a:r>
          </a:p>
        </p:txBody>
      </p:sp>
      <p:sp>
        <p:nvSpPr>
          <p:cNvPr id="11" name="Espace réservé du contenu 5">
            <a:extLst>
              <a:ext uri="{FF2B5EF4-FFF2-40B4-BE49-F238E27FC236}">
                <a16:creationId xmlns:a16="http://schemas.microsoft.com/office/drawing/2014/main" id="{A327C790-987B-4C4F-906D-8FE1F1F8E222}"/>
              </a:ext>
            </a:extLst>
          </p:cNvPr>
          <p:cNvSpPr txBox="1">
            <a:spLocks/>
          </p:cNvSpPr>
          <p:nvPr/>
        </p:nvSpPr>
        <p:spPr>
          <a:xfrm>
            <a:off x="1142462" y="4071934"/>
            <a:ext cx="10459925" cy="19840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0" algn="just">
              <a:lnSpc>
                <a:spcPct val="130000"/>
              </a:lnSpc>
              <a:buFont typeface="Calibri" panose="020F0502020204030204" pitchFamily="34" charset="0"/>
              <a:buNone/>
            </a:pPr>
            <a:r>
              <a:rPr lang="fr-FR" sz="2400" b="1" dirty="0"/>
              <a:t>Problème : Les données sont souvent éparpillées, non connectées entre elles, ayant des formats techniques et des organisations structurelles hétérogènes (papiers, BD, tableurs,...</a:t>
            </a:r>
            <a:r>
              <a:rPr lang="fr-FR" sz="2400" b="1" dirty="0" err="1"/>
              <a:t>etc</a:t>
            </a:r>
            <a:r>
              <a:rPr lang="fr-FR" sz="2400" b="1" dirty="0"/>
              <a:t>), volatiles (Peuvent être supprimées ou transformées) et non historisées</a:t>
            </a:r>
          </a:p>
        </p:txBody>
      </p:sp>
    </p:spTree>
    <p:extLst>
      <p:ext uri="{BB962C8B-B14F-4D97-AF65-F5344CB8AC3E}">
        <p14:creationId xmlns:p14="http://schemas.microsoft.com/office/powerpoint/2010/main" val="386890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6C030A-D30F-430D-B283-8CF536CC1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: Catalogue de produits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2289A18-DCAD-4922-A038-12BC50C6AF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/>
              <a:t>Ce qu’il Permet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19DCBF6C-0A59-4816-81F9-960CB4A354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3200" dirty="0"/>
              <a:t>Trouver facilement un produit en fonction de caractéristiques précises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200" dirty="0"/>
              <a:t>Faire des MAJ rapides et fiables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200" dirty="0"/>
              <a:t>Gérer des stocks, etc. 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D99E6F51-E4D4-4760-A5D4-250D5AC3D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r-FR" dirty="0"/>
              <a:t>Ce qu’il Ne permet pas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6FC7758C-E1C8-4DB5-A5FE-78A77ED7618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0" tIns="45720" rIns="0" bIns="45720" rtlCol="0">
            <a:normAutofit fontScale="925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3200" dirty="0"/>
              <a:t>Connaitre l’organisation des produits en fonction de caractéristiques précises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200" dirty="0"/>
              <a:t>Connaitre des regroupements qui ne sont pas forcément premiers dans la gestion quotidienne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200" dirty="0"/>
              <a:t>Croiser le catalogue du produit avec les ventes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2DDF065-81B0-4320-ACA7-F117D46F1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M. Ghorbel-troudi      IHEC Carthage. 2ème  Année Business Intelligence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5DA8A0-3F05-4CDE-91C7-066CBEAB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439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4954" y="947920"/>
            <a:ext cx="9583363" cy="72848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sz="3200" dirty="0"/>
              <a:t>Objectif d’un SID</a:t>
            </a:r>
            <a:endParaRPr lang="en-US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1154954" y="2603500"/>
            <a:ext cx="8858475" cy="34163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fr-FR" sz="2400" b="1" dirty="0"/>
              <a:t>Meilleur accès aux données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fr-FR" sz="2400" b="1" dirty="0"/>
              <a:t>Amélioration de la qualité des informations.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fr-FR" sz="2400" b="1" dirty="0"/>
              <a:t>Intégration des données provenant de systèmes différents 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fr-FR" sz="2400" b="1" dirty="0"/>
              <a:t>Définition commune des informations.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fr-FR" sz="2400" b="1" dirty="0"/>
              <a:t>Meilleur accès aux données historiques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M. Ghorbel-troudi      IHEC Carthage. 2ème  Année Business Intelligence</a:t>
            </a: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5247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74F82E-5CD3-4A8C-ABF9-4552D8798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 grandes catégories d’usage d’un SID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77D053-4691-4D89-9A01-7779C5377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fr-FR" sz="3600" dirty="0"/>
          </a:p>
          <a:p>
            <a:pPr marL="457200" indent="-457200">
              <a:buFont typeface="+mj-lt"/>
              <a:buAutoNum type="arabicPeriod"/>
            </a:pPr>
            <a:r>
              <a:rPr lang="fr-FR" sz="3600" dirty="0"/>
              <a:t>La production de rapports récurrents (</a:t>
            </a:r>
            <a:r>
              <a:rPr lang="fr-FR" sz="3600" dirty="0" err="1"/>
              <a:t>Reporting</a:t>
            </a:r>
            <a:r>
              <a:rPr lang="fr-FR" sz="36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3600" dirty="0"/>
              <a:t>L’exploitation manuelle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3600" dirty="0"/>
              <a:t>L’analyse des données (descriptive ou prédictive)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EEECEB-2297-4229-92D2-63E480BA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M. Ghorbel-troudi      IHEC Carthage. 2ème  Année Business Intelligence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335216-DE1D-4D92-91E9-38A58A764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27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Concepts Clefs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M. Ghorbel-troudi      IHEC Carthage. 2ème  Année Business Intelligence</a:t>
            </a: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3375064534"/>
              </p:ext>
            </p:extLst>
          </p:nvPr>
        </p:nvGraphicFramePr>
        <p:xfrm>
          <a:off x="1199456" y="980728"/>
          <a:ext cx="10657184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5892112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13933</TotalTime>
  <Words>1878</Words>
  <Application>Microsoft Office PowerPoint</Application>
  <PresentationFormat>Grand écran</PresentationFormat>
  <Paragraphs>241</Paragraphs>
  <Slides>30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Times New Roman</vt:lpstr>
      <vt:lpstr>Wingdings</vt:lpstr>
      <vt:lpstr>Rétrospective</vt:lpstr>
      <vt:lpstr>Modélisation multidimensionnelle Chp1 – Introduction à la modélisation multidimensionnelle </vt:lpstr>
      <vt:lpstr>Mise en Situation</vt:lpstr>
      <vt:lpstr>Business Intelligence: 2 Définitions</vt:lpstr>
      <vt:lpstr>Principes et objectifs du BI</vt:lpstr>
      <vt:lpstr>Processus général d’un SID</vt:lpstr>
      <vt:lpstr>Exemple : Catalogue de produits</vt:lpstr>
      <vt:lpstr>Objectif d’un SID</vt:lpstr>
      <vt:lpstr>3 grandes catégories d’usage d’un SID</vt:lpstr>
      <vt:lpstr>Concepts Clefs</vt:lpstr>
      <vt:lpstr>Donnée</vt:lpstr>
      <vt:lpstr>Information</vt:lpstr>
      <vt:lpstr>Connaissance</vt:lpstr>
      <vt:lpstr>Exemple d’un reporting imprécis</vt:lpstr>
      <vt:lpstr> Présentation plus précise de l’information</vt:lpstr>
      <vt:lpstr> Analyse plus poussée des données</vt:lpstr>
      <vt:lpstr>Système d’information opérationnels (OTLP)</vt:lpstr>
      <vt:lpstr>Nouveaux besoins de l’informatique décisionnelle</vt:lpstr>
      <vt:lpstr>Processus général de l’informatique décisionnelle</vt:lpstr>
      <vt:lpstr>Etapes de la  chaîne décisionnelle</vt:lpstr>
      <vt:lpstr>Conception du Data Ware House (DWH)</vt:lpstr>
      <vt:lpstr>        ETL (Extract, Transform, Load)</vt:lpstr>
      <vt:lpstr>Stockage des données dans le DWH</vt:lpstr>
      <vt:lpstr>Analyse</vt:lpstr>
      <vt:lpstr>Restitution</vt:lpstr>
      <vt:lpstr>Architecture d’un système décisionnel</vt:lpstr>
      <vt:lpstr>L’alimentation est la part la plus importante d’un projet</vt:lpstr>
      <vt:lpstr>Difficultés de l’alimentations d’un DWH</vt:lpstr>
      <vt:lpstr>Les principaux risques d'un projet décisionnel</vt:lpstr>
      <vt:lpstr>Quelques facteurs clefs de succès</vt:lpstr>
      <vt:lpstr>Utilisations du système décisionnel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E-Services</dc:title>
  <dc:creator>W8VPC</dc:creator>
  <cp:lastModifiedBy>Ghorbel Molka</cp:lastModifiedBy>
  <cp:revision>75</cp:revision>
  <cp:lastPrinted>2013-09-22T22:34:06Z</cp:lastPrinted>
  <dcterms:created xsi:type="dcterms:W3CDTF">2013-09-20T13:41:47Z</dcterms:created>
  <dcterms:modified xsi:type="dcterms:W3CDTF">2021-02-22T03:00:08Z</dcterms:modified>
</cp:coreProperties>
</file>