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30"/>
  </p:notesMasterIdLst>
  <p:sldIdLst>
    <p:sldId id="256" r:id="rId2"/>
    <p:sldId id="290" r:id="rId3"/>
    <p:sldId id="293" r:id="rId4"/>
    <p:sldId id="261" r:id="rId5"/>
    <p:sldId id="291" r:id="rId6"/>
    <p:sldId id="292" r:id="rId7"/>
    <p:sldId id="259" r:id="rId8"/>
    <p:sldId id="260" r:id="rId9"/>
    <p:sldId id="294" r:id="rId10"/>
    <p:sldId id="295" r:id="rId11"/>
    <p:sldId id="262" r:id="rId12"/>
    <p:sldId id="298" r:id="rId13"/>
    <p:sldId id="302" r:id="rId14"/>
    <p:sldId id="281" r:id="rId15"/>
    <p:sldId id="303" r:id="rId16"/>
    <p:sldId id="304" r:id="rId17"/>
    <p:sldId id="305" r:id="rId18"/>
    <p:sldId id="296" r:id="rId19"/>
    <p:sldId id="282" r:id="rId20"/>
    <p:sldId id="306" r:id="rId21"/>
    <p:sldId id="300" r:id="rId22"/>
    <p:sldId id="301" r:id="rId23"/>
    <p:sldId id="299" r:id="rId24"/>
    <p:sldId id="269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3446" autoAdjust="0"/>
  </p:normalViewPr>
  <p:slideViewPr>
    <p:cSldViewPr snapToGrid="0">
      <p:cViewPr varScale="1">
        <p:scale>
          <a:sx n="64" d="100"/>
          <a:sy n="64" d="100"/>
        </p:scale>
        <p:origin x="8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F140-6712-FE4C-B81E-02A43DAFA19D}" type="datetimeFigureOut">
              <a:rPr lang="fr-FR" smtClean="0"/>
              <a:pPr/>
              <a:t>25/02/2021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Cliquez pour modifier les styles du texte du masque</a:t>
            </a:r>
          </a:p>
          <a:p>
            <a:pPr lvl="1"/>
            <a:r>
              <a:rPr lang="x-none"/>
              <a:t>Deuxième niveau</a:t>
            </a:r>
          </a:p>
          <a:p>
            <a:pPr lvl="2"/>
            <a:r>
              <a:rPr lang="x-none"/>
              <a:t>Troisième niveau</a:t>
            </a:r>
          </a:p>
          <a:p>
            <a:pPr lvl="3"/>
            <a:r>
              <a:rPr lang="x-none"/>
              <a:t>Quatrième niveau</a:t>
            </a:r>
          </a:p>
          <a:p>
            <a:pPr lvl="4"/>
            <a:r>
              <a:rPr lang="x-none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C0E2-1CC6-1642-81A9-2AAC028092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Rollup</a:t>
            </a:r>
            <a:r>
              <a:rPr lang="en-US" dirty="0"/>
              <a:t>: moving from finer-granularity data to coarser granularity</a:t>
            </a:r>
          </a:p>
          <a:p>
            <a:r>
              <a:rPr lang="en-US" b="1" dirty="0"/>
              <a:t>Drill-down</a:t>
            </a:r>
            <a:r>
              <a:rPr lang="en-US" dirty="0"/>
              <a:t>: opposite to Rollup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75E2-7002-41FF-89AC-FFB3241BC3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1311031" y="1628777"/>
            <a:ext cx="10634784" cy="4608513"/>
          </a:xfrm>
        </p:spPr>
        <p:txBody>
          <a:bodyPr/>
          <a:lstStyle/>
          <a:p>
            <a:pPr lvl="0"/>
            <a:r>
              <a:rPr lang="x-none"/>
              <a:t>Cliquez pour modifier les styles du texte du masque</a:t>
            </a:r>
          </a:p>
          <a:p>
            <a:pPr lvl="1"/>
            <a:r>
              <a:rPr lang="x-none"/>
              <a:t>Deuxième niveau</a:t>
            </a:r>
          </a:p>
          <a:p>
            <a:pPr lvl="2"/>
            <a:r>
              <a:rPr lang="x-none"/>
              <a:t>Troisième niveau</a:t>
            </a:r>
          </a:p>
          <a:p>
            <a:pPr lvl="3"/>
            <a:r>
              <a:rPr lang="x-none"/>
              <a:t>Quatrième niveau</a:t>
            </a:r>
          </a:p>
          <a:p>
            <a:pPr lvl="4"/>
            <a:r>
              <a:rPr lang="x-none"/>
              <a:t>Cinquième niveau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alphaModFix amt="23000"/>
          </a:blip>
          <a:stretch>
            <a:fillRect/>
          </a:stretch>
        </p:blipFill>
        <p:spPr>
          <a:xfrm flipH="1">
            <a:off x="6184629" y="1988840"/>
            <a:ext cx="570006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29" y="84172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84267"/>
            <a:ext cx="1005840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0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4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0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46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ntrep%C3%B4t_de_donn%C3%A9es#Int%C3%A9gration" TargetMode="External"/><Relationship Id="rId7" Type="http://schemas.openxmlformats.org/officeDocument/2006/relationships/hyperlink" Target="https://fr.wikipedia.org/wiki/Datawarehouse" TargetMode="External"/><Relationship Id="rId2" Type="http://schemas.openxmlformats.org/officeDocument/2006/relationships/hyperlink" Target="https://fr.wikipedia.org/wiki/Base_de_donn%C3%A9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r.wikipedia.org/wiki/M%C3%A9tier_(activit%C3%A9)" TargetMode="External"/><Relationship Id="rId5" Type="http://schemas.openxmlformats.org/officeDocument/2006/relationships/hyperlink" Target="https://fr.wikipedia.org/wiki/Entrep%C3%B4t_de_donn%C3%A9es" TargetMode="External"/><Relationship Id="rId4" Type="http://schemas.openxmlformats.org/officeDocument/2006/relationships/hyperlink" Target="https://fr.wikipedia.org/wiki/Donn%C3%A9e_(informatique)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479" y="2099733"/>
            <a:ext cx="10955967" cy="2677648"/>
          </a:xfrm>
        </p:spPr>
        <p:txBody>
          <a:bodyPr/>
          <a:lstStyle/>
          <a:p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multidimensionnelle</a:t>
            </a:r>
            <a:br>
              <a:rPr lang="fr-FR" dirty="0"/>
            </a:br>
            <a:r>
              <a:rPr lang="fr-FR" sz="2800" dirty="0"/>
              <a:t>Chp2 – Des Bases de Données aux Entrepôts de Données (Data </a:t>
            </a:r>
            <a:r>
              <a:rPr lang="fr-FR" sz="2800" dirty="0" err="1"/>
              <a:t>Warehouses</a:t>
            </a:r>
            <a:r>
              <a:rPr lang="fr-FR" sz="2800" dirty="0"/>
              <a:t>)</a:t>
            </a:r>
            <a:br>
              <a:rPr lang="fr-FR" sz="2800" dirty="0"/>
            </a:b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4DA49A-7776-4098-B769-29D100ED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7455F4-69BD-40C7-BB43-2195F9B9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FB3C21-8A88-4986-B8C7-AD44840E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4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Caractéristiques des données </a:t>
            </a:r>
            <a:br>
              <a:rPr lang="fr-FR" b="1" dirty="0"/>
            </a:br>
            <a:r>
              <a:rPr lang="fr-FR" b="1" dirty="0"/>
              <a:t>décisionnelles : Données historisées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EE25330-77A1-44EA-92FF-C0BDB898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37" y="3206159"/>
            <a:ext cx="4372755" cy="3109515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1FF402A-DC61-4B6A-8B62-C568AB7A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14" y="3316268"/>
            <a:ext cx="2063293" cy="2917069"/>
          </a:xfrm>
          <a:prstGeom prst="rect">
            <a:avLst/>
          </a:prstGeom>
        </p:spPr>
      </p:pic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8652744A-8770-4437-8F1A-3BAE07CB0DAB}"/>
              </a:ext>
            </a:extLst>
          </p:cNvPr>
          <p:cNvSpPr txBox="1">
            <a:spLocks/>
          </p:cNvSpPr>
          <p:nvPr/>
        </p:nvSpPr>
        <p:spPr>
          <a:xfrm>
            <a:off x="959371" y="1931259"/>
            <a:ext cx="10268260" cy="1450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b="1" i="0" dirty="0">
                <a:solidFill>
                  <a:srgbClr val="000000"/>
                </a:solidFill>
                <a:effectLst/>
              </a:rPr>
              <a:t>Données historisées</a:t>
            </a:r>
            <a:r>
              <a:rPr lang="fr-FR" b="0" i="0" dirty="0">
                <a:solidFill>
                  <a:srgbClr val="000000"/>
                </a:solidFill>
                <a:effectLst/>
              </a:rPr>
              <a:t> 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b="0" i="0" dirty="0">
                <a:solidFill>
                  <a:srgbClr val="000000"/>
                </a:solidFill>
                <a:effectLst/>
              </a:rPr>
              <a:t>Contrairement au système de production les données ne sont jamais mises à jour. Chaque nouvelle données est insérées. Un référentiel de temps doit être mis en place afin de pouvoir identifier chaque donnée dans le temps.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6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ETL pour l’intégration des données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58404E4-F62F-41C5-9D37-72DFDA10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36" y="2964730"/>
            <a:ext cx="6791466" cy="228182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80D2E96-E69A-451B-8709-B7BAA7FF06CB}"/>
              </a:ext>
            </a:extLst>
          </p:cNvPr>
          <p:cNvSpPr txBox="1"/>
          <p:nvPr/>
        </p:nvSpPr>
        <p:spPr>
          <a:xfrm>
            <a:off x="5431649" y="4907201"/>
            <a:ext cx="1328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 err="1"/>
              <a:t>DWH</a:t>
            </a:r>
            <a:endParaRPr lang="fr-FR" sz="1600" b="1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8079698" y="1734383"/>
            <a:ext cx="1109272" cy="60408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400" b="1" dirty="0"/>
              <a:t>ETL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B3849A5-04C8-4784-8A18-D1E8B25B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12" y="2196179"/>
            <a:ext cx="4048242" cy="404824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3946391-658A-4A04-894F-28A6D9AE9311}"/>
              </a:ext>
            </a:extLst>
          </p:cNvPr>
          <p:cNvCxnSpPr/>
          <p:nvPr/>
        </p:nvCxnSpPr>
        <p:spPr>
          <a:xfrm>
            <a:off x="6968902" y="2173449"/>
            <a:ext cx="0" cy="399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6">
            <a:extLst>
              <a:ext uri="{FF2B5EF4-FFF2-40B4-BE49-F238E27FC236}">
                <a16:creationId xmlns:a16="http://schemas.microsoft.com/office/drawing/2014/main" id="{CDF2FFE8-2574-4DAD-BF38-C80CE70C5C3C}"/>
              </a:ext>
            </a:extLst>
          </p:cNvPr>
          <p:cNvSpPr txBox="1">
            <a:spLocks/>
          </p:cNvSpPr>
          <p:nvPr/>
        </p:nvSpPr>
        <p:spPr>
          <a:xfrm>
            <a:off x="2895596" y="3700586"/>
            <a:ext cx="1109272" cy="6040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400" b="1"/>
              <a:t>ETL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14374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75B5-FCE3-46FE-AEC7-43572CD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C982B-9E55-4F24-8821-B8DDA41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fr-FR" sz="2800" b="0" i="0" dirty="0">
                <a:effectLst/>
              </a:rPr>
              <a:t>L’extraction des données exige des d’outils spécifiques pour :</a:t>
            </a:r>
          </a:p>
          <a:p>
            <a:pPr marL="449263" indent="-269875" algn="l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="0" i="0" dirty="0">
                <a:effectLst/>
              </a:rPr>
              <a:t>ccéder aux bases de production (requêtes sur des BD hétérogènes)</a:t>
            </a:r>
          </a:p>
          <a:p>
            <a:pPr marL="449263" indent="-269875" algn="l">
              <a:buFont typeface="Arial" panose="020B0604020202020204" pitchFamily="34" charset="0"/>
              <a:buChar char="•"/>
            </a:pPr>
            <a:r>
              <a:rPr lang="fr-FR" sz="2800" dirty="0"/>
              <a:t>A</a:t>
            </a:r>
            <a:r>
              <a:rPr lang="fr-FR" sz="2800" b="0" i="0" dirty="0">
                <a:effectLst/>
              </a:rPr>
              <a:t>méliorer la qualité des données : «nettoyer», filtrer, ...</a:t>
            </a:r>
          </a:p>
          <a:p>
            <a:pPr marL="449263" indent="-269875" algn="l">
              <a:buFont typeface="Arial" panose="020B0604020202020204" pitchFamily="34" charset="0"/>
              <a:buChar char="•"/>
            </a:pPr>
            <a:r>
              <a:rPr lang="fr-FR" sz="2800" b="0" i="0" dirty="0">
                <a:effectLst/>
              </a:rPr>
              <a:t>Transformer les données : intégrer, homogénéiser</a:t>
            </a:r>
          </a:p>
          <a:p>
            <a:pPr marL="449263" indent="-269875" algn="l">
              <a:buFont typeface="Arial" panose="020B0604020202020204" pitchFamily="34" charset="0"/>
              <a:buChar char="•"/>
            </a:pPr>
            <a:r>
              <a:rPr lang="fr-FR" sz="2800" dirty="0"/>
              <a:t>D</a:t>
            </a:r>
            <a:r>
              <a:rPr lang="fr-FR" sz="2800" b="0" i="0" dirty="0">
                <a:effectLst/>
              </a:rPr>
              <a:t>ater systématiquement les données</a:t>
            </a:r>
          </a:p>
          <a:p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83019-CD71-4622-AB96-94F02CC4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CB852-7521-457E-9106-F2A0F32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34878-489F-401C-8E13-25B5D96A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3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75B5-FCE3-46FE-AEC7-43572CD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d’extraction des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83019-CD71-4622-AB96-94F02CC4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CB852-7521-457E-9106-F2A0F32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34878-489F-401C-8E13-25B5D96A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5DE26B2-C32B-4A27-89DA-8DF40CAF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Extraction des changements :</a:t>
            </a:r>
          </a:p>
          <a:p>
            <a:r>
              <a:rPr lang="fr-FR" dirty="0"/>
              <a:t>Seules les parties des données ayant été modifiées ou rajoutées sont transmises au </a:t>
            </a:r>
            <a:r>
              <a:rPr lang="fr-FR" dirty="0" err="1"/>
              <a:t>DWH</a:t>
            </a:r>
            <a:endParaRPr lang="fr-FR" dirty="0"/>
          </a:p>
          <a:p>
            <a:r>
              <a:rPr lang="fr-FR" dirty="0"/>
              <a:t>Copie intégrale des données source (</a:t>
            </a:r>
            <a:r>
              <a:rPr lang="fr-FR" dirty="0" err="1"/>
              <a:t>Snaphost</a:t>
            </a:r>
            <a:r>
              <a:rPr lang="fr-FR" dirty="0"/>
              <a:t>)</a:t>
            </a:r>
          </a:p>
          <a:p>
            <a:r>
              <a:rPr lang="fr-FR" dirty="0"/>
              <a:t>S’utilise si le nombre de changements est trop important ou bien s’il n’est pas possible d’extraire les changements pour des raisons techniques</a:t>
            </a:r>
          </a:p>
        </p:txBody>
      </p:sp>
    </p:spTree>
    <p:extLst>
      <p:ext uri="{BB962C8B-B14F-4D97-AF65-F5344CB8AC3E}">
        <p14:creationId xmlns:p14="http://schemas.microsoft.com/office/powerpoint/2010/main" val="330568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Transformation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Intégration des données</a:t>
            </a:r>
          </a:p>
          <a:p>
            <a:pPr lvl="1"/>
            <a:r>
              <a:rPr lang="fr-FR" sz="3200" dirty="0"/>
              <a:t>Homogénéisation du vocabulaire, structures, valeurs</a:t>
            </a:r>
          </a:p>
          <a:p>
            <a:pPr lvl="1"/>
            <a:r>
              <a:rPr lang="fr-FR" sz="3200" dirty="0"/>
              <a:t>Suppression et fusion des redondances</a:t>
            </a:r>
          </a:p>
          <a:p>
            <a:pPr lvl="1"/>
            <a:r>
              <a:rPr lang="fr-FR" sz="3200" dirty="0"/>
              <a:t>Épuration des données (suppression des données incohérentes)</a:t>
            </a:r>
          </a:p>
          <a:p>
            <a:pPr lvl="1"/>
            <a:r>
              <a:rPr lang="fr-FR" sz="3200" dirty="0"/>
              <a:t>Transformation des données dans un format cible</a:t>
            </a:r>
          </a:p>
          <a:p>
            <a:pPr lvl="1"/>
            <a:r>
              <a:rPr lang="fr-FR" sz="3200" dirty="0"/>
              <a:t>Mise en conformité des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26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Transformation (Suppression des incohérences sémantiques)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sz="3200" dirty="0"/>
              <a:t>Problèmes de modélisation : plusieurs modèles de données sont utilisés</a:t>
            </a:r>
          </a:p>
          <a:p>
            <a:pPr lvl="1"/>
            <a:r>
              <a:rPr lang="fr-FR" sz="3200" dirty="0"/>
              <a:t>Problèmes de terminologie : un objet est </a:t>
            </a:r>
            <a:r>
              <a:rPr lang="fr-FR" sz="3200" dirty="0" err="1"/>
              <a:t>dédigné</a:t>
            </a:r>
            <a:r>
              <a:rPr lang="fr-FR" sz="3200" dirty="0"/>
              <a:t> par deux noms différents</a:t>
            </a:r>
          </a:p>
          <a:p>
            <a:pPr lvl="1"/>
            <a:r>
              <a:rPr lang="fr-FR" sz="3200" dirty="0"/>
              <a:t>Conflits sémantiques : Choix de différents niveaux d’abstraction pour un même concept</a:t>
            </a:r>
          </a:p>
          <a:p>
            <a:pPr lvl="1"/>
            <a:r>
              <a:rPr lang="fr-FR" sz="3200" dirty="0"/>
              <a:t>Conflit de représentation : Les mêmes propriétés d’un même objet sont représentées différemment</a:t>
            </a:r>
          </a:p>
          <a:p>
            <a:pPr lvl="1"/>
            <a:r>
              <a:rPr lang="fr-FR" sz="3200" dirty="0"/>
              <a:t>etc...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843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Transformation (Nettoyage des données 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sz="3200" dirty="0"/>
              <a:t>Fautes de frappe</a:t>
            </a:r>
          </a:p>
          <a:p>
            <a:pPr lvl="1"/>
            <a:r>
              <a:rPr lang="fr-FR" sz="3200" dirty="0"/>
              <a:t>Plusieurs formats dans une même colonne </a:t>
            </a:r>
          </a:p>
          <a:p>
            <a:pPr lvl="1"/>
            <a:r>
              <a:rPr lang="fr-FR" sz="3200" dirty="0"/>
              <a:t>Textes masquant l’information</a:t>
            </a:r>
          </a:p>
          <a:p>
            <a:pPr lvl="1"/>
            <a:r>
              <a:rPr lang="fr-FR" sz="3200" dirty="0"/>
              <a:t>Valeurs nulles, incohérentes ou manquantes</a:t>
            </a:r>
          </a:p>
          <a:p>
            <a:pPr lvl="1"/>
            <a:r>
              <a:rPr lang="fr-FR" sz="3200" dirty="0"/>
              <a:t>Information dupliquée</a:t>
            </a:r>
          </a:p>
          <a:p>
            <a:pPr lvl="1"/>
            <a:r>
              <a:rPr lang="fr-FR" sz="3200" dirty="0"/>
              <a:t>Incompatibilité entre la valeur et la description de la colonne</a:t>
            </a:r>
          </a:p>
          <a:p>
            <a:pPr lvl="1"/>
            <a:r>
              <a:rPr lang="fr-FR" sz="3200" dirty="0"/>
              <a:t>etc...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35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Transformation ( Etapes de nettoyage des données 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sz="3200" dirty="0"/>
              <a:t>Décomposition des données sources en éléments :</a:t>
            </a:r>
            <a:br>
              <a:rPr lang="fr-FR" sz="3200" dirty="0"/>
            </a:br>
            <a:r>
              <a:rPr lang="fr-FR" sz="3200" dirty="0"/>
              <a:t>adresse = rue, numéro, code postal, ville</a:t>
            </a:r>
          </a:p>
          <a:p>
            <a:pPr lvl="1"/>
            <a:r>
              <a:rPr lang="fr-FR" sz="3200" dirty="0"/>
              <a:t>Standardisation des éléments : adopter un même format pour chaque élément</a:t>
            </a:r>
          </a:p>
          <a:p>
            <a:pPr lvl="1"/>
            <a:r>
              <a:rPr lang="fr-FR" sz="3200" dirty="0"/>
              <a:t>Vérification des données (Recherche et résolution de conflits)</a:t>
            </a:r>
          </a:p>
          <a:p>
            <a:pPr lvl="1"/>
            <a:r>
              <a:rPr lang="fr-FR" sz="3200" dirty="0"/>
              <a:t>Formations de groupes (</a:t>
            </a:r>
            <a:r>
              <a:rPr lang="fr-FR" sz="3200" dirty="0" err="1"/>
              <a:t>householding</a:t>
            </a:r>
            <a:r>
              <a:rPr lang="fr-FR" sz="3200" dirty="0"/>
              <a:t>) : Vérification de l’appartenance de nouveaux tuples à un groupe de tuples bénéfiques lors de l’analyse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344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068171-06B0-48CA-A163-A59C3E17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5058946"/>
            <a:ext cx="10909073" cy="54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des </a:t>
            </a:r>
            <a:r>
              <a:rPr 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données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Normalisation</a:t>
            </a: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F24880-F99A-4503-AF20-0A85C2D3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5" y="1341828"/>
            <a:ext cx="3265789" cy="36027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DAC9E2E-21AD-4AE7-8D06-71BB246B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675366"/>
            <a:ext cx="3312785" cy="153216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5549D3C-5E29-48AB-927C-EAACDAC31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410909"/>
            <a:ext cx="3312784" cy="206107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6F441-762B-48EB-8A87-6A6447EA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22/10/12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70C11-E358-4376-9D1C-8DD1EABD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Mod&amp;lisation multidimensionnelle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0B7ECF-28D1-4D44-8502-957D755F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B7BD578-CDE4-4003-B180-725EEAB45A7A}"/>
              </a:ext>
            </a:extLst>
          </p:cNvPr>
          <p:cNvSpPr txBox="1"/>
          <p:nvPr/>
        </p:nvSpPr>
        <p:spPr>
          <a:xfrm>
            <a:off x="425146" y="523684"/>
            <a:ext cx="381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Table de règles : Remplacer</a:t>
            </a:r>
          </a:p>
        </p:txBody>
      </p:sp>
    </p:spTree>
    <p:extLst>
      <p:ext uri="{BB962C8B-B14F-4D97-AF65-F5344CB8AC3E}">
        <p14:creationId xmlns:p14="http://schemas.microsoft.com/office/powerpoint/2010/main" val="45711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Fréquence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3770" y="1880963"/>
            <a:ext cx="9978713" cy="4232787"/>
          </a:xfrm>
        </p:spPr>
        <p:txBody>
          <a:bodyPr>
            <a:noAutofit/>
          </a:bodyPr>
          <a:lstStyle/>
          <a:p>
            <a:r>
              <a:rPr lang="fr-FR" sz="2800" dirty="0"/>
              <a:t>La fréquence dépend de :</a:t>
            </a:r>
          </a:p>
          <a:p>
            <a:pPr lvl="1"/>
            <a:r>
              <a:rPr lang="fr-FR" sz="2800" dirty="0"/>
              <a:t>La granularité de la dimension temps</a:t>
            </a:r>
          </a:p>
          <a:p>
            <a:pPr lvl="1"/>
            <a:r>
              <a:rPr lang="fr-FR" sz="2800" dirty="0"/>
              <a:t>La disponibilité des données sources</a:t>
            </a:r>
          </a:p>
          <a:p>
            <a:pPr lvl="1"/>
            <a:r>
              <a:rPr lang="fr-FR" sz="2800" dirty="0"/>
              <a:t>La fréquence de l’utilisation du </a:t>
            </a:r>
            <a:r>
              <a:rPr lang="fr-FR" sz="2800" dirty="0" err="1"/>
              <a:t>DWH</a:t>
            </a:r>
            <a:endParaRPr lang="fr-FR" sz="2800" dirty="0"/>
          </a:p>
          <a:p>
            <a:r>
              <a:rPr lang="fr-FR" sz="2800" dirty="0"/>
              <a:t>Souvent pour gagner du temps, la fréquence de chargement choisie est inférieure à la granularité de la dimension temps, Exemple :</a:t>
            </a:r>
          </a:p>
          <a:p>
            <a:pPr lvl="1"/>
            <a:r>
              <a:rPr lang="fr-FR" sz="2800" dirty="0"/>
              <a:t>Granularité temps = mois</a:t>
            </a:r>
          </a:p>
          <a:p>
            <a:pPr lvl="1"/>
            <a:r>
              <a:rPr lang="fr-FR" sz="2800" dirty="0"/>
              <a:t>Fréquence de chargement = jour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140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>
            <a:extLst>
              <a:ext uri="{FF2B5EF4-FFF2-40B4-BE49-F238E27FC236}">
                <a16:creationId xmlns:a16="http://schemas.microsoft.com/office/drawing/2014/main" id="{59853766-8425-47B3-895B-C2CD5A5D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6483"/>
            <a:ext cx="10058400" cy="837659"/>
          </a:xfrm>
        </p:spPr>
        <p:txBody>
          <a:bodyPr>
            <a:normAutofit/>
          </a:bodyPr>
          <a:lstStyle/>
          <a:p>
            <a:r>
              <a:rPr lang="fr-FR" dirty="0"/>
              <a:t>Architecture d’une base de données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7B15534-B772-4DB4-9F89-332231C1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57"/>
            <a:ext cx="10220294" cy="2426463"/>
          </a:xfrm>
        </p:spPr>
        <p:txBody>
          <a:bodyPr>
            <a:normAutofit/>
          </a:bodyPr>
          <a:lstStyle/>
          <a:p>
            <a:r>
              <a:rPr lang="fr-FR" sz="2400" dirty="0"/>
              <a:t>L’architecture d’une base de données est généralement composée de 3 couches :</a:t>
            </a:r>
          </a:p>
          <a:p>
            <a:pPr lvl="1"/>
            <a:r>
              <a:rPr lang="fr-FR" sz="2000" dirty="0"/>
              <a:t>La couche externe est celle de qui permet de présenter les données aux utilisateurs. Elle est appelée </a:t>
            </a:r>
            <a:r>
              <a:rPr lang="fr-FR" sz="2000" dirty="0" err="1"/>
              <a:t>Graphical</a:t>
            </a:r>
            <a:r>
              <a:rPr lang="fr-FR" sz="2000" dirty="0"/>
              <a:t> User Interfaces (GUI). </a:t>
            </a:r>
          </a:p>
          <a:p>
            <a:pPr lvl="1"/>
            <a:r>
              <a:rPr lang="fr-FR" sz="2000" dirty="0"/>
              <a:t>La couche application intermédiaire inclut le programme de l’application. Elle ne stocke pas les données. Il s’agit des SGBD qui se basent sur le modèle </a:t>
            </a:r>
            <a:r>
              <a:rPr lang="fr-FR" sz="2000" dirty="0" err="1"/>
              <a:t>OTLP</a:t>
            </a:r>
            <a:r>
              <a:rPr lang="fr-FR" sz="2000" dirty="0"/>
              <a:t>.</a:t>
            </a:r>
          </a:p>
          <a:p>
            <a:pPr lvl="1"/>
            <a:r>
              <a:rPr lang="fr-FR" sz="2000" dirty="0"/>
              <a:t>La couche la plus interne gère le stockage des données. Elle est appelée couche Base de Données.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E704E-B173-4813-A309-DBBBF654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77ADA-D64B-40AF-BAFD-6DEA22C5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3098B-E203-4350-80D4-71493A61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F9BE24C-AE14-4512-9AD8-96DF4C8E7620}"/>
              </a:ext>
            </a:extLst>
          </p:cNvPr>
          <p:cNvGrpSpPr/>
          <p:nvPr/>
        </p:nvGrpSpPr>
        <p:grpSpPr>
          <a:xfrm>
            <a:off x="1139254" y="4385036"/>
            <a:ext cx="9626187" cy="1817335"/>
            <a:chOff x="1139254" y="4579906"/>
            <a:chExt cx="9626187" cy="181733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6A230E3-0804-4AD3-89B9-BDB3C1DD23CD}"/>
                </a:ext>
              </a:extLst>
            </p:cNvPr>
            <p:cNvSpPr txBox="1"/>
            <p:nvPr/>
          </p:nvSpPr>
          <p:spPr>
            <a:xfrm>
              <a:off x="1349114" y="4579906"/>
              <a:ext cx="247227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Grapical</a:t>
              </a:r>
              <a:r>
                <a:rPr lang="fr-FR" dirty="0"/>
                <a:t> User Interfaces (GUI)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77E28A68-E3D0-47D8-AA80-FF35DB8FFE61}"/>
                </a:ext>
              </a:extLst>
            </p:cNvPr>
            <p:cNvSpPr txBox="1"/>
            <p:nvPr/>
          </p:nvSpPr>
          <p:spPr>
            <a:xfrm>
              <a:off x="4439582" y="4582406"/>
              <a:ext cx="247227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Application </a:t>
              </a:r>
              <a:r>
                <a:rPr lang="fr-FR" dirty="0" err="1"/>
                <a:t>OTLP</a:t>
              </a:r>
              <a:endParaRPr lang="fr-FR" dirty="0"/>
            </a:p>
            <a:p>
              <a:pPr algn="ctr"/>
              <a:endParaRPr lang="fr-FR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49E6F9B-05AF-43E2-8B37-3A2313502892}"/>
                </a:ext>
              </a:extLst>
            </p:cNvPr>
            <p:cNvSpPr txBox="1"/>
            <p:nvPr/>
          </p:nvSpPr>
          <p:spPr>
            <a:xfrm>
              <a:off x="8187124" y="4582406"/>
              <a:ext cx="2472271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Base de Données</a:t>
              </a:r>
            </a:p>
            <a:p>
              <a:pPr algn="ctr"/>
              <a:endParaRPr lang="fr-FR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35A51E6-6D03-4139-A80B-496F3B833C92}"/>
                </a:ext>
              </a:extLst>
            </p:cNvPr>
            <p:cNvSpPr txBox="1"/>
            <p:nvPr/>
          </p:nvSpPr>
          <p:spPr>
            <a:xfrm>
              <a:off x="1139254" y="5456421"/>
              <a:ext cx="2578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Couche présentation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C5AED76-92D8-4E41-878A-C7461FC4B845}"/>
                </a:ext>
              </a:extLst>
            </p:cNvPr>
            <p:cNvSpPr txBox="1"/>
            <p:nvPr/>
          </p:nvSpPr>
          <p:spPr>
            <a:xfrm>
              <a:off x="8187132" y="5398961"/>
              <a:ext cx="2578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Couche BD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003165-ADBA-47A5-BBA6-AA0373B7DD2E}"/>
                </a:ext>
              </a:extLst>
            </p:cNvPr>
            <p:cNvSpPr txBox="1"/>
            <p:nvPr/>
          </p:nvSpPr>
          <p:spPr>
            <a:xfrm>
              <a:off x="4409602" y="5398961"/>
              <a:ext cx="2578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Couche Application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769FAC7-1989-45C1-BF29-FAE801D2E734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3821385" y="4903072"/>
              <a:ext cx="618197" cy="2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5A3D7DB-0AD0-4FAA-A0A5-5F7AA0626E1C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6911853" y="4905572"/>
              <a:ext cx="12752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50BA912E-09B4-4B32-B08C-077F83701663}"/>
                </a:ext>
              </a:extLst>
            </p:cNvPr>
            <p:cNvSpPr txBox="1"/>
            <p:nvPr/>
          </p:nvSpPr>
          <p:spPr>
            <a:xfrm>
              <a:off x="6987911" y="5473911"/>
              <a:ext cx="1199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Insert</a:t>
              </a:r>
            </a:p>
            <a:p>
              <a:pPr algn="ctr"/>
              <a:r>
                <a:rPr lang="fr-FR" dirty="0"/>
                <a:t>Update</a:t>
              </a:r>
            </a:p>
            <a:p>
              <a:pPr algn="ctr"/>
              <a:r>
                <a:rPr lang="fr-FR" dirty="0" err="1"/>
                <a:t>Delete</a:t>
              </a:r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07F234D3-4880-4813-B073-CA61A2710303}"/>
                </a:ext>
              </a:extLst>
            </p:cNvPr>
            <p:cNvCxnSpPr>
              <a:stCxn id="31" idx="0"/>
            </p:cNvCxnSpPr>
            <p:nvPr/>
          </p:nvCxnSpPr>
          <p:spPr>
            <a:xfrm flipH="1" flipV="1">
              <a:off x="7570033" y="4903072"/>
              <a:ext cx="17485" cy="570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93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ETL : Chargement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3770" y="1880963"/>
            <a:ext cx="9978713" cy="4232787"/>
          </a:xfrm>
        </p:spPr>
        <p:txBody>
          <a:bodyPr>
            <a:noAutofit/>
          </a:bodyPr>
          <a:lstStyle/>
          <a:p>
            <a:r>
              <a:rPr lang="fr-FR" sz="2400" dirty="0"/>
              <a:t>Chargement des données transformées dans le </a:t>
            </a:r>
            <a:r>
              <a:rPr lang="fr-FR" sz="2400" dirty="0" err="1"/>
              <a:t>DWH</a:t>
            </a:r>
            <a:endParaRPr lang="fr-FR" sz="2400" dirty="0"/>
          </a:p>
          <a:p>
            <a:pPr lvl="1"/>
            <a:r>
              <a:rPr lang="fr-FR" sz="2400" dirty="0"/>
              <a:t>Insérer de nouvelles données et archiver d’anciennes données</a:t>
            </a:r>
          </a:p>
          <a:p>
            <a:pPr lvl="1"/>
            <a:r>
              <a:rPr lang="fr-FR" sz="2400" dirty="0"/>
              <a:t>Ordre de chargement : Tables de dimensions puis tables de faits</a:t>
            </a:r>
          </a:p>
          <a:p>
            <a:pPr lvl="1"/>
            <a:r>
              <a:rPr lang="fr-FR" sz="2400" dirty="0"/>
              <a:t>Mise à jour périodique des tables de faits</a:t>
            </a:r>
          </a:p>
          <a:p>
            <a:pPr lvl="1"/>
            <a:r>
              <a:rPr lang="fr-FR" sz="2400" dirty="0"/>
              <a:t>Stocker l’ensemble des règles de chargement dans un référentiel</a:t>
            </a:r>
          </a:p>
          <a:p>
            <a:r>
              <a:rPr lang="fr-FR" sz="2400" dirty="0"/>
              <a:t>Mise en place de procédures de chargement (nocturne?) et de restauration (en cas de problème)</a:t>
            </a:r>
          </a:p>
          <a:p>
            <a:r>
              <a:rPr lang="fr-FR" sz="2400" dirty="0"/>
              <a:t>Prise en compte de la notion de granularité</a:t>
            </a:r>
          </a:p>
          <a:p>
            <a:pPr lvl="1"/>
            <a:r>
              <a:rPr lang="fr-FR" sz="2400" dirty="0"/>
              <a:t>Conservation des données détaillées</a:t>
            </a:r>
          </a:p>
          <a:p>
            <a:pPr lvl="1"/>
            <a:r>
              <a:rPr lang="fr-FR" sz="2400" dirty="0"/>
              <a:t>Possibilité d’agrégation des données pour la synthèse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138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230D0-178F-4318-8D68-F1133D4C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237A0-4619-4461-8F61-5FB646C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F61C57-E776-4D98-A7C3-36BC143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D68762-55A7-4FC7-B900-DE4896FA59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567" y="59725"/>
            <a:ext cx="11532433" cy="950734"/>
          </a:xfrm>
        </p:spPr>
        <p:txBody>
          <a:bodyPr/>
          <a:lstStyle/>
          <a:p>
            <a:r>
              <a:rPr lang="fr-FR" dirty="0"/>
              <a:t>Structure de stockage des données</a:t>
            </a:r>
          </a:p>
        </p:txBody>
      </p:sp>
      <p:grpSp>
        <p:nvGrpSpPr>
          <p:cNvPr id="7" name="Grouper 2">
            <a:extLst>
              <a:ext uri="{FF2B5EF4-FFF2-40B4-BE49-F238E27FC236}">
                <a16:creationId xmlns:a16="http://schemas.microsoft.com/office/drawing/2014/main" id="{91C063A3-6071-4E86-9455-8456DD6B7068}"/>
              </a:ext>
            </a:extLst>
          </p:cNvPr>
          <p:cNvGrpSpPr/>
          <p:nvPr/>
        </p:nvGrpSpPr>
        <p:grpSpPr>
          <a:xfrm>
            <a:off x="415655" y="1730457"/>
            <a:ext cx="10452213" cy="4355550"/>
            <a:chOff x="415654" y="1010927"/>
            <a:chExt cx="11120962" cy="5616624"/>
          </a:xfrm>
        </p:grpSpPr>
        <p:sp>
          <p:nvSpPr>
            <p:cNvPr id="8" name="Cylindre 7">
              <a:extLst>
                <a:ext uri="{FF2B5EF4-FFF2-40B4-BE49-F238E27FC236}">
                  <a16:creationId xmlns:a16="http://schemas.microsoft.com/office/drawing/2014/main" id="{A277BBA0-C1FF-47D2-9430-25859103FCA0}"/>
                </a:ext>
              </a:extLst>
            </p:cNvPr>
            <p:cNvSpPr/>
            <p:nvPr/>
          </p:nvSpPr>
          <p:spPr>
            <a:xfrm>
              <a:off x="3466578" y="5835463"/>
              <a:ext cx="1240753" cy="79208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Cylindre 8">
              <a:extLst>
                <a:ext uri="{FF2B5EF4-FFF2-40B4-BE49-F238E27FC236}">
                  <a16:creationId xmlns:a16="http://schemas.microsoft.com/office/drawing/2014/main" id="{25144FD3-A94E-4DF1-9BE7-41F5628BA8B7}"/>
                </a:ext>
              </a:extLst>
            </p:cNvPr>
            <p:cNvSpPr/>
            <p:nvPr/>
          </p:nvSpPr>
          <p:spPr>
            <a:xfrm>
              <a:off x="5150457" y="5835463"/>
              <a:ext cx="1240753" cy="79208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Cylindre 9">
              <a:extLst>
                <a:ext uri="{FF2B5EF4-FFF2-40B4-BE49-F238E27FC236}">
                  <a16:creationId xmlns:a16="http://schemas.microsoft.com/office/drawing/2014/main" id="{79D50237-320E-4BBB-9F81-82C6699BAFDC}"/>
                </a:ext>
              </a:extLst>
            </p:cNvPr>
            <p:cNvSpPr/>
            <p:nvPr/>
          </p:nvSpPr>
          <p:spPr>
            <a:xfrm>
              <a:off x="6834337" y="5835463"/>
              <a:ext cx="1240753" cy="792088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Cylindre 10">
              <a:extLst>
                <a:ext uri="{FF2B5EF4-FFF2-40B4-BE49-F238E27FC236}">
                  <a16:creationId xmlns:a16="http://schemas.microsoft.com/office/drawing/2014/main" id="{F09BFD0A-E085-41C5-A0C1-40D181CC8975}"/>
                </a:ext>
              </a:extLst>
            </p:cNvPr>
            <p:cNvSpPr/>
            <p:nvPr/>
          </p:nvSpPr>
          <p:spPr>
            <a:xfrm>
              <a:off x="3606162" y="4683335"/>
              <a:ext cx="974878" cy="792088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Cylindre 11">
              <a:extLst>
                <a:ext uri="{FF2B5EF4-FFF2-40B4-BE49-F238E27FC236}">
                  <a16:creationId xmlns:a16="http://schemas.microsoft.com/office/drawing/2014/main" id="{9C948812-2E4C-4117-8EA8-C98097F6B59C}"/>
                </a:ext>
              </a:extLst>
            </p:cNvPr>
            <p:cNvSpPr/>
            <p:nvPr/>
          </p:nvSpPr>
          <p:spPr>
            <a:xfrm>
              <a:off x="5290041" y="4683335"/>
              <a:ext cx="974878" cy="792088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Cylindre 12">
              <a:extLst>
                <a:ext uri="{FF2B5EF4-FFF2-40B4-BE49-F238E27FC236}">
                  <a16:creationId xmlns:a16="http://schemas.microsoft.com/office/drawing/2014/main" id="{6E7ECEC9-3C69-43C3-8609-280454C0127E}"/>
                </a:ext>
              </a:extLst>
            </p:cNvPr>
            <p:cNvSpPr/>
            <p:nvPr/>
          </p:nvSpPr>
          <p:spPr>
            <a:xfrm>
              <a:off x="6973920" y="4683335"/>
              <a:ext cx="974878" cy="792088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AF87FED0-DBEF-4DDB-8EB6-64F535284119}"/>
                </a:ext>
              </a:extLst>
            </p:cNvPr>
            <p:cNvSpPr/>
            <p:nvPr/>
          </p:nvSpPr>
          <p:spPr>
            <a:xfrm>
              <a:off x="7505672" y="2811127"/>
              <a:ext cx="1329378" cy="2880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Cylindre 14">
              <a:extLst>
                <a:ext uri="{FF2B5EF4-FFF2-40B4-BE49-F238E27FC236}">
                  <a16:creationId xmlns:a16="http://schemas.microsoft.com/office/drawing/2014/main" id="{BD2AF2F6-61E0-43D1-8A2B-ADC860959C8D}"/>
                </a:ext>
              </a:extLst>
            </p:cNvPr>
            <p:cNvSpPr/>
            <p:nvPr/>
          </p:nvSpPr>
          <p:spPr>
            <a:xfrm>
              <a:off x="5112791" y="2811127"/>
              <a:ext cx="1329378" cy="2880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Cylindre 15">
              <a:extLst>
                <a:ext uri="{FF2B5EF4-FFF2-40B4-BE49-F238E27FC236}">
                  <a16:creationId xmlns:a16="http://schemas.microsoft.com/office/drawing/2014/main" id="{4B6158A9-1F13-435E-8F47-8BADAD3C79E0}"/>
                </a:ext>
              </a:extLst>
            </p:cNvPr>
            <p:cNvSpPr/>
            <p:nvPr/>
          </p:nvSpPr>
          <p:spPr>
            <a:xfrm>
              <a:off x="2719910" y="2811127"/>
              <a:ext cx="1329378" cy="28803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864A7F2-F589-4D04-872D-7E843FFBBFB3}"/>
                </a:ext>
              </a:extLst>
            </p:cNvPr>
            <p:cNvSpPr txBox="1"/>
            <p:nvPr/>
          </p:nvSpPr>
          <p:spPr>
            <a:xfrm>
              <a:off x="8954658" y="2559100"/>
              <a:ext cx="25378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</a:t>
              </a:r>
              <a:r>
                <a:rPr lang="fr-FR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Marts</a:t>
              </a:r>
              <a:endPara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/>
              <a:r>
                <a:rPr lang="fr-FR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(Magasins de données)</a:t>
              </a: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34BE622B-47DD-4243-8240-82217A6CE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8290" y="1010927"/>
              <a:ext cx="2400398" cy="1290464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D28990F-4EA0-4535-B5B9-8F02EA0F4EBF}"/>
                </a:ext>
              </a:extLst>
            </p:cNvPr>
            <p:cNvSpPr txBox="1"/>
            <p:nvPr/>
          </p:nvSpPr>
          <p:spPr>
            <a:xfrm>
              <a:off x="9018780" y="3819240"/>
              <a:ext cx="2409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</a:t>
              </a:r>
              <a:r>
                <a:rPr lang="fr-FR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Warehouse</a:t>
              </a:r>
              <a:endPara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/>
              <a:r>
                <a:rPr lang="fr-FR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(Entrepôt de données)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E2F369D-BDBA-41B5-B016-F2E79E6138E3}"/>
                </a:ext>
              </a:extLst>
            </p:cNvPr>
            <p:cNvSpPr txBox="1"/>
            <p:nvPr/>
          </p:nvSpPr>
          <p:spPr>
            <a:xfrm>
              <a:off x="8910577" y="4899360"/>
              <a:ext cx="2626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ODS</a:t>
              </a:r>
            </a:p>
            <a:p>
              <a:pPr lvl="0" algn="ctr"/>
              <a:r>
                <a:rPr lang="fr-FR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</a:t>
              </a:r>
              <a:r>
                <a:rPr lang="fr-FR" sz="1600" b="1" i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Operational</a:t>
              </a:r>
              <a:r>
                <a:rPr lang="fr-FR" sz="1600" b="1" i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Store)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E6CB21B9-DA5A-4855-BFD4-46C987A4E40D}"/>
                </a:ext>
              </a:extLst>
            </p:cNvPr>
            <p:cNvSpPr txBox="1"/>
            <p:nvPr/>
          </p:nvSpPr>
          <p:spPr>
            <a:xfrm>
              <a:off x="9258427" y="5835463"/>
              <a:ext cx="19303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Systèmes </a:t>
              </a:r>
            </a:p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Opérationnels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F4693E5-A33A-4D4B-BE55-EB4CE8912D08}"/>
                </a:ext>
              </a:extLst>
            </p:cNvPr>
            <p:cNvSpPr txBox="1"/>
            <p:nvPr/>
          </p:nvSpPr>
          <p:spPr>
            <a:xfrm>
              <a:off x="8936224" y="1226952"/>
              <a:ext cx="25747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</a:t>
              </a:r>
              <a:r>
                <a:rPr lang="fr-FR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Mining</a:t>
              </a:r>
              <a:endPara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fr-F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(Extraction de données)</a:t>
              </a:r>
            </a:p>
          </p:txBody>
        </p:sp>
        <p:sp>
          <p:nvSpPr>
            <p:cNvPr id="23" name="Flèche courbée vers la droite 25">
              <a:extLst>
                <a:ext uri="{FF2B5EF4-FFF2-40B4-BE49-F238E27FC236}">
                  <a16:creationId xmlns:a16="http://schemas.microsoft.com/office/drawing/2014/main" id="{0A930D37-17CD-4F54-AC4A-DA5271C06742}"/>
                </a:ext>
              </a:extLst>
            </p:cNvPr>
            <p:cNvSpPr/>
            <p:nvPr/>
          </p:nvSpPr>
          <p:spPr>
            <a:xfrm flipV="1">
              <a:off x="2276784" y="3099159"/>
              <a:ext cx="531751" cy="720080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 courbée vers la droite 26">
              <a:extLst>
                <a:ext uri="{FF2B5EF4-FFF2-40B4-BE49-F238E27FC236}">
                  <a16:creationId xmlns:a16="http://schemas.microsoft.com/office/drawing/2014/main" id="{92321EEF-C452-45C5-B747-B44C3077A654}"/>
                </a:ext>
              </a:extLst>
            </p:cNvPr>
            <p:cNvSpPr/>
            <p:nvPr/>
          </p:nvSpPr>
          <p:spPr>
            <a:xfrm flipV="1">
              <a:off x="2276784" y="4179279"/>
              <a:ext cx="531751" cy="720080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Flèche courbée vers la droite 27">
              <a:extLst>
                <a:ext uri="{FF2B5EF4-FFF2-40B4-BE49-F238E27FC236}">
                  <a16:creationId xmlns:a16="http://schemas.microsoft.com/office/drawing/2014/main" id="{C3667C0A-7812-4CB5-877A-D23F3B896FC3}"/>
                </a:ext>
              </a:extLst>
            </p:cNvPr>
            <p:cNvSpPr/>
            <p:nvPr/>
          </p:nvSpPr>
          <p:spPr>
            <a:xfrm flipV="1">
              <a:off x="2276784" y="5331407"/>
              <a:ext cx="531751" cy="720080"/>
            </a:xfrm>
            <a:prstGeom prst="curv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8995A4C-A9D9-444B-ABAD-AC30492430E6}"/>
                </a:ext>
              </a:extLst>
            </p:cNvPr>
            <p:cNvSpPr txBox="1"/>
            <p:nvPr/>
          </p:nvSpPr>
          <p:spPr>
            <a:xfrm>
              <a:off x="415654" y="550153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1" dirty="0">
                  <a:solidFill>
                    <a:schemeClr val="accent3">
                      <a:lumMod val="50000"/>
                    </a:schemeClr>
                  </a:solidFill>
                  <a:effectLst/>
                </a:rPr>
                <a:t>Extraction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18C642A-8239-4436-BF6E-9E0546E36749}"/>
                </a:ext>
              </a:extLst>
            </p:cNvPr>
            <p:cNvSpPr txBox="1"/>
            <p:nvPr/>
          </p:nvSpPr>
          <p:spPr>
            <a:xfrm>
              <a:off x="415654" y="4395304"/>
              <a:ext cx="18101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>
                  <a:solidFill>
                    <a:schemeClr val="accent3">
                      <a:lumMod val="50000"/>
                    </a:schemeClr>
                  </a:solidFill>
                  <a:effectLst/>
                </a:defRPr>
              </a:lvl1pPr>
            </a:lstStyle>
            <a:p>
              <a:r>
                <a:rPr lang="fr-FR" b="1" i="1" dirty="0"/>
                <a:t>Alimentation</a:t>
              </a:r>
            </a:p>
            <a:p>
              <a:r>
                <a:rPr lang="fr-FR" b="1" i="1" dirty="0"/>
                <a:t>Transformation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E74BE59-4E0C-42A3-BA29-579FE56DAF5B}"/>
                </a:ext>
              </a:extLst>
            </p:cNvPr>
            <p:cNvSpPr txBox="1"/>
            <p:nvPr/>
          </p:nvSpPr>
          <p:spPr>
            <a:xfrm>
              <a:off x="559725" y="3243175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>
                  <a:solidFill>
                    <a:schemeClr val="accent3">
                      <a:lumMod val="50000"/>
                    </a:schemeClr>
                  </a:solidFill>
                  <a:effectLst/>
                </a:defRPr>
              </a:lvl1pPr>
            </a:lstStyle>
            <a:p>
              <a:r>
                <a:rPr lang="fr-FR" b="1" i="1" dirty="0"/>
                <a:t>Synthèse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326A603-9A7D-4D0C-A3DF-5ABE5C7DBD7B}"/>
                </a:ext>
              </a:extLst>
            </p:cNvPr>
            <p:cNvCxnSpPr/>
            <p:nvPr/>
          </p:nvCxnSpPr>
          <p:spPr>
            <a:xfrm flipV="1">
              <a:off x="3606162" y="2163055"/>
              <a:ext cx="1152128" cy="57606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E28FB6A-51D2-4284-9229-95B1176D2FD9}"/>
                </a:ext>
              </a:extLst>
            </p:cNvPr>
            <p:cNvCxnSpPr/>
            <p:nvPr/>
          </p:nvCxnSpPr>
          <p:spPr>
            <a:xfrm flipH="1" flipV="1">
              <a:off x="6973920" y="2163055"/>
              <a:ext cx="974878" cy="57606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0A75FE6E-88FB-42B9-B15D-0440A47220D4}"/>
                </a:ext>
              </a:extLst>
            </p:cNvPr>
            <p:cNvCxnSpPr/>
            <p:nvPr/>
          </p:nvCxnSpPr>
          <p:spPr>
            <a:xfrm flipV="1">
              <a:off x="5821793" y="2235063"/>
              <a:ext cx="0" cy="570384"/>
            </a:xfrm>
            <a:prstGeom prst="straightConnector1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rc 46">
              <a:extLst>
                <a:ext uri="{FF2B5EF4-FFF2-40B4-BE49-F238E27FC236}">
                  <a16:creationId xmlns:a16="http://schemas.microsoft.com/office/drawing/2014/main" id="{3B1B517B-E7CF-4DDA-AA96-3B3671150A36}"/>
                </a:ext>
              </a:extLst>
            </p:cNvPr>
            <p:cNvCxnSpPr/>
            <p:nvPr/>
          </p:nvCxnSpPr>
          <p:spPr>
            <a:xfrm rot="16200000" flipV="1">
              <a:off x="6059973" y="2777893"/>
              <a:ext cx="1296144" cy="354501"/>
            </a:xfrm>
            <a:prstGeom prst="curvedConnector3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en arc 47">
              <a:extLst>
                <a:ext uri="{FF2B5EF4-FFF2-40B4-BE49-F238E27FC236}">
                  <a16:creationId xmlns:a16="http://schemas.microsoft.com/office/drawing/2014/main" id="{16818382-F427-44A6-A454-035C45858BC6}"/>
                </a:ext>
              </a:extLst>
            </p:cNvPr>
            <p:cNvCxnSpPr/>
            <p:nvPr/>
          </p:nvCxnSpPr>
          <p:spPr>
            <a:xfrm rot="5400000" flipH="1" flipV="1">
              <a:off x="4331781" y="2822205"/>
              <a:ext cx="1296144" cy="265876"/>
            </a:xfrm>
            <a:prstGeom prst="curvedConnector3">
              <a:avLst/>
            </a:prstGeom>
            <a:ln w="28575" cmpd="sng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ylindre 33">
              <a:extLst>
                <a:ext uri="{FF2B5EF4-FFF2-40B4-BE49-F238E27FC236}">
                  <a16:creationId xmlns:a16="http://schemas.microsoft.com/office/drawing/2014/main" id="{3427CF29-D792-4194-8EC1-E96FBB5772FC}"/>
                </a:ext>
              </a:extLst>
            </p:cNvPr>
            <p:cNvSpPr/>
            <p:nvPr/>
          </p:nvSpPr>
          <p:spPr>
            <a:xfrm>
              <a:off x="4492414" y="3531207"/>
              <a:ext cx="2658757" cy="8640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395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BEB350-E6BF-4177-8812-91FB130D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01CBE3-85FE-458C-9CF3-6E307B8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CC4890-0478-4529-A1A9-BCD0ADF5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DCA793-FE68-49D5-BD9C-4AB59A61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51" y="1061748"/>
            <a:ext cx="9308732" cy="52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33E302E-C1B2-4983-9426-79B44BBDF5DF}"/>
              </a:ext>
            </a:extLst>
          </p:cNvPr>
          <p:cNvSpPr txBox="1">
            <a:spLocks/>
          </p:cNvSpPr>
          <p:nvPr/>
        </p:nvSpPr>
        <p:spPr>
          <a:xfrm>
            <a:off x="659567" y="59725"/>
            <a:ext cx="11532433" cy="950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Structure de stockage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40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A75B5-FCE3-46FE-AEC7-43572CDC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Référentiel (</a:t>
            </a:r>
            <a:r>
              <a:rPr lang="fr-FR" dirty="0" err="1"/>
              <a:t>MetaData</a:t>
            </a:r>
            <a:r>
              <a:rPr lang="fr-FR" dirty="0"/>
              <a:t> Repository)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C982B-9E55-4F24-8821-B8DDA414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83871"/>
            <a:ext cx="10058400" cy="4023360"/>
          </a:xfrm>
        </p:spPr>
        <p:txBody>
          <a:bodyPr>
            <a:noAutofit/>
          </a:bodyPr>
          <a:lstStyle/>
          <a:p>
            <a:pPr algn="l"/>
            <a:r>
              <a:rPr lang="fr-FR" sz="2800" dirty="0"/>
              <a:t>Un r</a:t>
            </a:r>
            <a:r>
              <a:rPr lang="fr-FR" sz="2800" b="0" i="0" dirty="0">
                <a:effectLst/>
              </a:rPr>
              <a:t>éférentiel est nécessaire pour déterminer :</a:t>
            </a:r>
          </a:p>
          <a:p>
            <a:pPr marL="539750" indent="-269875" algn="l">
              <a:buFont typeface="Arial" panose="020B0604020202020204" pitchFamily="34" charset="0"/>
              <a:buChar char="•"/>
            </a:pPr>
            <a:r>
              <a:rPr lang="fr-FR" sz="2800" b="0" i="0" dirty="0">
                <a:effectLst/>
              </a:rPr>
              <a:t>La nature des données «entreposées», leur format, leur signification, leur degré d’exactitude</a:t>
            </a:r>
          </a:p>
          <a:p>
            <a:pPr marL="539750" indent="-269875" algn="l">
              <a:buFont typeface="Arial" panose="020B0604020202020204" pitchFamily="34" charset="0"/>
              <a:buChar char="•"/>
            </a:pPr>
            <a:r>
              <a:rPr lang="fr-FR" sz="2800" dirty="0"/>
              <a:t>L</a:t>
            </a:r>
            <a:r>
              <a:rPr lang="fr-FR" sz="2800" b="0" i="0" dirty="0">
                <a:effectLst/>
              </a:rPr>
              <a:t>es processus de récupération/extraction dans les bases sources</a:t>
            </a:r>
          </a:p>
          <a:p>
            <a:pPr marL="539750" indent="-269875" algn="l">
              <a:buFont typeface="Arial" panose="020B0604020202020204" pitchFamily="34" charset="0"/>
              <a:buChar char="•"/>
            </a:pPr>
            <a:r>
              <a:rPr lang="fr-FR" sz="2800" b="0" i="0" dirty="0">
                <a:effectLst/>
              </a:rPr>
              <a:t>La date du dernier chargement de l’entrepôt</a:t>
            </a:r>
          </a:p>
          <a:p>
            <a:pPr marL="539750" indent="-269875" algn="l">
              <a:buFont typeface="Arial" panose="020B0604020202020204" pitchFamily="34" charset="0"/>
              <a:buChar char="•"/>
            </a:pPr>
            <a:r>
              <a:rPr lang="fr-FR" sz="2800" dirty="0"/>
              <a:t>L</a:t>
            </a:r>
            <a:r>
              <a:rPr lang="fr-FR" sz="2800" b="0" i="0" dirty="0">
                <a:effectLst/>
              </a:rPr>
              <a:t>’historique des données sources et de celles de l’entrepôt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83019-CD71-4622-AB96-94F02CC4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6CB852-7521-457E-9106-F2A0F328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34878-489F-401C-8E13-25B5D96A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50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022330" y="734518"/>
            <a:ext cx="4029355" cy="841714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sz="3600" b="1" dirty="0"/>
              <a:t>                   </a:t>
            </a:r>
            <a:r>
              <a:rPr lang="fr-FR" sz="3600" b="1" dirty="0" err="1"/>
              <a:t>ODS</a:t>
            </a:r>
            <a:br>
              <a:rPr lang="fr-FR" sz="3600" b="1" dirty="0"/>
            </a:br>
            <a:r>
              <a:rPr lang="fr-FR" sz="3600" b="1" dirty="0" err="1"/>
              <a:t>Operational</a:t>
            </a:r>
            <a:r>
              <a:rPr lang="fr-FR" sz="3600" b="1" dirty="0"/>
              <a:t> Data Store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1037320" y="1755139"/>
            <a:ext cx="4029354" cy="436834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2" tooltip="Base de donné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conçue pour centraliser les données issues de sources hétérogènes afin de faciliter les opérations d'analyse et de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reporting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L'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3" tooltip="Entrepôt de donné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intégration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de ces 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4" tooltip="Donnée (informatiqu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données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implique souvent une purge des informations redondantes. Un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généralement destiné à contenir des données de niveau fin comme un prix ou le montant d'une vente, en opposition aux données agrégées tel que le montant total des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ventes.ui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sont stockées dans un 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hlinkClick r:id="rId5" tooltip="Entrepôt de donné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entrepôt de données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(data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warehouse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fr-FR" sz="2000" b="1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6D6564D-029B-4FE5-B4A6-62CC59B8A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81469" y="1740150"/>
            <a:ext cx="6505732" cy="436834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de 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 tooltip="Donnée (informatiqu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données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ciblées, organisées, regroupées et agrégées pour répondre à un besoin spécifique à un 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6" tooltip="Métier (activité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métier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donné. Il est destiné à être interrogé sur un panel de données restreint à son domaine fonctionnel, selon des paramètres définis à l’avance lors de sa conception.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Il existe deux définitions différentes, selon les deux principaux théoriciens de l’informatique décisionnelle :</a:t>
            </a:r>
          </a:p>
          <a:p>
            <a:pPr marL="360363" indent="-180975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Bill 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Inmon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: Le 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DataMart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issu d’un flux de données provenant du 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7" tooltip="Data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DataWarehouse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Contrairement à ce dernier qui présente le détail des données pour toute l’entreprise, il a vocation à présenter la donnée de manière spécialisée, agrégée et regroupée fonctionnellement.</a:t>
            </a:r>
          </a:p>
          <a:p>
            <a:pPr marL="360363" indent="-180975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Ralph Kimball : Le 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DataMart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est un sous-ensemble du 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7" tooltip="Data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DataWarehouse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constitué de tables au niveau détail et à des niveaux plus agrégés, permettant de restituer tout le spectre d’une activité métier. L’ensemble des 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DataMarts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l’entreprise constitue le </a:t>
            </a:r>
            <a:r>
              <a:rPr lang="fr-FR" sz="1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7" tooltip="Datawarehou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DataWarehouse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fr-FR" sz="180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97C3FC-40DC-4276-A50A-C2D9D129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4837450-7A62-494A-9DAF-A22C307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sp>
        <p:nvSpPr>
          <p:cNvPr id="14" name="Titre 6">
            <a:extLst>
              <a:ext uri="{FF2B5EF4-FFF2-40B4-BE49-F238E27FC236}">
                <a16:creationId xmlns:a16="http://schemas.microsoft.com/office/drawing/2014/main" id="{4891D2B2-9A52-416B-83E3-9C1CD89940BE}"/>
              </a:ext>
            </a:extLst>
          </p:cNvPr>
          <p:cNvSpPr txBox="1">
            <a:spLocks/>
          </p:cNvSpPr>
          <p:nvPr/>
        </p:nvSpPr>
        <p:spPr>
          <a:xfrm>
            <a:off x="6990912" y="722028"/>
            <a:ext cx="2807229" cy="8417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dirty="0"/>
              <a:t>Data Mart</a:t>
            </a:r>
          </a:p>
        </p:txBody>
      </p:sp>
    </p:spTree>
    <p:extLst>
      <p:ext uri="{BB962C8B-B14F-4D97-AF65-F5344CB8AC3E}">
        <p14:creationId xmlns:p14="http://schemas.microsoft.com/office/powerpoint/2010/main" val="199703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b="1" dirty="0"/>
              <a:t>Structure de stockage directe et simple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grpSp>
        <p:nvGrpSpPr>
          <p:cNvPr id="8" name="Grouper 7"/>
          <p:cNvGrpSpPr/>
          <p:nvPr/>
        </p:nvGrpSpPr>
        <p:grpSpPr>
          <a:xfrm>
            <a:off x="2203557" y="1993693"/>
            <a:ext cx="8002813" cy="4026108"/>
            <a:chOff x="1738026" y="2132856"/>
            <a:chExt cx="6527342" cy="421714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b="4843"/>
            <a:stretch/>
          </p:blipFill>
          <p:spPr>
            <a:xfrm>
              <a:off x="1738026" y="2204864"/>
              <a:ext cx="6527342" cy="414513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448944" y="2132856"/>
              <a:ext cx="1152159" cy="1789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7620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/>
              <a:t>Structure </a:t>
            </a:r>
            <a:r>
              <a:rPr lang="fr-FR" dirty="0"/>
              <a:t>(2/3)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3968532" cy="3416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x-none" b="1" dirty="0"/>
              <a:t>Cumul simple :</a:t>
            </a:r>
          </a:p>
          <a:p>
            <a:pPr marL="857250" lvl="1" indent="-457200"/>
            <a:r>
              <a:rPr lang="fr-FR" sz="1800" b="1" dirty="0"/>
              <a:t>On stocke les données de chaque mise à jour, les mises à jour étant fréquentes (par exemple tous les jours) on a un espace occupé important, mais on ne perd pas d’information.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grpSp>
        <p:nvGrpSpPr>
          <p:cNvPr id="26" name="Grouper 25"/>
          <p:cNvGrpSpPr/>
          <p:nvPr/>
        </p:nvGrpSpPr>
        <p:grpSpPr>
          <a:xfrm>
            <a:off x="5544432" y="2717589"/>
            <a:ext cx="6355954" cy="3312368"/>
            <a:chOff x="2093044" y="2132856"/>
            <a:chExt cx="5956300" cy="4032448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3044" y="2177504"/>
              <a:ext cx="5956300" cy="39878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4448944" y="2132856"/>
              <a:ext cx="1152159" cy="1789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3879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DW : Structure (3/3)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5077892" cy="3416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x-none" sz="2000" b="1" dirty="0"/>
              <a:t>Résumé déroulant :</a:t>
            </a:r>
          </a:p>
          <a:p>
            <a:pPr lvl="1"/>
            <a:r>
              <a:rPr lang="fr-FR" sz="2000" b="1" dirty="0"/>
              <a:t>À chaque mise à jour, on stocke des données détaillées, et on synthétise les anciennes données en fonction de leur âge. Plus une donnée est vieille, moins elle est détaillée.</a:t>
            </a:r>
            <a:r>
              <a:rPr lang="x-none" sz="2000" b="1" dirty="0"/>
              <a:t>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grpSp>
        <p:nvGrpSpPr>
          <p:cNvPr id="8" name="Grouper 7"/>
          <p:cNvGrpSpPr/>
          <p:nvPr/>
        </p:nvGrpSpPr>
        <p:grpSpPr>
          <a:xfrm>
            <a:off x="6459832" y="2688391"/>
            <a:ext cx="5406139" cy="3240360"/>
            <a:chOff x="2360712" y="2097914"/>
            <a:chExt cx="5245100" cy="4283414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0712" y="2139528"/>
              <a:ext cx="5245100" cy="42418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3224808" y="2097914"/>
              <a:ext cx="360040" cy="10695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897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54955" y="2277484"/>
            <a:ext cx="10449524" cy="397099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000" b="1" dirty="0">
                <a:solidFill>
                  <a:schemeClr val="accent2"/>
                </a:solidFill>
              </a:rPr>
              <a:t>Supports de Cours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Karima </a:t>
            </a:r>
            <a:r>
              <a:rPr lang="fr-FR" sz="2000" dirty="0" err="1"/>
              <a:t>Tekaya</a:t>
            </a:r>
            <a:r>
              <a:rPr lang="fr-FR" sz="2000" dirty="0"/>
              <a:t> – </a:t>
            </a:r>
            <a:r>
              <a:rPr lang="fr-FR" sz="2000" dirty="0">
                <a:solidFill>
                  <a:srgbClr val="9BBB59"/>
                </a:solidFill>
              </a:rPr>
              <a:t>« Informatique Décisionnelle » </a:t>
            </a:r>
            <a:r>
              <a:rPr lang="fr-FR" sz="2000" dirty="0"/>
              <a:t>- </a:t>
            </a:r>
            <a:r>
              <a:rPr lang="fr-FR" sz="2000" i="1" dirty="0"/>
              <a:t>INSAT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/>
              <a:t>Fatma </a:t>
            </a:r>
            <a:r>
              <a:rPr lang="fr-FR" sz="2000" dirty="0" err="1"/>
              <a:t>Baklouti</a:t>
            </a:r>
            <a:r>
              <a:rPr lang="fr-FR" sz="2000" dirty="0"/>
              <a:t> –</a:t>
            </a:r>
            <a:r>
              <a:rPr lang="fr-FR" sz="2000" dirty="0">
                <a:solidFill>
                  <a:srgbClr val="9BBB59"/>
                </a:solidFill>
              </a:rPr>
              <a:t> « Les entrepôts de données (Data </a:t>
            </a:r>
            <a:r>
              <a:rPr lang="fr-FR" sz="2000" dirty="0" err="1">
                <a:solidFill>
                  <a:srgbClr val="9BBB59"/>
                </a:solidFill>
              </a:rPr>
              <a:t>Warehouses</a:t>
            </a:r>
            <a:r>
              <a:rPr lang="fr-FR" sz="2000" dirty="0">
                <a:solidFill>
                  <a:srgbClr val="9BBB59"/>
                </a:solidFill>
              </a:rPr>
              <a:t>) »</a:t>
            </a:r>
            <a:r>
              <a:rPr lang="fr-FR" sz="2000" dirty="0"/>
              <a:t> - </a:t>
            </a:r>
            <a:r>
              <a:rPr lang="fr-FR" sz="2000" i="1" dirty="0"/>
              <a:t>INSAT</a:t>
            </a:r>
            <a:endParaRPr lang="fr-FR" sz="2000" dirty="0"/>
          </a:p>
          <a:p>
            <a:pPr>
              <a:lnSpc>
                <a:spcPct val="150000"/>
              </a:lnSpc>
              <a:buClr>
                <a:srgbClr val="C0504D"/>
              </a:buClr>
            </a:pPr>
            <a:r>
              <a:rPr lang="en-US" sz="2000" dirty="0" err="1"/>
              <a:t>Hweichao</a:t>
            </a:r>
            <a:r>
              <a:rPr lang="en-US" sz="2000" dirty="0"/>
              <a:t> Lu 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</a:t>
            </a:r>
            <a:r>
              <a:rPr lang="fr-FR" sz="2000" dirty="0">
                <a:solidFill>
                  <a:srgbClr val="9BBB59"/>
                </a:solidFill>
              </a:rPr>
              <a:t> « </a:t>
            </a:r>
            <a:r>
              <a:rPr lang="en-US" sz="2000" dirty="0">
                <a:solidFill>
                  <a:srgbClr val="9BBB59"/>
                </a:solidFill>
              </a:rPr>
              <a:t>Online Analytical Processing (OLAP)</a:t>
            </a:r>
            <a:r>
              <a:rPr lang="fr-FR" sz="2000" dirty="0">
                <a:solidFill>
                  <a:srgbClr val="9BBB59"/>
                </a:solidFill>
              </a:rPr>
              <a:t> »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CS157B-02 Spring 2007</a:t>
            </a:r>
          </a:p>
          <a:p>
            <a:pPr>
              <a:lnSpc>
                <a:spcPct val="150000"/>
              </a:lnSpc>
              <a:buClr>
                <a:srgbClr val="C0504D"/>
              </a:buClr>
            </a:pPr>
            <a:r>
              <a:rPr lang="en-US" sz="2000" dirty="0"/>
              <a:t>Didier </a:t>
            </a:r>
            <a:r>
              <a:rPr lang="en-US" sz="2000" dirty="0" err="1"/>
              <a:t>Donsez</a:t>
            </a:r>
            <a:r>
              <a:rPr lang="en-US" sz="2000" dirty="0"/>
              <a:t> 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</a:t>
            </a:r>
            <a:r>
              <a:rPr lang="fr-FR" sz="2000" dirty="0">
                <a:solidFill>
                  <a:srgbClr val="9BBB59"/>
                </a:solidFill>
              </a:rPr>
              <a:t> « </a:t>
            </a:r>
            <a:r>
              <a:rPr lang="en-US" sz="2000" dirty="0" err="1">
                <a:solidFill>
                  <a:srgbClr val="9BBB59"/>
                </a:solidFill>
              </a:rPr>
              <a:t>Systèmes</a:t>
            </a:r>
            <a:r>
              <a:rPr lang="en-US" sz="2000" dirty="0">
                <a:solidFill>
                  <a:srgbClr val="9BBB59"/>
                </a:solidFill>
              </a:rPr>
              <a:t> </a:t>
            </a:r>
            <a:r>
              <a:rPr lang="en-US" sz="2000" dirty="0" err="1">
                <a:solidFill>
                  <a:srgbClr val="9BBB59"/>
                </a:solidFill>
              </a:rPr>
              <a:t>d’information</a:t>
            </a:r>
            <a:r>
              <a:rPr lang="en-US" sz="2000" dirty="0">
                <a:solidFill>
                  <a:srgbClr val="9BBB59"/>
                </a:solidFill>
              </a:rPr>
              <a:t> </a:t>
            </a:r>
            <a:r>
              <a:rPr lang="en-US" sz="2000" dirty="0" err="1">
                <a:solidFill>
                  <a:srgbClr val="9BBB59"/>
                </a:solidFill>
              </a:rPr>
              <a:t>décisionnels</a:t>
            </a:r>
            <a:r>
              <a:rPr lang="en-US" sz="2000" dirty="0">
                <a:solidFill>
                  <a:srgbClr val="9BBB59"/>
                </a:solidFill>
              </a:rPr>
              <a:t> (Data Warehouse / Data Mining)</a:t>
            </a:r>
            <a:r>
              <a:rPr lang="fr-FR" sz="2000" dirty="0">
                <a:solidFill>
                  <a:srgbClr val="9BBB59"/>
                </a:solidFill>
              </a:rPr>
              <a:t> »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de-DE" sz="20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Université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Joseph Fourier</a:t>
            </a:r>
          </a:p>
          <a:p>
            <a:pPr>
              <a:lnSpc>
                <a:spcPct val="150000"/>
              </a:lnSpc>
              <a:buClr>
                <a:srgbClr val="C0504D"/>
              </a:buClr>
            </a:pPr>
            <a:r>
              <a:rPr lang="en-US" sz="2000" dirty="0"/>
              <a:t>Jacky </a:t>
            </a:r>
            <a:r>
              <a:rPr lang="en-US" sz="2000" dirty="0" err="1"/>
              <a:t>Akoka</a:t>
            </a:r>
            <a:r>
              <a:rPr lang="en-US" sz="2000" dirty="0"/>
              <a:t> et Isabelle </a:t>
            </a:r>
            <a:r>
              <a:rPr lang="en-US" sz="2000" dirty="0" err="1"/>
              <a:t>Comyn-Wattiau</a:t>
            </a:r>
            <a:r>
              <a:rPr lang="en-US" sz="2000" dirty="0"/>
              <a:t> 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</a:t>
            </a:r>
            <a:r>
              <a:rPr lang="fr-FR" sz="2000" dirty="0">
                <a:solidFill>
                  <a:srgbClr val="9BBB59"/>
                </a:solidFill>
              </a:rPr>
              <a:t> « </a:t>
            </a:r>
            <a:r>
              <a:rPr lang="en-US" sz="2000" dirty="0">
                <a:solidFill>
                  <a:srgbClr val="9BBB59"/>
                </a:solidFill>
              </a:rPr>
              <a:t>Le Data Warehouse et les </a:t>
            </a:r>
            <a:r>
              <a:rPr lang="en-US" sz="2000" dirty="0" err="1">
                <a:solidFill>
                  <a:srgbClr val="9BBB59"/>
                </a:solidFill>
              </a:rPr>
              <a:t>Systèmes</a:t>
            </a:r>
            <a:r>
              <a:rPr lang="en-US" sz="2000" dirty="0">
                <a:solidFill>
                  <a:srgbClr val="9BBB59"/>
                </a:solidFill>
              </a:rPr>
              <a:t> </a:t>
            </a:r>
            <a:r>
              <a:rPr lang="en-US" sz="2000" dirty="0" err="1">
                <a:solidFill>
                  <a:srgbClr val="9BBB59"/>
                </a:solidFill>
              </a:rPr>
              <a:t>Multidimentionnels</a:t>
            </a:r>
            <a:r>
              <a:rPr lang="fr-FR" sz="2000" dirty="0">
                <a:solidFill>
                  <a:srgbClr val="9BBB59"/>
                </a:solidFill>
              </a:rPr>
              <a:t> »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de-DE" sz="20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Université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de Versailles</a:t>
            </a:r>
          </a:p>
          <a:p>
            <a:pPr marL="0" indent="0">
              <a:lnSpc>
                <a:spcPct val="150000"/>
              </a:lnSpc>
              <a:buClr>
                <a:srgbClr val="C0504D"/>
              </a:buClr>
              <a:buNone/>
            </a:pPr>
            <a:r>
              <a:rPr lang="fr-FR" sz="2000" b="1" dirty="0">
                <a:solidFill>
                  <a:schemeClr val="accent2"/>
                </a:solidFill>
              </a:rPr>
              <a:t>Livres</a:t>
            </a:r>
            <a:endParaRPr lang="de-DE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Clr>
                <a:srgbClr val="C0504D"/>
              </a:buClr>
            </a:pPr>
            <a:r>
              <a:rPr lang="de-DE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Ralph Kimball - </a:t>
            </a:r>
            <a:r>
              <a:rPr lang="fr-FR" sz="2000" dirty="0">
                <a:solidFill>
                  <a:srgbClr val="9BBB59"/>
                </a:solidFill>
              </a:rPr>
              <a:t>« </a:t>
            </a:r>
            <a:r>
              <a:rPr lang="en-US" sz="2000" dirty="0" err="1">
                <a:solidFill>
                  <a:srgbClr val="9BBB59"/>
                </a:solidFill>
              </a:rPr>
              <a:t>Concevoir</a:t>
            </a:r>
            <a:r>
              <a:rPr lang="en-US" sz="2000" dirty="0">
                <a:solidFill>
                  <a:srgbClr val="9BBB59"/>
                </a:solidFill>
              </a:rPr>
              <a:t> et </a:t>
            </a:r>
            <a:r>
              <a:rPr lang="en-US" sz="2000" dirty="0" err="1">
                <a:solidFill>
                  <a:srgbClr val="9BBB59"/>
                </a:solidFill>
              </a:rPr>
              <a:t>déployer</a:t>
            </a:r>
            <a:r>
              <a:rPr lang="en-US" sz="2000" dirty="0">
                <a:solidFill>
                  <a:srgbClr val="9BBB59"/>
                </a:solidFill>
              </a:rPr>
              <a:t> un Data Warehouse</a:t>
            </a:r>
            <a:r>
              <a:rPr lang="fr-FR" sz="2000" dirty="0">
                <a:solidFill>
                  <a:srgbClr val="9BBB59"/>
                </a:solidFill>
              </a:rPr>
              <a:t> »</a:t>
            </a:r>
            <a:r>
              <a:rPr lang="fr-FR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 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Editions </a:t>
            </a:r>
            <a:r>
              <a:rPr lang="de-DE" sz="20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Eyrolles</a:t>
            </a:r>
            <a:r>
              <a:rPr lang="de-DE" sz="20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2000</a:t>
            </a:r>
          </a:p>
          <a:p>
            <a:pPr>
              <a:lnSpc>
                <a:spcPct val="150000"/>
              </a:lnSpc>
              <a:buClr>
                <a:srgbClr val="C0504D"/>
              </a:buClr>
            </a:pPr>
            <a:endParaRPr lang="de-DE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Clr>
                <a:srgbClr val="C0504D"/>
              </a:buClr>
            </a:pPr>
            <a:endParaRPr lang="de-DE" sz="20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73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E201E-706E-4FAF-8E7E-55A4A4F7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Requêtes dans les BD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ABBFD-6948-4CCD-877A-3A241DF726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69875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Exemple de langage d’interrogation des données : Langage (Select) </a:t>
            </a:r>
          </a:p>
          <a:p>
            <a:pPr marL="269875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Mise à jour des données par l’intermédiaire des opérations Insert, Update et </a:t>
            </a:r>
            <a:r>
              <a:rPr lang="fr-FR" sz="2200" dirty="0" err="1"/>
              <a:t>Delete</a:t>
            </a:r>
            <a:r>
              <a:rPr lang="fr-FR" sz="2200" dirty="0"/>
              <a:t> qui constituent des transactions. </a:t>
            </a:r>
          </a:p>
          <a:p>
            <a:pPr marL="269875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Les transactions doivent répondre aux propriétés ACID (Atomicité, Cohérence, Isolation et Durabilité) </a:t>
            </a:r>
          </a:p>
          <a:p>
            <a:pPr marL="269875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Ce type d’application est appelé On-Line Transaction </a:t>
            </a:r>
            <a:r>
              <a:rPr lang="fr-FR" sz="2200" dirty="0" err="1"/>
              <a:t>Processing</a:t>
            </a:r>
            <a:r>
              <a:rPr lang="fr-FR" sz="2200" dirty="0"/>
              <a:t> (OLTP). 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0CC2AD7-59CC-47B0-A9E7-BADB5241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2374" y="1845735"/>
            <a:ext cx="4937760" cy="4435144"/>
          </a:xfrm>
        </p:spPr>
        <p:txBody>
          <a:bodyPr>
            <a:noAutofit/>
          </a:bodyPr>
          <a:lstStyle/>
          <a:p>
            <a:pPr marL="269875" lvl="1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b="1" dirty="0"/>
              <a:t>A</a:t>
            </a:r>
            <a:r>
              <a:rPr lang="fr-FR" sz="1900" dirty="0"/>
              <a:t>tomicité : Une transaction se fait au complet ou pas du tout (Elimination de toute trace de la nouvelle transaction si elle n’est pas finalisée)</a:t>
            </a:r>
          </a:p>
          <a:p>
            <a:pPr marL="269875" lvl="1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b="1" dirty="0"/>
              <a:t>C</a:t>
            </a:r>
            <a:r>
              <a:rPr lang="fr-FR" sz="1900" dirty="0"/>
              <a:t>ohérence : assure que chaque transaction amènera le système d'un état valide à un autre état valide. (Toutes les règles doivent être respectées) </a:t>
            </a:r>
          </a:p>
          <a:p>
            <a:pPr marL="269875" lvl="1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b="1" dirty="0"/>
              <a:t>I</a:t>
            </a:r>
            <a:r>
              <a:rPr lang="fr-FR" sz="1900" dirty="0"/>
              <a:t>solation :  Aucune dépendance possible entre les transactions. L’exécution simultanée de transactions produit le même état que celui qui serait obtenu par l'exécution en série des transactions</a:t>
            </a:r>
          </a:p>
          <a:p>
            <a:pPr marL="269875" lvl="1" indent="-2698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b="1" dirty="0"/>
              <a:t>D</a:t>
            </a:r>
            <a:r>
              <a:rPr lang="fr-FR" sz="1900" dirty="0"/>
              <a:t>urabilité : Une transaction confirmée demeure enregistrée même à la suite d'une panne d'électricité, d'une panne de l'ordinateur ou d'un autre problème.</a:t>
            </a:r>
          </a:p>
          <a:p>
            <a:endParaRPr lang="fr-FR" sz="19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D06D28-BB83-4CF2-BF9D-12749BAC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4CABC-7C8F-4B20-B06F-F4C5652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6FF51-6B3F-4723-8F6A-A49768D8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22DCE80B-4846-439E-97B7-946C94A9D86E}"/>
              </a:ext>
            </a:extLst>
          </p:cNvPr>
          <p:cNvSpPr/>
          <p:nvPr/>
        </p:nvSpPr>
        <p:spPr>
          <a:xfrm>
            <a:off x="5696262" y="3747541"/>
            <a:ext cx="338777" cy="854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827C0CF-EB39-4565-83B7-973A8173A318}"/>
              </a:ext>
            </a:extLst>
          </p:cNvPr>
          <p:cNvSpPr/>
          <p:nvPr/>
        </p:nvSpPr>
        <p:spPr>
          <a:xfrm>
            <a:off x="6170950" y="4032354"/>
            <a:ext cx="81446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Charge du Serveur de Données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E678EF-61ED-4C7A-96C6-8E84EC14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47" y="2038350"/>
            <a:ext cx="8635932" cy="40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65C0B024-F5D4-41B9-AA41-A7DD1599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612" y="403607"/>
            <a:ext cx="10058400" cy="1003218"/>
          </a:xfrm>
        </p:spPr>
        <p:txBody>
          <a:bodyPr/>
          <a:lstStyle/>
          <a:p>
            <a:r>
              <a:rPr lang="fr-FR" dirty="0"/>
              <a:t>Architecture d’un Data </a:t>
            </a:r>
            <a:r>
              <a:rPr lang="fr-FR" dirty="0" err="1"/>
              <a:t>Ware</a:t>
            </a:r>
            <a:r>
              <a:rPr lang="fr-FR" dirty="0"/>
              <a:t> House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D42A1B4-19F8-421D-B1A3-0769652A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220" y="1876402"/>
            <a:ext cx="10058400" cy="38648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400" dirty="0"/>
              <a:t>L’architecture d’un entrepôt de données est également généralement composé d’une architecture à trois niveaux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200" dirty="0"/>
              <a:t>Niveau inférieur ou Bottom Tier : composé des données importées des BD opérationnelles et autres données externes après traitement par les techniques ETL.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200" dirty="0"/>
              <a:t>Niveau intermédiaire ou Middle Tier : C’est le niveau composé par le serveur OLAP pour la représentation multidimensionnelle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200" dirty="0"/>
              <a:t>Niveau supérieur ou Top Tier : c’est la couche client. Elle contient les outils de requête et les outils de génération de rapports, les outils d’analyse et les outils d’exploration des données.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B11730-C83E-43C5-92EF-BFAFD05C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3EFAD8-686F-45F1-9A86-825F24F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Mod&amp;lisation multidimensionnelle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A58281-08A0-4D20-9EB2-30CBF3BE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1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0DEF245-CA1C-4E37-996E-38EEC18B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2202"/>
            <a:ext cx="10905066" cy="4852755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01DAB-F059-42D4-89EF-C8D039E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22/10/12</a:t>
            </a:r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283020-F643-4AE0-BCE5-8B83E6E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Mod&amp;lisation multidimensionnelle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70E2AC-71D8-4A7D-A468-0755FA8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13F71D-7856-4979-97A8-2A1FE93A4270}"/>
              </a:ext>
            </a:extLst>
          </p:cNvPr>
          <p:cNvSpPr txBox="1"/>
          <p:nvPr/>
        </p:nvSpPr>
        <p:spPr>
          <a:xfrm>
            <a:off x="3177915" y="5594957"/>
            <a:ext cx="69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Architecture générale d’un </a:t>
            </a:r>
            <a:r>
              <a:rPr lang="fr-FR" dirty="0" err="1"/>
              <a:t>DWH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Organisation des données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858" y="2418979"/>
            <a:ext cx="2841010" cy="3097399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000000"/>
                </a:solidFill>
              </a:rPr>
              <a:t>Dans l</a:t>
            </a:r>
            <a:r>
              <a:rPr lang="fr-FR" sz="2400" b="0" i="0" dirty="0">
                <a:solidFill>
                  <a:srgbClr val="000000"/>
                </a:solidFill>
                <a:effectLst/>
              </a:rPr>
              <a:t>es BD opérationnelles, les données sont généralement organisées par processus fonctionnels.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A41706-F7CD-449B-85A5-8F10B385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81" y="2237882"/>
            <a:ext cx="4798017" cy="33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BD26BFC-6A54-4178-9DD1-70466C0E6A41}"/>
              </a:ext>
            </a:extLst>
          </p:cNvPr>
          <p:cNvSpPr txBox="1"/>
          <p:nvPr/>
        </p:nvSpPr>
        <p:spPr>
          <a:xfrm>
            <a:off x="8508989" y="2079169"/>
            <a:ext cx="25799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000000"/>
                </a:solidFill>
              </a:rPr>
              <a:t>Dans l</a:t>
            </a:r>
            <a:r>
              <a:rPr lang="fr-FR" sz="2200" b="0" i="0" dirty="0">
                <a:solidFill>
                  <a:srgbClr val="000000"/>
                </a:solidFill>
                <a:effectLst/>
              </a:rPr>
              <a:t>es </a:t>
            </a:r>
            <a:r>
              <a:rPr lang="fr-FR" sz="2200" b="0" i="0" dirty="0" err="1">
                <a:solidFill>
                  <a:srgbClr val="000000"/>
                </a:solidFill>
                <a:effectLst/>
              </a:rPr>
              <a:t>DWHs</a:t>
            </a:r>
            <a:r>
              <a:rPr lang="fr-FR" sz="2200" b="0" i="0" dirty="0">
                <a:solidFill>
                  <a:srgbClr val="000000"/>
                </a:solidFill>
                <a:effectLst/>
              </a:rPr>
              <a:t>,  les données sont structurées par thèmes qui peuvent interférer entre les différentes structures fonctionnelles et organisationnelles de l’entreprise (Données orientées sujet)</a:t>
            </a: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148410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Caractéristiques des données </a:t>
            </a:r>
            <a:br>
              <a:rPr lang="fr-FR" b="1"/>
            </a:br>
            <a:r>
              <a:rPr lang="fr-FR" b="1"/>
              <a:t>décisionnelles : Données intégrées</a:t>
            </a:r>
            <a:endParaRPr lang="fr-FR" b="1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>
          <a:xfrm>
            <a:off x="809469" y="1928758"/>
            <a:ext cx="10403013" cy="400734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800" b="1" i="0" dirty="0">
                <a:solidFill>
                  <a:srgbClr val="000000"/>
                </a:solidFill>
                <a:effectLst/>
              </a:rPr>
              <a:t>Données intégrées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800" b="0" i="0" dirty="0">
                <a:solidFill>
                  <a:srgbClr val="000000"/>
                </a:solidFill>
                <a:effectLst/>
              </a:rPr>
              <a:t>Origine diverses des données </a:t>
            </a:r>
            <a:r>
              <a:rPr lang="fr-FR" sz="2800" b="0" i="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 Mise en forme et unification avant intégration dans le </a:t>
            </a:r>
            <a:r>
              <a:rPr lang="fr-FR" sz="2800" b="0" i="0" dirty="0" err="1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DWH</a:t>
            </a:r>
            <a:r>
              <a:rPr lang="fr-FR" sz="2800" b="0" i="0" dirty="0">
                <a:solidFill>
                  <a:srgbClr val="000000"/>
                </a:solidFill>
                <a:effectLst/>
                <a:sym typeface="Symbol" panose="05050102010706020507" pitchFamily="18" charset="2"/>
              </a:rPr>
              <a:t> pour assurer la cohérence.</a:t>
            </a:r>
            <a:endParaRPr lang="fr-FR" sz="28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800" b="0" i="0" dirty="0">
                <a:solidFill>
                  <a:srgbClr val="000000"/>
                </a:solidFill>
                <a:effectLst/>
              </a:rPr>
              <a:t>Nécessité d’une forte normalisation, de la mise en place d'un référentiel unique et cohérent et de l’instauration de bonnes règles de gestion sont nécessaires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2800" dirty="0">
                <a:solidFill>
                  <a:srgbClr val="000000"/>
                </a:solidFill>
              </a:rPr>
              <a:t>P</a:t>
            </a:r>
            <a:r>
              <a:rPr lang="fr-FR" sz="2800" b="0" i="0" dirty="0">
                <a:solidFill>
                  <a:srgbClr val="000000"/>
                </a:solidFill>
                <a:effectLst/>
              </a:rPr>
              <a:t>hase complexe ayant une charge importante dans la mise en place d'un datawarehouse.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69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Caractéristiques des données </a:t>
            </a:r>
            <a:br>
              <a:rPr lang="fr-FR" b="1" dirty="0"/>
            </a:br>
            <a:r>
              <a:rPr lang="fr-FR" b="1" dirty="0"/>
              <a:t>décisionnelles :Données non volatiles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Mod&amp;lisation multidimensionnelle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23CD18ED-11B8-4BFC-B20A-A2F78CB589AC}"/>
              </a:ext>
            </a:extLst>
          </p:cNvPr>
          <p:cNvSpPr txBox="1">
            <a:spLocks/>
          </p:cNvSpPr>
          <p:nvPr/>
        </p:nvSpPr>
        <p:spPr>
          <a:xfrm>
            <a:off x="1154083" y="1858801"/>
            <a:ext cx="10058400" cy="14652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b="1" i="0" dirty="0">
                <a:solidFill>
                  <a:srgbClr val="000000"/>
                </a:solidFill>
                <a:effectLst/>
              </a:rPr>
              <a:t>Données non volatiles</a:t>
            </a:r>
            <a:r>
              <a:rPr lang="fr-FR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b="0" i="0" dirty="0">
                <a:solidFill>
                  <a:srgbClr val="000000"/>
                </a:solidFill>
                <a:effectLst/>
              </a:rPr>
              <a:t>Les données ne peuvent être ni modifiées ni supprimées. Une requête émise sur les mêmes données à plusieurs mois d'intervalles doit donner le même résultat. Le rafraichissement du </a:t>
            </a:r>
            <a:r>
              <a:rPr lang="fr-FR" b="0" i="0" dirty="0" err="1">
                <a:solidFill>
                  <a:srgbClr val="000000"/>
                </a:solidFill>
                <a:effectLst/>
              </a:rPr>
              <a:t>DWH</a:t>
            </a:r>
            <a:r>
              <a:rPr lang="fr-FR" b="0" i="0" dirty="0">
                <a:solidFill>
                  <a:srgbClr val="000000"/>
                </a:solidFill>
                <a:effectLst/>
              </a:rPr>
              <a:t> consiste à ajouter de nouvelles données sans modifier ou perdre les données existantes.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br>
              <a:rPr lang="fr-FR" dirty="0"/>
            </a:b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333130B-9E5F-473B-AD8F-68647DE6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6" y="3404528"/>
            <a:ext cx="7591972" cy="289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7334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23366</TotalTime>
  <Words>1800</Words>
  <Application>Microsoft Office PowerPoint</Application>
  <PresentationFormat>Grand écran</PresentationFormat>
  <Paragraphs>239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Rétrospective</vt:lpstr>
      <vt:lpstr>Modélisation multidimensionnelle Chp2 – Des Bases de Données aux Entrepôts de Données (Data Warehouses) </vt:lpstr>
      <vt:lpstr>Architecture d’une base de données</vt:lpstr>
      <vt:lpstr>Requêtes dans les BD</vt:lpstr>
      <vt:lpstr>Charge du Serveur de Données</vt:lpstr>
      <vt:lpstr>Architecture d’un Data Ware House</vt:lpstr>
      <vt:lpstr>Présentation PowerPoint</vt:lpstr>
      <vt:lpstr>Organisation des données</vt:lpstr>
      <vt:lpstr>Caractéristiques des données  décisionnelles : Données intégrées</vt:lpstr>
      <vt:lpstr>Caractéristiques des données  décisionnelles :Données non volatiles</vt:lpstr>
      <vt:lpstr>Caractéristiques des données  décisionnelles : Données historisées</vt:lpstr>
      <vt:lpstr>Processus ETL pour l’intégration des données</vt:lpstr>
      <vt:lpstr>Extraction des données</vt:lpstr>
      <vt:lpstr>Types d’extraction des données</vt:lpstr>
      <vt:lpstr>ETL : Transformation</vt:lpstr>
      <vt:lpstr>ETL : Transformation (Suppression des incohérences sémantiques)</vt:lpstr>
      <vt:lpstr>ETL : Transformation (Nettoyage des données )</vt:lpstr>
      <vt:lpstr>ETL : Transformation ( Etapes de nettoyage des données )</vt:lpstr>
      <vt:lpstr>Transformation des données (Normalisation)</vt:lpstr>
      <vt:lpstr>ETL : Fréquence</vt:lpstr>
      <vt:lpstr>ETL : Chargement</vt:lpstr>
      <vt:lpstr>Structure de stockage des données</vt:lpstr>
      <vt:lpstr>Présentation PowerPoint</vt:lpstr>
      <vt:lpstr>Référentiel (MetaData Repository)</vt:lpstr>
      <vt:lpstr>                   ODS Operational Data Store</vt:lpstr>
      <vt:lpstr>Structure de stockage directe et simple</vt:lpstr>
      <vt:lpstr>Structure (2/3)</vt:lpstr>
      <vt:lpstr>DW : Structure (3/3)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E-Services</dc:title>
  <dc:creator>W8VPC</dc:creator>
  <cp:lastModifiedBy>Ghorbel Molka</cp:lastModifiedBy>
  <cp:revision>74</cp:revision>
  <cp:lastPrinted>2013-09-30T05:29:18Z</cp:lastPrinted>
  <dcterms:created xsi:type="dcterms:W3CDTF">2013-09-20T13:41:47Z</dcterms:created>
  <dcterms:modified xsi:type="dcterms:W3CDTF">2021-03-03T17:51:13Z</dcterms:modified>
</cp:coreProperties>
</file>