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7" r:id="rId1"/>
  </p:sldMasterIdLst>
  <p:notesMasterIdLst>
    <p:notesMasterId r:id="rId76"/>
  </p:notesMasterIdLst>
  <p:handoutMasterIdLst>
    <p:handoutMasterId r:id="rId77"/>
  </p:handoutMasterIdLst>
  <p:sldIdLst>
    <p:sldId id="256" r:id="rId2"/>
    <p:sldId id="335" r:id="rId3"/>
    <p:sldId id="260" r:id="rId4"/>
    <p:sldId id="261" r:id="rId5"/>
    <p:sldId id="333" r:id="rId6"/>
    <p:sldId id="262" r:id="rId7"/>
    <p:sldId id="263" r:id="rId8"/>
    <p:sldId id="264" r:id="rId9"/>
    <p:sldId id="265" r:id="rId10"/>
    <p:sldId id="266" r:id="rId11"/>
    <p:sldId id="334" r:id="rId12"/>
    <p:sldId id="268" r:id="rId13"/>
    <p:sldId id="269" r:id="rId14"/>
    <p:sldId id="270" r:id="rId15"/>
    <p:sldId id="336" r:id="rId16"/>
    <p:sldId id="272"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303" r:id="rId42"/>
    <p:sldId id="315" r:id="rId43"/>
    <p:sldId id="319" r:id="rId44"/>
    <p:sldId id="320" r:id="rId45"/>
    <p:sldId id="321" r:id="rId46"/>
    <p:sldId id="322" r:id="rId47"/>
    <p:sldId id="323" r:id="rId48"/>
    <p:sldId id="324" r:id="rId49"/>
    <p:sldId id="325" r:id="rId50"/>
    <p:sldId id="304" r:id="rId51"/>
    <p:sldId id="316" r:id="rId52"/>
    <p:sldId id="309" r:id="rId53"/>
    <p:sldId id="318" r:id="rId54"/>
    <p:sldId id="305" r:id="rId55"/>
    <p:sldId id="327" r:id="rId56"/>
    <p:sldId id="307" r:id="rId57"/>
    <p:sldId id="308" r:id="rId58"/>
    <p:sldId id="310" r:id="rId59"/>
    <p:sldId id="311" r:id="rId60"/>
    <p:sldId id="312" r:id="rId61"/>
    <p:sldId id="328" r:id="rId62"/>
    <p:sldId id="329" r:id="rId63"/>
    <p:sldId id="330" r:id="rId64"/>
    <p:sldId id="332" r:id="rId65"/>
    <p:sldId id="331" r:id="rId66"/>
    <p:sldId id="314" r:id="rId67"/>
    <p:sldId id="296" r:id="rId68"/>
    <p:sldId id="297" r:id="rId69"/>
    <p:sldId id="298" r:id="rId70"/>
    <p:sldId id="299" r:id="rId71"/>
    <p:sldId id="300" r:id="rId72"/>
    <p:sldId id="301" r:id="rId73"/>
    <p:sldId id="302" r:id="rId74"/>
    <p:sldId id="306" r:id="rId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88" autoAdjust="0"/>
    <p:restoredTop sz="83452" autoAdjust="0"/>
  </p:normalViewPr>
  <p:slideViewPr>
    <p:cSldViewPr snapToGrid="0">
      <p:cViewPr varScale="1">
        <p:scale>
          <a:sx n="56" d="100"/>
          <a:sy n="56" d="100"/>
        </p:scale>
        <p:origin x="690"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6" d="100"/>
          <a:sy n="56" d="100"/>
        </p:scale>
        <p:origin x="-283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0DF27A5-F084-8E49-89FB-963DB7EA332C}" type="datetimeFigureOut">
              <a:rPr lang="fr-FR" smtClean="0"/>
              <a:pPr/>
              <a:t>27/03/2021</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4A680C9-141F-D842-B2FA-93EF7ADDEA17}" type="slidenum">
              <a:rPr lang="fr-FR" smtClean="0"/>
              <a:pPr/>
              <a:t>‹N°›</a:t>
            </a:fld>
            <a:endParaRPr lang="fr-FR"/>
          </a:p>
        </p:txBody>
      </p:sp>
    </p:spTree>
    <p:extLst>
      <p:ext uri="{BB962C8B-B14F-4D97-AF65-F5344CB8AC3E}">
        <p14:creationId xmlns:p14="http://schemas.microsoft.com/office/powerpoint/2010/main" val="16132319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9EF140-6712-FE4C-B81E-02A43DAFA19D}" type="datetimeFigureOut">
              <a:rPr lang="fr-FR" smtClean="0"/>
              <a:pPr/>
              <a:t>27/03/2021</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Cliquez pour modifier les styles du texte du masque</a:t>
            </a:r>
          </a:p>
          <a:p>
            <a:pPr lvl="1"/>
            <a:r>
              <a:rPr lang="x-none"/>
              <a:t>Deuxième niveau</a:t>
            </a:r>
          </a:p>
          <a:p>
            <a:pPr lvl="2"/>
            <a:r>
              <a:rPr lang="x-none"/>
              <a:t>Troisième niveau</a:t>
            </a:r>
          </a:p>
          <a:p>
            <a:pPr lvl="3"/>
            <a:r>
              <a:rPr lang="x-none"/>
              <a:t>Quatrième niveau</a:t>
            </a:r>
          </a:p>
          <a:p>
            <a:pPr lvl="4"/>
            <a:r>
              <a:rPr lang="x-none"/>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2CC0E2-1CC6-1642-81A9-2AAC0280920E}" type="slidenum">
              <a:rPr lang="fr-FR" smtClean="0"/>
              <a:pPr/>
              <a:t>‹N°›</a:t>
            </a:fld>
            <a:endParaRPr lang="fr-FR"/>
          </a:p>
        </p:txBody>
      </p:sp>
    </p:spTree>
    <p:extLst>
      <p:ext uri="{BB962C8B-B14F-4D97-AF65-F5344CB8AC3E}">
        <p14:creationId xmlns:p14="http://schemas.microsoft.com/office/powerpoint/2010/main" val="230680165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8E2CC0E2-1CC6-1642-81A9-2AAC0280920E}" type="slidenum">
              <a:rPr lang="fr-FR" smtClean="0"/>
              <a:pPr/>
              <a:t>1</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a:solidFill>
                  <a:schemeClr val="tx1"/>
                </a:solidFill>
                <a:effectLst/>
                <a:latin typeface="+mn-lt"/>
                <a:ea typeface="+mn-ea"/>
                <a:cs typeface="+mn-cs"/>
              </a:rPr>
              <a:t>Une relation est dite de première forme normale, si tous les attributs de la relation contiennent une valeur atomique</a:t>
            </a:r>
            <a:endParaRPr lang="fr-FR" dirty="0"/>
          </a:p>
        </p:txBody>
      </p:sp>
      <p:sp>
        <p:nvSpPr>
          <p:cNvPr id="4" name="Espace réservé du numéro de diapositive 3"/>
          <p:cNvSpPr>
            <a:spLocks noGrp="1"/>
          </p:cNvSpPr>
          <p:nvPr>
            <p:ph type="sldNum" sz="quarter" idx="10"/>
          </p:nvPr>
        </p:nvSpPr>
        <p:spPr/>
        <p:txBody>
          <a:bodyPr/>
          <a:lstStyle/>
          <a:p>
            <a:fld id="{8E2CC0E2-1CC6-1642-81A9-2AAC0280920E}" type="slidenum">
              <a:rPr lang="fr-FR" smtClean="0"/>
              <a:pPr/>
              <a:t>7</a:t>
            </a:fld>
            <a:endParaRPr lang="fr-FR"/>
          </a:p>
        </p:txBody>
      </p:sp>
    </p:spTree>
    <p:extLst>
      <p:ext uri="{BB962C8B-B14F-4D97-AF65-F5344CB8AC3E}">
        <p14:creationId xmlns:p14="http://schemas.microsoft.com/office/powerpoint/2010/main" val="1296627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a:solidFill>
                  <a:schemeClr val="tx1"/>
                </a:solidFill>
                <a:effectLst/>
                <a:latin typeface="+mn-lt"/>
                <a:ea typeface="+mn-ea"/>
                <a:cs typeface="+mn-cs"/>
              </a:rPr>
              <a:t>Un attribut non clé ne dépend pas d’une partie de la clé mais de toute la clé</a:t>
            </a:r>
            <a:endParaRPr lang="fr-FR" dirty="0"/>
          </a:p>
        </p:txBody>
      </p:sp>
      <p:sp>
        <p:nvSpPr>
          <p:cNvPr id="4" name="Espace réservé du numéro de diapositive 3"/>
          <p:cNvSpPr>
            <a:spLocks noGrp="1"/>
          </p:cNvSpPr>
          <p:nvPr>
            <p:ph type="sldNum" sz="quarter" idx="10"/>
          </p:nvPr>
        </p:nvSpPr>
        <p:spPr/>
        <p:txBody>
          <a:bodyPr/>
          <a:lstStyle/>
          <a:p>
            <a:fld id="{8E2CC0E2-1CC6-1642-81A9-2AAC0280920E}" type="slidenum">
              <a:rPr lang="fr-FR" smtClean="0"/>
              <a:pPr/>
              <a:t>8</a:t>
            </a:fld>
            <a:endParaRPr lang="fr-FR"/>
          </a:p>
        </p:txBody>
      </p:sp>
    </p:spTree>
    <p:extLst>
      <p:ext uri="{BB962C8B-B14F-4D97-AF65-F5344CB8AC3E}">
        <p14:creationId xmlns:p14="http://schemas.microsoft.com/office/powerpoint/2010/main" val="658716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a:solidFill>
                  <a:schemeClr val="tx1"/>
                </a:solidFill>
                <a:effectLst/>
                <a:latin typeface="+mn-lt"/>
                <a:ea typeface="+mn-ea"/>
                <a:cs typeface="+mn-cs"/>
              </a:rPr>
              <a:t>Le pays de l’adresse n’est pas dépendant de la clé de la table, à savoir le nom du fournisseur, mais est fonction de la ville de l’adresse. De nouveau, il est préférable de scinder la table en deux:</a:t>
            </a:r>
            <a:endParaRPr lang="fr-FR" dirty="0"/>
          </a:p>
        </p:txBody>
      </p:sp>
      <p:sp>
        <p:nvSpPr>
          <p:cNvPr id="4" name="Espace réservé du numéro de diapositive 3"/>
          <p:cNvSpPr>
            <a:spLocks noGrp="1"/>
          </p:cNvSpPr>
          <p:nvPr>
            <p:ph type="sldNum" sz="quarter" idx="10"/>
          </p:nvPr>
        </p:nvSpPr>
        <p:spPr/>
        <p:txBody>
          <a:bodyPr/>
          <a:lstStyle/>
          <a:p>
            <a:fld id="{8E2CC0E2-1CC6-1642-81A9-2AAC0280920E}" type="slidenum">
              <a:rPr lang="fr-FR" smtClean="0"/>
              <a:pPr/>
              <a:t>9</a:t>
            </a:fld>
            <a:endParaRPr lang="fr-FR"/>
          </a:p>
        </p:txBody>
      </p:sp>
    </p:spTree>
    <p:extLst>
      <p:ext uri="{BB962C8B-B14F-4D97-AF65-F5344CB8AC3E}">
        <p14:creationId xmlns:p14="http://schemas.microsoft.com/office/powerpoint/2010/main" val="614652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25175E2-7002-41FF-89AC-FFB3241BC34C}" type="slidenum">
              <a:rPr lang="en-US" smtClean="0"/>
              <a:pPr/>
              <a:t>20</a:t>
            </a:fld>
            <a:endParaRPr lang="en-US"/>
          </a:p>
        </p:txBody>
      </p:sp>
    </p:spTree>
    <p:extLst>
      <p:ext uri="{BB962C8B-B14F-4D97-AF65-F5344CB8AC3E}">
        <p14:creationId xmlns:p14="http://schemas.microsoft.com/office/powerpoint/2010/main" val="2747921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8EECD39-145E-7145-A95E-4F4F63054827}" type="datetime1">
              <a:rPr lang="fr-FR" smtClean="0"/>
              <a:pPr/>
              <a:t>27/03/2021</a:t>
            </a:fld>
            <a:endParaRPr lang="en-US" dirty="0"/>
          </a:p>
        </p:txBody>
      </p:sp>
      <p:sp>
        <p:nvSpPr>
          <p:cNvPr id="5" name="Footer Placeholder 4"/>
          <p:cNvSpPr>
            <a:spLocks noGrp="1"/>
          </p:cNvSpPr>
          <p:nvPr>
            <p:ph type="ftr" sz="quarter" idx="11"/>
          </p:nvPr>
        </p:nvSpPr>
        <p:spPr/>
        <p:txBody>
          <a:bodyPr/>
          <a:lstStyle/>
          <a:p>
            <a:r>
              <a:rPr lang="en-US"/>
              <a:t>Business Intelligence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0702747"/>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8EECD39-145E-7145-A95E-4F4F63054827}" type="datetime1">
              <a:rPr lang="fr-FR" smtClean="0"/>
              <a:pPr/>
              <a:t>27/03/2021</a:t>
            </a:fld>
            <a:endParaRPr lang="en-US" dirty="0"/>
          </a:p>
        </p:txBody>
      </p:sp>
      <p:sp>
        <p:nvSpPr>
          <p:cNvPr id="5" name="Footer Placeholder 4"/>
          <p:cNvSpPr>
            <a:spLocks noGrp="1"/>
          </p:cNvSpPr>
          <p:nvPr>
            <p:ph type="ftr" sz="quarter" idx="11"/>
          </p:nvPr>
        </p:nvSpPr>
        <p:spPr/>
        <p:txBody>
          <a:bodyPr/>
          <a:lstStyle/>
          <a:p>
            <a:r>
              <a:rPr lang="en-US"/>
              <a:t>Business Intelligence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55384822"/>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8EECD39-145E-7145-A95E-4F4F63054827}" type="datetime1">
              <a:rPr lang="fr-FR" smtClean="0"/>
              <a:pPr/>
              <a:t>27/03/2021</a:t>
            </a:fld>
            <a:endParaRPr lang="en-US" dirty="0"/>
          </a:p>
        </p:txBody>
      </p:sp>
      <p:sp>
        <p:nvSpPr>
          <p:cNvPr id="5" name="Footer Placeholder 4"/>
          <p:cNvSpPr>
            <a:spLocks noGrp="1"/>
          </p:cNvSpPr>
          <p:nvPr>
            <p:ph type="ftr" sz="quarter" idx="11"/>
          </p:nvPr>
        </p:nvSpPr>
        <p:spPr/>
        <p:txBody>
          <a:bodyPr/>
          <a:lstStyle/>
          <a:p>
            <a:r>
              <a:rPr lang="en-US"/>
              <a:t>Business Intelligence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830442569"/>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la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x-none"/>
              <a:t>Cliquez et modifiez le titre</a:t>
            </a:r>
            <a:endParaRPr lang="fr-FR"/>
          </a:p>
        </p:txBody>
      </p:sp>
      <p:sp>
        <p:nvSpPr>
          <p:cNvPr id="3" name="Espace réservé du pied de page 2"/>
          <p:cNvSpPr>
            <a:spLocks noGrp="1"/>
          </p:cNvSpPr>
          <p:nvPr>
            <p:ph type="ftr" sz="quarter" idx="10"/>
          </p:nvPr>
        </p:nvSpPr>
        <p:spPr>
          <a:xfrm>
            <a:off x="561110" y="6304245"/>
            <a:ext cx="3859795" cy="304801"/>
          </a:xfrm>
        </p:spPr>
        <p:txBody>
          <a:bodyPr/>
          <a:lstStyle/>
          <a:p>
            <a:r>
              <a:rPr lang="fr-BE"/>
              <a:t>Business Intelligence</a:t>
            </a:r>
            <a:endParaRPr lang="fr-BE" dirty="0"/>
          </a:p>
        </p:txBody>
      </p:sp>
      <p:sp>
        <p:nvSpPr>
          <p:cNvPr id="4" name="Espace réservé du numéro de diapositive 3"/>
          <p:cNvSpPr>
            <a:spLocks noGrp="1"/>
          </p:cNvSpPr>
          <p:nvPr>
            <p:ph type="sldNum" sz="quarter" idx="11"/>
          </p:nvPr>
        </p:nvSpPr>
        <p:spPr/>
        <p:txBody>
          <a:bodyPr/>
          <a:lstStyle/>
          <a:p>
            <a:fld id="{CF4668DC-857F-487D-BFFA-8C0CA5037977}" type="slidenum">
              <a:rPr lang="fr-BE" smtClean="0"/>
              <a:pPr/>
              <a:t>‹N°›</a:t>
            </a:fld>
            <a:endParaRPr lang="fr-BE" dirty="0"/>
          </a:p>
        </p:txBody>
      </p:sp>
      <p:sp>
        <p:nvSpPr>
          <p:cNvPr id="5" name="Espace réservé de la date 4"/>
          <p:cNvSpPr>
            <a:spLocks noGrp="1"/>
          </p:cNvSpPr>
          <p:nvPr>
            <p:ph type="dt" sz="half" idx="12"/>
          </p:nvPr>
        </p:nvSpPr>
        <p:spPr/>
        <p:txBody>
          <a:bodyPr/>
          <a:lstStyle/>
          <a:p>
            <a:fld id="{1BBAC0A2-5E6B-FB46-96BD-05DBDC048F2A}" type="datetime1">
              <a:rPr lang="fr-FR" smtClean="0"/>
              <a:pPr/>
              <a:t>27/03/2021</a:t>
            </a:fld>
            <a:endParaRPr lang="fr-BE" dirty="0"/>
          </a:p>
        </p:txBody>
      </p:sp>
      <p:sp>
        <p:nvSpPr>
          <p:cNvPr id="7" name="Espace réservé du contenu 6"/>
          <p:cNvSpPr>
            <a:spLocks noGrp="1"/>
          </p:cNvSpPr>
          <p:nvPr>
            <p:ph sz="quarter" idx="13"/>
          </p:nvPr>
        </p:nvSpPr>
        <p:spPr>
          <a:xfrm>
            <a:off x="1311031" y="1628776"/>
            <a:ext cx="10634784" cy="4608513"/>
          </a:xfrm>
        </p:spPr>
        <p:txBody>
          <a:bodyPr/>
          <a:lstStyle/>
          <a:p>
            <a:pPr lvl="0"/>
            <a:r>
              <a:rPr lang="x-none"/>
              <a:t>Cliquez pour modifier les styles du texte du masque</a:t>
            </a:r>
          </a:p>
          <a:p>
            <a:pPr lvl="1"/>
            <a:r>
              <a:rPr lang="x-none"/>
              <a:t>Deuxième niveau</a:t>
            </a:r>
          </a:p>
          <a:p>
            <a:pPr lvl="2"/>
            <a:r>
              <a:rPr lang="x-none"/>
              <a:t>Troisième niveau</a:t>
            </a:r>
          </a:p>
          <a:p>
            <a:pPr lvl="3"/>
            <a:r>
              <a:rPr lang="x-none"/>
              <a:t>Quatrième niveau</a:t>
            </a:r>
          </a:p>
          <a:p>
            <a:pPr lvl="4"/>
            <a:r>
              <a:rPr lang="x-none"/>
              <a:t>Cinquième niveau</a:t>
            </a:r>
            <a:endParaRPr lang="fr-FR"/>
          </a:p>
        </p:txBody>
      </p:sp>
    </p:spTree>
    <p:extLst>
      <p:ext uri="{BB962C8B-B14F-4D97-AF65-F5344CB8AC3E}">
        <p14:creationId xmlns:p14="http://schemas.microsoft.com/office/powerpoint/2010/main" val="1119473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8EECD39-145E-7145-A95E-4F4F63054827}" type="datetime1">
              <a:rPr lang="fr-FR" smtClean="0"/>
              <a:pPr/>
              <a:t>27/03/2021</a:t>
            </a:fld>
            <a:endParaRPr lang="en-US" dirty="0"/>
          </a:p>
        </p:txBody>
      </p:sp>
      <p:sp>
        <p:nvSpPr>
          <p:cNvPr id="5" name="Footer Placeholder 4"/>
          <p:cNvSpPr>
            <a:spLocks noGrp="1"/>
          </p:cNvSpPr>
          <p:nvPr>
            <p:ph type="ftr" sz="quarter" idx="11"/>
          </p:nvPr>
        </p:nvSpPr>
        <p:spPr/>
        <p:txBody>
          <a:bodyPr/>
          <a:lstStyle/>
          <a:p>
            <a:r>
              <a:rPr lang="en-US"/>
              <a:t>Business Intelligence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581573339"/>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8EECD39-145E-7145-A95E-4F4F63054827}" type="datetime1">
              <a:rPr lang="fr-FR" smtClean="0"/>
              <a:pPr/>
              <a:t>27/03/2021</a:t>
            </a:fld>
            <a:endParaRPr lang="en-US" dirty="0"/>
          </a:p>
        </p:txBody>
      </p:sp>
      <p:sp>
        <p:nvSpPr>
          <p:cNvPr id="5" name="Footer Placeholder 4"/>
          <p:cNvSpPr>
            <a:spLocks noGrp="1"/>
          </p:cNvSpPr>
          <p:nvPr>
            <p:ph type="ftr" sz="quarter" idx="11"/>
          </p:nvPr>
        </p:nvSpPr>
        <p:spPr/>
        <p:txBody>
          <a:bodyPr/>
          <a:lstStyle/>
          <a:p>
            <a:r>
              <a:rPr lang="en-US"/>
              <a:t>Business Intelligence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3384385"/>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8EECD39-145E-7145-A95E-4F4F63054827}" type="datetime1">
              <a:rPr lang="fr-FR" smtClean="0"/>
              <a:pPr/>
              <a:t>27/03/2021</a:t>
            </a:fld>
            <a:endParaRPr lang="en-US" dirty="0"/>
          </a:p>
        </p:txBody>
      </p:sp>
      <p:sp>
        <p:nvSpPr>
          <p:cNvPr id="6" name="Footer Placeholder 5"/>
          <p:cNvSpPr>
            <a:spLocks noGrp="1"/>
          </p:cNvSpPr>
          <p:nvPr>
            <p:ph type="ftr" sz="quarter" idx="11"/>
          </p:nvPr>
        </p:nvSpPr>
        <p:spPr/>
        <p:txBody>
          <a:bodyPr/>
          <a:lstStyle/>
          <a:p>
            <a:r>
              <a:rPr lang="en-US"/>
              <a:t>Business Intelligence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78959528"/>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8EECD39-145E-7145-A95E-4F4F63054827}" type="datetime1">
              <a:rPr lang="fr-FR" smtClean="0"/>
              <a:pPr/>
              <a:t>27/03/2021</a:t>
            </a:fld>
            <a:endParaRPr lang="en-US" dirty="0"/>
          </a:p>
        </p:txBody>
      </p:sp>
      <p:sp>
        <p:nvSpPr>
          <p:cNvPr id="8" name="Footer Placeholder 7"/>
          <p:cNvSpPr>
            <a:spLocks noGrp="1"/>
          </p:cNvSpPr>
          <p:nvPr>
            <p:ph type="ftr" sz="quarter" idx="11"/>
          </p:nvPr>
        </p:nvSpPr>
        <p:spPr/>
        <p:txBody>
          <a:bodyPr/>
          <a:lstStyle/>
          <a:p>
            <a:r>
              <a:rPr lang="en-US"/>
              <a:t>Business Intelligence</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410138887"/>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8EECD39-145E-7145-A95E-4F4F63054827}" type="datetime1">
              <a:rPr lang="fr-FR" smtClean="0"/>
              <a:pPr/>
              <a:t>27/03/2021</a:t>
            </a:fld>
            <a:endParaRPr lang="en-US" dirty="0"/>
          </a:p>
        </p:txBody>
      </p:sp>
      <p:sp>
        <p:nvSpPr>
          <p:cNvPr id="4" name="Footer Placeholder 3"/>
          <p:cNvSpPr>
            <a:spLocks noGrp="1"/>
          </p:cNvSpPr>
          <p:nvPr>
            <p:ph type="ftr" sz="quarter" idx="11"/>
          </p:nvPr>
        </p:nvSpPr>
        <p:spPr/>
        <p:txBody>
          <a:bodyPr/>
          <a:lstStyle/>
          <a:p>
            <a:r>
              <a:rPr lang="en-US"/>
              <a:t>Business Intelligence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889240212"/>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EECD39-145E-7145-A95E-4F4F63054827}" type="datetime1">
              <a:rPr lang="fr-FR" smtClean="0"/>
              <a:pPr/>
              <a:t>27/03/2021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Business Intelligence</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58401461"/>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8EECD39-145E-7145-A95E-4F4F63054827}" type="datetime1">
              <a:rPr lang="fr-FR" smtClean="0"/>
              <a:pPr/>
              <a:t>27/03/2021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Business Intelligence</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99980089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8EECD39-145E-7145-A95E-4F4F63054827}" type="datetime1">
              <a:rPr lang="fr-FR" smtClean="0"/>
              <a:pPr/>
              <a:t>27/03/2021</a:t>
            </a:fld>
            <a:endParaRPr lang="en-US" dirty="0"/>
          </a:p>
        </p:txBody>
      </p:sp>
      <p:sp>
        <p:nvSpPr>
          <p:cNvPr id="6" name="Footer Placeholder 5"/>
          <p:cNvSpPr>
            <a:spLocks noGrp="1"/>
          </p:cNvSpPr>
          <p:nvPr>
            <p:ph type="ftr" sz="quarter" idx="11"/>
          </p:nvPr>
        </p:nvSpPr>
        <p:spPr/>
        <p:txBody>
          <a:bodyPr/>
          <a:lstStyle/>
          <a:p>
            <a:r>
              <a:rPr lang="en-US"/>
              <a:t>Business Intelligence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246223894"/>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8EECD39-145E-7145-A95E-4F4F63054827}" type="datetime1">
              <a:rPr lang="fr-FR" smtClean="0"/>
              <a:pPr/>
              <a:t>27/03/2021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Business Intelligence</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‹N°›</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6768102"/>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46" r:id="rId12"/>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2099733"/>
            <a:ext cx="10595491" cy="2677648"/>
          </a:xfrm>
        </p:spPr>
        <p:txBody>
          <a:bodyPr>
            <a:normAutofit/>
          </a:bodyPr>
          <a:lstStyle/>
          <a:p>
            <a:r>
              <a:rPr lang="fr-FR" sz="4400"/>
              <a:t>Chapitre 3 </a:t>
            </a:r>
            <a:r>
              <a:rPr lang="fr-FR" sz="4400" dirty="0"/>
              <a:t>– Modélisation des Données Décisionnelles</a:t>
            </a:r>
            <a:br>
              <a:rPr lang="fr-FR" sz="4400" dirty="0"/>
            </a:br>
            <a:endParaRPr lang="fr-FR" sz="4400" dirty="0"/>
          </a:p>
        </p:txBody>
      </p:sp>
      <p:sp>
        <p:nvSpPr>
          <p:cNvPr id="7" name="Espace réservé du numéro de diapositive 6"/>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353949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Modélisation Entité-Relation</a:t>
            </a:r>
          </a:p>
        </p:txBody>
      </p:sp>
      <p:sp>
        <p:nvSpPr>
          <p:cNvPr id="3" name="Espace réservé du contenu 2"/>
          <p:cNvSpPr>
            <a:spLocks noGrp="1"/>
          </p:cNvSpPr>
          <p:nvPr>
            <p:ph idx="1"/>
          </p:nvPr>
        </p:nvSpPr>
        <p:spPr>
          <a:xfrm>
            <a:off x="1154954" y="2068657"/>
            <a:ext cx="9978713" cy="3885790"/>
          </a:xfrm>
        </p:spPr>
        <p:txBody>
          <a:bodyPr>
            <a:noAutofit/>
          </a:bodyPr>
          <a:lstStyle/>
          <a:p>
            <a:r>
              <a:rPr lang="fr-FR" sz="2400" dirty="0"/>
              <a:t>Le succès du traitement des transactions dans les BDR est essentiellement dû à l’apport de la modélisation entité/relation</a:t>
            </a:r>
          </a:p>
          <a:p>
            <a:r>
              <a:rPr lang="fr-FR" sz="2400" dirty="0"/>
              <a:t>Exemple</a:t>
            </a:r>
          </a:p>
          <a:p>
            <a:pPr lvl="1"/>
            <a:r>
              <a:rPr lang="fr-FR" sz="2400" dirty="0"/>
              <a:t>La transaction qui consiste à mettre à jour une adresse client peut ainsi se résumer à une simple recherche dans une table principale d'adresses clients. </a:t>
            </a:r>
          </a:p>
          <a:p>
            <a:pPr lvl="1"/>
            <a:r>
              <a:rPr lang="fr-FR" sz="2400" dirty="0"/>
              <a:t>Cette recherche est contrôlée par une clé d'adresse client, qui définit l'unicité de l'enregistrement et permet une recherche indexée extrêmement rapide. </a:t>
            </a:r>
          </a:p>
          <a:p>
            <a:pPr lvl="1"/>
            <a:r>
              <a:rPr lang="fr-FR" sz="2400" dirty="0"/>
              <a:t>Le respect des formes normales fait que cette mise à jour est faite en une seule itération, sans risque d’oublier des enregistrements</a:t>
            </a:r>
          </a:p>
        </p:txBody>
      </p:sp>
      <p:sp>
        <p:nvSpPr>
          <p:cNvPr id="4" name="Espace réservé de la date 3"/>
          <p:cNvSpPr>
            <a:spLocks noGrp="1"/>
          </p:cNvSpPr>
          <p:nvPr>
            <p:ph type="dt" sz="half" idx="10"/>
          </p:nvPr>
        </p:nvSpPr>
        <p:spPr/>
        <p:txBody>
          <a:bodyPr/>
          <a:lstStyle/>
          <a:p>
            <a:fld id="{8F3CE4F1-56A9-D048-9274-972FBE6858BB}" type="datetime1">
              <a:rPr lang="fr-FR" smtClean="0"/>
              <a:pPr/>
              <a:t>27/03/2021</a:t>
            </a:fld>
            <a:endParaRPr lang="fr-BE"/>
          </a:p>
        </p:txBody>
      </p:sp>
      <p:sp>
        <p:nvSpPr>
          <p:cNvPr id="5" name="Espace réservé du pied de page 4"/>
          <p:cNvSpPr>
            <a:spLocks noGrp="1"/>
          </p:cNvSpPr>
          <p:nvPr>
            <p:ph type="ftr" sz="quarter" idx="11"/>
          </p:nvPr>
        </p:nvSpPr>
        <p:spPr/>
        <p:txBody>
          <a:bodyPr/>
          <a:lstStyle/>
          <a:p>
            <a:r>
              <a:rPr lang="fr-BE"/>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10</a:t>
            </a:fld>
            <a:endParaRPr lang="fr-BE"/>
          </a:p>
        </p:txBody>
      </p:sp>
    </p:spTree>
    <p:extLst>
      <p:ext uri="{BB962C8B-B14F-4D97-AF65-F5344CB8AC3E}">
        <p14:creationId xmlns:p14="http://schemas.microsoft.com/office/powerpoint/2010/main" val="1326069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Limites de la Modélisation E/R</a:t>
            </a:r>
          </a:p>
        </p:txBody>
      </p:sp>
      <p:sp>
        <p:nvSpPr>
          <p:cNvPr id="3" name="Espace réservé du contenu 2"/>
          <p:cNvSpPr>
            <a:spLocks noGrp="1"/>
          </p:cNvSpPr>
          <p:nvPr>
            <p:ph idx="1"/>
          </p:nvPr>
        </p:nvSpPr>
        <p:spPr>
          <a:xfrm>
            <a:off x="638355" y="1777039"/>
            <a:ext cx="10574128" cy="3801000"/>
          </a:xfrm>
        </p:spPr>
        <p:txBody>
          <a:bodyPr>
            <a:noAutofit/>
          </a:bodyPr>
          <a:lstStyle/>
          <a:p>
            <a:pPr marL="361950" indent="-276225">
              <a:spcBef>
                <a:spcPts val="600"/>
              </a:spcBef>
              <a:spcAft>
                <a:spcPts val="0"/>
              </a:spcAft>
              <a:buFont typeface="Arial" panose="020B0604020202020204" pitchFamily="34" charset="0"/>
              <a:buChar char="•"/>
            </a:pPr>
            <a:r>
              <a:rPr lang="fr-FR" sz="2800" dirty="0"/>
              <a:t>Incapacité de gérer de très grands volumes de données (de l’ordre du </a:t>
            </a:r>
            <a:r>
              <a:rPr lang="fr-FR" sz="2800" dirty="0" err="1"/>
              <a:t>péta-octet</a:t>
            </a:r>
            <a:r>
              <a:rPr lang="fr-FR" sz="2800" dirty="0"/>
              <a:t>) </a:t>
            </a:r>
          </a:p>
          <a:p>
            <a:pPr marL="361950" indent="-276225">
              <a:spcBef>
                <a:spcPts val="600"/>
              </a:spcBef>
              <a:spcAft>
                <a:spcPts val="0"/>
              </a:spcAft>
              <a:buFont typeface="Arial" panose="020B0604020202020204" pitchFamily="34" charset="0"/>
              <a:buChar char="•"/>
            </a:pPr>
            <a:r>
              <a:rPr lang="fr-FR" sz="2800" dirty="0"/>
              <a:t>Impossibilité de gérer des débits extrêmes (plus que quelques milliers de requêtes par seconde) </a:t>
            </a:r>
          </a:p>
          <a:p>
            <a:pPr marL="361950" indent="-276225">
              <a:spcBef>
                <a:spcPts val="600"/>
              </a:spcBef>
              <a:spcAft>
                <a:spcPts val="0"/>
              </a:spcAft>
              <a:buFont typeface="Arial" panose="020B0604020202020204" pitchFamily="34" charset="0"/>
              <a:buChar char="•"/>
            </a:pPr>
            <a:r>
              <a:rPr lang="fr-FR" sz="2800" dirty="0"/>
              <a:t>Peu adapté au stockage et à l’interrogation de certains types de données (données hiérarchiques, faiblement structurées, semi-structurées) </a:t>
            </a:r>
          </a:p>
          <a:p>
            <a:pPr marL="361950" indent="-276225">
              <a:spcBef>
                <a:spcPts val="600"/>
              </a:spcBef>
              <a:spcAft>
                <a:spcPts val="0"/>
              </a:spcAft>
              <a:buFont typeface="Arial" panose="020B0604020202020204" pitchFamily="34" charset="0"/>
              <a:buChar char="•"/>
            </a:pPr>
            <a:r>
              <a:rPr lang="fr-FR" sz="2800" dirty="0"/>
              <a:t>Les propriétés ACID entraînent de sérieux surcoûts en latence, accès disques, temps </a:t>
            </a:r>
            <a:r>
              <a:rPr lang="fr-FR" sz="2800" dirty="0" err="1"/>
              <a:t>CPU</a:t>
            </a:r>
            <a:r>
              <a:rPr lang="fr-FR" sz="2800" dirty="0"/>
              <a:t> (verrous, journalisation, etc.) dus aux propriétés ACID</a:t>
            </a:r>
          </a:p>
          <a:p>
            <a:pPr marL="361950" indent="-276225">
              <a:spcBef>
                <a:spcPts val="600"/>
              </a:spcBef>
              <a:spcAft>
                <a:spcPts val="0"/>
              </a:spcAft>
              <a:buFont typeface="Arial" panose="020B0604020202020204" pitchFamily="34" charset="0"/>
              <a:buChar char="•"/>
            </a:pPr>
            <a:r>
              <a:rPr lang="fr-FR" sz="2800" dirty="0"/>
              <a:t>Pas de représentation des données historiques</a:t>
            </a:r>
          </a:p>
        </p:txBody>
      </p:sp>
      <p:sp>
        <p:nvSpPr>
          <p:cNvPr id="4" name="Espace réservé de la date 3"/>
          <p:cNvSpPr>
            <a:spLocks noGrp="1"/>
          </p:cNvSpPr>
          <p:nvPr>
            <p:ph type="dt" sz="half" idx="10"/>
          </p:nvPr>
        </p:nvSpPr>
        <p:spPr/>
        <p:txBody>
          <a:bodyPr/>
          <a:lstStyle/>
          <a:p>
            <a:fld id="{1B793B22-F4FD-6C4A-9285-47A45955815A}" type="datetime1">
              <a:rPr lang="fr-FR" smtClean="0"/>
              <a:pPr/>
              <a:t>27/03/2021</a:t>
            </a:fld>
            <a:endParaRPr lang="fr-BE"/>
          </a:p>
        </p:txBody>
      </p:sp>
      <p:sp>
        <p:nvSpPr>
          <p:cNvPr id="5" name="Espace réservé du pied de page 4"/>
          <p:cNvSpPr>
            <a:spLocks noGrp="1"/>
          </p:cNvSpPr>
          <p:nvPr>
            <p:ph type="ftr" sz="quarter" idx="11"/>
          </p:nvPr>
        </p:nvSpPr>
        <p:spPr/>
        <p:txBody>
          <a:bodyPr/>
          <a:lstStyle/>
          <a:p>
            <a:r>
              <a:rPr lang="fr-BE"/>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11</a:t>
            </a:fld>
            <a:endParaRPr lang="fr-BE"/>
          </a:p>
        </p:txBody>
      </p:sp>
    </p:spTree>
    <p:extLst>
      <p:ext uri="{BB962C8B-B14F-4D97-AF65-F5344CB8AC3E}">
        <p14:creationId xmlns:p14="http://schemas.microsoft.com/office/powerpoint/2010/main" val="2971663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p:txBody>
          <a:bodyPr/>
          <a:lstStyle/>
          <a:p>
            <a:r>
              <a:rPr lang="fr-FR" dirty="0"/>
              <a:t>Notions de base de la modélisation multidimensionnelle</a:t>
            </a:r>
          </a:p>
        </p:txBody>
      </p:sp>
      <p:sp>
        <p:nvSpPr>
          <p:cNvPr id="4" name="Espace réservé de la date 3"/>
          <p:cNvSpPr>
            <a:spLocks noGrp="1"/>
          </p:cNvSpPr>
          <p:nvPr>
            <p:ph type="dt" sz="half" idx="10"/>
          </p:nvPr>
        </p:nvSpPr>
        <p:spPr/>
        <p:txBody>
          <a:bodyPr/>
          <a:lstStyle/>
          <a:p>
            <a:fld id="{8347F687-D9FC-EF45-9CF1-EB7A79B25294}" type="datetime1">
              <a:rPr lang="fr-FR" smtClean="0"/>
              <a:pPr/>
              <a:t>27/03/2021</a:t>
            </a:fld>
            <a:endParaRPr lang="fr-BE"/>
          </a:p>
        </p:txBody>
      </p:sp>
      <p:sp>
        <p:nvSpPr>
          <p:cNvPr id="5" name="Espace réservé du pied de page 4"/>
          <p:cNvSpPr>
            <a:spLocks noGrp="1"/>
          </p:cNvSpPr>
          <p:nvPr>
            <p:ph type="ftr" sz="quarter" idx="11"/>
          </p:nvPr>
        </p:nvSpPr>
        <p:spPr/>
        <p:txBody>
          <a:bodyPr/>
          <a:lstStyle/>
          <a:p>
            <a:r>
              <a:rPr lang="fr-BE"/>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12</a:t>
            </a:fld>
            <a:endParaRPr lang="fr-BE"/>
          </a:p>
        </p:txBody>
      </p:sp>
    </p:spTree>
    <p:extLst>
      <p:ext uri="{BB962C8B-B14F-4D97-AF65-F5344CB8AC3E}">
        <p14:creationId xmlns:p14="http://schemas.microsoft.com/office/powerpoint/2010/main" val="2567379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b="1" dirty="0"/>
              <a:t>Modélisation Multidimensionnelle : Définition</a:t>
            </a:r>
          </a:p>
        </p:txBody>
      </p:sp>
      <p:sp>
        <p:nvSpPr>
          <p:cNvPr id="8" name="Espace réservé du contenu 7"/>
          <p:cNvSpPr>
            <a:spLocks noGrp="1"/>
          </p:cNvSpPr>
          <p:nvPr>
            <p:ph idx="1"/>
          </p:nvPr>
        </p:nvSpPr>
        <p:spPr/>
        <p:txBody>
          <a:bodyPr>
            <a:noAutofit/>
          </a:bodyPr>
          <a:lstStyle/>
          <a:p>
            <a:r>
              <a:rPr lang="fr-FR" sz="3000" dirty="0"/>
              <a:t>La modélisation multidimensionnelle est une méthode de conception logique ayant pour objectif de présenter les données sous une forme standardisée, intuitive, qui permet des accès hautement performants : Un sujet analysé  est considéré comme un point dans un espace à plusieurs dimensions</a:t>
            </a:r>
          </a:p>
          <a:p>
            <a:r>
              <a:rPr lang="fr-FR" sz="3000" dirty="0"/>
              <a:t>Les données sont organisées de manière à mettre en évidence:</a:t>
            </a:r>
          </a:p>
          <a:p>
            <a:pPr lvl="1"/>
            <a:r>
              <a:rPr lang="fr-FR" sz="3000" dirty="0"/>
              <a:t>Le Sujet dans des </a:t>
            </a:r>
            <a:r>
              <a:rPr lang="fr-FR" sz="3000" b="1" u="sng" dirty="0"/>
              <a:t>tables de F</a:t>
            </a:r>
            <a:r>
              <a:rPr lang="fr-FR" sz="3000" b="1" u="sng" dirty="0">
                <a:sym typeface="Wingdings"/>
              </a:rPr>
              <a:t>aits</a:t>
            </a:r>
          </a:p>
          <a:p>
            <a:pPr lvl="1"/>
            <a:r>
              <a:rPr lang="fr-FR" sz="3000" dirty="0">
                <a:sym typeface="Wingdings"/>
              </a:rPr>
              <a:t>Les perspectives de l’analyse dans des </a:t>
            </a:r>
            <a:r>
              <a:rPr lang="fr-FR" sz="3000" b="1" u="sng" dirty="0">
                <a:sym typeface="Wingdings"/>
              </a:rPr>
              <a:t>tables des dimensions</a:t>
            </a:r>
            <a:endParaRPr lang="fr-FR" sz="3000" b="1" u="sng" dirty="0"/>
          </a:p>
        </p:txBody>
      </p:sp>
      <p:sp>
        <p:nvSpPr>
          <p:cNvPr id="4" name="Espace réservé de la date 3"/>
          <p:cNvSpPr>
            <a:spLocks noGrp="1"/>
          </p:cNvSpPr>
          <p:nvPr>
            <p:ph type="dt" sz="half" idx="10"/>
          </p:nvPr>
        </p:nvSpPr>
        <p:spPr/>
        <p:txBody>
          <a:bodyPr/>
          <a:lstStyle/>
          <a:p>
            <a:fld id="{C5165817-1B75-6B4C-97C9-13E116491DDB}" type="datetime1">
              <a:rPr lang="fr-FR" smtClean="0"/>
              <a:pPr/>
              <a:t>27/03/2021</a:t>
            </a:fld>
            <a:endParaRPr lang="fr-BE"/>
          </a:p>
        </p:txBody>
      </p:sp>
      <p:sp>
        <p:nvSpPr>
          <p:cNvPr id="5" name="Espace réservé du pied de page 4"/>
          <p:cNvSpPr>
            <a:spLocks noGrp="1"/>
          </p:cNvSpPr>
          <p:nvPr>
            <p:ph type="ftr" sz="quarter" idx="11"/>
          </p:nvPr>
        </p:nvSpPr>
        <p:spPr/>
        <p:txBody>
          <a:bodyPr/>
          <a:lstStyle/>
          <a:p>
            <a:r>
              <a:rPr lang="fr-BE"/>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13</a:t>
            </a:fld>
            <a:endParaRPr lang="fr-BE"/>
          </a:p>
        </p:txBody>
      </p:sp>
    </p:spTree>
    <p:extLst>
      <p:ext uri="{BB962C8B-B14F-4D97-AF65-F5344CB8AC3E}">
        <p14:creationId xmlns:p14="http://schemas.microsoft.com/office/powerpoint/2010/main" val="3807168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Faits : Définition</a:t>
            </a:r>
          </a:p>
        </p:txBody>
      </p:sp>
      <p:sp>
        <p:nvSpPr>
          <p:cNvPr id="3" name="Espace réservé du contenu 2"/>
          <p:cNvSpPr>
            <a:spLocks noGrp="1"/>
          </p:cNvSpPr>
          <p:nvPr>
            <p:ph idx="1"/>
          </p:nvPr>
        </p:nvSpPr>
        <p:spPr/>
        <p:txBody>
          <a:bodyPr>
            <a:noAutofit/>
          </a:bodyPr>
          <a:lstStyle/>
          <a:p>
            <a:pPr lvl="1"/>
            <a:r>
              <a:rPr lang="fr-FR" sz="2400" dirty="0"/>
              <a:t>Les faits sont le sujet de l’analyse. Ils représentent des tables qui contiennent des informations opérationnelles et qui retracent la vie de l’entreprise. </a:t>
            </a:r>
          </a:p>
          <a:p>
            <a:pPr lvl="1"/>
            <a:r>
              <a:rPr lang="fr-FR" sz="2400" dirty="0"/>
              <a:t>Les faits dans un entrepôt de données doivent être quantitatifs. Il peut s’agir du montant des ventes, du nombre d’unités vendues d’un produit. </a:t>
            </a:r>
          </a:p>
          <a:p>
            <a:pPr lvl="1"/>
            <a:r>
              <a:rPr lang="fr-FR" sz="2400" dirty="0"/>
              <a:t>Une table de faits contient les valeurs numériques de ce qu’on désire mesurer, les clés associées aux dimensions.</a:t>
            </a:r>
          </a:p>
          <a:p>
            <a:pPr lvl="1"/>
            <a:r>
              <a:rPr lang="fr-FR" sz="2400" dirty="0"/>
              <a:t>Une mesure est un indicateur numérique représentant une grandeur. C’est un calcul analytique exécuté sur des données stockées afin de produire des résultats pouvant être lus sous la forme d’états ou analysés pour faciliter la prise de décision. </a:t>
            </a:r>
          </a:p>
        </p:txBody>
      </p:sp>
      <p:sp>
        <p:nvSpPr>
          <p:cNvPr id="4" name="Espace réservé de la date 3"/>
          <p:cNvSpPr>
            <a:spLocks noGrp="1"/>
          </p:cNvSpPr>
          <p:nvPr>
            <p:ph type="dt" sz="half" idx="10"/>
          </p:nvPr>
        </p:nvSpPr>
        <p:spPr/>
        <p:txBody>
          <a:bodyPr/>
          <a:lstStyle/>
          <a:p>
            <a:fld id="{00B0F31C-E5EA-FD49-B7B2-9FDCE8C608D7}" type="datetime1">
              <a:rPr lang="fr-FR" smtClean="0"/>
              <a:pPr/>
              <a:t>27/03/2021</a:t>
            </a:fld>
            <a:endParaRPr lang="fr-BE"/>
          </a:p>
        </p:txBody>
      </p:sp>
      <p:sp>
        <p:nvSpPr>
          <p:cNvPr id="5" name="Espace réservé du pied de page 4"/>
          <p:cNvSpPr>
            <a:spLocks noGrp="1"/>
          </p:cNvSpPr>
          <p:nvPr>
            <p:ph type="ftr" sz="quarter" idx="11"/>
          </p:nvPr>
        </p:nvSpPr>
        <p:spPr/>
        <p:txBody>
          <a:bodyPr/>
          <a:lstStyle/>
          <a:p>
            <a:r>
              <a:rPr lang="fr-BE"/>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14</a:t>
            </a:fld>
            <a:endParaRPr lang="fr-BE"/>
          </a:p>
        </p:txBody>
      </p:sp>
    </p:spTree>
    <p:extLst>
      <p:ext uri="{BB962C8B-B14F-4D97-AF65-F5344CB8AC3E}">
        <p14:creationId xmlns:p14="http://schemas.microsoft.com/office/powerpoint/2010/main" val="934021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Table des Faits : Définition</a:t>
            </a:r>
          </a:p>
        </p:txBody>
      </p:sp>
      <p:sp>
        <p:nvSpPr>
          <p:cNvPr id="10" name="Espace réservé du contenu 9">
            <a:extLst>
              <a:ext uri="{FF2B5EF4-FFF2-40B4-BE49-F238E27FC236}">
                <a16:creationId xmlns:a16="http://schemas.microsoft.com/office/drawing/2014/main" id="{85EAA9F6-6A37-49D3-98A0-AE36FE884BF7}"/>
              </a:ext>
            </a:extLst>
          </p:cNvPr>
          <p:cNvSpPr>
            <a:spLocks noGrp="1"/>
          </p:cNvSpPr>
          <p:nvPr>
            <p:ph idx="1"/>
          </p:nvPr>
        </p:nvSpPr>
        <p:spPr/>
        <p:txBody>
          <a:bodyPr>
            <a:noAutofit/>
          </a:bodyPr>
          <a:lstStyle/>
          <a:p>
            <a:pPr lvl="1"/>
            <a:r>
              <a:rPr lang="fr-FR" sz="3200" dirty="0"/>
              <a:t>Clés composites qui référencent des clés primaires dans des tables de dimensions</a:t>
            </a:r>
          </a:p>
          <a:p>
            <a:pPr lvl="1"/>
            <a:r>
              <a:rPr lang="fr-FR" sz="3200" dirty="0"/>
              <a:t>Contient les valeurs des mesures et des clefs vers les tables de dimensions </a:t>
            </a:r>
            <a:r>
              <a:rPr lang="fr-FR" sz="3200" dirty="0">
                <a:sym typeface="Wingdings"/>
              </a:rPr>
              <a:t> traduit une relation (</a:t>
            </a:r>
            <a:r>
              <a:rPr lang="fr-FR" sz="3200" dirty="0" err="1">
                <a:sym typeface="Wingdings"/>
              </a:rPr>
              <a:t>n,m</a:t>
            </a:r>
            <a:r>
              <a:rPr lang="fr-FR" sz="3200" dirty="0">
                <a:sym typeface="Wingdings"/>
              </a:rPr>
              <a:t>) entre les dimensions</a:t>
            </a:r>
            <a:endParaRPr lang="fr-FR" sz="3200" dirty="0"/>
          </a:p>
          <a:p>
            <a:pPr lvl="1"/>
            <a:r>
              <a:rPr lang="fr-FR" sz="3200" dirty="0"/>
              <a:t>Plusieurs tables de fait dans un </a:t>
            </a:r>
            <a:r>
              <a:rPr lang="fr-FR" sz="3200" dirty="0" err="1"/>
              <a:t>DWH</a:t>
            </a:r>
            <a:endParaRPr lang="fr-FR" sz="3200" dirty="0"/>
          </a:p>
          <a:p>
            <a:pPr lvl="1"/>
            <a:r>
              <a:rPr lang="fr-FR" sz="3200" dirty="0"/>
              <a:t>Les faits les plus utiles d’une table des faits sont numériques et additifs</a:t>
            </a:r>
          </a:p>
          <a:p>
            <a:endParaRPr lang="fr-FR" sz="3200" dirty="0"/>
          </a:p>
        </p:txBody>
      </p:sp>
      <p:sp>
        <p:nvSpPr>
          <p:cNvPr id="4" name="Espace réservé de la date 3"/>
          <p:cNvSpPr>
            <a:spLocks noGrp="1"/>
          </p:cNvSpPr>
          <p:nvPr>
            <p:ph type="dt" sz="half" idx="10"/>
          </p:nvPr>
        </p:nvSpPr>
        <p:spPr/>
        <p:txBody>
          <a:bodyPr/>
          <a:lstStyle/>
          <a:p>
            <a:fld id="{00B0F31C-E5EA-FD49-B7B2-9FDCE8C608D7}" type="datetime1">
              <a:rPr lang="fr-FR" smtClean="0"/>
              <a:pPr/>
              <a:t>27/03/2021</a:t>
            </a:fld>
            <a:endParaRPr lang="fr-BE"/>
          </a:p>
        </p:txBody>
      </p:sp>
      <p:sp>
        <p:nvSpPr>
          <p:cNvPr id="5" name="Espace réservé du pied de page 4"/>
          <p:cNvSpPr>
            <a:spLocks noGrp="1"/>
          </p:cNvSpPr>
          <p:nvPr>
            <p:ph type="ftr" sz="quarter" idx="11"/>
          </p:nvPr>
        </p:nvSpPr>
        <p:spPr/>
        <p:txBody>
          <a:bodyPr/>
          <a:lstStyle/>
          <a:p>
            <a:r>
              <a:rPr lang="fr-BE"/>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15</a:t>
            </a:fld>
            <a:endParaRPr lang="fr-BE"/>
          </a:p>
        </p:txBody>
      </p:sp>
    </p:spTree>
    <p:extLst>
      <p:ext uri="{BB962C8B-B14F-4D97-AF65-F5344CB8AC3E}">
        <p14:creationId xmlns:p14="http://schemas.microsoft.com/office/powerpoint/2010/main" val="2558677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Table des Dimensions</a:t>
            </a:r>
          </a:p>
        </p:txBody>
      </p:sp>
      <p:sp>
        <p:nvSpPr>
          <p:cNvPr id="3" name="Espace réservé du contenu 2"/>
          <p:cNvSpPr>
            <a:spLocks noGrp="1"/>
          </p:cNvSpPr>
          <p:nvPr>
            <p:ph idx="1"/>
          </p:nvPr>
        </p:nvSpPr>
        <p:spPr>
          <a:xfrm>
            <a:off x="1154954" y="2603499"/>
            <a:ext cx="7460165" cy="3715193"/>
          </a:xfrm>
        </p:spPr>
        <p:txBody>
          <a:bodyPr>
            <a:normAutofit/>
          </a:bodyPr>
          <a:lstStyle/>
          <a:p>
            <a:r>
              <a:rPr lang="fr-FR" b="1" dirty="0"/>
              <a:t>Contient une clé primaire unique qui correspond à l’un des composants de la clé multiple de la table des faits</a:t>
            </a:r>
          </a:p>
          <a:p>
            <a:r>
              <a:rPr lang="fr-FR" b="1" dirty="0"/>
              <a:t>Les tables dimensionnelles sont les points d’entrée de l’entrepôt de données</a:t>
            </a:r>
          </a:p>
          <a:p>
            <a:r>
              <a:rPr lang="fr-FR" b="1" dirty="0"/>
              <a:t>Les dimensions</a:t>
            </a:r>
          </a:p>
          <a:p>
            <a:pPr lvl="1"/>
            <a:r>
              <a:rPr lang="fr-FR" sz="1800" b="1" dirty="0"/>
              <a:t>Thème (ou axe) selon lequel les données sont analysées</a:t>
            </a:r>
          </a:p>
          <a:p>
            <a:pPr lvl="1"/>
            <a:r>
              <a:rPr lang="fr-FR" sz="1800" b="1" dirty="0"/>
              <a:t>En général sous forme textuelle</a:t>
            </a:r>
          </a:p>
          <a:p>
            <a:pPr lvl="1"/>
            <a:r>
              <a:rPr lang="fr-FR" sz="1800" b="1" dirty="0"/>
              <a:t>Parfois discrète (ensemble limité de valeurs): couleurs, parfums</a:t>
            </a:r>
          </a:p>
        </p:txBody>
      </p:sp>
      <p:sp>
        <p:nvSpPr>
          <p:cNvPr id="4" name="Espace réservé de la date 3"/>
          <p:cNvSpPr>
            <a:spLocks noGrp="1"/>
          </p:cNvSpPr>
          <p:nvPr>
            <p:ph type="dt" sz="half" idx="10"/>
          </p:nvPr>
        </p:nvSpPr>
        <p:spPr/>
        <p:txBody>
          <a:bodyPr/>
          <a:lstStyle/>
          <a:p>
            <a:fld id="{0B55A0D6-CBCB-904D-9EAC-2B6413C49753}" type="datetime1">
              <a:rPr lang="fr-FR" smtClean="0"/>
              <a:pPr/>
              <a:t>27/03/2021</a:t>
            </a:fld>
            <a:endParaRPr lang="fr-BE"/>
          </a:p>
        </p:txBody>
      </p:sp>
      <p:sp>
        <p:nvSpPr>
          <p:cNvPr id="5" name="Espace réservé du pied de page 4"/>
          <p:cNvSpPr>
            <a:spLocks noGrp="1"/>
          </p:cNvSpPr>
          <p:nvPr>
            <p:ph type="ftr" sz="quarter" idx="11"/>
          </p:nvPr>
        </p:nvSpPr>
        <p:spPr/>
        <p:txBody>
          <a:bodyPr/>
          <a:lstStyle/>
          <a:p>
            <a:r>
              <a:rPr lang="fr-BE"/>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16</a:t>
            </a:fld>
            <a:endParaRPr lang="fr-BE"/>
          </a:p>
        </p:txBody>
      </p:sp>
      <p:grpSp>
        <p:nvGrpSpPr>
          <p:cNvPr id="7" name="Grouper 6"/>
          <p:cNvGrpSpPr/>
          <p:nvPr/>
        </p:nvGrpSpPr>
        <p:grpSpPr>
          <a:xfrm>
            <a:off x="8686981" y="2378592"/>
            <a:ext cx="2992410" cy="3744416"/>
            <a:chOff x="4448943" y="4509119"/>
            <a:chExt cx="2645862" cy="1872208"/>
          </a:xfrm>
        </p:grpSpPr>
        <p:sp>
          <p:nvSpPr>
            <p:cNvPr id="8" name="Rectangle 7"/>
            <p:cNvSpPr/>
            <p:nvPr/>
          </p:nvSpPr>
          <p:spPr>
            <a:xfrm>
              <a:off x="4448943" y="4509119"/>
              <a:ext cx="2645861" cy="1872208"/>
            </a:xfrm>
            <a:prstGeom prst="rect">
              <a:avLst/>
            </a:prstGeom>
            <a:ln>
              <a:solidFill>
                <a:srgbClr val="C0504D"/>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fr-FR" dirty="0"/>
            </a:p>
          </p:txBody>
        </p:sp>
        <p:cxnSp>
          <p:nvCxnSpPr>
            <p:cNvPr id="9" name="Connecteur droit 8"/>
            <p:cNvCxnSpPr/>
            <p:nvPr/>
          </p:nvCxnSpPr>
          <p:spPr>
            <a:xfrm>
              <a:off x="4448944" y="4725143"/>
              <a:ext cx="2645861" cy="0"/>
            </a:xfrm>
            <a:prstGeom prst="line">
              <a:avLst/>
            </a:prstGeom>
            <a:ln>
              <a:solidFill>
                <a:srgbClr val="C0504D"/>
              </a:solidFill>
            </a:ln>
          </p:spPr>
          <p:style>
            <a:lnRef idx="1">
              <a:schemeClr val="accent3"/>
            </a:lnRef>
            <a:fillRef idx="0">
              <a:schemeClr val="accent3"/>
            </a:fillRef>
            <a:effectRef idx="0">
              <a:schemeClr val="accent3"/>
            </a:effectRef>
            <a:fontRef idx="minor">
              <a:schemeClr val="tx1"/>
            </a:fontRef>
          </p:style>
        </p:cxnSp>
        <p:sp>
          <p:nvSpPr>
            <p:cNvPr id="10" name="ZoneTexte 9"/>
            <p:cNvSpPr txBox="1"/>
            <p:nvPr/>
          </p:nvSpPr>
          <p:spPr>
            <a:xfrm>
              <a:off x="5256338" y="4509120"/>
              <a:ext cx="840856" cy="184666"/>
            </a:xfrm>
            <a:prstGeom prst="rect">
              <a:avLst/>
            </a:prstGeom>
            <a:noFill/>
          </p:spPr>
          <p:txBody>
            <a:bodyPr wrap="none" rtlCol="0">
              <a:spAutoFit/>
            </a:bodyPr>
            <a:lstStyle/>
            <a:p>
              <a:r>
                <a:rPr lang="fr-FR" b="1" dirty="0"/>
                <a:t>Produit</a:t>
              </a:r>
            </a:p>
          </p:txBody>
        </p:sp>
        <p:sp>
          <p:nvSpPr>
            <p:cNvPr id="11" name="ZoneTexte 10"/>
            <p:cNvSpPr txBox="1"/>
            <p:nvPr/>
          </p:nvSpPr>
          <p:spPr>
            <a:xfrm>
              <a:off x="4587232" y="4826765"/>
              <a:ext cx="2448272" cy="1446550"/>
            </a:xfrm>
            <a:prstGeom prst="rect">
              <a:avLst/>
            </a:prstGeom>
            <a:noFill/>
          </p:spPr>
          <p:txBody>
            <a:bodyPr wrap="square" rtlCol="0">
              <a:spAutoFit/>
            </a:bodyPr>
            <a:lstStyle/>
            <a:p>
              <a:r>
                <a:rPr lang="fr-FR" sz="1400" b="1" dirty="0">
                  <a:solidFill>
                    <a:schemeClr val="accent1"/>
                  </a:solidFill>
                </a:rPr>
                <a:t>Clé Produit</a:t>
              </a:r>
            </a:p>
            <a:p>
              <a:r>
                <a:rPr lang="fr-FR" sz="1400" b="1" dirty="0"/>
                <a:t>Description produit</a:t>
              </a:r>
            </a:p>
            <a:p>
              <a:r>
                <a:rPr lang="fr-FR" sz="1400" b="1" dirty="0"/>
                <a:t>Description marque</a:t>
              </a:r>
            </a:p>
            <a:p>
              <a:r>
                <a:rPr lang="fr-FR" sz="1400" b="1" dirty="0"/>
                <a:t>Description catégorie</a:t>
              </a:r>
            </a:p>
            <a:p>
              <a:r>
                <a:rPr lang="fr-FR" sz="1400" b="1" dirty="0"/>
                <a:t>Description type emballage</a:t>
              </a:r>
            </a:p>
            <a:p>
              <a:r>
                <a:rPr lang="fr-FR" sz="1400" b="1" dirty="0"/>
                <a:t>Taille emballage</a:t>
              </a:r>
            </a:p>
            <a:p>
              <a:r>
                <a:rPr lang="fr-FR" sz="1400" b="1" dirty="0"/>
                <a:t>Poids</a:t>
              </a:r>
            </a:p>
            <a:p>
              <a:r>
                <a:rPr lang="fr-FR" sz="1400" b="1" dirty="0"/>
                <a:t>Unité de mesure du poids</a:t>
              </a:r>
            </a:p>
            <a:p>
              <a:r>
                <a:rPr lang="fr-FR" sz="1400" b="1" dirty="0"/>
                <a:t>Type de stockage</a:t>
              </a:r>
            </a:p>
            <a:p>
              <a:r>
                <a:rPr lang="fr-FR" sz="1400" b="1" dirty="0"/>
                <a:t>Type de durée rayon</a:t>
              </a:r>
            </a:p>
            <a:p>
              <a:r>
                <a:rPr lang="fr-FR" sz="1400" b="1" dirty="0"/>
                <a:t>Largeur sur étagère</a:t>
              </a:r>
            </a:p>
            <a:p>
              <a:r>
                <a:rPr lang="fr-FR" sz="1400" b="1" dirty="0"/>
                <a:t>Hauteur sur étagère</a:t>
              </a:r>
            </a:p>
            <a:p>
              <a:r>
                <a:rPr lang="fr-FR" sz="1400" b="1" dirty="0"/>
                <a:t>Profondeur sur étagère</a:t>
              </a:r>
            </a:p>
          </p:txBody>
        </p:sp>
      </p:grpSp>
    </p:spTree>
    <p:extLst>
      <p:ext uri="{BB962C8B-B14F-4D97-AF65-F5344CB8AC3E}">
        <p14:creationId xmlns:p14="http://schemas.microsoft.com/office/powerpoint/2010/main" val="2245410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477078" y="516835"/>
            <a:ext cx="3100136" cy="2103875"/>
          </a:xfrm>
        </p:spPr>
        <p:txBody>
          <a:bodyPr>
            <a:normAutofit/>
          </a:bodyPr>
          <a:lstStyle/>
          <a:p>
            <a:r>
              <a:rPr lang="fr-FR" sz="3600" b="1"/>
              <a:t>Faits – Table des Faits</a:t>
            </a:r>
          </a:p>
        </p:txBody>
      </p:sp>
      <p:cxnSp>
        <p:nvCxnSpPr>
          <p:cNvPr id="19" name="Straight Connector 18">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7432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p:cNvSpPr>
            <a:spLocks noGrp="1"/>
          </p:cNvSpPr>
          <p:nvPr>
            <p:ph idx="1"/>
          </p:nvPr>
        </p:nvSpPr>
        <p:spPr>
          <a:xfrm>
            <a:off x="492371" y="2736574"/>
            <a:ext cx="3084844" cy="3366047"/>
          </a:xfrm>
        </p:spPr>
        <p:txBody>
          <a:bodyPr>
            <a:normAutofit/>
          </a:bodyPr>
          <a:lstStyle/>
          <a:p>
            <a:r>
              <a:rPr lang="fr-FR" sz="3200" dirty="0"/>
              <a:t>Exemple de Fait :</a:t>
            </a:r>
          </a:p>
          <a:p>
            <a:pPr marL="201168" lvl="1" indent="0">
              <a:buNone/>
            </a:pPr>
            <a:r>
              <a:rPr lang="fr-FR" sz="3200" dirty="0"/>
              <a:t>Montant des ventes, chaque jour pour chaque produit dans chaque magasin</a:t>
            </a:r>
          </a:p>
        </p:txBody>
      </p:sp>
      <p:sp>
        <p:nvSpPr>
          <p:cNvPr id="5" name="Espace réservé du pied de page 4"/>
          <p:cNvSpPr>
            <a:spLocks noGrp="1"/>
          </p:cNvSpPr>
          <p:nvPr>
            <p:ph type="ftr" sz="quarter" idx="11"/>
          </p:nvPr>
        </p:nvSpPr>
        <p:spPr>
          <a:xfrm>
            <a:off x="435429" y="6459785"/>
            <a:ext cx="3141785" cy="365125"/>
          </a:xfrm>
        </p:spPr>
        <p:txBody>
          <a:bodyPr>
            <a:normAutofit/>
          </a:bodyPr>
          <a:lstStyle/>
          <a:p>
            <a:pPr algn="l">
              <a:spcAft>
                <a:spcPts val="600"/>
              </a:spcAft>
            </a:pPr>
            <a:r>
              <a:rPr lang="fr-BE">
                <a:solidFill>
                  <a:schemeClr val="tx1">
                    <a:lumMod val="75000"/>
                    <a:lumOff val="25000"/>
                  </a:schemeClr>
                </a:solidFill>
              </a:rPr>
              <a:t>Business Intelligence</a:t>
            </a:r>
          </a:p>
        </p:txBody>
      </p:sp>
      <p:pic>
        <p:nvPicPr>
          <p:cNvPr id="12" name="Image 11">
            <a:extLst>
              <a:ext uri="{FF2B5EF4-FFF2-40B4-BE49-F238E27FC236}">
                <a16:creationId xmlns:a16="http://schemas.microsoft.com/office/drawing/2014/main" id="{2FA38485-FC3E-4105-8284-4A010014E370}"/>
              </a:ext>
            </a:extLst>
          </p:cNvPr>
          <p:cNvPicPr>
            <a:picLocks noChangeAspect="1"/>
          </p:cNvPicPr>
          <p:nvPr/>
        </p:nvPicPr>
        <p:blipFill rotWithShape="1">
          <a:blip r:embed="rId2"/>
          <a:srcRect r="22234"/>
          <a:stretch/>
        </p:blipFill>
        <p:spPr>
          <a:xfrm>
            <a:off x="4075043" y="10"/>
            <a:ext cx="8111272" cy="6857990"/>
          </a:xfrm>
          <a:prstGeom prst="rect">
            <a:avLst/>
          </a:prstGeom>
        </p:spPr>
      </p:pic>
      <p:sp>
        <p:nvSpPr>
          <p:cNvPr id="4" name="Espace réservé de la date 3"/>
          <p:cNvSpPr>
            <a:spLocks noGrp="1"/>
          </p:cNvSpPr>
          <p:nvPr>
            <p:ph type="dt" sz="half" idx="10"/>
          </p:nvPr>
        </p:nvSpPr>
        <p:spPr>
          <a:xfrm>
            <a:off x="8821099" y="6459785"/>
            <a:ext cx="1735371" cy="365125"/>
          </a:xfrm>
        </p:spPr>
        <p:txBody>
          <a:bodyPr>
            <a:normAutofit/>
          </a:bodyPr>
          <a:lstStyle/>
          <a:p>
            <a:pPr algn="r">
              <a:spcAft>
                <a:spcPts val="600"/>
              </a:spcAft>
            </a:pPr>
            <a:fld id="{3A77A4D8-B489-2D45-82F7-7B148601AAAC}" type="datetime1">
              <a:rPr lang="fr-FR" smtClean="0"/>
              <a:pPr algn="r">
                <a:spcAft>
                  <a:spcPts val="600"/>
                </a:spcAft>
              </a:pPr>
              <a:t>27/03/2021</a:t>
            </a:fld>
            <a:endParaRPr lang="fr-BE"/>
          </a:p>
        </p:txBody>
      </p:sp>
      <p:sp>
        <p:nvSpPr>
          <p:cNvPr id="6" name="Espace réservé du numéro de diapositive 5"/>
          <p:cNvSpPr>
            <a:spLocks noGrp="1"/>
          </p:cNvSpPr>
          <p:nvPr>
            <p:ph type="sldNum" sz="quarter" idx="12"/>
          </p:nvPr>
        </p:nvSpPr>
        <p:spPr>
          <a:xfrm>
            <a:off x="10609742" y="6459785"/>
            <a:ext cx="602741" cy="365125"/>
          </a:xfrm>
        </p:spPr>
        <p:txBody>
          <a:bodyPr>
            <a:normAutofit/>
          </a:bodyPr>
          <a:lstStyle/>
          <a:p>
            <a:pPr>
              <a:spcAft>
                <a:spcPts val="600"/>
              </a:spcAft>
            </a:pPr>
            <a:fld id="{CF4668DC-857F-487D-BFFA-8C0CA5037977}" type="slidenum">
              <a:rPr lang="fr-BE" smtClean="0"/>
              <a:pPr>
                <a:spcAft>
                  <a:spcPts val="600"/>
                </a:spcAft>
              </a:pPr>
              <a:t>17</a:t>
            </a:fld>
            <a:endParaRPr lang="fr-BE"/>
          </a:p>
        </p:txBody>
      </p:sp>
    </p:spTree>
    <p:extLst>
      <p:ext uri="{BB962C8B-B14F-4D97-AF65-F5344CB8AC3E}">
        <p14:creationId xmlns:p14="http://schemas.microsoft.com/office/powerpoint/2010/main" val="1173814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Vue : Définition</a:t>
            </a:r>
          </a:p>
        </p:txBody>
      </p:sp>
      <p:sp>
        <p:nvSpPr>
          <p:cNvPr id="3" name="Espace réservé du contenu 2"/>
          <p:cNvSpPr>
            <a:spLocks noGrp="1"/>
          </p:cNvSpPr>
          <p:nvPr>
            <p:ph idx="1"/>
          </p:nvPr>
        </p:nvSpPr>
        <p:spPr/>
        <p:txBody>
          <a:bodyPr>
            <a:noAutofit/>
          </a:bodyPr>
          <a:lstStyle/>
          <a:p>
            <a:r>
              <a:rPr lang="fr-FR" dirty="0"/>
              <a:t>Représentation d’une ou plusieurs requêtes de l’utilisateur du SID</a:t>
            </a:r>
          </a:p>
          <a:p>
            <a:pPr lvl="1"/>
            <a:r>
              <a:rPr lang="fr-FR" sz="2000" dirty="0"/>
              <a:t>À une requête correspond une et une seule vue</a:t>
            </a:r>
          </a:p>
          <a:p>
            <a:pPr lvl="1"/>
            <a:r>
              <a:rPr lang="fr-FR" sz="2000" dirty="0"/>
              <a:t>À une vue peuvent correspondre plusieurs requêtes</a:t>
            </a:r>
          </a:p>
          <a:p>
            <a:r>
              <a:rPr lang="fr-FR" dirty="0"/>
              <a:t>Une vue correspond également à un hyper-cube dont :</a:t>
            </a:r>
          </a:p>
          <a:p>
            <a:pPr lvl="1"/>
            <a:r>
              <a:rPr lang="fr-FR" sz="2000" dirty="0"/>
              <a:t>Chaque dimension est décrite par une entité dont le contenu est décrit par l’association de ces entités</a:t>
            </a:r>
          </a:p>
          <a:p>
            <a:pPr lvl="1"/>
            <a:r>
              <a:rPr lang="fr-FR" sz="2000" dirty="0"/>
              <a:t>Les propriétés de l’association sont des faits ou mesures</a:t>
            </a:r>
          </a:p>
          <a:p>
            <a:pPr lvl="1"/>
            <a:r>
              <a:rPr lang="fr-FR" sz="2000" dirty="0"/>
              <a:t>Les propriétés des entités intervenant dans la vue sont des conditions</a:t>
            </a:r>
          </a:p>
          <a:p>
            <a:r>
              <a:rPr lang="fr-FR" dirty="0"/>
              <a:t>Les combinaisons des conditions sont les coordonnées qui déterminent des valeurs de faits, comme une combinaison de valeurs numériques peut déterminer la position d’un point dans l’espace</a:t>
            </a:r>
          </a:p>
          <a:p>
            <a:r>
              <a:rPr lang="fr-FR" dirty="0"/>
              <a:t>Un fait n’est pas seulement un élément du résultat de la requête, mais il doit être déterminé par l’association des conditions</a:t>
            </a:r>
          </a:p>
        </p:txBody>
      </p:sp>
      <p:sp>
        <p:nvSpPr>
          <p:cNvPr id="4" name="Espace réservé de la date 3"/>
          <p:cNvSpPr>
            <a:spLocks noGrp="1"/>
          </p:cNvSpPr>
          <p:nvPr>
            <p:ph type="dt" sz="half" idx="10"/>
          </p:nvPr>
        </p:nvSpPr>
        <p:spPr/>
        <p:txBody>
          <a:bodyPr/>
          <a:lstStyle/>
          <a:p>
            <a:fld id="{7C739F23-E9D8-AF40-8C38-65295FB0BE0E}" type="datetime1">
              <a:rPr lang="fr-FR" smtClean="0"/>
              <a:pPr/>
              <a:t>27/03/2021</a:t>
            </a:fld>
            <a:endParaRPr lang="fr-BE"/>
          </a:p>
        </p:txBody>
      </p:sp>
      <p:sp>
        <p:nvSpPr>
          <p:cNvPr id="5" name="Espace réservé du pied de page 4"/>
          <p:cNvSpPr>
            <a:spLocks noGrp="1"/>
          </p:cNvSpPr>
          <p:nvPr>
            <p:ph type="ftr" sz="quarter" idx="11"/>
          </p:nvPr>
        </p:nvSpPr>
        <p:spPr/>
        <p:txBody>
          <a:bodyPr/>
          <a:lstStyle/>
          <a:p>
            <a:r>
              <a:rPr lang="fr-BE"/>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18</a:t>
            </a:fld>
            <a:endParaRPr lang="fr-BE"/>
          </a:p>
        </p:txBody>
      </p:sp>
    </p:spTree>
    <p:extLst>
      <p:ext uri="{BB962C8B-B14F-4D97-AF65-F5344CB8AC3E}">
        <p14:creationId xmlns:p14="http://schemas.microsoft.com/office/powerpoint/2010/main" val="602952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Vue</a:t>
            </a:r>
            <a:endParaRPr lang="fr-FR" dirty="0"/>
          </a:p>
        </p:txBody>
      </p:sp>
      <p:sp>
        <p:nvSpPr>
          <p:cNvPr id="3" name="Espace réservé du contenu 2"/>
          <p:cNvSpPr>
            <a:spLocks noGrp="1"/>
          </p:cNvSpPr>
          <p:nvPr>
            <p:ph idx="1"/>
          </p:nvPr>
        </p:nvSpPr>
        <p:spPr>
          <a:xfrm>
            <a:off x="178668" y="1982397"/>
            <a:ext cx="4616859" cy="3812048"/>
          </a:xfrm>
        </p:spPr>
        <p:txBody>
          <a:bodyPr>
            <a:noAutofit/>
          </a:bodyPr>
          <a:lstStyle/>
          <a:p>
            <a:r>
              <a:rPr lang="fr-FR" b="1" dirty="0"/>
              <a:t>Exemple 1:</a:t>
            </a:r>
          </a:p>
          <a:p>
            <a:pPr lvl="1"/>
            <a:r>
              <a:rPr lang="fr-FR" sz="2000" dirty="0"/>
              <a:t>Requête: Quels sont les frais de déplacement et le kilométrage des commerciaux de la région nord ayant des véhicules de 10 à 14 CV en avril 2018?</a:t>
            </a:r>
          </a:p>
          <a:p>
            <a:pPr lvl="1"/>
            <a:r>
              <a:rPr lang="fr-FR" sz="2000" dirty="0"/>
              <a:t>Vue: </a:t>
            </a:r>
          </a:p>
          <a:p>
            <a:pPr lvl="2"/>
            <a:r>
              <a:rPr lang="fr-FR" sz="2000" dirty="0"/>
              <a:t>Frais de déplacement</a:t>
            </a:r>
          </a:p>
          <a:p>
            <a:pPr lvl="2"/>
            <a:r>
              <a:rPr lang="fr-FR" sz="2000" dirty="0"/>
              <a:t>Kilométrage</a:t>
            </a:r>
          </a:p>
          <a:p>
            <a:pPr lvl="2"/>
            <a:r>
              <a:rPr lang="fr-FR" sz="2000" dirty="0"/>
              <a:t>Par Employé (fonction)</a:t>
            </a:r>
          </a:p>
          <a:p>
            <a:pPr lvl="2"/>
            <a:r>
              <a:rPr lang="fr-FR" sz="2000" dirty="0"/>
              <a:t>Par Véhicule (puissance)</a:t>
            </a:r>
          </a:p>
          <a:p>
            <a:pPr lvl="2"/>
            <a:r>
              <a:rPr lang="fr-FR" sz="2000" dirty="0"/>
              <a:t>Par Région</a:t>
            </a:r>
          </a:p>
          <a:p>
            <a:pPr lvl="2"/>
            <a:r>
              <a:rPr lang="fr-FR" sz="2000" dirty="0"/>
              <a:t>Par Mois</a:t>
            </a:r>
          </a:p>
        </p:txBody>
      </p:sp>
      <p:sp>
        <p:nvSpPr>
          <p:cNvPr id="4" name="Espace réservé de la date 3"/>
          <p:cNvSpPr>
            <a:spLocks noGrp="1"/>
          </p:cNvSpPr>
          <p:nvPr>
            <p:ph type="dt" sz="half" idx="10"/>
          </p:nvPr>
        </p:nvSpPr>
        <p:spPr/>
        <p:txBody>
          <a:bodyPr/>
          <a:lstStyle/>
          <a:p>
            <a:fld id="{6718AD4E-EC46-BE46-8539-A6EC85821EF0}" type="datetime1">
              <a:rPr lang="fr-FR" smtClean="0"/>
              <a:pPr/>
              <a:t>27/03/2021</a:t>
            </a:fld>
            <a:endParaRPr lang="fr-BE"/>
          </a:p>
        </p:txBody>
      </p:sp>
      <p:sp>
        <p:nvSpPr>
          <p:cNvPr id="5" name="Espace réservé du pied de page 4"/>
          <p:cNvSpPr>
            <a:spLocks noGrp="1"/>
          </p:cNvSpPr>
          <p:nvPr>
            <p:ph type="ftr" sz="quarter" idx="11"/>
          </p:nvPr>
        </p:nvSpPr>
        <p:spPr/>
        <p:txBody>
          <a:bodyPr/>
          <a:lstStyle/>
          <a:p>
            <a:r>
              <a:rPr lang="fr-BE"/>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19</a:t>
            </a:fld>
            <a:endParaRPr lang="fr-BE"/>
          </a:p>
        </p:txBody>
      </p:sp>
      <p:grpSp>
        <p:nvGrpSpPr>
          <p:cNvPr id="7" name="Grouper 6"/>
          <p:cNvGrpSpPr/>
          <p:nvPr/>
        </p:nvGrpSpPr>
        <p:grpSpPr>
          <a:xfrm>
            <a:off x="7106425" y="2307831"/>
            <a:ext cx="3174568" cy="2796262"/>
            <a:chOff x="4448944" y="4221088"/>
            <a:chExt cx="2368840" cy="2186375"/>
          </a:xfrm>
        </p:grpSpPr>
        <p:sp>
          <p:nvSpPr>
            <p:cNvPr id="8" name="Rectangle 7"/>
            <p:cNvSpPr/>
            <p:nvPr/>
          </p:nvSpPr>
          <p:spPr>
            <a:xfrm>
              <a:off x="4448944" y="4221088"/>
              <a:ext cx="2192532" cy="216024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FR" dirty="0"/>
            </a:p>
          </p:txBody>
        </p:sp>
        <p:cxnSp>
          <p:nvCxnSpPr>
            <p:cNvPr id="9" name="Connecteur droit 8"/>
            <p:cNvCxnSpPr/>
            <p:nvPr/>
          </p:nvCxnSpPr>
          <p:spPr>
            <a:xfrm>
              <a:off x="4448944" y="4653136"/>
              <a:ext cx="2192532" cy="0"/>
            </a:xfrm>
            <a:prstGeom prst="line">
              <a:avLst/>
            </a:prstGeom>
          </p:spPr>
          <p:style>
            <a:lnRef idx="1">
              <a:schemeClr val="accent3"/>
            </a:lnRef>
            <a:fillRef idx="0">
              <a:schemeClr val="accent3"/>
            </a:fillRef>
            <a:effectRef idx="0">
              <a:schemeClr val="accent3"/>
            </a:effectRef>
            <a:fontRef idx="minor">
              <a:schemeClr val="tx1"/>
            </a:fontRef>
          </p:style>
        </p:cxnSp>
        <p:sp>
          <p:nvSpPr>
            <p:cNvPr id="10" name="ZoneTexte 9"/>
            <p:cNvSpPr txBox="1"/>
            <p:nvPr/>
          </p:nvSpPr>
          <p:spPr>
            <a:xfrm>
              <a:off x="5143873" y="4251086"/>
              <a:ext cx="547580" cy="369332"/>
            </a:xfrm>
            <a:prstGeom prst="rect">
              <a:avLst/>
            </a:prstGeom>
            <a:noFill/>
          </p:spPr>
          <p:txBody>
            <a:bodyPr wrap="none" rtlCol="0">
              <a:spAutoFit/>
            </a:bodyPr>
            <a:lstStyle/>
            <a:p>
              <a:r>
                <a:rPr lang="fr-FR" b="1" dirty="0"/>
                <a:t>Faits</a:t>
              </a:r>
            </a:p>
          </p:txBody>
        </p:sp>
        <p:sp>
          <p:nvSpPr>
            <p:cNvPr id="11" name="ZoneTexte 10"/>
            <p:cNvSpPr txBox="1"/>
            <p:nvPr/>
          </p:nvSpPr>
          <p:spPr>
            <a:xfrm>
              <a:off x="4481236" y="4653136"/>
              <a:ext cx="2336548" cy="1754327"/>
            </a:xfrm>
            <a:prstGeom prst="rect">
              <a:avLst/>
            </a:prstGeom>
            <a:noFill/>
          </p:spPr>
          <p:txBody>
            <a:bodyPr wrap="square" rtlCol="0">
              <a:spAutoFit/>
            </a:bodyPr>
            <a:lstStyle/>
            <a:p>
              <a:r>
                <a:rPr lang="fr-FR" dirty="0">
                  <a:solidFill>
                    <a:schemeClr val="accent2"/>
                  </a:solidFill>
                </a:rPr>
                <a:t>Clé Employé</a:t>
              </a:r>
            </a:p>
            <a:p>
              <a:r>
                <a:rPr lang="fr-FR" dirty="0">
                  <a:solidFill>
                    <a:schemeClr val="accent2"/>
                  </a:solidFill>
                </a:rPr>
                <a:t>Clé Véhicule</a:t>
              </a:r>
            </a:p>
            <a:p>
              <a:r>
                <a:rPr lang="fr-FR" dirty="0">
                  <a:solidFill>
                    <a:schemeClr val="accent2"/>
                  </a:solidFill>
                </a:rPr>
                <a:t>Clé Région</a:t>
              </a:r>
            </a:p>
            <a:p>
              <a:r>
                <a:rPr lang="fr-FR" dirty="0">
                  <a:solidFill>
                    <a:schemeClr val="accent2"/>
                  </a:solidFill>
                </a:rPr>
                <a:t>Clé Mois</a:t>
              </a:r>
            </a:p>
            <a:p>
              <a:r>
                <a:rPr lang="fr-FR" dirty="0"/>
                <a:t>Frais de déplacement</a:t>
              </a:r>
            </a:p>
            <a:p>
              <a:r>
                <a:rPr lang="fr-FR" dirty="0"/>
                <a:t>Kilométrage</a:t>
              </a:r>
            </a:p>
          </p:txBody>
        </p:sp>
      </p:grpSp>
      <p:grpSp>
        <p:nvGrpSpPr>
          <p:cNvPr id="12" name="Grouper 11"/>
          <p:cNvGrpSpPr/>
          <p:nvPr/>
        </p:nvGrpSpPr>
        <p:grpSpPr>
          <a:xfrm>
            <a:off x="4833688" y="2860397"/>
            <a:ext cx="1283026" cy="1013040"/>
            <a:chOff x="1979391" y="4437112"/>
            <a:chExt cx="957385" cy="792088"/>
          </a:xfrm>
        </p:grpSpPr>
        <p:sp>
          <p:nvSpPr>
            <p:cNvPr id="13" name="Rectangle 12"/>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14" name="Connecteur droit 13"/>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15" name="ZoneTexte 14"/>
            <p:cNvSpPr txBox="1"/>
            <p:nvPr/>
          </p:nvSpPr>
          <p:spPr>
            <a:xfrm>
              <a:off x="1979391" y="4437112"/>
              <a:ext cx="853603" cy="338554"/>
            </a:xfrm>
            <a:prstGeom prst="rect">
              <a:avLst/>
            </a:prstGeom>
            <a:noFill/>
          </p:spPr>
          <p:txBody>
            <a:bodyPr wrap="none" rtlCol="0">
              <a:spAutoFit/>
            </a:bodyPr>
            <a:lstStyle/>
            <a:p>
              <a:r>
                <a:rPr lang="fr-FR" sz="1600" b="1" dirty="0"/>
                <a:t>Employé</a:t>
              </a:r>
              <a:endParaRPr lang="fr-FR" b="1" dirty="0"/>
            </a:p>
          </p:txBody>
        </p:sp>
      </p:grpSp>
      <p:grpSp>
        <p:nvGrpSpPr>
          <p:cNvPr id="16" name="Grouper 15"/>
          <p:cNvGrpSpPr/>
          <p:nvPr/>
        </p:nvGrpSpPr>
        <p:grpSpPr>
          <a:xfrm>
            <a:off x="4765709" y="4241816"/>
            <a:ext cx="1254507" cy="1013040"/>
            <a:chOff x="2000672" y="4437112"/>
            <a:chExt cx="936104" cy="792088"/>
          </a:xfrm>
        </p:grpSpPr>
        <p:sp>
          <p:nvSpPr>
            <p:cNvPr id="17" name="Rectangle 16"/>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18" name="Connecteur droit 17"/>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19" name="ZoneTexte 18"/>
            <p:cNvSpPr txBox="1"/>
            <p:nvPr/>
          </p:nvSpPr>
          <p:spPr>
            <a:xfrm>
              <a:off x="2012377" y="4437112"/>
              <a:ext cx="866953" cy="338554"/>
            </a:xfrm>
            <a:prstGeom prst="rect">
              <a:avLst/>
            </a:prstGeom>
            <a:noFill/>
          </p:spPr>
          <p:txBody>
            <a:bodyPr wrap="none" rtlCol="0">
              <a:spAutoFit/>
            </a:bodyPr>
            <a:lstStyle/>
            <a:p>
              <a:r>
                <a:rPr lang="fr-FR" sz="1600" b="1" dirty="0"/>
                <a:t>Véhicule</a:t>
              </a:r>
              <a:endParaRPr lang="fr-FR" b="1" dirty="0"/>
            </a:p>
          </p:txBody>
        </p:sp>
      </p:grpSp>
      <p:grpSp>
        <p:nvGrpSpPr>
          <p:cNvPr id="20" name="Grouper 19"/>
          <p:cNvGrpSpPr/>
          <p:nvPr/>
        </p:nvGrpSpPr>
        <p:grpSpPr>
          <a:xfrm>
            <a:off x="10816721" y="2307830"/>
            <a:ext cx="1254507" cy="1013040"/>
            <a:chOff x="2000672" y="4437112"/>
            <a:chExt cx="936104" cy="792088"/>
          </a:xfrm>
        </p:grpSpPr>
        <p:sp>
          <p:nvSpPr>
            <p:cNvPr id="21" name="Rectangle 20"/>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22" name="Connecteur droit 21"/>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23" name="ZoneTexte 22"/>
            <p:cNvSpPr txBox="1"/>
            <p:nvPr/>
          </p:nvSpPr>
          <p:spPr>
            <a:xfrm>
              <a:off x="2093203" y="4437112"/>
              <a:ext cx="710253" cy="338554"/>
            </a:xfrm>
            <a:prstGeom prst="rect">
              <a:avLst/>
            </a:prstGeom>
            <a:noFill/>
          </p:spPr>
          <p:txBody>
            <a:bodyPr wrap="none" rtlCol="0">
              <a:spAutoFit/>
            </a:bodyPr>
            <a:lstStyle/>
            <a:p>
              <a:r>
                <a:rPr lang="fr-FR" sz="1600" b="1" dirty="0"/>
                <a:t>Région</a:t>
              </a:r>
              <a:endParaRPr lang="fr-FR" b="1" dirty="0"/>
            </a:p>
          </p:txBody>
        </p:sp>
      </p:grpSp>
      <p:cxnSp>
        <p:nvCxnSpPr>
          <p:cNvPr id="24" name="Connecteur droit avec flèche 23"/>
          <p:cNvCxnSpPr>
            <a:cxnSpLocks/>
            <a:endCxn id="13" idx="3"/>
          </p:cNvCxnSpPr>
          <p:nvPr/>
        </p:nvCxnSpPr>
        <p:spPr>
          <a:xfrm flipH="1">
            <a:off x="6116714" y="3088257"/>
            <a:ext cx="1032987" cy="324708"/>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cxnSp>
        <p:nvCxnSpPr>
          <p:cNvPr id="25" name="Connecteur droit avec flèche 24"/>
          <p:cNvCxnSpPr>
            <a:cxnSpLocks/>
          </p:cNvCxnSpPr>
          <p:nvPr/>
        </p:nvCxnSpPr>
        <p:spPr>
          <a:xfrm flipH="1">
            <a:off x="6020214" y="3429000"/>
            <a:ext cx="1129487" cy="1089099"/>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cxnSp>
        <p:nvCxnSpPr>
          <p:cNvPr id="26" name="Connecteur droit avec flèche 25"/>
          <p:cNvCxnSpPr>
            <a:cxnSpLocks/>
            <a:endCxn id="21" idx="1"/>
          </p:cNvCxnSpPr>
          <p:nvPr/>
        </p:nvCxnSpPr>
        <p:spPr>
          <a:xfrm flipV="1">
            <a:off x="8508989" y="2860398"/>
            <a:ext cx="2307732" cy="676733"/>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grpSp>
        <p:nvGrpSpPr>
          <p:cNvPr id="32" name="Grouper 31"/>
          <p:cNvGrpSpPr/>
          <p:nvPr/>
        </p:nvGrpSpPr>
        <p:grpSpPr>
          <a:xfrm>
            <a:off x="10816721" y="3965532"/>
            <a:ext cx="1254507" cy="1013040"/>
            <a:chOff x="2000672" y="4437112"/>
            <a:chExt cx="936104" cy="792088"/>
          </a:xfrm>
        </p:grpSpPr>
        <p:sp>
          <p:nvSpPr>
            <p:cNvPr id="33" name="Rectangle 32"/>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34" name="Connecteur droit 33"/>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35" name="ZoneTexte 34"/>
            <p:cNvSpPr txBox="1"/>
            <p:nvPr/>
          </p:nvSpPr>
          <p:spPr>
            <a:xfrm>
              <a:off x="2144688" y="4437112"/>
              <a:ext cx="520097" cy="338554"/>
            </a:xfrm>
            <a:prstGeom prst="rect">
              <a:avLst/>
            </a:prstGeom>
            <a:noFill/>
          </p:spPr>
          <p:txBody>
            <a:bodyPr wrap="none" rtlCol="0">
              <a:spAutoFit/>
            </a:bodyPr>
            <a:lstStyle/>
            <a:p>
              <a:r>
                <a:rPr lang="fr-FR" sz="1600" b="1" dirty="0"/>
                <a:t>Mois</a:t>
              </a:r>
              <a:endParaRPr lang="fr-FR" b="1" dirty="0"/>
            </a:p>
          </p:txBody>
        </p:sp>
      </p:grpSp>
      <p:cxnSp>
        <p:nvCxnSpPr>
          <p:cNvPr id="36" name="Connecteur droit avec flèche 35"/>
          <p:cNvCxnSpPr>
            <a:cxnSpLocks/>
            <a:endCxn id="33" idx="1"/>
          </p:cNvCxnSpPr>
          <p:nvPr/>
        </p:nvCxnSpPr>
        <p:spPr>
          <a:xfrm>
            <a:off x="8333117" y="3873437"/>
            <a:ext cx="2483604" cy="644663"/>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sp>
        <p:nvSpPr>
          <p:cNvPr id="41" name="ZoneTexte 40"/>
          <p:cNvSpPr txBox="1"/>
          <p:nvPr/>
        </p:nvSpPr>
        <p:spPr>
          <a:xfrm>
            <a:off x="4833687" y="3215389"/>
            <a:ext cx="1254507" cy="669172"/>
          </a:xfrm>
          <a:prstGeom prst="rect">
            <a:avLst/>
          </a:prstGeom>
          <a:noFill/>
        </p:spPr>
        <p:txBody>
          <a:bodyPr wrap="square" rtlCol="0">
            <a:spAutoFit/>
          </a:bodyPr>
          <a:lstStyle/>
          <a:p>
            <a:r>
              <a:rPr lang="fr-FR" sz="1400" dirty="0"/>
              <a:t>Nom</a:t>
            </a:r>
          </a:p>
          <a:p>
            <a:r>
              <a:rPr lang="fr-FR" sz="1400" dirty="0"/>
              <a:t>Fonction</a:t>
            </a:r>
          </a:p>
        </p:txBody>
      </p:sp>
      <p:sp>
        <p:nvSpPr>
          <p:cNvPr id="42" name="ZoneTexte 41"/>
          <p:cNvSpPr txBox="1"/>
          <p:nvPr/>
        </p:nvSpPr>
        <p:spPr>
          <a:xfrm>
            <a:off x="4737187" y="4610194"/>
            <a:ext cx="1254507" cy="669172"/>
          </a:xfrm>
          <a:prstGeom prst="rect">
            <a:avLst/>
          </a:prstGeom>
          <a:noFill/>
        </p:spPr>
        <p:txBody>
          <a:bodyPr wrap="square" rtlCol="0">
            <a:spAutoFit/>
          </a:bodyPr>
          <a:lstStyle/>
          <a:p>
            <a:r>
              <a:rPr lang="fr-FR" sz="1400" dirty="0"/>
              <a:t>Marque</a:t>
            </a:r>
          </a:p>
          <a:p>
            <a:r>
              <a:rPr lang="fr-FR" sz="1400" dirty="0"/>
              <a:t>Puissance</a:t>
            </a:r>
          </a:p>
        </p:txBody>
      </p:sp>
    </p:spTree>
    <p:extLst>
      <p:ext uri="{BB962C8B-B14F-4D97-AF65-F5344CB8AC3E}">
        <p14:creationId xmlns:p14="http://schemas.microsoft.com/office/powerpoint/2010/main" val="2934809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6EBEC-4EBF-484D-8928-43E15CA4727C}"/>
              </a:ext>
            </a:extLst>
          </p:cNvPr>
          <p:cNvSpPr>
            <a:spLocks noGrp="1"/>
          </p:cNvSpPr>
          <p:nvPr>
            <p:ph type="title"/>
          </p:nvPr>
        </p:nvSpPr>
        <p:spPr/>
        <p:txBody>
          <a:bodyPr/>
          <a:lstStyle/>
          <a:p>
            <a:r>
              <a:rPr lang="fr-FR" dirty="0"/>
              <a:t>OLAP : Besoin d’une structure de stockage multidimensionnelle</a:t>
            </a:r>
          </a:p>
        </p:txBody>
      </p:sp>
      <p:sp>
        <p:nvSpPr>
          <p:cNvPr id="3" name="Espace réservé du contenu 2">
            <a:extLst>
              <a:ext uri="{FF2B5EF4-FFF2-40B4-BE49-F238E27FC236}">
                <a16:creationId xmlns:a16="http://schemas.microsoft.com/office/drawing/2014/main" id="{0CBF8B46-3BEF-4218-8A74-4B8743FB7DB1}"/>
              </a:ext>
            </a:extLst>
          </p:cNvPr>
          <p:cNvSpPr>
            <a:spLocks noGrp="1"/>
          </p:cNvSpPr>
          <p:nvPr>
            <p:ph idx="1"/>
          </p:nvPr>
        </p:nvSpPr>
        <p:spPr/>
        <p:txBody>
          <a:bodyPr>
            <a:normAutofit/>
          </a:bodyPr>
          <a:lstStyle/>
          <a:p>
            <a:pPr marL="449263" indent="-363538">
              <a:buFont typeface="Arial" panose="020B0604020202020204" pitchFamily="34" charset="0"/>
              <a:buChar char="•"/>
            </a:pPr>
            <a:r>
              <a:rPr lang="fr-FR" sz="2800" dirty="0" err="1"/>
              <a:t>BDR</a:t>
            </a:r>
            <a:r>
              <a:rPr lang="fr-FR" sz="2800" dirty="0"/>
              <a:t> non adaptées à l’</a:t>
            </a:r>
            <a:r>
              <a:rPr lang="fr-FR" sz="2800" dirty="0" err="1"/>
              <a:t>OPLAP</a:t>
            </a:r>
            <a:r>
              <a:rPr lang="fr-FR" sz="2800" dirty="0"/>
              <a:t> car:</a:t>
            </a:r>
          </a:p>
          <a:p>
            <a:pPr marL="741871" lvl="1" indent="-363538">
              <a:buFont typeface="Arial" panose="020B0604020202020204" pitchFamily="34" charset="0"/>
              <a:buChar char="•"/>
            </a:pPr>
            <a:r>
              <a:rPr lang="fr-FR" sz="2800" dirty="0"/>
              <a:t>Les tables représentent une vue aplatie des données</a:t>
            </a:r>
          </a:p>
          <a:p>
            <a:pPr marL="741871" lvl="1" indent="-363538">
              <a:buFont typeface="Arial" panose="020B0604020202020204" pitchFamily="34" charset="0"/>
              <a:buChar char="•"/>
            </a:pPr>
            <a:r>
              <a:rPr lang="fr-FR" sz="2800" dirty="0"/>
              <a:t>Les traitements et requêtes sont différents  : Nécessité pour le décideur de trouver les liens entre les tables afin de créer la vue multidimensionnelle (Vente par vendeur, par date, par ville)</a:t>
            </a:r>
          </a:p>
          <a:p>
            <a:pPr marL="449263" indent="-363538">
              <a:buFont typeface="Arial" panose="020B0604020202020204" pitchFamily="34" charset="0"/>
              <a:buChar char="•"/>
            </a:pPr>
            <a:r>
              <a:rPr lang="fr-FR" sz="2800" dirty="0"/>
              <a:t>Nécessité de mettre en place une structure de stockage adaptée à l’OLAP et permettant de </a:t>
            </a:r>
          </a:p>
          <a:p>
            <a:pPr marL="741871" lvl="1" indent="-363538">
              <a:buFont typeface="Arial" panose="020B0604020202020204" pitchFamily="34" charset="0"/>
              <a:buChar char="•"/>
            </a:pPr>
            <a:r>
              <a:rPr lang="fr-FR" sz="2800" dirty="0"/>
              <a:t>représenter les données en plusieurs dimensions</a:t>
            </a:r>
          </a:p>
          <a:p>
            <a:pPr marL="741871" lvl="1" indent="-363538">
              <a:buFont typeface="Arial" panose="020B0604020202020204" pitchFamily="34" charset="0"/>
              <a:buChar char="•"/>
            </a:pPr>
            <a:r>
              <a:rPr lang="fr-FR" sz="2800" dirty="0"/>
              <a:t>manipuler les données facilement</a:t>
            </a:r>
          </a:p>
        </p:txBody>
      </p:sp>
      <p:sp>
        <p:nvSpPr>
          <p:cNvPr id="4" name="Espace réservé de la date 3">
            <a:extLst>
              <a:ext uri="{FF2B5EF4-FFF2-40B4-BE49-F238E27FC236}">
                <a16:creationId xmlns:a16="http://schemas.microsoft.com/office/drawing/2014/main" id="{76D267FE-62E3-4229-A422-1A0211E7B255}"/>
              </a:ext>
            </a:extLst>
          </p:cNvPr>
          <p:cNvSpPr>
            <a:spLocks noGrp="1"/>
          </p:cNvSpPr>
          <p:nvPr>
            <p:ph type="dt" sz="half" idx="10"/>
          </p:nvPr>
        </p:nvSpPr>
        <p:spPr/>
        <p:txBody>
          <a:bodyPr/>
          <a:lstStyle/>
          <a:p>
            <a:fld id="{08EECD39-145E-7145-A95E-4F4F63054827}" type="datetime1">
              <a:rPr lang="fr-FR" smtClean="0"/>
              <a:pPr/>
              <a:t>27/03/2021</a:t>
            </a:fld>
            <a:endParaRPr lang="en-US" dirty="0"/>
          </a:p>
        </p:txBody>
      </p:sp>
      <p:sp>
        <p:nvSpPr>
          <p:cNvPr id="5" name="Espace réservé du pied de page 4">
            <a:extLst>
              <a:ext uri="{FF2B5EF4-FFF2-40B4-BE49-F238E27FC236}">
                <a16:creationId xmlns:a16="http://schemas.microsoft.com/office/drawing/2014/main" id="{9D208E3D-9CC9-478B-85A3-6194706E20A1}"/>
              </a:ext>
            </a:extLst>
          </p:cNvPr>
          <p:cNvSpPr>
            <a:spLocks noGrp="1"/>
          </p:cNvSpPr>
          <p:nvPr>
            <p:ph type="ftr" sz="quarter" idx="11"/>
          </p:nvPr>
        </p:nvSpPr>
        <p:spPr/>
        <p:txBody>
          <a:bodyPr/>
          <a:lstStyle/>
          <a:p>
            <a:r>
              <a:rPr lang="en-US"/>
              <a:t>Business Intelligence</a:t>
            </a:r>
            <a:endParaRPr lang="en-US" dirty="0"/>
          </a:p>
        </p:txBody>
      </p:sp>
      <p:sp>
        <p:nvSpPr>
          <p:cNvPr id="6" name="Espace réservé du numéro de diapositive 5">
            <a:extLst>
              <a:ext uri="{FF2B5EF4-FFF2-40B4-BE49-F238E27FC236}">
                <a16:creationId xmlns:a16="http://schemas.microsoft.com/office/drawing/2014/main" id="{AF8E69C1-D9D2-49DD-9128-37E5BA08C3B4}"/>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421020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Vue</a:t>
            </a:r>
          </a:p>
        </p:txBody>
      </p:sp>
      <p:sp>
        <p:nvSpPr>
          <p:cNvPr id="3" name="Espace réservé du contenu 2"/>
          <p:cNvSpPr>
            <a:spLocks noGrp="1"/>
          </p:cNvSpPr>
          <p:nvPr>
            <p:ph idx="1"/>
          </p:nvPr>
        </p:nvSpPr>
        <p:spPr>
          <a:xfrm>
            <a:off x="511834" y="1740861"/>
            <a:ext cx="3701665" cy="4521918"/>
          </a:xfrm>
        </p:spPr>
        <p:txBody>
          <a:bodyPr>
            <a:noAutofit/>
          </a:bodyPr>
          <a:lstStyle/>
          <a:p>
            <a:r>
              <a:rPr lang="fr-FR" b="1" dirty="0"/>
              <a:t>Exemple 2:</a:t>
            </a:r>
          </a:p>
          <a:p>
            <a:pPr lvl="1"/>
            <a:r>
              <a:rPr lang="fr-FR" sz="2000" dirty="0"/>
              <a:t>Requête: Quelles sont  les marges sur les ventes du produit ‘P023’ pour le client Ben Salah Ahmed à Hammamet durant le mois de Janvier?</a:t>
            </a:r>
          </a:p>
          <a:p>
            <a:pPr lvl="1"/>
            <a:endParaRPr lang="fr-FR" sz="2000" dirty="0"/>
          </a:p>
          <a:p>
            <a:pPr lvl="1"/>
            <a:r>
              <a:rPr lang="fr-FR" sz="2000" dirty="0"/>
              <a:t>Vue: </a:t>
            </a:r>
          </a:p>
          <a:p>
            <a:pPr lvl="2"/>
            <a:r>
              <a:rPr lang="fr-FR" sz="2000" dirty="0"/>
              <a:t>Marge</a:t>
            </a:r>
          </a:p>
          <a:p>
            <a:pPr lvl="2"/>
            <a:r>
              <a:rPr lang="fr-FR" sz="2000" dirty="0"/>
              <a:t>Produit</a:t>
            </a:r>
          </a:p>
          <a:p>
            <a:pPr lvl="2"/>
            <a:r>
              <a:rPr lang="fr-FR" sz="2000" dirty="0"/>
              <a:t>Client</a:t>
            </a:r>
          </a:p>
          <a:p>
            <a:pPr lvl="2"/>
            <a:r>
              <a:rPr lang="fr-FR" sz="2000" dirty="0"/>
              <a:t>Région</a:t>
            </a:r>
          </a:p>
          <a:p>
            <a:pPr lvl="2"/>
            <a:r>
              <a:rPr lang="fr-FR" sz="2000" dirty="0"/>
              <a:t>Mois</a:t>
            </a:r>
          </a:p>
        </p:txBody>
      </p:sp>
      <p:sp>
        <p:nvSpPr>
          <p:cNvPr id="4" name="Espace réservé de la date 3"/>
          <p:cNvSpPr>
            <a:spLocks noGrp="1"/>
          </p:cNvSpPr>
          <p:nvPr>
            <p:ph type="dt" sz="half" idx="10"/>
          </p:nvPr>
        </p:nvSpPr>
        <p:spPr/>
        <p:txBody>
          <a:bodyPr/>
          <a:lstStyle/>
          <a:p>
            <a:fld id="{3F9F8DDF-7B48-4548-A76D-2D266B354737}" type="datetime1">
              <a:rPr lang="fr-FR" smtClean="0"/>
              <a:pPr/>
              <a:t>27/03/2021</a:t>
            </a:fld>
            <a:endParaRPr lang="fr-BE"/>
          </a:p>
        </p:txBody>
      </p:sp>
      <p:sp>
        <p:nvSpPr>
          <p:cNvPr id="5" name="Espace réservé du pied de page 4"/>
          <p:cNvSpPr>
            <a:spLocks noGrp="1"/>
          </p:cNvSpPr>
          <p:nvPr>
            <p:ph type="ftr" sz="quarter" idx="11"/>
          </p:nvPr>
        </p:nvSpPr>
        <p:spPr/>
        <p:txBody>
          <a:bodyPr/>
          <a:lstStyle/>
          <a:p>
            <a:r>
              <a:rPr lang="fr-BE"/>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20</a:t>
            </a:fld>
            <a:endParaRPr lang="fr-BE"/>
          </a:p>
        </p:txBody>
      </p:sp>
      <p:grpSp>
        <p:nvGrpSpPr>
          <p:cNvPr id="7" name="Grouper 6"/>
          <p:cNvGrpSpPr/>
          <p:nvPr/>
        </p:nvGrpSpPr>
        <p:grpSpPr>
          <a:xfrm>
            <a:off x="4377584" y="2582725"/>
            <a:ext cx="7302582" cy="2817411"/>
            <a:chOff x="4651805" y="3573016"/>
            <a:chExt cx="6495833" cy="2088232"/>
          </a:xfrm>
        </p:grpSpPr>
        <p:grpSp>
          <p:nvGrpSpPr>
            <p:cNvPr id="20" name="Grouper 19"/>
            <p:cNvGrpSpPr/>
            <p:nvPr/>
          </p:nvGrpSpPr>
          <p:grpSpPr>
            <a:xfrm>
              <a:off x="9995510" y="3573016"/>
              <a:ext cx="1152128" cy="792088"/>
              <a:chOff x="2000672" y="4437112"/>
              <a:chExt cx="936104" cy="792088"/>
            </a:xfrm>
          </p:grpSpPr>
          <p:sp>
            <p:nvSpPr>
              <p:cNvPr id="21" name="Rectangle 20"/>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22" name="Connecteur droit 21"/>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23" name="ZoneTexte 22"/>
              <p:cNvSpPr txBox="1"/>
              <p:nvPr/>
            </p:nvSpPr>
            <p:spPr>
              <a:xfrm>
                <a:off x="2093203" y="4437112"/>
                <a:ext cx="710253" cy="338554"/>
              </a:xfrm>
              <a:prstGeom prst="rect">
                <a:avLst/>
              </a:prstGeom>
              <a:noFill/>
            </p:spPr>
            <p:txBody>
              <a:bodyPr wrap="none" rtlCol="0">
                <a:spAutoFit/>
              </a:bodyPr>
              <a:lstStyle/>
              <a:p>
                <a:r>
                  <a:rPr lang="fr-FR" sz="1600" b="1" dirty="0"/>
                  <a:t>Région</a:t>
                </a:r>
                <a:endParaRPr lang="fr-FR" b="1" dirty="0"/>
              </a:p>
            </p:txBody>
          </p:sp>
        </p:grpSp>
        <p:grpSp>
          <p:nvGrpSpPr>
            <p:cNvPr id="32" name="Grouper 31"/>
            <p:cNvGrpSpPr/>
            <p:nvPr/>
          </p:nvGrpSpPr>
          <p:grpSpPr>
            <a:xfrm>
              <a:off x="9995510" y="4869160"/>
              <a:ext cx="1152128" cy="792088"/>
              <a:chOff x="2000672" y="4437112"/>
              <a:chExt cx="936104" cy="792088"/>
            </a:xfrm>
          </p:grpSpPr>
          <p:sp>
            <p:nvSpPr>
              <p:cNvPr id="33" name="Rectangle 32"/>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34" name="Connecteur droit 33"/>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35" name="ZoneTexte 34"/>
              <p:cNvSpPr txBox="1"/>
              <p:nvPr/>
            </p:nvSpPr>
            <p:spPr>
              <a:xfrm>
                <a:off x="2144688" y="4437112"/>
                <a:ext cx="520097" cy="338554"/>
              </a:xfrm>
              <a:prstGeom prst="rect">
                <a:avLst/>
              </a:prstGeom>
              <a:noFill/>
            </p:spPr>
            <p:txBody>
              <a:bodyPr wrap="none" rtlCol="0">
                <a:spAutoFit/>
              </a:bodyPr>
              <a:lstStyle/>
              <a:p>
                <a:r>
                  <a:rPr lang="fr-FR" sz="1600" b="1" dirty="0"/>
                  <a:t>Mois</a:t>
                </a:r>
                <a:endParaRPr lang="fr-FR" b="1" dirty="0"/>
              </a:p>
            </p:txBody>
          </p:sp>
        </p:grpSp>
        <p:grpSp>
          <p:nvGrpSpPr>
            <p:cNvPr id="29" name="Grouper 28"/>
            <p:cNvGrpSpPr/>
            <p:nvPr/>
          </p:nvGrpSpPr>
          <p:grpSpPr>
            <a:xfrm>
              <a:off x="4651805" y="3573016"/>
              <a:ext cx="1178320" cy="800785"/>
              <a:chOff x="3779591" y="3573016"/>
              <a:chExt cx="957385" cy="800785"/>
            </a:xfrm>
          </p:grpSpPr>
          <p:grpSp>
            <p:nvGrpSpPr>
              <p:cNvPr id="12" name="Grouper 11"/>
              <p:cNvGrpSpPr/>
              <p:nvPr/>
            </p:nvGrpSpPr>
            <p:grpSpPr>
              <a:xfrm>
                <a:off x="3779591" y="3573016"/>
                <a:ext cx="957385" cy="792088"/>
                <a:chOff x="1979391" y="4437112"/>
                <a:chExt cx="957385" cy="792088"/>
              </a:xfrm>
            </p:grpSpPr>
            <p:sp>
              <p:nvSpPr>
                <p:cNvPr id="13" name="Rectangle 12"/>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14" name="Connecteur droit 13"/>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15" name="ZoneTexte 14"/>
                <p:cNvSpPr txBox="1"/>
                <p:nvPr/>
              </p:nvSpPr>
              <p:spPr>
                <a:xfrm>
                  <a:off x="1979391" y="4437112"/>
                  <a:ext cx="616722" cy="338554"/>
                </a:xfrm>
                <a:prstGeom prst="rect">
                  <a:avLst/>
                </a:prstGeom>
                <a:noFill/>
              </p:spPr>
              <p:txBody>
                <a:bodyPr wrap="none" rtlCol="0">
                  <a:spAutoFit/>
                </a:bodyPr>
                <a:lstStyle/>
                <a:p>
                  <a:r>
                    <a:rPr lang="fr-FR" sz="1600" b="1" dirty="0"/>
                    <a:t>Client</a:t>
                  </a:r>
                  <a:endParaRPr lang="fr-FR" b="1" dirty="0"/>
                </a:p>
              </p:txBody>
            </p:sp>
          </p:grpSp>
          <p:sp>
            <p:nvSpPr>
              <p:cNvPr id="41" name="ZoneTexte 40"/>
              <p:cNvSpPr txBox="1"/>
              <p:nvPr/>
            </p:nvSpPr>
            <p:spPr>
              <a:xfrm>
                <a:off x="3779591" y="3850581"/>
                <a:ext cx="936104" cy="523220"/>
              </a:xfrm>
              <a:prstGeom prst="rect">
                <a:avLst/>
              </a:prstGeom>
              <a:noFill/>
            </p:spPr>
            <p:txBody>
              <a:bodyPr wrap="square" rtlCol="0">
                <a:spAutoFit/>
              </a:bodyPr>
              <a:lstStyle/>
              <a:p>
                <a:r>
                  <a:rPr lang="fr-FR" sz="1400" dirty="0"/>
                  <a:t>Nom</a:t>
                </a:r>
              </a:p>
              <a:p>
                <a:r>
                  <a:rPr lang="fr-FR" sz="1400" dirty="0"/>
                  <a:t>Fonction</a:t>
                </a:r>
              </a:p>
            </p:txBody>
          </p:sp>
        </p:grpSp>
        <p:grpSp>
          <p:nvGrpSpPr>
            <p:cNvPr id="30" name="Grouper 29"/>
            <p:cNvGrpSpPr/>
            <p:nvPr/>
          </p:nvGrpSpPr>
          <p:grpSpPr>
            <a:xfrm>
              <a:off x="4651805" y="4869160"/>
              <a:ext cx="1178320" cy="792088"/>
              <a:chOff x="3707583" y="4653136"/>
              <a:chExt cx="957385" cy="792088"/>
            </a:xfrm>
          </p:grpSpPr>
          <p:grpSp>
            <p:nvGrpSpPr>
              <p:cNvPr id="16" name="Grouper 15"/>
              <p:cNvGrpSpPr/>
              <p:nvPr/>
            </p:nvGrpSpPr>
            <p:grpSpPr>
              <a:xfrm>
                <a:off x="3728864" y="4653136"/>
                <a:ext cx="936104" cy="792088"/>
                <a:chOff x="2000672" y="4437112"/>
                <a:chExt cx="936104" cy="792088"/>
              </a:xfrm>
            </p:grpSpPr>
            <p:sp>
              <p:nvSpPr>
                <p:cNvPr id="17" name="Rectangle 16"/>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18" name="Connecteur droit 17"/>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19" name="ZoneTexte 18"/>
                <p:cNvSpPr txBox="1"/>
                <p:nvPr/>
              </p:nvSpPr>
              <p:spPr>
                <a:xfrm>
                  <a:off x="2012377" y="4437112"/>
                  <a:ext cx="703497" cy="338554"/>
                </a:xfrm>
                <a:prstGeom prst="rect">
                  <a:avLst/>
                </a:prstGeom>
                <a:noFill/>
              </p:spPr>
              <p:txBody>
                <a:bodyPr wrap="none" rtlCol="0">
                  <a:spAutoFit/>
                </a:bodyPr>
                <a:lstStyle/>
                <a:p>
                  <a:r>
                    <a:rPr lang="fr-FR" sz="1600" b="1" dirty="0"/>
                    <a:t>Produit</a:t>
                  </a:r>
                  <a:endParaRPr lang="fr-FR" b="1" dirty="0"/>
                </a:p>
              </p:txBody>
            </p:sp>
          </p:grpSp>
          <p:sp>
            <p:nvSpPr>
              <p:cNvPr id="42" name="ZoneTexte 41"/>
              <p:cNvSpPr txBox="1"/>
              <p:nvPr/>
            </p:nvSpPr>
            <p:spPr>
              <a:xfrm>
                <a:off x="3707583" y="4941168"/>
                <a:ext cx="936104" cy="307777"/>
              </a:xfrm>
              <a:prstGeom prst="rect">
                <a:avLst/>
              </a:prstGeom>
              <a:noFill/>
            </p:spPr>
            <p:txBody>
              <a:bodyPr wrap="square" rtlCol="0">
                <a:spAutoFit/>
              </a:bodyPr>
              <a:lstStyle/>
              <a:p>
                <a:r>
                  <a:rPr lang="fr-FR" sz="1400" dirty="0"/>
                  <a:t>Nom</a:t>
                </a:r>
              </a:p>
            </p:txBody>
          </p:sp>
        </p:grpSp>
        <p:sp>
          <p:nvSpPr>
            <p:cNvPr id="27" name="Ellipse 26"/>
            <p:cNvSpPr/>
            <p:nvPr/>
          </p:nvSpPr>
          <p:spPr>
            <a:xfrm>
              <a:off x="6716377" y="4077072"/>
              <a:ext cx="2304256" cy="122413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FR" dirty="0"/>
            </a:p>
            <a:p>
              <a:pPr algn="ctr"/>
              <a:endParaRPr lang="fr-FR" dirty="0"/>
            </a:p>
            <a:p>
              <a:pPr algn="ctr"/>
              <a:r>
                <a:rPr lang="fr-FR" dirty="0"/>
                <a:t>Marge</a:t>
              </a:r>
            </a:p>
          </p:txBody>
        </p:sp>
        <p:cxnSp>
          <p:nvCxnSpPr>
            <p:cNvPr id="37" name="Connecteur droit 36"/>
            <p:cNvCxnSpPr/>
            <p:nvPr/>
          </p:nvCxnSpPr>
          <p:spPr>
            <a:xfrm>
              <a:off x="6716377" y="4653136"/>
              <a:ext cx="2304256" cy="0"/>
            </a:xfrm>
            <a:prstGeom prst="line">
              <a:avLst/>
            </a:prstGeom>
          </p:spPr>
          <p:style>
            <a:lnRef idx="1">
              <a:schemeClr val="accent3"/>
            </a:lnRef>
            <a:fillRef idx="0">
              <a:schemeClr val="accent3"/>
            </a:fillRef>
            <a:effectRef idx="0">
              <a:schemeClr val="accent3"/>
            </a:effectRef>
            <a:fontRef idx="minor">
              <a:schemeClr val="tx1"/>
            </a:fontRef>
          </p:style>
        </p:cxnSp>
        <p:sp>
          <p:nvSpPr>
            <p:cNvPr id="40" name="ZoneTexte 39"/>
            <p:cNvSpPr txBox="1"/>
            <p:nvPr/>
          </p:nvSpPr>
          <p:spPr>
            <a:xfrm>
              <a:off x="7377768" y="4149081"/>
              <a:ext cx="1040369" cy="461665"/>
            </a:xfrm>
            <a:prstGeom prst="rect">
              <a:avLst/>
            </a:prstGeom>
            <a:noFill/>
          </p:spPr>
          <p:txBody>
            <a:bodyPr wrap="none" rtlCol="0">
              <a:spAutoFit/>
            </a:bodyPr>
            <a:lstStyle/>
            <a:p>
              <a:r>
                <a:rPr lang="fr-FR" sz="2400" b="1" dirty="0"/>
                <a:t>Vue 1</a:t>
              </a:r>
            </a:p>
          </p:txBody>
        </p:sp>
        <p:cxnSp>
          <p:nvCxnSpPr>
            <p:cNvPr id="39" name="Connecteur droit 38"/>
            <p:cNvCxnSpPr>
              <a:stCxn id="13" idx="3"/>
              <a:endCxn id="27" idx="1"/>
            </p:cNvCxnSpPr>
            <p:nvPr/>
          </p:nvCxnSpPr>
          <p:spPr>
            <a:xfrm>
              <a:off x="5830125" y="4005065"/>
              <a:ext cx="1223703" cy="251279"/>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43" name="Connecteur droit 42"/>
            <p:cNvCxnSpPr>
              <a:stCxn id="17" idx="3"/>
            </p:cNvCxnSpPr>
            <p:nvPr/>
          </p:nvCxnSpPr>
          <p:spPr>
            <a:xfrm flipV="1">
              <a:off x="5830124" y="4869160"/>
              <a:ext cx="974878" cy="432048"/>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46" name="Connecteur droit 45"/>
            <p:cNvCxnSpPr>
              <a:stCxn id="21" idx="1"/>
            </p:cNvCxnSpPr>
            <p:nvPr/>
          </p:nvCxnSpPr>
          <p:spPr>
            <a:xfrm flipH="1">
              <a:off x="8843382" y="4005064"/>
              <a:ext cx="1152128" cy="360040"/>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51" name="Connecteur droit 50"/>
            <p:cNvCxnSpPr>
              <a:stCxn id="33" idx="1"/>
            </p:cNvCxnSpPr>
            <p:nvPr/>
          </p:nvCxnSpPr>
          <p:spPr>
            <a:xfrm flipH="1" flipV="1">
              <a:off x="8932007" y="4941168"/>
              <a:ext cx="1063503" cy="360040"/>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01149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Vue</a:t>
            </a:r>
            <a:endParaRPr lang="fr-FR" dirty="0"/>
          </a:p>
        </p:txBody>
      </p:sp>
      <p:sp>
        <p:nvSpPr>
          <p:cNvPr id="3" name="Espace réservé du contenu 2"/>
          <p:cNvSpPr>
            <a:spLocks noGrp="1"/>
          </p:cNvSpPr>
          <p:nvPr>
            <p:ph idx="1"/>
          </p:nvPr>
        </p:nvSpPr>
        <p:spPr>
          <a:xfrm>
            <a:off x="574624" y="1706353"/>
            <a:ext cx="3696869" cy="3753055"/>
          </a:xfrm>
        </p:spPr>
        <p:txBody>
          <a:bodyPr>
            <a:noAutofit/>
          </a:bodyPr>
          <a:lstStyle/>
          <a:p>
            <a:endParaRPr lang="fr-FR" dirty="0"/>
          </a:p>
          <a:p>
            <a:r>
              <a:rPr lang="fr-FR" b="1" dirty="0"/>
              <a:t>Exemple 3:</a:t>
            </a:r>
          </a:p>
          <a:p>
            <a:pPr lvl="1"/>
            <a:r>
              <a:rPr lang="fr-FR" sz="2000" dirty="0"/>
              <a:t>Requête: Quels sont les revenus sur les ventes de la marque ‘Teams’ en Tunisie durant l’année 2011?</a:t>
            </a:r>
          </a:p>
          <a:p>
            <a:pPr lvl="1"/>
            <a:endParaRPr lang="fr-FR" sz="2000" dirty="0"/>
          </a:p>
          <a:p>
            <a:pPr lvl="1"/>
            <a:r>
              <a:rPr lang="fr-FR" sz="2000" dirty="0"/>
              <a:t>Vue: </a:t>
            </a:r>
          </a:p>
          <a:p>
            <a:pPr lvl="2"/>
            <a:r>
              <a:rPr lang="fr-FR" sz="2000" dirty="0"/>
              <a:t>Revenu</a:t>
            </a:r>
          </a:p>
          <a:p>
            <a:pPr lvl="2"/>
            <a:r>
              <a:rPr lang="fr-FR" sz="2000" dirty="0"/>
              <a:t>Marque</a:t>
            </a:r>
          </a:p>
          <a:p>
            <a:pPr lvl="2"/>
            <a:r>
              <a:rPr lang="fr-FR" sz="2000" dirty="0"/>
              <a:t>Pays</a:t>
            </a:r>
          </a:p>
          <a:p>
            <a:pPr lvl="2"/>
            <a:r>
              <a:rPr lang="fr-FR" sz="2000" dirty="0"/>
              <a:t>Année</a:t>
            </a:r>
          </a:p>
        </p:txBody>
      </p:sp>
      <p:sp>
        <p:nvSpPr>
          <p:cNvPr id="4" name="Espace réservé de la date 3"/>
          <p:cNvSpPr>
            <a:spLocks noGrp="1"/>
          </p:cNvSpPr>
          <p:nvPr>
            <p:ph type="dt" sz="half" idx="10"/>
          </p:nvPr>
        </p:nvSpPr>
        <p:spPr/>
        <p:txBody>
          <a:bodyPr/>
          <a:lstStyle/>
          <a:p>
            <a:fld id="{CC10FEC1-843E-0B4C-90DE-0EF86DC9817F}" type="datetime1">
              <a:rPr lang="fr-FR" smtClean="0"/>
              <a:pPr/>
              <a:t>27/03/2021</a:t>
            </a:fld>
            <a:endParaRPr lang="fr-BE"/>
          </a:p>
        </p:txBody>
      </p:sp>
      <p:sp>
        <p:nvSpPr>
          <p:cNvPr id="5" name="Espace réservé du pied de page 4"/>
          <p:cNvSpPr>
            <a:spLocks noGrp="1"/>
          </p:cNvSpPr>
          <p:nvPr>
            <p:ph type="ftr" sz="quarter" idx="11"/>
          </p:nvPr>
        </p:nvSpPr>
        <p:spPr/>
        <p:txBody>
          <a:bodyPr/>
          <a:lstStyle/>
          <a:p>
            <a:r>
              <a:rPr lang="fr-BE"/>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21</a:t>
            </a:fld>
            <a:endParaRPr lang="fr-BE"/>
          </a:p>
        </p:txBody>
      </p:sp>
      <p:grpSp>
        <p:nvGrpSpPr>
          <p:cNvPr id="7" name="Grouper 6"/>
          <p:cNvGrpSpPr/>
          <p:nvPr/>
        </p:nvGrpSpPr>
        <p:grpSpPr>
          <a:xfrm>
            <a:off x="4684651" y="2525004"/>
            <a:ext cx="7133538" cy="3133924"/>
            <a:chOff x="4651805" y="3573016"/>
            <a:chExt cx="6850334" cy="2088232"/>
          </a:xfrm>
        </p:grpSpPr>
        <p:grpSp>
          <p:nvGrpSpPr>
            <p:cNvPr id="37" name="Grouper 36"/>
            <p:cNvGrpSpPr/>
            <p:nvPr/>
          </p:nvGrpSpPr>
          <p:grpSpPr>
            <a:xfrm>
              <a:off x="10350011" y="4221088"/>
              <a:ext cx="1152128" cy="792088"/>
              <a:chOff x="2000672" y="4437112"/>
              <a:chExt cx="936104" cy="792088"/>
            </a:xfrm>
          </p:grpSpPr>
          <p:sp>
            <p:nvSpPr>
              <p:cNvPr id="38" name="Rectangle 37"/>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39" name="Connecteur droit 38"/>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40" name="ZoneTexte 39"/>
              <p:cNvSpPr txBox="1"/>
              <p:nvPr/>
            </p:nvSpPr>
            <p:spPr>
              <a:xfrm>
                <a:off x="2093203" y="4437112"/>
                <a:ext cx="686891" cy="338554"/>
              </a:xfrm>
              <a:prstGeom prst="rect">
                <a:avLst/>
              </a:prstGeom>
              <a:noFill/>
            </p:spPr>
            <p:txBody>
              <a:bodyPr wrap="none" rtlCol="0">
                <a:spAutoFit/>
              </a:bodyPr>
              <a:lstStyle/>
              <a:p>
                <a:r>
                  <a:rPr lang="fr-FR" sz="1600" b="1" dirty="0"/>
                  <a:t>Année</a:t>
                </a:r>
                <a:endParaRPr lang="fr-FR" b="1" dirty="0"/>
              </a:p>
            </p:txBody>
          </p:sp>
        </p:grpSp>
        <p:grpSp>
          <p:nvGrpSpPr>
            <p:cNvPr id="48" name="Grouper 47"/>
            <p:cNvGrpSpPr/>
            <p:nvPr/>
          </p:nvGrpSpPr>
          <p:grpSpPr>
            <a:xfrm>
              <a:off x="4651805" y="3573016"/>
              <a:ext cx="1178320" cy="792088"/>
              <a:chOff x="1979391" y="4437112"/>
              <a:chExt cx="957385" cy="792088"/>
            </a:xfrm>
          </p:grpSpPr>
          <p:sp>
            <p:nvSpPr>
              <p:cNvPr id="50" name="Rectangle 49"/>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51" name="Connecteur droit 50"/>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52" name="ZoneTexte 51"/>
              <p:cNvSpPr txBox="1"/>
              <p:nvPr/>
            </p:nvSpPr>
            <p:spPr>
              <a:xfrm>
                <a:off x="1979391" y="4437112"/>
                <a:ext cx="780259" cy="338554"/>
              </a:xfrm>
              <a:prstGeom prst="rect">
                <a:avLst/>
              </a:prstGeom>
              <a:noFill/>
            </p:spPr>
            <p:txBody>
              <a:bodyPr wrap="none" rtlCol="0">
                <a:spAutoFit/>
              </a:bodyPr>
              <a:lstStyle/>
              <a:p>
                <a:r>
                  <a:rPr lang="fr-FR" sz="1600" b="1" dirty="0"/>
                  <a:t>Marque</a:t>
                </a:r>
                <a:endParaRPr lang="fr-FR" b="1" dirty="0"/>
              </a:p>
            </p:txBody>
          </p:sp>
        </p:grpSp>
        <p:grpSp>
          <p:nvGrpSpPr>
            <p:cNvPr id="54" name="Grouper 53"/>
            <p:cNvGrpSpPr/>
            <p:nvPr/>
          </p:nvGrpSpPr>
          <p:grpSpPr>
            <a:xfrm>
              <a:off x="4677996" y="4869160"/>
              <a:ext cx="1152128" cy="792088"/>
              <a:chOff x="2000672" y="4437112"/>
              <a:chExt cx="936104" cy="792088"/>
            </a:xfrm>
          </p:grpSpPr>
          <p:sp>
            <p:nvSpPr>
              <p:cNvPr id="56" name="Rectangle 55"/>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57" name="Connecteur droit 56"/>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58" name="ZoneTexte 57"/>
              <p:cNvSpPr txBox="1"/>
              <p:nvPr/>
            </p:nvSpPr>
            <p:spPr>
              <a:xfrm>
                <a:off x="2146556" y="4437112"/>
                <a:ext cx="523516" cy="338554"/>
              </a:xfrm>
              <a:prstGeom prst="rect">
                <a:avLst/>
              </a:prstGeom>
              <a:noFill/>
            </p:spPr>
            <p:txBody>
              <a:bodyPr wrap="none" rtlCol="0">
                <a:spAutoFit/>
              </a:bodyPr>
              <a:lstStyle/>
              <a:p>
                <a:r>
                  <a:rPr lang="fr-FR" sz="1600" b="1" dirty="0"/>
                  <a:t>Pays</a:t>
                </a:r>
                <a:endParaRPr lang="fr-FR" b="1" dirty="0"/>
              </a:p>
            </p:txBody>
          </p:sp>
        </p:grpSp>
        <p:sp>
          <p:nvSpPr>
            <p:cNvPr id="59" name="Ellipse 58"/>
            <p:cNvSpPr/>
            <p:nvPr/>
          </p:nvSpPr>
          <p:spPr>
            <a:xfrm>
              <a:off x="6716377" y="4077072"/>
              <a:ext cx="2304256" cy="122413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FR" dirty="0"/>
            </a:p>
            <a:p>
              <a:pPr algn="ctr"/>
              <a:endParaRPr lang="fr-FR" dirty="0"/>
            </a:p>
            <a:p>
              <a:pPr algn="ctr"/>
              <a:r>
                <a:rPr lang="fr-FR" dirty="0"/>
                <a:t>Revenu</a:t>
              </a:r>
            </a:p>
          </p:txBody>
        </p:sp>
        <p:cxnSp>
          <p:nvCxnSpPr>
            <p:cNvPr id="60" name="Connecteur droit 59"/>
            <p:cNvCxnSpPr/>
            <p:nvPr/>
          </p:nvCxnSpPr>
          <p:spPr>
            <a:xfrm>
              <a:off x="6716377" y="4653136"/>
              <a:ext cx="2304256" cy="0"/>
            </a:xfrm>
            <a:prstGeom prst="line">
              <a:avLst/>
            </a:prstGeom>
          </p:spPr>
          <p:style>
            <a:lnRef idx="1">
              <a:schemeClr val="accent3"/>
            </a:lnRef>
            <a:fillRef idx="0">
              <a:schemeClr val="accent3"/>
            </a:fillRef>
            <a:effectRef idx="0">
              <a:schemeClr val="accent3"/>
            </a:effectRef>
            <a:fontRef idx="minor">
              <a:schemeClr val="tx1"/>
            </a:fontRef>
          </p:style>
        </p:cxnSp>
        <p:sp>
          <p:nvSpPr>
            <p:cNvPr id="61" name="ZoneTexte 60"/>
            <p:cNvSpPr txBox="1"/>
            <p:nvPr/>
          </p:nvSpPr>
          <p:spPr>
            <a:xfrm>
              <a:off x="7377768" y="4149081"/>
              <a:ext cx="1040369" cy="461665"/>
            </a:xfrm>
            <a:prstGeom prst="rect">
              <a:avLst/>
            </a:prstGeom>
            <a:noFill/>
          </p:spPr>
          <p:txBody>
            <a:bodyPr wrap="none" rtlCol="0">
              <a:spAutoFit/>
            </a:bodyPr>
            <a:lstStyle/>
            <a:p>
              <a:r>
                <a:rPr lang="fr-FR" sz="2400" b="1" dirty="0"/>
                <a:t>Vue 2</a:t>
              </a:r>
            </a:p>
          </p:txBody>
        </p:sp>
        <p:cxnSp>
          <p:nvCxnSpPr>
            <p:cNvPr id="62" name="Connecteur droit 61"/>
            <p:cNvCxnSpPr>
              <a:stCxn id="50" idx="3"/>
              <a:endCxn id="59" idx="1"/>
            </p:cNvCxnSpPr>
            <p:nvPr/>
          </p:nvCxnSpPr>
          <p:spPr>
            <a:xfrm>
              <a:off x="5830125" y="4005065"/>
              <a:ext cx="1223703" cy="251279"/>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63" name="Connecteur droit 62"/>
            <p:cNvCxnSpPr>
              <a:stCxn id="56" idx="3"/>
            </p:cNvCxnSpPr>
            <p:nvPr/>
          </p:nvCxnSpPr>
          <p:spPr>
            <a:xfrm flipV="1">
              <a:off x="5830124" y="4869160"/>
              <a:ext cx="974878" cy="432048"/>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64" name="Connecteur droit 63"/>
            <p:cNvCxnSpPr>
              <a:stCxn id="38" idx="1"/>
            </p:cNvCxnSpPr>
            <p:nvPr/>
          </p:nvCxnSpPr>
          <p:spPr>
            <a:xfrm flipH="1">
              <a:off x="9020633" y="4653136"/>
              <a:ext cx="1329378" cy="0"/>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698358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Vue</a:t>
            </a:r>
            <a:endParaRPr lang="fr-FR" dirty="0"/>
          </a:p>
        </p:txBody>
      </p:sp>
      <p:sp>
        <p:nvSpPr>
          <p:cNvPr id="3" name="Espace réservé du contenu 2"/>
          <p:cNvSpPr>
            <a:spLocks noGrp="1"/>
          </p:cNvSpPr>
          <p:nvPr>
            <p:ph idx="1"/>
          </p:nvPr>
        </p:nvSpPr>
        <p:spPr>
          <a:xfrm>
            <a:off x="483079" y="2196224"/>
            <a:ext cx="3949230" cy="3871042"/>
          </a:xfrm>
        </p:spPr>
        <p:txBody>
          <a:bodyPr>
            <a:noAutofit/>
          </a:bodyPr>
          <a:lstStyle/>
          <a:p>
            <a:r>
              <a:rPr lang="fr-FR" b="1" dirty="0"/>
              <a:t>Exemple 4:</a:t>
            </a:r>
          </a:p>
          <a:p>
            <a:pPr lvl="1"/>
            <a:r>
              <a:rPr lang="fr-FR" sz="2000" dirty="0"/>
              <a:t>Requête: Quels ont été les quantités vendues de la gamme ‘G006’ durant le Trimestre 2 pour la région du nord ?</a:t>
            </a:r>
          </a:p>
          <a:p>
            <a:pPr lvl="1"/>
            <a:endParaRPr lang="fr-FR" sz="2000" dirty="0"/>
          </a:p>
          <a:p>
            <a:pPr lvl="1"/>
            <a:r>
              <a:rPr lang="fr-FR" sz="2000" dirty="0"/>
              <a:t>Vue: </a:t>
            </a:r>
          </a:p>
          <a:p>
            <a:pPr lvl="2"/>
            <a:r>
              <a:rPr lang="fr-FR" sz="2000" dirty="0"/>
              <a:t>Quantité</a:t>
            </a:r>
          </a:p>
          <a:p>
            <a:pPr lvl="2"/>
            <a:r>
              <a:rPr lang="fr-FR" sz="2000" dirty="0"/>
              <a:t>Gamme</a:t>
            </a:r>
          </a:p>
          <a:p>
            <a:pPr lvl="2"/>
            <a:r>
              <a:rPr lang="fr-FR" sz="2000" dirty="0"/>
              <a:t>Trimestre</a:t>
            </a:r>
          </a:p>
          <a:p>
            <a:pPr lvl="2"/>
            <a:r>
              <a:rPr lang="fr-FR" sz="2000" dirty="0"/>
              <a:t>Région</a:t>
            </a:r>
          </a:p>
        </p:txBody>
      </p:sp>
      <p:sp>
        <p:nvSpPr>
          <p:cNvPr id="4" name="Espace réservé de la date 3"/>
          <p:cNvSpPr>
            <a:spLocks noGrp="1"/>
          </p:cNvSpPr>
          <p:nvPr>
            <p:ph type="dt" sz="half" idx="10"/>
          </p:nvPr>
        </p:nvSpPr>
        <p:spPr/>
        <p:txBody>
          <a:bodyPr/>
          <a:lstStyle/>
          <a:p>
            <a:fld id="{359B14F3-F3B3-F248-B9E3-CAEA790C55F7}" type="datetime1">
              <a:rPr lang="fr-FR" smtClean="0"/>
              <a:pPr/>
              <a:t>27/03/2021</a:t>
            </a:fld>
            <a:endParaRPr lang="fr-BE"/>
          </a:p>
        </p:txBody>
      </p:sp>
      <p:sp>
        <p:nvSpPr>
          <p:cNvPr id="5" name="Espace réservé du pied de page 4"/>
          <p:cNvSpPr>
            <a:spLocks noGrp="1"/>
          </p:cNvSpPr>
          <p:nvPr>
            <p:ph type="ftr" sz="quarter" idx="11"/>
          </p:nvPr>
        </p:nvSpPr>
        <p:spPr/>
        <p:txBody>
          <a:bodyPr/>
          <a:lstStyle/>
          <a:p>
            <a:r>
              <a:rPr lang="fr-BE"/>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22</a:t>
            </a:fld>
            <a:endParaRPr lang="fr-BE"/>
          </a:p>
        </p:txBody>
      </p:sp>
      <p:grpSp>
        <p:nvGrpSpPr>
          <p:cNvPr id="7" name="Grouper 6"/>
          <p:cNvGrpSpPr/>
          <p:nvPr/>
        </p:nvGrpSpPr>
        <p:grpSpPr>
          <a:xfrm>
            <a:off x="4730057" y="3946555"/>
            <a:ext cx="6850333" cy="2088232"/>
            <a:chOff x="4917681" y="3573016"/>
            <a:chExt cx="6850333" cy="2088232"/>
          </a:xfrm>
        </p:grpSpPr>
        <p:grpSp>
          <p:nvGrpSpPr>
            <p:cNvPr id="27" name="Grouper 26"/>
            <p:cNvGrpSpPr/>
            <p:nvPr/>
          </p:nvGrpSpPr>
          <p:grpSpPr>
            <a:xfrm>
              <a:off x="10570678" y="4221088"/>
              <a:ext cx="1197336" cy="792088"/>
              <a:chOff x="1963940" y="4437112"/>
              <a:chExt cx="972836" cy="792088"/>
            </a:xfrm>
          </p:grpSpPr>
          <p:sp>
            <p:nvSpPr>
              <p:cNvPr id="28" name="Rectangle 27"/>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29" name="Connecteur droit 28"/>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30" name="ZoneTexte 29"/>
              <p:cNvSpPr txBox="1"/>
              <p:nvPr/>
            </p:nvSpPr>
            <p:spPr>
              <a:xfrm>
                <a:off x="1963940" y="4437112"/>
                <a:ext cx="860115" cy="338554"/>
              </a:xfrm>
              <a:prstGeom prst="rect">
                <a:avLst/>
              </a:prstGeom>
              <a:noFill/>
            </p:spPr>
            <p:txBody>
              <a:bodyPr wrap="none" rtlCol="0">
                <a:spAutoFit/>
              </a:bodyPr>
              <a:lstStyle/>
              <a:p>
                <a:r>
                  <a:rPr lang="fr-FR" sz="1600" b="1" dirty="0"/>
                  <a:t>Trimestre</a:t>
                </a:r>
                <a:endParaRPr lang="fr-FR" b="1" dirty="0"/>
              </a:p>
            </p:txBody>
          </p:sp>
        </p:grpSp>
        <p:grpSp>
          <p:nvGrpSpPr>
            <p:cNvPr id="31" name="Grouper 30"/>
            <p:cNvGrpSpPr/>
            <p:nvPr/>
          </p:nvGrpSpPr>
          <p:grpSpPr>
            <a:xfrm>
              <a:off x="4917681" y="3573016"/>
              <a:ext cx="1178320" cy="792088"/>
              <a:chOff x="1979391" y="4437112"/>
              <a:chExt cx="957385" cy="792088"/>
            </a:xfrm>
          </p:grpSpPr>
          <p:sp>
            <p:nvSpPr>
              <p:cNvPr id="32" name="Rectangle 31"/>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33" name="Connecteur droit 32"/>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34" name="ZoneTexte 33"/>
              <p:cNvSpPr txBox="1"/>
              <p:nvPr/>
            </p:nvSpPr>
            <p:spPr>
              <a:xfrm>
                <a:off x="1979391" y="4437112"/>
                <a:ext cx="820228" cy="338554"/>
              </a:xfrm>
              <a:prstGeom prst="rect">
                <a:avLst/>
              </a:prstGeom>
              <a:noFill/>
            </p:spPr>
            <p:txBody>
              <a:bodyPr wrap="none" rtlCol="0">
                <a:spAutoFit/>
              </a:bodyPr>
              <a:lstStyle/>
              <a:p>
                <a:r>
                  <a:rPr lang="fr-FR" sz="1600" b="1" dirty="0"/>
                  <a:t>Gamme</a:t>
                </a:r>
                <a:endParaRPr lang="fr-FR" b="1" dirty="0"/>
              </a:p>
            </p:txBody>
          </p:sp>
        </p:grpSp>
        <p:grpSp>
          <p:nvGrpSpPr>
            <p:cNvPr id="35" name="Grouper 34"/>
            <p:cNvGrpSpPr/>
            <p:nvPr/>
          </p:nvGrpSpPr>
          <p:grpSpPr>
            <a:xfrm>
              <a:off x="4943872" y="4869160"/>
              <a:ext cx="1152128" cy="792088"/>
              <a:chOff x="2000672" y="4437112"/>
              <a:chExt cx="936104" cy="792088"/>
            </a:xfrm>
          </p:grpSpPr>
          <p:sp>
            <p:nvSpPr>
              <p:cNvPr id="36" name="Rectangle 35"/>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37" name="Connecteur droit 36"/>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38" name="ZoneTexte 37"/>
              <p:cNvSpPr txBox="1"/>
              <p:nvPr/>
            </p:nvSpPr>
            <p:spPr>
              <a:xfrm>
                <a:off x="2146556" y="4437112"/>
                <a:ext cx="710253" cy="338554"/>
              </a:xfrm>
              <a:prstGeom prst="rect">
                <a:avLst/>
              </a:prstGeom>
              <a:noFill/>
            </p:spPr>
            <p:txBody>
              <a:bodyPr wrap="none" rtlCol="0">
                <a:spAutoFit/>
              </a:bodyPr>
              <a:lstStyle/>
              <a:p>
                <a:r>
                  <a:rPr lang="fr-FR" sz="1600" b="1" dirty="0"/>
                  <a:t>Région</a:t>
                </a:r>
                <a:endParaRPr lang="fr-FR" b="1" dirty="0"/>
              </a:p>
            </p:txBody>
          </p:sp>
        </p:grpSp>
        <p:sp>
          <p:nvSpPr>
            <p:cNvPr id="39" name="Ellipse 38"/>
            <p:cNvSpPr/>
            <p:nvPr/>
          </p:nvSpPr>
          <p:spPr>
            <a:xfrm>
              <a:off x="6982252" y="4077072"/>
              <a:ext cx="2304256" cy="122413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FR" dirty="0"/>
            </a:p>
            <a:p>
              <a:pPr algn="ctr"/>
              <a:endParaRPr lang="fr-FR" dirty="0"/>
            </a:p>
            <a:p>
              <a:pPr algn="ctr"/>
              <a:r>
                <a:rPr lang="fr-FR" dirty="0"/>
                <a:t>Quantité</a:t>
              </a:r>
            </a:p>
          </p:txBody>
        </p:sp>
        <p:cxnSp>
          <p:nvCxnSpPr>
            <p:cNvPr id="40" name="Connecteur droit 39"/>
            <p:cNvCxnSpPr/>
            <p:nvPr/>
          </p:nvCxnSpPr>
          <p:spPr>
            <a:xfrm>
              <a:off x="6982252" y="4653136"/>
              <a:ext cx="2304256" cy="0"/>
            </a:xfrm>
            <a:prstGeom prst="line">
              <a:avLst/>
            </a:prstGeom>
          </p:spPr>
          <p:style>
            <a:lnRef idx="1">
              <a:schemeClr val="accent3"/>
            </a:lnRef>
            <a:fillRef idx="0">
              <a:schemeClr val="accent3"/>
            </a:fillRef>
            <a:effectRef idx="0">
              <a:schemeClr val="accent3"/>
            </a:effectRef>
            <a:fontRef idx="minor">
              <a:schemeClr val="tx1"/>
            </a:fontRef>
          </p:style>
        </p:cxnSp>
        <p:sp>
          <p:nvSpPr>
            <p:cNvPr id="41" name="ZoneTexte 40"/>
            <p:cNvSpPr txBox="1"/>
            <p:nvPr/>
          </p:nvSpPr>
          <p:spPr>
            <a:xfrm>
              <a:off x="7643644" y="4149081"/>
              <a:ext cx="1040369" cy="461665"/>
            </a:xfrm>
            <a:prstGeom prst="rect">
              <a:avLst/>
            </a:prstGeom>
            <a:noFill/>
          </p:spPr>
          <p:txBody>
            <a:bodyPr wrap="none" rtlCol="0">
              <a:spAutoFit/>
            </a:bodyPr>
            <a:lstStyle/>
            <a:p>
              <a:r>
                <a:rPr lang="fr-FR" sz="2400" b="1" dirty="0"/>
                <a:t>Vue 3</a:t>
              </a:r>
            </a:p>
          </p:txBody>
        </p:sp>
        <p:cxnSp>
          <p:nvCxnSpPr>
            <p:cNvPr id="42" name="Connecteur droit 41"/>
            <p:cNvCxnSpPr>
              <a:stCxn id="32" idx="3"/>
              <a:endCxn id="39" idx="1"/>
            </p:cNvCxnSpPr>
            <p:nvPr/>
          </p:nvCxnSpPr>
          <p:spPr>
            <a:xfrm>
              <a:off x="6096001" y="4005065"/>
              <a:ext cx="1223703" cy="251279"/>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43" name="Connecteur droit 42"/>
            <p:cNvCxnSpPr>
              <a:stCxn id="36" idx="3"/>
            </p:cNvCxnSpPr>
            <p:nvPr/>
          </p:nvCxnSpPr>
          <p:spPr>
            <a:xfrm flipV="1">
              <a:off x="6096000" y="4869160"/>
              <a:ext cx="974878" cy="432048"/>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44" name="Connecteur droit 43"/>
            <p:cNvCxnSpPr>
              <a:stCxn id="28" idx="1"/>
            </p:cNvCxnSpPr>
            <p:nvPr/>
          </p:nvCxnSpPr>
          <p:spPr>
            <a:xfrm flipH="1">
              <a:off x="9286509" y="4653136"/>
              <a:ext cx="1329378" cy="0"/>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17141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Domaine et Contexte : Définitions</a:t>
            </a:r>
          </a:p>
        </p:txBody>
      </p:sp>
      <p:sp>
        <p:nvSpPr>
          <p:cNvPr id="3" name="Espace réservé du contenu 2"/>
          <p:cNvSpPr>
            <a:spLocks noGrp="1"/>
          </p:cNvSpPr>
          <p:nvPr>
            <p:ph idx="1"/>
          </p:nvPr>
        </p:nvSpPr>
        <p:spPr>
          <a:xfrm>
            <a:off x="1154954" y="2068663"/>
            <a:ext cx="9978713" cy="3708810"/>
          </a:xfrm>
        </p:spPr>
        <p:txBody>
          <a:bodyPr>
            <a:normAutofit/>
          </a:bodyPr>
          <a:lstStyle/>
          <a:p>
            <a:r>
              <a:rPr lang="fr-FR" sz="2400" dirty="0"/>
              <a:t>Domaine </a:t>
            </a:r>
          </a:p>
          <a:p>
            <a:pPr lvl="1"/>
            <a:r>
              <a:rPr lang="fr-FR" sz="2400" dirty="0"/>
              <a:t>Concerne un utilisateur ou un ensemble cohérent d’utilisateurs</a:t>
            </a:r>
          </a:p>
          <a:p>
            <a:pPr lvl="1"/>
            <a:r>
              <a:rPr lang="fr-FR" sz="2400" dirty="0"/>
              <a:t>Implique un vocabulaire commun et une manière commune d’appréhender l’information	</a:t>
            </a:r>
          </a:p>
          <a:p>
            <a:r>
              <a:rPr lang="fr-FR" sz="2400" dirty="0"/>
              <a:t>Contexte</a:t>
            </a:r>
          </a:p>
          <a:p>
            <a:pPr lvl="1"/>
            <a:r>
              <a:rPr lang="fr-FR" sz="2400" dirty="0"/>
              <a:t>Ensemble de faits et dimensions assemblées selon des critères sémantiques formels de cohérence</a:t>
            </a:r>
          </a:p>
          <a:p>
            <a:pPr lvl="1"/>
            <a:r>
              <a:rPr lang="fr-FR" sz="2400" dirty="0"/>
              <a:t>Caractérisé par une association unique, groupant tous les faits relevés dans les vues</a:t>
            </a:r>
          </a:p>
          <a:p>
            <a:pPr lvl="1"/>
            <a:endParaRPr lang="fr-FR" sz="2400" dirty="0"/>
          </a:p>
        </p:txBody>
      </p:sp>
      <p:sp>
        <p:nvSpPr>
          <p:cNvPr id="4" name="Espace réservé de la date 3"/>
          <p:cNvSpPr>
            <a:spLocks noGrp="1"/>
          </p:cNvSpPr>
          <p:nvPr>
            <p:ph type="dt" sz="half" idx="10"/>
          </p:nvPr>
        </p:nvSpPr>
        <p:spPr/>
        <p:txBody>
          <a:bodyPr/>
          <a:lstStyle/>
          <a:p>
            <a:fld id="{40AA2BF5-9E01-AA45-A7C1-58E17359E87F}" type="datetime1">
              <a:rPr lang="fr-FR" smtClean="0"/>
              <a:pPr/>
              <a:t>27/03/2021</a:t>
            </a:fld>
            <a:endParaRPr lang="fr-BE"/>
          </a:p>
        </p:txBody>
      </p:sp>
      <p:sp>
        <p:nvSpPr>
          <p:cNvPr id="5" name="Espace réservé du pied de page 4"/>
          <p:cNvSpPr>
            <a:spLocks noGrp="1"/>
          </p:cNvSpPr>
          <p:nvPr>
            <p:ph type="ftr" sz="quarter" idx="11"/>
          </p:nvPr>
        </p:nvSpPr>
        <p:spPr/>
        <p:txBody>
          <a:bodyPr/>
          <a:lstStyle/>
          <a:p>
            <a:r>
              <a:rPr lang="fr-BE"/>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23</a:t>
            </a:fld>
            <a:endParaRPr lang="fr-BE"/>
          </a:p>
        </p:txBody>
      </p:sp>
    </p:spTree>
    <p:extLst>
      <p:ext uri="{BB962C8B-B14F-4D97-AF65-F5344CB8AC3E}">
        <p14:creationId xmlns:p14="http://schemas.microsoft.com/office/powerpoint/2010/main" val="3421498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Contexte : Activité des Ventes</a:t>
            </a:r>
          </a:p>
        </p:txBody>
      </p:sp>
      <p:sp>
        <p:nvSpPr>
          <p:cNvPr id="3" name="Espace réservé du contenu 2"/>
          <p:cNvSpPr>
            <a:spLocks noGrp="1"/>
          </p:cNvSpPr>
          <p:nvPr>
            <p:ph idx="1"/>
          </p:nvPr>
        </p:nvSpPr>
        <p:spPr>
          <a:xfrm>
            <a:off x="1154954" y="2085920"/>
            <a:ext cx="9978713" cy="3812048"/>
          </a:xfrm>
        </p:spPr>
        <p:txBody>
          <a:bodyPr>
            <a:normAutofit/>
          </a:bodyPr>
          <a:lstStyle/>
          <a:p>
            <a:r>
              <a:rPr lang="fr-FR" sz="2400" dirty="0"/>
              <a:t>En opérant une relation superficielle entre les trois vues des exemples 2, 3 et 4, on détecte deux sortes d’éléments de rapprochement</a:t>
            </a:r>
          </a:p>
          <a:p>
            <a:pPr lvl="1"/>
            <a:r>
              <a:rPr lang="fr-FR" sz="2400" dirty="0"/>
              <a:t>Certaines informations (entités ou faits) se retrouvent dans plusieurs vues</a:t>
            </a:r>
          </a:p>
          <a:p>
            <a:pPr lvl="1"/>
            <a:r>
              <a:rPr lang="fr-FR" sz="2400" dirty="0"/>
              <a:t>Certaines entités, appartenant à des vues différentes, sont fonctionnellement liées les unes aux autres. </a:t>
            </a:r>
          </a:p>
          <a:p>
            <a:pPr lvl="1"/>
            <a:r>
              <a:rPr lang="fr-FR" sz="2400" dirty="0"/>
              <a:t>On peut intégrer ces vues en un seul contexte comportant une association porteuse des faits: Marge, Revenu, Quantité, qui comporte neuf entités distinctes</a:t>
            </a:r>
          </a:p>
        </p:txBody>
      </p:sp>
      <p:sp>
        <p:nvSpPr>
          <p:cNvPr id="4" name="Espace réservé de la date 3"/>
          <p:cNvSpPr>
            <a:spLocks noGrp="1"/>
          </p:cNvSpPr>
          <p:nvPr>
            <p:ph type="dt" sz="half" idx="10"/>
          </p:nvPr>
        </p:nvSpPr>
        <p:spPr/>
        <p:txBody>
          <a:bodyPr/>
          <a:lstStyle/>
          <a:p>
            <a:fld id="{5D905050-DF04-F045-8BCF-C8E1C193444A}" type="datetime1">
              <a:rPr lang="fr-FR" smtClean="0"/>
              <a:pPr/>
              <a:t>27/03/2021</a:t>
            </a:fld>
            <a:endParaRPr lang="fr-BE"/>
          </a:p>
        </p:txBody>
      </p:sp>
      <p:sp>
        <p:nvSpPr>
          <p:cNvPr id="5" name="Espace réservé du pied de page 4"/>
          <p:cNvSpPr>
            <a:spLocks noGrp="1"/>
          </p:cNvSpPr>
          <p:nvPr>
            <p:ph type="ftr" sz="quarter" idx="11"/>
          </p:nvPr>
        </p:nvSpPr>
        <p:spPr/>
        <p:txBody>
          <a:bodyPr/>
          <a:lstStyle/>
          <a:p>
            <a:r>
              <a:rPr lang="fr-BE"/>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24</a:t>
            </a:fld>
            <a:endParaRPr lang="fr-BE"/>
          </a:p>
        </p:txBody>
      </p:sp>
    </p:spTree>
    <p:extLst>
      <p:ext uri="{BB962C8B-B14F-4D97-AF65-F5344CB8AC3E}">
        <p14:creationId xmlns:p14="http://schemas.microsoft.com/office/powerpoint/2010/main" val="3923805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Contexte : Activité des Ventes</a:t>
            </a:r>
          </a:p>
        </p:txBody>
      </p:sp>
      <p:sp>
        <p:nvSpPr>
          <p:cNvPr id="4" name="Espace réservé de la date 3"/>
          <p:cNvSpPr>
            <a:spLocks noGrp="1"/>
          </p:cNvSpPr>
          <p:nvPr>
            <p:ph type="dt" sz="half" idx="10"/>
          </p:nvPr>
        </p:nvSpPr>
        <p:spPr/>
        <p:txBody>
          <a:bodyPr/>
          <a:lstStyle/>
          <a:p>
            <a:fld id="{2A7F5111-64A5-AD45-A748-BFA3CD215312}" type="datetime1">
              <a:rPr lang="fr-FR" smtClean="0"/>
              <a:pPr/>
              <a:t>27/03/2021</a:t>
            </a:fld>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25</a:t>
            </a:fld>
            <a:endParaRPr lang="fr-BE"/>
          </a:p>
        </p:txBody>
      </p:sp>
      <p:grpSp>
        <p:nvGrpSpPr>
          <p:cNvPr id="21" name="Grouper 20"/>
          <p:cNvGrpSpPr/>
          <p:nvPr/>
        </p:nvGrpSpPr>
        <p:grpSpPr>
          <a:xfrm>
            <a:off x="389911" y="1847476"/>
            <a:ext cx="3097731" cy="1368151"/>
            <a:chOff x="1131511" y="2276872"/>
            <a:chExt cx="3097731" cy="1368151"/>
          </a:xfrm>
        </p:grpSpPr>
        <p:grpSp>
          <p:nvGrpSpPr>
            <p:cNvPr id="11" name="Grouper 10"/>
            <p:cNvGrpSpPr/>
            <p:nvPr/>
          </p:nvGrpSpPr>
          <p:grpSpPr>
            <a:xfrm>
              <a:off x="3570551" y="2276872"/>
              <a:ext cx="658691" cy="518954"/>
              <a:chOff x="1860237" y="4437112"/>
              <a:chExt cx="1178138" cy="792088"/>
            </a:xfrm>
          </p:grpSpPr>
          <p:sp>
            <p:nvSpPr>
              <p:cNvPr id="12" name="Rectangle 11"/>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200"/>
              </a:p>
            </p:txBody>
          </p:sp>
          <p:cxnSp>
            <p:nvCxnSpPr>
              <p:cNvPr id="13" name="Connecteur droit 12"/>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14" name="ZoneTexte 13"/>
              <p:cNvSpPr txBox="1"/>
              <p:nvPr/>
            </p:nvSpPr>
            <p:spPr>
              <a:xfrm>
                <a:off x="1860237" y="4437112"/>
                <a:ext cx="1178138" cy="399300"/>
              </a:xfrm>
              <a:prstGeom prst="rect">
                <a:avLst/>
              </a:prstGeom>
              <a:noFill/>
            </p:spPr>
            <p:txBody>
              <a:bodyPr wrap="none" rtlCol="0">
                <a:spAutoFit/>
              </a:bodyPr>
              <a:lstStyle/>
              <a:p>
                <a:r>
                  <a:rPr lang="fr-FR" sz="1100" b="1" dirty="0"/>
                  <a:t>Région</a:t>
                </a:r>
                <a:endParaRPr lang="fr-FR" sz="1200" b="1" dirty="0"/>
              </a:p>
            </p:txBody>
          </p:sp>
        </p:grpSp>
        <p:grpSp>
          <p:nvGrpSpPr>
            <p:cNvPr id="15" name="Grouper 14"/>
            <p:cNvGrpSpPr/>
            <p:nvPr/>
          </p:nvGrpSpPr>
          <p:grpSpPr>
            <a:xfrm>
              <a:off x="3614492" y="3126069"/>
              <a:ext cx="557944" cy="518954"/>
              <a:chOff x="1938834" y="4437112"/>
              <a:chExt cx="997942" cy="792088"/>
            </a:xfrm>
          </p:grpSpPr>
          <p:sp>
            <p:nvSpPr>
              <p:cNvPr id="16" name="Rectangle 15"/>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200"/>
              </a:p>
            </p:txBody>
          </p:sp>
          <p:cxnSp>
            <p:nvCxnSpPr>
              <p:cNvPr id="17" name="Connecteur droit 16"/>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18" name="ZoneTexte 17"/>
              <p:cNvSpPr txBox="1"/>
              <p:nvPr/>
            </p:nvSpPr>
            <p:spPr>
              <a:xfrm>
                <a:off x="1938834" y="4437112"/>
                <a:ext cx="890350" cy="399300"/>
              </a:xfrm>
              <a:prstGeom prst="rect">
                <a:avLst/>
              </a:prstGeom>
              <a:noFill/>
            </p:spPr>
            <p:txBody>
              <a:bodyPr wrap="none" rtlCol="0">
                <a:spAutoFit/>
              </a:bodyPr>
              <a:lstStyle/>
              <a:p>
                <a:r>
                  <a:rPr lang="fr-FR" sz="1100" b="1" dirty="0"/>
                  <a:t>Mois</a:t>
                </a:r>
                <a:endParaRPr lang="fr-FR" sz="1200" b="1" dirty="0"/>
              </a:p>
            </p:txBody>
          </p:sp>
        </p:grpSp>
        <p:grpSp>
          <p:nvGrpSpPr>
            <p:cNvPr id="20" name="Grouper 19"/>
            <p:cNvGrpSpPr/>
            <p:nvPr/>
          </p:nvGrpSpPr>
          <p:grpSpPr>
            <a:xfrm>
              <a:off x="1176404" y="2276872"/>
              <a:ext cx="580477" cy="518954"/>
              <a:chOff x="1898531" y="4437112"/>
              <a:chExt cx="1038245" cy="792088"/>
            </a:xfrm>
          </p:grpSpPr>
          <p:sp>
            <p:nvSpPr>
              <p:cNvPr id="22" name="Rectangle 21"/>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200"/>
              </a:p>
            </p:txBody>
          </p:sp>
          <p:cxnSp>
            <p:nvCxnSpPr>
              <p:cNvPr id="23" name="Connecteur droit 22"/>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24" name="ZoneTexte 23"/>
              <p:cNvSpPr txBox="1"/>
              <p:nvPr/>
            </p:nvSpPr>
            <p:spPr>
              <a:xfrm>
                <a:off x="1898531" y="4437112"/>
                <a:ext cx="1036585" cy="399300"/>
              </a:xfrm>
              <a:prstGeom prst="rect">
                <a:avLst/>
              </a:prstGeom>
              <a:noFill/>
            </p:spPr>
            <p:txBody>
              <a:bodyPr wrap="none" rtlCol="0">
                <a:spAutoFit/>
              </a:bodyPr>
              <a:lstStyle/>
              <a:p>
                <a:r>
                  <a:rPr lang="fr-FR" sz="1100" b="1" dirty="0"/>
                  <a:t>Client</a:t>
                </a:r>
                <a:endParaRPr lang="fr-FR" sz="1200" b="1" dirty="0"/>
              </a:p>
            </p:txBody>
          </p:sp>
        </p:grpSp>
        <p:grpSp>
          <p:nvGrpSpPr>
            <p:cNvPr id="26" name="Grouper 25"/>
            <p:cNvGrpSpPr/>
            <p:nvPr/>
          </p:nvGrpSpPr>
          <p:grpSpPr>
            <a:xfrm>
              <a:off x="1131511" y="3126069"/>
              <a:ext cx="625369" cy="518954"/>
              <a:chOff x="1818237" y="4437112"/>
              <a:chExt cx="1118539" cy="792088"/>
            </a:xfrm>
          </p:grpSpPr>
          <p:sp>
            <p:nvSpPr>
              <p:cNvPr id="28" name="Rectangle 27"/>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200"/>
              </a:p>
            </p:txBody>
          </p:sp>
          <p:cxnSp>
            <p:nvCxnSpPr>
              <p:cNvPr id="29" name="Connecteur droit 28"/>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30" name="ZoneTexte 29"/>
              <p:cNvSpPr txBox="1"/>
              <p:nvPr/>
            </p:nvSpPr>
            <p:spPr>
              <a:xfrm>
                <a:off x="1818237" y="4437112"/>
                <a:ext cx="1091767" cy="375811"/>
              </a:xfrm>
              <a:prstGeom prst="rect">
                <a:avLst/>
              </a:prstGeom>
              <a:noFill/>
            </p:spPr>
            <p:txBody>
              <a:bodyPr wrap="none" rtlCol="0">
                <a:spAutoFit/>
              </a:bodyPr>
              <a:lstStyle/>
              <a:p>
                <a:r>
                  <a:rPr lang="fr-FR" sz="1000" b="1" dirty="0"/>
                  <a:t>Produit</a:t>
                </a:r>
              </a:p>
            </p:txBody>
          </p:sp>
        </p:grpSp>
        <p:sp>
          <p:nvSpPr>
            <p:cNvPr id="31" name="Ellipse 30"/>
            <p:cNvSpPr/>
            <p:nvPr/>
          </p:nvSpPr>
          <p:spPr>
            <a:xfrm>
              <a:off x="2159474" y="2607115"/>
              <a:ext cx="1046741" cy="8020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FR" sz="1200" dirty="0"/>
            </a:p>
            <a:p>
              <a:pPr algn="ctr"/>
              <a:endParaRPr lang="fr-FR" sz="1200" dirty="0"/>
            </a:p>
            <a:p>
              <a:pPr algn="ctr"/>
              <a:r>
                <a:rPr lang="fr-FR" sz="1200" b="1" dirty="0"/>
                <a:t>Marge</a:t>
              </a:r>
            </a:p>
          </p:txBody>
        </p:sp>
        <p:cxnSp>
          <p:nvCxnSpPr>
            <p:cNvPr id="32" name="Connecteur droit 31"/>
            <p:cNvCxnSpPr/>
            <p:nvPr/>
          </p:nvCxnSpPr>
          <p:spPr>
            <a:xfrm>
              <a:off x="2159474" y="2984536"/>
              <a:ext cx="1046741" cy="0"/>
            </a:xfrm>
            <a:prstGeom prst="line">
              <a:avLst/>
            </a:prstGeom>
          </p:spPr>
          <p:style>
            <a:lnRef idx="1">
              <a:schemeClr val="accent3"/>
            </a:lnRef>
            <a:fillRef idx="0">
              <a:schemeClr val="accent3"/>
            </a:fillRef>
            <a:effectRef idx="0">
              <a:schemeClr val="accent3"/>
            </a:effectRef>
            <a:fontRef idx="minor">
              <a:schemeClr val="tx1"/>
            </a:fontRef>
          </p:style>
        </p:cxnSp>
        <p:sp>
          <p:nvSpPr>
            <p:cNvPr id="33" name="ZoneTexte 32"/>
            <p:cNvSpPr txBox="1"/>
            <p:nvPr/>
          </p:nvSpPr>
          <p:spPr>
            <a:xfrm>
              <a:off x="2285116" y="2654293"/>
              <a:ext cx="755135" cy="338554"/>
            </a:xfrm>
            <a:prstGeom prst="rect">
              <a:avLst/>
            </a:prstGeom>
            <a:noFill/>
          </p:spPr>
          <p:txBody>
            <a:bodyPr wrap="none" rtlCol="0">
              <a:spAutoFit/>
            </a:bodyPr>
            <a:lstStyle/>
            <a:p>
              <a:r>
                <a:rPr lang="fr-FR" sz="1600" b="1" dirty="0"/>
                <a:t>Vue 1</a:t>
              </a:r>
            </a:p>
          </p:txBody>
        </p:sp>
        <p:cxnSp>
          <p:nvCxnSpPr>
            <p:cNvPr id="34" name="Connecteur droit 33"/>
            <p:cNvCxnSpPr>
              <a:stCxn id="22" idx="3"/>
              <a:endCxn id="31" idx="1"/>
            </p:cNvCxnSpPr>
            <p:nvPr/>
          </p:nvCxnSpPr>
          <p:spPr>
            <a:xfrm>
              <a:off x="1756880" y="2559939"/>
              <a:ext cx="555884" cy="164631"/>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35" name="Connecteur droit 34"/>
            <p:cNvCxnSpPr>
              <a:stCxn id="28" idx="3"/>
            </p:cNvCxnSpPr>
            <p:nvPr/>
          </p:nvCxnSpPr>
          <p:spPr>
            <a:xfrm flipV="1">
              <a:off x="1756880" y="3126069"/>
              <a:ext cx="442852" cy="283066"/>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36" name="Connecteur droit 35"/>
            <p:cNvCxnSpPr>
              <a:stCxn id="12" idx="1"/>
            </p:cNvCxnSpPr>
            <p:nvPr/>
          </p:nvCxnSpPr>
          <p:spPr>
            <a:xfrm flipH="1">
              <a:off x="3125697" y="2559938"/>
              <a:ext cx="523371" cy="235888"/>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37" name="Connecteur droit 36"/>
            <p:cNvCxnSpPr>
              <a:stCxn id="16" idx="1"/>
            </p:cNvCxnSpPr>
            <p:nvPr/>
          </p:nvCxnSpPr>
          <p:spPr>
            <a:xfrm flipH="1" flipV="1">
              <a:off x="3165956" y="3173247"/>
              <a:ext cx="483111" cy="235888"/>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grpSp>
        <p:nvGrpSpPr>
          <p:cNvPr id="57" name="Grouper 56"/>
          <p:cNvGrpSpPr/>
          <p:nvPr/>
        </p:nvGrpSpPr>
        <p:grpSpPr>
          <a:xfrm>
            <a:off x="3948072" y="1816350"/>
            <a:ext cx="3277032" cy="1368152"/>
            <a:chOff x="958749" y="3645024"/>
            <a:chExt cx="5788494" cy="2088232"/>
          </a:xfrm>
        </p:grpSpPr>
        <p:grpSp>
          <p:nvGrpSpPr>
            <p:cNvPr id="39" name="Grouper 38"/>
            <p:cNvGrpSpPr/>
            <p:nvPr/>
          </p:nvGrpSpPr>
          <p:grpSpPr>
            <a:xfrm>
              <a:off x="5655132" y="4293096"/>
              <a:ext cx="1092111" cy="792088"/>
              <a:chOff x="1910716" y="4437112"/>
              <a:chExt cx="1092111" cy="792088"/>
            </a:xfrm>
          </p:grpSpPr>
          <p:sp>
            <p:nvSpPr>
              <p:cNvPr id="40" name="Rectangle 39"/>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100"/>
              </a:p>
            </p:txBody>
          </p:sp>
          <p:cxnSp>
            <p:nvCxnSpPr>
              <p:cNvPr id="41" name="Connecteur droit 40"/>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42" name="ZoneTexte 41"/>
              <p:cNvSpPr txBox="1"/>
              <p:nvPr/>
            </p:nvSpPr>
            <p:spPr>
              <a:xfrm>
                <a:off x="1910716" y="4437112"/>
                <a:ext cx="1092111" cy="387556"/>
              </a:xfrm>
              <a:prstGeom prst="rect">
                <a:avLst/>
              </a:prstGeom>
              <a:noFill/>
            </p:spPr>
            <p:txBody>
              <a:bodyPr wrap="none" rtlCol="0">
                <a:spAutoFit/>
              </a:bodyPr>
              <a:lstStyle/>
              <a:p>
                <a:r>
                  <a:rPr lang="fr-FR" sz="1050" b="1" dirty="0"/>
                  <a:t>Année</a:t>
                </a:r>
                <a:endParaRPr lang="fr-FR" sz="1100" b="1" dirty="0"/>
              </a:p>
            </p:txBody>
          </p:sp>
        </p:grpSp>
        <p:grpSp>
          <p:nvGrpSpPr>
            <p:cNvPr id="43" name="Grouper 42"/>
            <p:cNvGrpSpPr/>
            <p:nvPr/>
          </p:nvGrpSpPr>
          <p:grpSpPr>
            <a:xfrm>
              <a:off x="958749" y="3645024"/>
              <a:ext cx="1225319" cy="792088"/>
              <a:chOff x="1822845" y="4437112"/>
              <a:chExt cx="1225319" cy="792088"/>
            </a:xfrm>
          </p:grpSpPr>
          <p:sp>
            <p:nvSpPr>
              <p:cNvPr id="44" name="Rectangle 43"/>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100"/>
              </a:p>
            </p:txBody>
          </p:sp>
          <p:cxnSp>
            <p:nvCxnSpPr>
              <p:cNvPr id="45" name="Connecteur droit 44"/>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46" name="ZoneTexte 45"/>
              <p:cNvSpPr txBox="1"/>
              <p:nvPr/>
            </p:nvSpPr>
            <p:spPr>
              <a:xfrm>
                <a:off x="1822845" y="4437112"/>
                <a:ext cx="1225319" cy="387556"/>
              </a:xfrm>
              <a:prstGeom prst="rect">
                <a:avLst/>
              </a:prstGeom>
              <a:noFill/>
            </p:spPr>
            <p:txBody>
              <a:bodyPr wrap="none" rtlCol="0">
                <a:spAutoFit/>
              </a:bodyPr>
              <a:lstStyle/>
              <a:p>
                <a:r>
                  <a:rPr lang="fr-FR" sz="1050" b="1" dirty="0"/>
                  <a:t>Marque</a:t>
                </a:r>
                <a:endParaRPr lang="fr-FR" sz="1100" b="1" dirty="0"/>
              </a:p>
            </p:txBody>
          </p:sp>
        </p:grpSp>
        <p:grpSp>
          <p:nvGrpSpPr>
            <p:cNvPr id="47" name="Grouper 46"/>
            <p:cNvGrpSpPr/>
            <p:nvPr/>
          </p:nvGrpSpPr>
          <p:grpSpPr>
            <a:xfrm>
              <a:off x="1115295" y="4941168"/>
              <a:ext cx="957385" cy="792088"/>
              <a:chOff x="1979391" y="4437112"/>
              <a:chExt cx="957385" cy="792088"/>
            </a:xfrm>
          </p:grpSpPr>
          <p:sp>
            <p:nvSpPr>
              <p:cNvPr id="48" name="Rectangle 47"/>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100"/>
              </a:p>
            </p:txBody>
          </p:sp>
          <p:cxnSp>
            <p:nvCxnSpPr>
              <p:cNvPr id="49" name="Connecteur droit 48"/>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50" name="ZoneTexte 49"/>
              <p:cNvSpPr txBox="1"/>
              <p:nvPr/>
            </p:nvSpPr>
            <p:spPr>
              <a:xfrm>
                <a:off x="1979391" y="4437112"/>
                <a:ext cx="859025" cy="387556"/>
              </a:xfrm>
              <a:prstGeom prst="rect">
                <a:avLst/>
              </a:prstGeom>
              <a:noFill/>
            </p:spPr>
            <p:txBody>
              <a:bodyPr wrap="none" rtlCol="0">
                <a:spAutoFit/>
              </a:bodyPr>
              <a:lstStyle/>
              <a:p>
                <a:r>
                  <a:rPr lang="fr-FR" sz="1050" b="1" dirty="0"/>
                  <a:t>Pays</a:t>
                </a:r>
                <a:endParaRPr lang="fr-FR" sz="1100" b="1" dirty="0"/>
              </a:p>
            </p:txBody>
          </p:sp>
        </p:grpSp>
        <p:sp>
          <p:nvSpPr>
            <p:cNvPr id="51" name="Ellipse 50"/>
            <p:cNvSpPr/>
            <p:nvPr/>
          </p:nvSpPr>
          <p:spPr>
            <a:xfrm>
              <a:off x="2792760" y="4149080"/>
              <a:ext cx="1872208" cy="122413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FR" sz="1100" dirty="0"/>
            </a:p>
            <a:p>
              <a:pPr algn="ctr"/>
              <a:endParaRPr lang="fr-FR" sz="1100" dirty="0"/>
            </a:p>
            <a:p>
              <a:pPr algn="ctr"/>
              <a:r>
                <a:rPr lang="fr-FR" sz="1100" b="1" dirty="0"/>
                <a:t>Revenu</a:t>
              </a:r>
            </a:p>
          </p:txBody>
        </p:sp>
        <p:cxnSp>
          <p:nvCxnSpPr>
            <p:cNvPr id="52" name="Connecteur droit 51"/>
            <p:cNvCxnSpPr/>
            <p:nvPr/>
          </p:nvCxnSpPr>
          <p:spPr>
            <a:xfrm>
              <a:off x="2792760" y="4725144"/>
              <a:ext cx="1872208" cy="0"/>
            </a:xfrm>
            <a:prstGeom prst="line">
              <a:avLst/>
            </a:prstGeom>
          </p:spPr>
          <p:style>
            <a:lnRef idx="1">
              <a:schemeClr val="accent3"/>
            </a:lnRef>
            <a:fillRef idx="0">
              <a:schemeClr val="accent3"/>
            </a:fillRef>
            <a:effectRef idx="0">
              <a:schemeClr val="accent3"/>
            </a:effectRef>
            <a:fontRef idx="minor">
              <a:schemeClr val="tx1"/>
            </a:fontRef>
          </p:style>
        </p:cxnSp>
        <p:sp>
          <p:nvSpPr>
            <p:cNvPr id="53" name="ZoneTexte 52"/>
            <p:cNvSpPr txBox="1"/>
            <p:nvPr/>
          </p:nvSpPr>
          <p:spPr>
            <a:xfrm>
              <a:off x="2993848" y="4221088"/>
              <a:ext cx="1333858" cy="516740"/>
            </a:xfrm>
            <a:prstGeom prst="rect">
              <a:avLst/>
            </a:prstGeom>
            <a:noFill/>
          </p:spPr>
          <p:txBody>
            <a:bodyPr wrap="none" rtlCol="0">
              <a:spAutoFit/>
            </a:bodyPr>
            <a:lstStyle/>
            <a:p>
              <a:r>
                <a:rPr lang="fr-FR" sz="1600" b="1" dirty="0"/>
                <a:t>Vue 2</a:t>
              </a:r>
            </a:p>
          </p:txBody>
        </p:sp>
        <p:cxnSp>
          <p:nvCxnSpPr>
            <p:cNvPr id="54" name="Connecteur droit 53"/>
            <p:cNvCxnSpPr>
              <a:stCxn id="44" idx="3"/>
              <a:endCxn id="51" idx="1"/>
            </p:cNvCxnSpPr>
            <p:nvPr/>
          </p:nvCxnSpPr>
          <p:spPr>
            <a:xfrm>
              <a:off x="2072680" y="4077072"/>
              <a:ext cx="994259" cy="251279"/>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55" name="Connecteur droit 54"/>
            <p:cNvCxnSpPr>
              <a:stCxn id="48" idx="3"/>
            </p:cNvCxnSpPr>
            <p:nvPr/>
          </p:nvCxnSpPr>
          <p:spPr>
            <a:xfrm flipV="1">
              <a:off x="2072680" y="4941168"/>
              <a:ext cx="792088" cy="432048"/>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56" name="Connecteur droit 55"/>
            <p:cNvCxnSpPr>
              <a:stCxn id="40" idx="1"/>
            </p:cNvCxnSpPr>
            <p:nvPr/>
          </p:nvCxnSpPr>
          <p:spPr>
            <a:xfrm flipH="1">
              <a:off x="4664968" y="4725144"/>
              <a:ext cx="1080120" cy="0"/>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grpSp>
        <p:nvGrpSpPr>
          <p:cNvPr id="76" name="Grouper 75"/>
          <p:cNvGrpSpPr/>
          <p:nvPr/>
        </p:nvGrpSpPr>
        <p:grpSpPr>
          <a:xfrm>
            <a:off x="7934545" y="1802267"/>
            <a:ext cx="3722258" cy="1440160"/>
            <a:chOff x="3851972" y="3573016"/>
            <a:chExt cx="6032998" cy="2088232"/>
          </a:xfrm>
        </p:grpSpPr>
        <p:grpSp>
          <p:nvGrpSpPr>
            <p:cNvPr id="58" name="Grouper 57"/>
            <p:cNvGrpSpPr/>
            <p:nvPr/>
          </p:nvGrpSpPr>
          <p:grpSpPr>
            <a:xfrm>
              <a:off x="8483727" y="4212219"/>
              <a:ext cx="1401243" cy="800957"/>
              <a:chOff x="1858991" y="4428243"/>
              <a:chExt cx="1401243" cy="800957"/>
            </a:xfrm>
          </p:grpSpPr>
          <p:sp>
            <p:nvSpPr>
              <p:cNvPr id="59" name="Rectangle 58"/>
              <p:cNvSpPr/>
              <p:nvPr/>
            </p:nvSpPr>
            <p:spPr>
              <a:xfrm>
                <a:off x="2000671" y="4509120"/>
                <a:ext cx="1259563"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200"/>
              </a:p>
            </p:txBody>
          </p:sp>
          <p:cxnSp>
            <p:nvCxnSpPr>
              <p:cNvPr id="60" name="Connecteur droit 59"/>
              <p:cNvCxnSpPr/>
              <p:nvPr/>
            </p:nvCxnSpPr>
            <p:spPr>
              <a:xfrm>
                <a:off x="2000671" y="4779903"/>
                <a:ext cx="1259563" cy="0"/>
              </a:xfrm>
              <a:prstGeom prst="line">
                <a:avLst/>
              </a:prstGeom>
            </p:spPr>
            <p:style>
              <a:lnRef idx="1">
                <a:schemeClr val="accent2"/>
              </a:lnRef>
              <a:fillRef idx="0">
                <a:schemeClr val="accent2"/>
              </a:fillRef>
              <a:effectRef idx="0">
                <a:schemeClr val="accent2"/>
              </a:effectRef>
              <a:fontRef idx="minor">
                <a:schemeClr val="tx1"/>
              </a:fontRef>
            </p:style>
          </p:cxnSp>
          <p:sp>
            <p:nvSpPr>
              <p:cNvPr id="61" name="ZoneTexte 60"/>
              <p:cNvSpPr txBox="1"/>
              <p:nvPr/>
            </p:nvSpPr>
            <p:spPr>
              <a:xfrm>
                <a:off x="1858991" y="4428243"/>
                <a:ext cx="1273127" cy="379335"/>
              </a:xfrm>
              <a:prstGeom prst="rect">
                <a:avLst/>
              </a:prstGeom>
              <a:noFill/>
            </p:spPr>
            <p:txBody>
              <a:bodyPr wrap="none" rtlCol="0">
                <a:spAutoFit/>
              </a:bodyPr>
              <a:lstStyle/>
              <a:p>
                <a:r>
                  <a:rPr lang="fr-FR" sz="1100" b="1" dirty="0"/>
                  <a:t>Trimestre</a:t>
                </a:r>
                <a:endParaRPr lang="fr-FR" sz="1200" b="1" dirty="0"/>
              </a:p>
            </p:txBody>
          </p:sp>
        </p:grpSp>
        <p:grpSp>
          <p:nvGrpSpPr>
            <p:cNvPr id="62" name="Grouper 61"/>
            <p:cNvGrpSpPr/>
            <p:nvPr/>
          </p:nvGrpSpPr>
          <p:grpSpPr>
            <a:xfrm>
              <a:off x="3851972" y="3573016"/>
              <a:ext cx="1218424" cy="792088"/>
              <a:chOff x="1835748" y="4437112"/>
              <a:chExt cx="1218424" cy="792088"/>
            </a:xfrm>
          </p:grpSpPr>
          <p:sp>
            <p:nvSpPr>
              <p:cNvPr id="63" name="Rectangle 62"/>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200"/>
              </a:p>
            </p:txBody>
          </p:sp>
          <p:cxnSp>
            <p:nvCxnSpPr>
              <p:cNvPr id="64" name="Connecteur droit 63"/>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65" name="ZoneTexte 64"/>
              <p:cNvSpPr txBox="1"/>
              <p:nvPr/>
            </p:nvSpPr>
            <p:spPr>
              <a:xfrm>
                <a:off x="1835748" y="4437112"/>
                <a:ext cx="1218424" cy="379334"/>
              </a:xfrm>
              <a:prstGeom prst="rect">
                <a:avLst/>
              </a:prstGeom>
              <a:noFill/>
            </p:spPr>
            <p:txBody>
              <a:bodyPr wrap="none" rtlCol="0">
                <a:spAutoFit/>
              </a:bodyPr>
              <a:lstStyle/>
              <a:p>
                <a:r>
                  <a:rPr lang="fr-FR" sz="1100" b="1" dirty="0"/>
                  <a:t>Gamme</a:t>
                </a:r>
                <a:endParaRPr lang="fr-FR" sz="1200" b="1" dirty="0"/>
              </a:p>
            </p:txBody>
          </p:sp>
        </p:grpSp>
        <p:grpSp>
          <p:nvGrpSpPr>
            <p:cNvPr id="66" name="Grouper 65"/>
            <p:cNvGrpSpPr/>
            <p:nvPr/>
          </p:nvGrpSpPr>
          <p:grpSpPr>
            <a:xfrm>
              <a:off x="3887157" y="4869160"/>
              <a:ext cx="1067600" cy="792088"/>
              <a:chOff x="1870933" y="4437112"/>
              <a:chExt cx="1067600" cy="792088"/>
            </a:xfrm>
          </p:grpSpPr>
          <p:sp>
            <p:nvSpPr>
              <p:cNvPr id="67" name="Rectangle 66"/>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200"/>
              </a:p>
            </p:txBody>
          </p:sp>
          <p:cxnSp>
            <p:nvCxnSpPr>
              <p:cNvPr id="68" name="Connecteur droit 67"/>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69" name="ZoneTexte 68"/>
              <p:cNvSpPr txBox="1"/>
              <p:nvPr/>
            </p:nvSpPr>
            <p:spPr>
              <a:xfrm>
                <a:off x="1870933" y="4437112"/>
                <a:ext cx="1067600" cy="379334"/>
              </a:xfrm>
              <a:prstGeom prst="rect">
                <a:avLst/>
              </a:prstGeom>
              <a:noFill/>
            </p:spPr>
            <p:txBody>
              <a:bodyPr wrap="none" rtlCol="0">
                <a:spAutoFit/>
              </a:bodyPr>
              <a:lstStyle/>
              <a:p>
                <a:r>
                  <a:rPr lang="fr-FR" sz="1100" b="1" dirty="0"/>
                  <a:t>Région</a:t>
                </a:r>
                <a:endParaRPr lang="fr-FR" sz="1200" b="1" dirty="0"/>
              </a:p>
            </p:txBody>
          </p:sp>
        </p:grpSp>
        <p:sp>
          <p:nvSpPr>
            <p:cNvPr id="70" name="Ellipse 69"/>
            <p:cNvSpPr/>
            <p:nvPr/>
          </p:nvSpPr>
          <p:spPr>
            <a:xfrm>
              <a:off x="5673080" y="4077072"/>
              <a:ext cx="1872208" cy="122413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FR" sz="1200" dirty="0"/>
            </a:p>
            <a:p>
              <a:pPr algn="ctr"/>
              <a:endParaRPr lang="fr-FR" sz="1200" dirty="0"/>
            </a:p>
            <a:p>
              <a:pPr algn="ctr"/>
              <a:r>
                <a:rPr lang="fr-FR" sz="1050" b="1" dirty="0"/>
                <a:t>Quantité</a:t>
              </a:r>
            </a:p>
          </p:txBody>
        </p:sp>
        <p:cxnSp>
          <p:nvCxnSpPr>
            <p:cNvPr id="71" name="Connecteur droit 70"/>
            <p:cNvCxnSpPr/>
            <p:nvPr/>
          </p:nvCxnSpPr>
          <p:spPr>
            <a:xfrm>
              <a:off x="5673080" y="4653136"/>
              <a:ext cx="1872208" cy="0"/>
            </a:xfrm>
            <a:prstGeom prst="line">
              <a:avLst/>
            </a:prstGeom>
          </p:spPr>
          <p:style>
            <a:lnRef idx="1">
              <a:schemeClr val="accent3"/>
            </a:lnRef>
            <a:fillRef idx="0">
              <a:schemeClr val="accent3"/>
            </a:fillRef>
            <a:effectRef idx="0">
              <a:schemeClr val="accent3"/>
            </a:effectRef>
            <a:fontRef idx="minor">
              <a:schemeClr val="tx1"/>
            </a:fontRef>
          </p:style>
        </p:cxnSp>
        <p:sp>
          <p:nvSpPr>
            <p:cNvPr id="72" name="ZoneTexte 71"/>
            <p:cNvSpPr txBox="1"/>
            <p:nvPr/>
          </p:nvSpPr>
          <p:spPr>
            <a:xfrm>
              <a:off x="5933343" y="4149081"/>
              <a:ext cx="1223915" cy="490903"/>
            </a:xfrm>
            <a:prstGeom prst="rect">
              <a:avLst/>
            </a:prstGeom>
            <a:noFill/>
          </p:spPr>
          <p:txBody>
            <a:bodyPr wrap="none" rtlCol="0">
              <a:spAutoFit/>
            </a:bodyPr>
            <a:lstStyle/>
            <a:p>
              <a:r>
                <a:rPr lang="fr-FR" sz="1600" b="1" dirty="0"/>
                <a:t>Vue 3</a:t>
              </a:r>
            </a:p>
          </p:txBody>
        </p:sp>
        <p:cxnSp>
          <p:nvCxnSpPr>
            <p:cNvPr id="73" name="Connecteur droit 72"/>
            <p:cNvCxnSpPr>
              <a:stCxn id="63" idx="3"/>
              <a:endCxn id="70" idx="1"/>
            </p:cNvCxnSpPr>
            <p:nvPr/>
          </p:nvCxnSpPr>
          <p:spPr>
            <a:xfrm>
              <a:off x="4953000" y="4005064"/>
              <a:ext cx="994259" cy="251279"/>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74" name="Connecteur droit 73"/>
            <p:cNvCxnSpPr>
              <a:stCxn id="67" idx="3"/>
            </p:cNvCxnSpPr>
            <p:nvPr/>
          </p:nvCxnSpPr>
          <p:spPr>
            <a:xfrm flipV="1">
              <a:off x="4953000" y="4869160"/>
              <a:ext cx="792088" cy="432048"/>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75" name="Connecteur droit 74"/>
            <p:cNvCxnSpPr>
              <a:stCxn id="59" idx="1"/>
            </p:cNvCxnSpPr>
            <p:nvPr/>
          </p:nvCxnSpPr>
          <p:spPr>
            <a:xfrm flipH="1">
              <a:off x="7545289" y="4653137"/>
              <a:ext cx="1080118" cy="0"/>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grpSp>
        <p:nvGrpSpPr>
          <p:cNvPr id="86" name="Grouper 85"/>
          <p:cNvGrpSpPr/>
          <p:nvPr/>
        </p:nvGrpSpPr>
        <p:grpSpPr>
          <a:xfrm>
            <a:off x="8006521" y="4063783"/>
            <a:ext cx="506279" cy="513645"/>
            <a:chOff x="1987492" y="4437112"/>
            <a:chExt cx="949284" cy="792088"/>
          </a:xfrm>
        </p:grpSpPr>
        <p:sp>
          <p:nvSpPr>
            <p:cNvPr id="97" name="Rectangle 96"/>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100"/>
            </a:p>
          </p:txBody>
        </p:sp>
        <p:cxnSp>
          <p:nvCxnSpPr>
            <p:cNvPr id="98" name="Connecteur droit 97"/>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99" name="ZoneTexte 98"/>
            <p:cNvSpPr txBox="1"/>
            <p:nvPr/>
          </p:nvSpPr>
          <p:spPr>
            <a:xfrm>
              <a:off x="1987492" y="4437112"/>
              <a:ext cx="854147" cy="387556"/>
            </a:xfrm>
            <a:prstGeom prst="rect">
              <a:avLst/>
            </a:prstGeom>
            <a:noFill/>
          </p:spPr>
          <p:txBody>
            <a:bodyPr wrap="none" rtlCol="0">
              <a:spAutoFit/>
            </a:bodyPr>
            <a:lstStyle/>
            <a:p>
              <a:r>
                <a:rPr lang="fr-FR" sz="1050" b="1" dirty="0"/>
                <a:t>Mois</a:t>
              </a:r>
              <a:endParaRPr lang="fr-FR" sz="1100" b="1" dirty="0"/>
            </a:p>
          </p:txBody>
        </p:sp>
      </p:grpSp>
      <p:grpSp>
        <p:nvGrpSpPr>
          <p:cNvPr id="87" name="Grouper 86"/>
          <p:cNvGrpSpPr/>
          <p:nvPr/>
        </p:nvGrpSpPr>
        <p:grpSpPr>
          <a:xfrm>
            <a:off x="7921249" y="4904293"/>
            <a:ext cx="596802" cy="513645"/>
            <a:chOff x="1827606" y="4437112"/>
            <a:chExt cx="1119015" cy="792088"/>
          </a:xfrm>
        </p:grpSpPr>
        <p:sp>
          <p:nvSpPr>
            <p:cNvPr id="94" name="Rectangle 93"/>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100"/>
            </a:p>
          </p:txBody>
        </p:sp>
        <p:cxnSp>
          <p:nvCxnSpPr>
            <p:cNvPr id="95" name="Connecteur droit 94"/>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96" name="ZoneTexte 95"/>
            <p:cNvSpPr txBox="1"/>
            <p:nvPr/>
          </p:nvSpPr>
          <p:spPr>
            <a:xfrm>
              <a:off x="1827606" y="4437112"/>
              <a:ext cx="1119015" cy="387556"/>
            </a:xfrm>
            <a:prstGeom prst="rect">
              <a:avLst/>
            </a:prstGeom>
            <a:noFill/>
          </p:spPr>
          <p:txBody>
            <a:bodyPr wrap="none" rtlCol="0">
              <a:spAutoFit/>
            </a:bodyPr>
            <a:lstStyle/>
            <a:p>
              <a:r>
                <a:rPr lang="fr-FR" sz="1050" b="1" dirty="0"/>
                <a:t>Produit</a:t>
              </a:r>
              <a:endParaRPr lang="fr-FR" sz="1100" b="1" dirty="0"/>
            </a:p>
          </p:txBody>
        </p:sp>
      </p:grpSp>
      <p:sp>
        <p:nvSpPr>
          <p:cNvPr id="88" name="Ellipse 87"/>
          <p:cNvSpPr/>
          <p:nvPr/>
        </p:nvSpPr>
        <p:spPr>
          <a:xfrm>
            <a:off x="8896838" y="4390648"/>
            <a:ext cx="1276110" cy="793815"/>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1300" b="1" dirty="0"/>
              <a:t>Marge</a:t>
            </a:r>
          </a:p>
          <a:p>
            <a:pPr algn="ctr"/>
            <a:r>
              <a:rPr lang="fr-FR" sz="1300" b="1" dirty="0"/>
              <a:t>Revenu</a:t>
            </a:r>
          </a:p>
          <a:p>
            <a:pPr algn="ctr"/>
            <a:r>
              <a:rPr lang="fr-FR" sz="1300" b="1" dirty="0"/>
              <a:t>Quantit</a:t>
            </a:r>
            <a:r>
              <a:rPr lang="fr-FR" sz="1300" dirty="0"/>
              <a:t>é</a:t>
            </a:r>
          </a:p>
        </p:txBody>
      </p:sp>
      <p:cxnSp>
        <p:nvCxnSpPr>
          <p:cNvPr id="91" name="Connecteur droit 90"/>
          <p:cNvCxnSpPr>
            <a:stCxn id="97" idx="3"/>
            <a:endCxn id="88" idx="1"/>
          </p:cNvCxnSpPr>
          <p:nvPr/>
        </p:nvCxnSpPr>
        <p:spPr>
          <a:xfrm>
            <a:off x="8512800" y="4343953"/>
            <a:ext cx="570920" cy="162947"/>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92" name="Connecteur droit 91"/>
          <p:cNvCxnSpPr>
            <a:stCxn id="94" idx="3"/>
          </p:cNvCxnSpPr>
          <p:nvPr/>
        </p:nvCxnSpPr>
        <p:spPr>
          <a:xfrm flipV="1">
            <a:off x="8512800" y="4904293"/>
            <a:ext cx="422442" cy="280170"/>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nvGrpSpPr>
          <p:cNvPr id="104" name="Grouper 103"/>
          <p:cNvGrpSpPr/>
          <p:nvPr/>
        </p:nvGrpSpPr>
        <p:grpSpPr>
          <a:xfrm>
            <a:off x="10582500" y="4043472"/>
            <a:ext cx="592330" cy="533964"/>
            <a:chOff x="2000670" y="4405780"/>
            <a:chExt cx="1124604" cy="823420"/>
          </a:xfrm>
        </p:grpSpPr>
        <p:sp>
          <p:nvSpPr>
            <p:cNvPr id="105" name="Rectangle 104"/>
            <p:cNvSpPr/>
            <p:nvPr/>
          </p:nvSpPr>
          <p:spPr>
            <a:xfrm>
              <a:off x="2000670" y="4509121"/>
              <a:ext cx="1124604" cy="7200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200"/>
            </a:p>
          </p:txBody>
        </p:sp>
        <p:cxnSp>
          <p:nvCxnSpPr>
            <p:cNvPr id="106" name="Connecteur droit 105"/>
            <p:cNvCxnSpPr/>
            <p:nvPr/>
          </p:nvCxnSpPr>
          <p:spPr>
            <a:xfrm>
              <a:off x="2000670" y="4761457"/>
              <a:ext cx="1124604" cy="0"/>
            </a:xfrm>
            <a:prstGeom prst="line">
              <a:avLst/>
            </a:prstGeom>
          </p:spPr>
          <p:style>
            <a:lnRef idx="1">
              <a:schemeClr val="accent2"/>
            </a:lnRef>
            <a:fillRef idx="0">
              <a:schemeClr val="accent2"/>
            </a:fillRef>
            <a:effectRef idx="0">
              <a:schemeClr val="accent2"/>
            </a:effectRef>
            <a:fontRef idx="minor">
              <a:schemeClr val="tx1"/>
            </a:fontRef>
          </p:style>
        </p:cxnSp>
        <p:sp>
          <p:nvSpPr>
            <p:cNvPr id="107" name="ZoneTexte 106"/>
            <p:cNvSpPr txBox="1"/>
            <p:nvPr/>
          </p:nvSpPr>
          <p:spPr>
            <a:xfrm>
              <a:off x="2009257" y="4405780"/>
              <a:ext cx="1036584" cy="399299"/>
            </a:xfrm>
            <a:prstGeom prst="rect">
              <a:avLst/>
            </a:prstGeom>
            <a:noFill/>
          </p:spPr>
          <p:txBody>
            <a:bodyPr wrap="none" rtlCol="0">
              <a:spAutoFit/>
            </a:bodyPr>
            <a:lstStyle/>
            <a:p>
              <a:r>
                <a:rPr lang="fr-FR" sz="1100" b="1" dirty="0"/>
                <a:t>Client</a:t>
              </a:r>
              <a:endParaRPr lang="fr-FR" sz="1200" b="1" dirty="0"/>
            </a:p>
          </p:txBody>
        </p:sp>
      </p:grpSp>
      <p:grpSp>
        <p:nvGrpSpPr>
          <p:cNvPr id="108" name="Grouper 107"/>
          <p:cNvGrpSpPr/>
          <p:nvPr/>
        </p:nvGrpSpPr>
        <p:grpSpPr>
          <a:xfrm>
            <a:off x="10509036" y="4904292"/>
            <a:ext cx="620527" cy="513645"/>
            <a:chOff x="1861178" y="4437112"/>
            <a:chExt cx="1178137" cy="792088"/>
          </a:xfrm>
        </p:grpSpPr>
        <p:sp>
          <p:nvSpPr>
            <p:cNvPr id="109" name="Rectangle 108"/>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200"/>
            </a:p>
          </p:txBody>
        </p:sp>
        <p:cxnSp>
          <p:nvCxnSpPr>
            <p:cNvPr id="110" name="Connecteur droit 109"/>
            <p:cNvCxnSpPr/>
            <p:nvPr/>
          </p:nvCxnSpPr>
          <p:spPr>
            <a:xfrm>
              <a:off x="2000672" y="4792327"/>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111" name="ZoneTexte 110"/>
            <p:cNvSpPr txBox="1"/>
            <p:nvPr/>
          </p:nvSpPr>
          <p:spPr>
            <a:xfrm>
              <a:off x="1861178" y="4437112"/>
              <a:ext cx="1178137" cy="399300"/>
            </a:xfrm>
            <a:prstGeom prst="rect">
              <a:avLst/>
            </a:prstGeom>
            <a:noFill/>
          </p:spPr>
          <p:txBody>
            <a:bodyPr wrap="none" rtlCol="0">
              <a:spAutoFit/>
            </a:bodyPr>
            <a:lstStyle/>
            <a:p>
              <a:r>
                <a:rPr lang="fr-FR" sz="1100" b="1" dirty="0"/>
                <a:t>Région</a:t>
              </a:r>
              <a:endParaRPr lang="fr-FR" sz="1200" b="1" dirty="0"/>
            </a:p>
          </p:txBody>
        </p:sp>
      </p:grpSp>
      <p:cxnSp>
        <p:nvCxnSpPr>
          <p:cNvPr id="112" name="Connecteur droit 111"/>
          <p:cNvCxnSpPr>
            <a:stCxn id="105" idx="1"/>
          </p:cNvCxnSpPr>
          <p:nvPr/>
        </p:nvCxnSpPr>
        <p:spPr>
          <a:xfrm flipH="1">
            <a:off x="10089461" y="4343953"/>
            <a:ext cx="493042" cy="233475"/>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113" name="Connecteur droit 112"/>
          <p:cNvCxnSpPr>
            <a:stCxn id="109" idx="1"/>
          </p:cNvCxnSpPr>
          <p:nvPr/>
        </p:nvCxnSpPr>
        <p:spPr>
          <a:xfrm flipH="1" flipV="1">
            <a:off x="10127385" y="4950988"/>
            <a:ext cx="455120" cy="233475"/>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121" name="Connecteur droit 120"/>
          <p:cNvCxnSpPr/>
          <p:nvPr/>
        </p:nvCxnSpPr>
        <p:spPr>
          <a:xfrm>
            <a:off x="7566836" y="3992511"/>
            <a:ext cx="435363" cy="142543"/>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nvGrpSpPr>
          <p:cNvPr id="124" name="Grouper 123"/>
          <p:cNvGrpSpPr/>
          <p:nvPr/>
        </p:nvGrpSpPr>
        <p:grpSpPr>
          <a:xfrm>
            <a:off x="5270616" y="3521340"/>
            <a:ext cx="582453" cy="513645"/>
            <a:chOff x="1910802" y="4437112"/>
            <a:chExt cx="1092112" cy="792088"/>
          </a:xfrm>
        </p:grpSpPr>
        <p:sp>
          <p:nvSpPr>
            <p:cNvPr id="125" name="Rectangle 124"/>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100"/>
            </a:p>
          </p:txBody>
        </p:sp>
        <p:cxnSp>
          <p:nvCxnSpPr>
            <p:cNvPr id="126" name="Connecteur droit 125"/>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127" name="ZoneTexte 126"/>
            <p:cNvSpPr txBox="1"/>
            <p:nvPr/>
          </p:nvSpPr>
          <p:spPr>
            <a:xfrm>
              <a:off x="1910802" y="4437112"/>
              <a:ext cx="1092112" cy="387556"/>
            </a:xfrm>
            <a:prstGeom prst="rect">
              <a:avLst/>
            </a:prstGeom>
            <a:noFill/>
          </p:spPr>
          <p:txBody>
            <a:bodyPr wrap="none" rtlCol="0">
              <a:spAutoFit/>
            </a:bodyPr>
            <a:lstStyle/>
            <a:p>
              <a:r>
                <a:rPr lang="fr-FR" sz="1050" b="1" dirty="0"/>
                <a:t>Année</a:t>
              </a:r>
              <a:endParaRPr lang="fr-FR" sz="1100" b="1" dirty="0"/>
            </a:p>
          </p:txBody>
        </p:sp>
      </p:grpSp>
      <p:cxnSp>
        <p:nvCxnSpPr>
          <p:cNvPr id="128" name="Connecteur droit 127"/>
          <p:cNvCxnSpPr>
            <a:cxnSpLocks/>
            <a:stCxn id="125" idx="3"/>
          </p:cNvCxnSpPr>
          <p:nvPr/>
        </p:nvCxnSpPr>
        <p:spPr>
          <a:xfrm flipV="1">
            <a:off x="5817796" y="3778700"/>
            <a:ext cx="1202970" cy="22810"/>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nvGrpSpPr>
          <p:cNvPr id="129" name="Grouper 128"/>
          <p:cNvGrpSpPr/>
          <p:nvPr/>
        </p:nvGrpSpPr>
        <p:grpSpPr>
          <a:xfrm>
            <a:off x="11466207" y="5346667"/>
            <a:ext cx="525618" cy="513645"/>
            <a:chOff x="1938834" y="4437112"/>
            <a:chExt cx="997942" cy="792088"/>
          </a:xfrm>
        </p:grpSpPr>
        <p:sp>
          <p:nvSpPr>
            <p:cNvPr id="130" name="Rectangle 129"/>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200"/>
            </a:p>
          </p:txBody>
        </p:sp>
        <p:cxnSp>
          <p:nvCxnSpPr>
            <p:cNvPr id="131" name="Connecteur droit 130"/>
            <p:cNvCxnSpPr/>
            <p:nvPr/>
          </p:nvCxnSpPr>
          <p:spPr>
            <a:xfrm>
              <a:off x="2000672" y="4792327"/>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132" name="ZoneTexte 131"/>
            <p:cNvSpPr txBox="1"/>
            <p:nvPr/>
          </p:nvSpPr>
          <p:spPr>
            <a:xfrm>
              <a:off x="1938834" y="4437112"/>
              <a:ext cx="895523" cy="399300"/>
            </a:xfrm>
            <a:prstGeom prst="rect">
              <a:avLst/>
            </a:prstGeom>
            <a:noFill/>
          </p:spPr>
          <p:txBody>
            <a:bodyPr wrap="none" rtlCol="0">
              <a:spAutoFit/>
            </a:bodyPr>
            <a:lstStyle/>
            <a:p>
              <a:r>
                <a:rPr lang="fr-FR" sz="1100" b="1" dirty="0"/>
                <a:t>Pays</a:t>
              </a:r>
              <a:endParaRPr lang="fr-FR" sz="1200" b="1" dirty="0"/>
            </a:p>
          </p:txBody>
        </p:sp>
      </p:grpSp>
      <p:cxnSp>
        <p:nvCxnSpPr>
          <p:cNvPr id="133" name="Connecteur droit 132"/>
          <p:cNvCxnSpPr>
            <a:stCxn id="130" idx="1"/>
          </p:cNvCxnSpPr>
          <p:nvPr/>
        </p:nvCxnSpPr>
        <p:spPr>
          <a:xfrm flipH="1" flipV="1">
            <a:off x="11043654" y="5393362"/>
            <a:ext cx="455120" cy="233475"/>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nvGrpSpPr>
          <p:cNvPr id="139" name="Grouper 138"/>
          <p:cNvGrpSpPr/>
          <p:nvPr/>
        </p:nvGrpSpPr>
        <p:grpSpPr>
          <a:xfrm>
            <a:off x="7012884" y="5331921"/>
            <a:ext cx="683909" cy="513645"/>
            <a:chOff x="1827606" y="4437112"/>
            <a:chExt cx="1282342" cy="792088"/>
          </a:xfrm>
        </p:grpSpPr>
        <p:sp>
          <p:nvSpPr>
            <p:cNvPr id="140" name="Rectangle 139"/>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100"/>
            </a:p>
          </p:txBody>
        </p:sp>
        <p:cxnSp>
          <p:nvCxnSpPr>
            <p:cNvPr id="141" name="Connecteur droit 140"/>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142" name="ZoneTexte 141"/>
            <p:cNvSpPr txBox="1"/>
            <p:nvPr/>
          </p:nvSpPr>
          <p:spPr>
            <a:xfrm>
              <a:off x="1827606" y="4437112"/>
              <a:ext cx="1282342" cy="387556"/>
            </a:xfrm>
            <a:prstGeom prst="rect">
              <a:avLst/>
            </a:prstGeom>
            <a:noFill/>
          </p:spPr>
          <p:txBody>
            <a:bodyPr wrap="none" rtlCol="0">
              <a:spAutoFit/>
            </a:bodyPr>
            <a:lstStyle/>
            <a:p>
              <a:r>
                <a:rPr lang="fr-FR" sz="1050" b="1" dirty="0"/>
                <a:t>Gamme</a:t>
              </a:r>
              <a:endParaRPr lang="fr-FR" sz="1100" b="1" dirty="0"/>
            </a:p>
          </p:txBody>
        </p:sp>
      </p:grpSp>
      <p:cxnSp>
        <p:nvCxnSpPr>
          <p:cNvPr id="143" name="Connecteur droit 142"/>
          <p:cNvCxnSpPr>
            <a:stCxn id="140" idx="3"/>
          </p:cNvCxnSpPr>
          <p:nvPr/>
        </p:nvCxnSpPr>
        <p:spPr>
          <a:xfrm flipV="1">
            <a:off x="7604436" y="5331921"/>
            <a:ext cx="422442" cy="280170"/>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5690483" y="5424174"/>
            <a:ext cx="499250" cy="46695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100"/>
          </a:p>
        </p:txBody>
      </p:sp>
      <p:cxnSp>
        <p:nvCxnSpPr>
          <p:cNvPr id="146" name="Connecteur droit 145"/>
          <p:cNvCxnSpPr/>
          <p:nvPr/>
        </p:nvCxnSpPr>
        <p:spPr>
          <a:xfrm>
            <a:off x="5690483" y="5590365"/>
            <a:ext cx="499250" cy="0"/>
          </a:xfrm>
          <a:prstGeom prst="line">
            <a:avLst/>
          </a:prstGeom>
        </p:spPr>
        <p:style>
          <a:lnRef idx="1">
            <a:schemeClr val="accent2"/>
          </a:lnRef>
          <a:fillRef idx="0">
            <a:schemeClr val="accent2"/>
          </a:fillRef>
          <a:effectRef idx="0">
            <a:schemeClr val="accent2"/>
          </a:effectRef>
          <a:fontRef idx="minor">
            <a:schemeClr val="tx1"/>
          </a:fontRef>
        </p:style>
      </p:cxnSp>
      <p:sp>
        <p:nvSpPr>
          <p:cNvPr id="147" name="ZoneTexte 146"/>
          <p:cNvSpPr txBox="1"/>
          <p:nvPr/>
        </p:nvSpPr>
        <p:spPr>
          <a:xfrm>
            <a:off x="5598182" y="5377479"/>
            <a:ext cx="653496" cy="251318"/>
          </a:xfrm>
          <a:prstGeom prst="rect">
            <a:avLst/>
          </a:prstGeom>
          <a:noFill/>
        </p:spPr>
        <p:txBody>
          <a:bodyPr wrap="none" rtlCol="0">
            <a:spAutoFit/>
          </a:bodyPr>
          <a:lstStyle/>
          <a:p>
            <a:r>
              <a:rPr lang="fr-FR" sz="1050" b="1" dirty="0"/>
              <a:t>Marque</a:t>
            </a:r>
            <a:endParaRPr lang="fr-FR" sz="1100" b="1" dirty="0"/>
          </a:p>
        </p:txBody>
      </p:sp>
      <p:cxnSp>
        <p:nvCxnSpPr>
          <p:cNvPr id="148" name="Connecteur droit 147"/>
          <p:cNvCxnSpPr>
            <a:cxnSpLocks/>
            <a:stCxn id="145" idx="3"/>
            <a:endCxn id="140" idx="1"/>
          </p:cNvCxnSpPr>
          <p:nvPr/>
        </p:nvCxnSpPr>
        <p:spPr>
          <a:xfrm flipV="1">
            <a:off x="6189733" y="5612091"/>
            <a:ext cx="915452" cy="45558"/>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nvGrpSpPr>
          <p:cNvPr id="117" name="Grouper 116"/>
          <p:cNvGrpSpPr/>
          <p:nvPr/>
        </p:nvGrpSpPr>
        <p:grpSpPr>
          <a:xfrm>
            <a:off x="6898913" y="3636155"/>
            <a:ext cx="751413" cy="513644"/>
            <a:chOff x="1797362" y="4437113"/>
            <a:chExt cx="1408914" cy="792087"/>
          </a:xfrm>
        </p:grpSpPr>
        <p:sp>
          <p:nvSpPr>
            <p:cNvPr id="118" name="Rectangle 117"/>
            <p:cNvSpPr/>
            <p:nvPr/>
          </p:nvSpPr>
          <p:spPr>
            <a:xfrm>
              <a:off x="2000671" y="4509121"/>
              <a:ext cx="1205605" cy="7200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100"/>
            </a:p>
          </p:txBody>
        </p:sp>
        <p:cxnSp>
          <p:nvCxnSpPr>
            <p:cNvPr id="119" name="Connecteur droit 118"/>
            <p:cNvCxnSpPr/>
            <p:nvPr/>
          </p:nvCxnSpPr>
          <p:spPr>
            <a:xfrm>
              <a:off x="2000671" y="4766833"/>
              <a:ext cx="1205605" cy="0"/>
            </a:xfrm>
            <a:prstGeom prst="line">
              <a:avLst/>
            </a:prstGeom>
          </p:spPr>
          <p:style>
            <a:lnRef idx="1">
              <a:schemeClr val="accent2"/>
            </a:lnRef>
            <a:fillRef idx="0">
              <a:schemeClr val="accent2"/>
            </a:fillRef>
            <a:effectRef idx="0">
              <a:schemeClr val="accent2"/>
            </a:effectRef>
            <a:fontRef idx="minor">
              <a:schemeClr val="tx1"/>
            </a:fontRef>
          </p:style>
        </p:cxnSp>
        <p:sp>
          <p:nvSpPr>
            <p:cNvPr id="120" name="ZoneTexte 119"/>
            <p:cNvSpPr txBox="1"/>
            <p:nvPr/>
          </p:nvSpPr>
          <p:spPr>
            <a:xfrm>
              <a:off x="1797362" y="4437113"/>
              <a:ext cx="1339248" cy="387556"/>
            </a:xfrm>
            <a:prstGeom prst="rect">
              <a:avLst/>
            </a:prstGeom>
            <a:noFill/>
          </p:spPr>
          <p:txBody>
            <a:bodyPr wrap="none" rtlCol="0">
              <a:spAutoFit/>
            </a:bodyPr>
            <a:lstStyle/>
            <a:p>
              <a:r>
                <a:rPr lang="fr-FR" sz="1050" b="1" dirty="0"/>
                <a:t>Trimestre</a:t>
              </a:r>
              <a:endParaRPr lang="fr-FR" sz="1100" b="1" dirty="0"/>
            </a:p>
          </p:txBody>
        </p:sp>
      </p:grpSp>
      <p:sp>
        <p:nvSpPr>
          <p:cNvPr id="7" name="Flèche : angle droit 6">
            <a:extLst>
              <a:ext uri="{FF2B5EF4-FFF2-40B4-BE49-F238E27FC236}">
                <a16:creationId xmlns:a16="http://schemas.microsoft.com/office/drawing/2014/main" id="{4DEDED04-3943-4C6E-8AF6-3D6F80098021}"/>
              </a:ext>
            </a:extLst>
          </p:cNvPr>
          <p:cNvSpPr/>
          <p:nvPr/>
        </p:nvSpPr>
        <p:spPr>
          <a:xfrm rot="5400000">
            <a:off x="3119506" y="3179836"/>
            <a:ext cx="1257787" cy="2472272"/>
          </a:xfrm>
          <a:prstGeom prst="bentUpArrow">
            <a:avLst>
              <a:gd name="adj1" fmla="val 25000"/>
              <a:gd name="adj2" fmla="val 25686"/>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A7D39BCB-32FA-4974-B75A-01C20A53E578}"/>
              </a:ext>
            </a:extLst>
          </p:cNvPr>
          <p:cNvSpPr/>
          <p:nvPr/>
        </p:nvSpPr>
        <p:spPr>
          <a:xfrm>
            <a:off x="434804" y="1802267"/>
            <a:ext cx="11367285" cy="1611249"/>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33979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p:cNvSpPr>
            <a:spLocks noGrp="1"/>
          </p:cNvSpPr>
          <p:nvPr>
            <p:ph type="title"/>
          </p:nvPr>
        </p:nvSpPr>
        <p:spPr/>
        <p:txBody>
          <a:bodyPr/>
          <a:lstStyle/>
          <a:p>
            <a:r>
              <a:rPr lang="fr-FR" b="1" dirty="0"/>
              <a:t>Hiérarchie : Définition</a:t>
            </a:r>
          </a:p>
        </p:txBody>
      </p:sp>
      <p:sp>
        <p:nvSpPr>
          <p:cNvPr id="11" name="Espace réservé du contenu 10"/>
          <p:cNvSpPr>
            <a:spLocks noGrp="1"/>
          </p:cNvSpPr>
          <p:nvPr>
            <p:ph idx="1"/>
          </p:nvPr>
        </p:nvSpPr>
        <p:spPr>
          <a:xfrm>
            <a:off x="1154954" y="1856629"/>
            <a:ext cx="9978713" cy="4055806"/>
          </a:xfrm>
        </p:spPr>
        <p:txBody>
          <a:bodyPr>
            <a:normAutofit/>
          </a:bodyPr>
          <a:lstStyle/>
          <a:p>
            <a:r>
              <a:rPr lang="fr-FR" sz="2400" dirty="0"/>
              <a:t>Élément fondamental dans la structure d’un contexte</a:t>
            </a:r>
          </a:p>
          <a:p>
            <a:r>
              <a:rPr lang="fr-FR" sz="2400" dirty="0"/>
              <a:t>Représente pour l’utilisateur des chemins de consolidation d’indicateurs (faits)</a:t>
            </a:r>
          </a:p>
          <a:p>
            <a:r>
              <a:rPr lang="fr-FR" sz="2400" dirty="0"/>
              <a:t>Chaque niveau est représenté par une entité</a:t>
            </a:r>
          </a:p>
          <a:p>
            <a:r>
              <a:rPr lang="fr-FR" sz="2400" dirty="0"/>
              <a:t>Certaines entités sont rattachées à d’autres par des liens d’appartenance ou de regroupement hiérarchique</a:t>
            </a:r>
          </a:p>
          <a:p>
            <a:r>
              <a:rPr lang="fr-FR" sz="2400" dirty="0"/>
              <a:t>Certains de ces chemins sont connus (Jour, Mois, Année), d’autres doivent être repérés par une analyse précise du vocabulaire des utilisateurs (Produit, Gamme, Marque)</a:t>
            </a:r>
          </a:p>
        </p:txBody>
      </p:sp>
      <p:sp>
        <p:nvSpPr>
          <p:cNvPr id="7" name="Espace réservé de la date 6"/>
          <p:cNvSpPr>
            <a:spLocks noGrp="1"/>
          </p:cNvSpPr>
          <p:nvPr>
            <p:ph type="dt" sz="half" idx="10"/>
          </p:nvPr>
        </p:nvSpPr>
        <p:spPr/>
        <p:txBody>
          <a:bodyPr/>
          <a:lstStyle/>
          <a:p>
            <a:fld id="{7BA608D8-5BE5-2E47-8211-F2792F973F4B}" type="datetime1">
              <a:rPr lang="fr-FR" smtClean="0"/>
              <a:pPr/>
              <a:t>27/03/2021</a:t>
            </a:fld>
            <a:endParaRPr lang="fr-BE"/>
          </a:p>
        </p:txBody>
      </p:sp>
      <p:sp>
        <p:nvSpPr>
          <p:cNvPr id="8" name="Espace réservé du pied de page 7"/>
          <p:cNvSpPr>
            <a:spLocks noGrp="1"/>
          </p:cNvSpPr>
          <p:nvPr>
            <p:ph type="ftr" sz="quarter" idx="11"/>
          </p:nvPr>
        </p:nvSpPr>
        <p:spPr/>
        <p:txBody>
          <a:bodyPr/>
          <a:lstStyle/>
          <a:p>
            <a:r>
              <a:rPr lang="fr-BE"/>
              <a:t>Business Intelligence</a:t>
            </a:r>
            <a:endParaRPr lang="fr-BE" dirty="0"/>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26</a:t>
            </a:fld>
            <a:endParaRPr lang="fr-BE"/>
          </a:p>
        </p:txBody>
      </p:sp>
    </p:spTree>
    <p:extLst>
      <p:ext uri="{BB962C8B-B14F-4D97-AF65-F5344CB8AC3E}">
        <p14:creationId xmlns:p14="http://schemas.microsoft.com/office/powerpoint/2010/main" val="36678542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a:t>Hiérarchie : Activité des Ventes</a:t>
            </a:r>
            <a:endParaRPr lang="fr-FR" dirty="0"/>
          </a:p>
        </p:txBody>
      </p:sp>
      <p:sp>
        <p:nvSpPr>
          <p:cNvPr id="4" name="Espace réservé de la date 3"/>
          <p:cNvSpPr>
            <a:spLocks noGrp="1"/>
          </p:cNvSpPr>
          <p:nvPr>
            <p:ph type="dt" sz="half" idx="10"/>
          </p:nvPr>
        </p:nvSpPr>
        <p:spPr/>
        <p:txBody>
          <a:bodyPr/>
          <a:lstStyle/>
          <a:p>
            <a:fld id="{B17E856D-F6F8-6649-880D-4D1A98EA15C5}" type="datetime1">
              <a:rPr lang="fr-FR" smtClean="0"/>
              <a:pPr/>
              <a:t>27/03/2021</a:t>
            </a:fld>
            <a:endParaRPr lang="fr-BE"/>
          </a:p>
        </p:txBody>
      </p:sp>
      <p:sp>
        <p:nvSpPr>
          <p:cNvPr id="5" name="Espace réservé du pied de page 4"/>
          <p:cNvSpPr>
            <a:spLocks noGrp="1"/>
          </p:cNvSpPr>
          <p:nvPr>
            <p:ph type="ftr" sz="quarter" idx="11"/>
          </p:nvPr>
        </p:nvSpPr>
        <p:spPr/>
        <p:txBody>
          <a:bodyPr/>
          <a:lstStyle/>
          <a:p>
            <a:r>
              <a:rPr lang="fr-BE"/>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27</a:t>
            </a:fld>
            <a:endParaRPr lang="fr-BE"/>
          </a:p>
        </p:txBody>
      </p:sp>
      <p:grpSp>
        <p:nvGrpSpPr>
          <p:cNvPr id="17" name="Grouper 16"/>
          <p:cNvGrpSpPr/>
          <p:nvPr/>
        </p:nvGrpSpPr>
        <p:grpSpPr>
          <a:xfrm>
            <a:off x="1444611" y="1972776"/>
            <a:ext cx="9545651" cy="4309204"/>
            <a:chOff x="1755165" y="2379032"/>
            <a:chExt cx="9545651" cy="4309204"/>
          </a:xfrm>
        </p:grpSpPr>
        <p:sp>
          <p:nvSpPr>
            <p:cNvPr id="8" name="Ellipse 7"/>
            <p:cNvSpPr/>
            <p:nvPr/>
          </p:nvSpPr>
          <p:spPr>
            <a:xfrm>
              <a:off x="1755165" y="2379032"/>
              <a:ext cx="1354594" cy="8020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3200" dirty="0"/>
                <a:t>…</a:t>
              </a:r>
              <a:endParaRPr lang="fr-FR" sz="1300" dirty="0"/>
            </a:p>
          </p:txBody>
        </p:sp>
        <p:grpSp>
          <p:nvGrpSpPr>
            <p:cNvPr id="9" name="Grouper 8"/>
            <p:cNvGrpSpPr/>
            <p:nvPr/>
          </p:nvGrpSpPr>
          <p:grpSpPr>
            <a:xfrm>
              <a:off x="4189522" y="2389783"/>
              <a:ext cx="942362" cy="760132"/>
              <a:chOff x="2000670" y="4472830"/>
              <a:chExt cx="1124604" cy="756370"/>
            </a:xfrm>
          </p:grpSpPr>
          <p:sp>
            <p:nvSpPr>
              <p:cNvPr id="10" name="Rectangle 9"/>
              <p:cNvSpPr/>
              <p:nvPr/>
            </p:nvSpPr>
            <p:spPr>
              <a:xfrm>
                <a:off x="2000670" y="4509121"/>
                <a:ext cx="1124604" cy="7200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600"/>
              </a:p>
            </p:txBody>
          </p:sp>
          <p:cxnSp>
            <p:nvCxnSpPr>
              <p:cNvPr id="11" name="Connecteur droit 10"/>
              <p:cNvCxnSpPr/>
              <p:nvPr/>
            </p:nvCxnSpPr>
            <p:spPr>
              <a:xfrm>
                <a:off x="2000670" y="4761457"/>
                <a:ext cx="1124604" cy="0"/>
              </a:xfrm>
              <a:prstGeom prst="line">
                <a:avLst/>
              </a:prstGeom>
            </p:spPr>
            <p:style>
              <a:lnRef idx="1">
                <a:schemeClr val="accent2"/>
              </a:lnRef>
              <a:fillRef idx="0">
                <a:schemeClr val="accent2"/>
              </a:fillRef>
              <a:effectRef idx="0">
                <a:schemeClr val="accent2"/>
              </a:effectRef>
              <a:fontRef idx="minor">
                <a:schemeClr val="tx1"/>
              </a:fontRef>
            </p:style>
          </p:cxnSp>
          <p:sp>
            <p:nvSpPr>
              <p:cNvPr id="12" name="ZoneTexte 11"/>
              <p:cNvSpPr txBox="1"/>
              <p:nvPr/>
            </p:nvSpPr>
            <p:spPr>
              <a:xfrm>
                <a:off x="2085580" y="4472830"/>
                <a:ext cx="695969" cy="306254"/>
              </a:xfrm>
              <a:prstGeom prst="rect">
                <a:avLst/>
              </a:prstGeom>
              <a:noFill/>
            </p:spPr>
            <p:txBody>
              <a:bodyPr wrap="none" rtlCol="0">
                <a:spAutoFit/>
              </a:bodyPr>
              <a:lstStyle/>
              <a:p>
                <a:r>
                  <a:rPr lang="fr-FR" sz="1400" b="1" dirty="0"/>
                  <a:t>Mois</a:t>
                </a:r>
                <a:endParaRPr lang="fr-FR" sz="1600" b="1" dirty="0"/>
              </a:p>
            </p:txBody>
          </p:sp>
        </p:grpSp>
        <p:cxnSp>
          <p:nvCxnSpPr>
            <p:cNvPr id="13" name="Connecteur droit 12"/>
            <p:cNvCxnSpPr>
              <a:stCxn id="10" idx="1"/>
              <a:endCxn id="8" idx="6"/>
            </p:cNvCxnSpPr>
            <p:nvPr/>
          </p:nvCxnSpPr>
          <p:spPr>
            <a:xfrm flipH="1" flipV="1">
              <a:off x="3109760" y="2780043"/>
              <a:ext cx="1079765" cy="8043"/>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nvGrpSpPr>
            <p:cNvPr id="23" name="Grouper 22"/>
            <p:cNvGrpSpPr/>
            <p:nvPr/>
          </p:nvGrpSpPr>
          <p:grpSpPr>
            <a:xfrm>
              <a:off x="6069298" y="2391690"/>
              <a:ext cx="1012345" cy="760132"/>
              <a:chOff x="1917153" y="4472830"/>
              <a:chExt cx="1208121" cy="756370"/>
            </a:xfrm>
          </p:grpSpPr>
          <p:sp>
            <p:nvSpPr>
              <p:cNvPr id="24" name="Rectangle 23"/>
              <p:cNvSpPr/>
              <p:nvPr/>
            </p:nvSpPr>
            <p:spPr>
              <a:xfrm>
                <a:off x="2000670" y="4509121"/>
                <a:ext cx="1124604" cy="7200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600"/>
              </a:p>
            </p:txBody>
          </p:sp>
          <p:cxnSp>
            <p:nvCxnSpPr>
              <p:cNvPr id="25" name="Connecteur droit 24"/>
              <p:cNvCxnSpPr/>
              <p:nvPr/>
            </p:nvCxnSpPr>
            <p:spPr>
              <a:xfrm>
                <a:off x="2000670" y="4761457"/>
                <a:ext cx="1124604" cy="0"/>
              </a:xfrm>
              <a:prstGeom prst="line">
                <a:avLst/>
              </a:prstGeom>
            </p:spPr>
            <p:style>
              <a:lnRef idx="1">
                <a:schemeClr val="accent2"/>
              </a:lnRef>
              <a:fillRef idx="0">
                <a:schemeClr val="accent2"/>
              </a:fillRef>
              <a:effectRef idx="0">
                <a:schemeClr val="accent2"/>
              </a:effectRef>
              <a:fontRef idx="minor">
                <a:schemeClr val="tx1"/>
              </a:fontRef>
            </p:style>
          </p:cxnSp>
          <p:sp>
            <p:nvSpPr>
              <p:cNvPr id="26" name="ZoneTexte 25"/>
              <p:cNvSpPr txBox="1"/>
              <p:nvPr/>
            </p:nvSpPr>
            <p:spPr>
              <a:xfrm>
                <a:off x="1917153" y="4472830"/>
                <a:ext cx="1132956" cy="306254"/>
              </a:xfrm>
              <a:prstGeom prst="rect">
                <a:avLst/>
              </a:prstGeom>
              <a:noFill/>
            </p:spPr>
            <p:txBody>
              <a:bodyPr wrap="none" rtlCol="0">
                <a:spAutoFit/>
              </a:bodyPr>
              <a:lstStyle/>
              <a:p>
                <a:r>
                  <a:rPr lang="fr-FR" sz="1400" b="1" dirty="0"/>
                  <a:t>Trimestre</a:t>
                </a:r>
                <a:endParaRPr lang="fr-FR" sz="1600" b="1" dirty="0"/>
              </a:p>
            </p:txBody>
          </p:sp>
        </p:grpSp>
        <p:cxnSp>
          <p:nvCxnSpPr>
            <p:cNvPr id="27" name="Connecteur droit 26"/>
            <p:cNvCxnSpPr>
              <a:stCxn id="24" idx="1"/>
              <a:endCxn id="10" idx="3"/>
            </p:cNvCxnSpPr>
            <p:nvPr/>
          </p:nvCxnSpPr>
          <p:spPr>
            <a:xfrm flipH="1" flipV="1">
              <a:off x="5131885" y="2788086"/>
              <a:ext cx="1007394" cy="1907"/>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nvGrpSpPr>
            <p:cNvPr id="29" name="Grouper 28"/>
            <p:cNvGrpSpPr/>
            <p:nvPr/>
          </p:nvGrpSpPr>
          <p:grpSpPr>
            <a:xfrm>
              <a:off x="8121550" y="2389780"/>
              <a:ext cx="942362" cy="760132"/>
              <a:chOff x="2000670" y="4472830"/>
              <a:chExt cx="1124604" cy="756370"/>
            </a:xfrm>
          </p:grpSpPr>
          <p:sp>
            <p:nvSpPr>
              <p:cNvPr id="30" name="Rectangle 29"/>
              <p:cNvSpPr/>
              <p:nvPr/>
            </p:nvSpPr>
            <p:spPr>
              <a:xfrm>
                <a:off x="2000670" y="4509121"/>
                <a:ext cx="1124604" cy="7200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600"/>
              </a:p>
            </p:txBody>
          </p:sp>
          <p:cxnSp>
            <p:nvCxnSpPr>
              <p:cNvPr id="31" name="Connecteur droit 30"/>
              <p:cNvCxnSpPr/>
              <p:nvPr/>
            </p:nvCxnSpPr>
            <p:spPr>
              <a:xfrm>
                <a:off x="2000670" y="4761457"/>
                <a:ext cx="1124604" cy="0"/>
              </a:xfrm>
              <a:prstGeom prst="line">
                <a:avLst/>
              </a:prstGeom>
            </p:spPr>
            <p:style>
              <a:lnRef idx="1">
                <a:schemeClr val="accent2"/>
              </a:lnRef>
              <a:fillRef idx="0">
                <a:schemeClr val="accent2"/>
              </a:fillRef>
              <a:effectRef idx="0">
                <a:schemeClr val="accent2"/>
              </a:effectRef>
              <a:fontRef idx="minor">
                <a:schemeClr val="tx1"/>
              </a:fontRef>
            </p:style>
          </p:cxnSp>
          <p:sp>
            <p:nvSpPr>
              <p:cNvPr id="32" name="ZoneTexte 31"/>
              <p:cNvSpPr txBox="1"/>
              <p:nvPr/>
            </p:nvSpPr>
            <p:spPr>
              <a:xfrm>
                <a:off x="2018130" y="4472830"/>
                <a:ext cx="910330" cy="306254"/>
              </a:xfrm>
              <a:prstGeom prst="rect">
                <a:avLst/>
              </a:prstGeom>
              <a:noFill/>
            </p:spPr>
            <p:txBody>
              <a:bodyPr wrap="none" rtlCol="0">
                <a:spAutoFit/>
              </a:bodyPr>
              <a:lstStyle/>
              <a:p>
                <a:r>
                  <a:rPr lang="fr-FR" sz="1400" b="1" dirty="0"/>
                  <a:t>Année</a:t>
                </a:r>
                <a:endParaRPr lang="fr-FR" sz="1600" b="1" dirty="0"/>
              </a:p>
            </p:txBody>
          </p:sp>
        </p:grpSp>
        <p:cxnSp>
          <p:nvCxnSpPr>
            <p:cNvPr id="33" name="Connecteur droit 32"/>
            <p:cNvCxnSpPr>
              <a:stCxn id="30" idx="1"/>
              <a:endCxn id="24" idx="3"/>
            </p:cNvCxnSpPr>
            <p:nvPr/>
          </p:nvCxnSpPr>
          <p:spPr>
            <a:xfrm flipH="1">
              <a:off x="7081641" y="2788082"/>
              <a:ext cx="1039909" cy="1910"/>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35" name="Connecteur droit 34"/>
            <p:cNvCxnSpPr>
              <a:endCxn id="30" idx="3"/>
            </p:cNvCxnSpPr>
            <p:nvPr/>
          </p:nvCxnSpPr>
          <p:spPr>
            <a:xfrm flipH="1" flipV="1">
              <a:off x="9063912" y="2788082"/>
              <a:ext cx="1110650" cy="1790"/>
            </a:xfrm>
            <a:prstGeom prst="line">
              <a:avLst/>
            </a:prstGeom>
            <a:ln w="28575" cmpd="sng">
              <a:solidFill>
                <a:srgbClr val="C0504D"/>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37" name="ZoneTexte 36"/>
            <p:cNvSpPr txBox="1"/>
            <p:nvPr/>
          </p:nvSpPr>
          <p:spPr>
            <a:xfrm>
              <a:off x="10174562" y="2501840"/>
              <a:ext cx="900269" cy="369332"/>
            </a:xfrm>
            <a:prstGeom prst="rect">
              <a:avLst/>
            </a:prstGeom>
            <a:noFill/>
          </p:spPr>
          <p:txBody>
            <a:bodyPr wrap="none" rtlCol="0">
              <a:spAutoFit/>
            </a:bodyPr>
            <a:lstStyle/>
            <a:p>
              <a:r>
                <a:rPr lang="fr-FR" b="1" dirty="0"/>
                <a:t>Temps</a:t>
              </a:r>
            </a:p>
          </p:txBody>
        </p:sp>
        <p:sp>
          <p:nvSpPr>
            <p:cNvPr id="38" name="Ellipse 37"/>
            <p:cNvSpPr/>
            <p:nvPr/>
          </p:nvSpPr>
          <p:spPr>
            <a:xfrm>
              <a:off x="1755165" y="3581960"/>
              <a:ext cx="1354594" cy="8020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3200" dirty="0"/>
                <a:t>…</a:t>
              </a:r>
              <a:endParaRPr lang="fr-FR" sz="1300" dirty="0"/>
            </a:p>
          </p:txBody>
        </p:sp>
        <p:grpSp>
          <p:nvGrpSpPr>
            <p:cNvPr id="39" name="Grouper 38"/>
            <p:cNvGrpSpPr/>
            <p:nvPr/>
          </p:nvGrpSpPr>
          <p:grpSpPr>
            <a:xfrm>
              <a:off x="4189525" y="3592711"/>
              <a:ext cx="942363" cy="760132"/>
              <a:chOff x="2000670" y="4472830"/>
              <a:chExt cx="1124604" cy="756370"/>
            </a:xfrm>
          </p:grpSpPr>
          <p:sp>
            <p:nvSpPr>
              <p:cNvPr id="40" name="Rectangle 39"/>
              <p:cNvSpPr/>
              <p:nvPr/>
            </p:nvSpPr>
            <p:spPr>
              <a:xfrm>
                <a:off x="2000670" y="4509121"/>
                <a:ext cx="1124604" cy="7200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600"/>
              </a:p>
            </p:txBody>
          </p:sp>
          <p:cxnSp>
            <p:nvCxnSpPr>
              <p:cNvPr id="41" name="Connecteur droit 40"/>
              <p:cNvCxnSpPr/>
              <p:nvPr/>
            </p:nvCxnSpPr>
            <p:spPr>
              <a:xfrm>
                <a:off x="2000670" y="4761457"/>
                <a:ext cx="1124604" cy="0"/>
              </a:xfrm>
              <a:prstGeom prst="line">
                <a:avLst/>
              </a:prstGeom>
            </p:spPr>
            <p:style>
              <a:lnRef idx="1">
                <a:schemeClr val="accent2"/>
              </a:lnRef>
              <a:fillRef idx="0">
                <a:schemeClr val="accent2"/>
              </a:fillRef>
              <a:effectRef idx="0">
                <a:schemeClr val="accent2"/>
              </a:effectRef>
              <a:fontRef idx="minor">
                <a:schemeClr val="tx1"/>
              </a:fontRef>
            </p:style>
          </p:cxnSp>
          <p:sp>
            <p:nvSpPr>
              <p:cNvPr id="42" name="ZoneTexte 41"/>
              <p:cNvSpPr txBox="1"/>
              <p:nvPr/>
            </p:nvSpPr>
            <p:spPr>
              <a:xfrm>
                <a:off x="2028290" y="4472830"/>
                <a:ext cx="931671" cy="306254"/>
              </a:xfrm>
              <a:prstGeom prst="rect">
                <a:avLst/>
              </a:prstGeom>
              <a:noFill/>
            </p:spPr>
            <p:txBody>
              <a:bodyPr wrap="none" rtlCol="0">
                <a:spAutoFit/>
              </a:bodyPr>
              <a:lstStyle/>
              <a:p>
                <a:r>
                  <a:rPr lang="fr-FR" sz="1400" b="1" dirty="0"/>
                  <a:t>Produit</a:t>
                </a:r>
                <a:endParaRPr lang="fr-FR" sz="1600" b="1" dirty="0"/>
              </a:p>
            </p:txBody>
          </p:sp>
        </p:grpSp>
        <p:cxnSp>
          <p:nvCxnSpPr>
            <p:cNvPr id="43" name="Connecteur droit 42"/>
            <p:cNvCxnSpPr>
              <a:stCxn id="40" idx="1"/>
              <a:endCxn id="38" idx="6"/>
            </p:cNvCxnSpPr>
            <p:nvPr/>
          </p:nvCxnSpPr>
          <p:spPr>
            <a:xfrm flipH="1" flipV="1">
              <a:off x="3109760" y="3982971"/>
              <a:ext cx="1079765" cy="8043"/>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nvGrpSpPr>
            <p:cNvPr id="44" name="Grouper 43"/>
            <p:cNvGrpSpPr/>
            <p:nvPr/>
          </p:nvGrpSpPr>
          <p:grpSpPr>
            <a:xfrm>
              <a:off x="6135468" y="3594618"/>
              <a:ext cx="946174" cy="760132"/>
              <a:chOff x="1996120" y="4472830"/>
              <a:chExt cx="1129154" cy="756370"/>
            </a:xfrm>
          </p:grpSpPr>
          <p:sp>
            <p:nvSpPr>
              <p:cNvPr id="45" name="Rectangle 44"/>
              <p:cNvSpPr/>
              <p:nvPr/>
            </p:nvSpPr>
            <p:spPr>
              <a:xfrm>
                <a:off x="2000670" y="4509121"/>
                <a:ext cx="1124604" cy="7200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600"/>
              </a:p>
            </p:txBody>
          </p:sp>
          <p:cxnSp>
            <p:nvCxnSpPr>
              <p:cNvPr id="46" name="Connecteur droit 45"/>
              <p:cNvCxnSpPr/>
              <p:nvPr/>
            </p:nvCxnSpPr>
            <p:spPr>
              <a:xfrm>
                <a:off x="2000670" y="4761457"/>
                <a:ext cx="1124604" cy="0"/>
              </a:xfrm>
              <a:prstGeom prst="line">
                <a:avLst/>
              </a:prstGeom>
            </p:spPr>
            <p:style>
              <a:lnRef idx="1">
                <a:schemeClr val="accent2"/>
              </a:lnRef>
              <a:fillRef idx="0">
                <a:schemeClr val="accent2"/>
              </a:fillRef>
              <a:effectRef idx="0">
                <a:schemeClr val="accent2"/>
              </a:effectRef>
              <a:fontRef idx="minor">
                <a:schemeClr val="tx1"/>
              </a:fontRef>
            </p:style>
          </p:cxnSp>
          <p:sp>
            <p:nvSpPr>
              <p:cNvPr id="47" name="ZoneTexte 46"/>
              <p:cNvSpPr txBox="1"/>
              <p:nvPr/>
            </p:nvSpPr>
            <p:spPr>
              <a:xfrm>
                <a:off x="1996120" y="4472830"/>
                <a:ext cx="1081696" cy="306254"/>
              </a:xfrm>
              <a:prstGeom prst="rect">
                <a:avLst/>
              </a:prstGeom>
              <a:noFill/>
            </p:spPr>
            <p:txBody>
              <a:bodyPr wrap="none" rtlCol="0">
                <a:spAutoFit/>
              </a:bodyPr>
              <a:lstStyle/>
              <a:p>
                <a:r>
                  <a:rPr lang="fr-FR" sz="1400" b="1" dirty="0"/>
                  <a:t>Gamme</a:t>
                </a:r>
                <a:endParaRPr lang="fr-FR" sz="1600" b="1" dirty="0"/>
              </a:p>
            </p:txBody>
          </p:sp>
        </p:grpSp>
        <p:cxnSp>
          <p:nvCxnSpPr>
            <p:cNvPr id="48" name="Connecteur droit 47"/>
            <p:cNvCxnSpPr>
              <a:stCxn id="45" idx="1"/>
              <a:endCxn id="40" idx="3"/>
            </p:cNvCxnSpPr>
            <p:nvPr/>
          </p:nvCxnSpPr>
          <p:spPr>
            <a:xfrm flipH="1" flipV="1">
              <a:off x="5131885" y="3991014"/>
              <a:ext cx="1007394" cy="1907"/>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nvGrpSpPr>
            <p:cNvPr id="49" name="Grouper 48"/>
            <p:cNvGrpSpPr/>
            <p:nvPr/>
          </p:nvGrpSpPr>
          <p:grpSpPr>
            <a:xfrm>
              <a:off x="8116961" y="3592708"/>
              <a:ext cx="946954" cy="760132"/>
              <a:chOff x="1995191" y="4472830"/>
              <a:chExt cx="1130083" cy="756370"/>
            </a:xfrm>
          </p:grpSpPr>
          <p:sp>
            <p:nvSpPr>
              <p:cNvPr id="50" name="Rectangle 49"/>
              <p:cNvSpPr/>
              <p:nvPr/>
            </p:nvSpPr>
            <p:spPr>
              <a:xfrm>
                <a:off x="2000670" y="4509121"/>
                <a:ext cx="1124604" cy="7200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600"/>
              </a:p>
            </p:txBody>
          </p:sp>
          <p:cxnSp>
            <p:nvCxnSpPr>
              <p:cNvPr id="51" name="Connecteur droit 50"/>
              <p:cNvCxnSpPr/>
              <p:nvPr/>
            </p:nvCxnSpPr>
            <p:spPr>
              <a:xfrm>
                <a:off x="2000670" y="4761457"/>
                <a:ext cx="1124604" cy="0"/>
              </a:xfrm>
              <a:prstGeom prst="line">
                <a:avLst/>
              </a:prstGeom>
            </p:spPr>
            <p:style>
              <a:lnRef idx="1">
                <a:schemeClr val="accent2"/>
              </a:lnRef>
              <a:fillRef idx="0">
                <a:schemeClr val="accent2"/>
              </a:fillRef>
              <a:effectRef idx="0">
                <a:schemeClr val="accent2"/>
              </a:effectRef>
              <a:fontRef idx="minor">
                <a:schemeClr val="tx1"/>
              </a:fontRef>
            </p:style>
          </p:cxnSp>
          <p:sp>
            <p:nvSpPr>
              <p:cNvPr id="52" name="ZoneTexte 51"/>
              <p:cNvSpPr txBox="1"/>
              <p:nvPr/>
            </p:nvSpPr>
            <p:spPr>
              <a:xfrm>
                <a:off x="1995191" y="4472830"/>
                <a:ext cx="1030325" cy="306254"/>
              </a:xfrm>
              <a:prstGeom prst="rect">
                <a:avLst/>
              </a:prstGeom>
              <a:noFill/>
            </p:spPr>
            <p:txBody>
              <a:bodyPr wrap="none" rtlCol="0">
                <a:spAutoFit/>
              </a:bodyPr>
              <a:lstStyle/>
              <a:p>
                <a:r>
                  <a:rPr lang="fr-FR" sz="1400" b="1" dirty="0"/>
                  <a:t>Marque</a:t>
                </a:r>
                <a:endParaRPr lang="fr-FR" sz="1600" b="1" dirty="0"/>
              </a:p>
            </p:txBody>
          </p:sp>
        </p:grpSp>
        <p:cxnSp>
          <p:nvCxnSpPr>
            <p:cNvPr id="53" name="Connecteur droit 52"/>
            <p:cNvCxnSpPr>
              <a:stCxn id="50" idx="1"/>
              <a:endCxn id="45" idx="3"/>
            </p:cNvCxnSpPr>
            <p:nvPr/>
          </p:nvCxnSpPr>
          <p:spPr>
            <a:xfrm flipH="1">
              <a:off x="7081641" y="3991010"/>
              <a:ext cx="1039909" cy="1910"/>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54" name="Connecteur droit 53"/>
            <p:cNvCxnSpPr>
              <a:endCxn id="50" idx="3"/>
            </p:cNvCxnSpPr>
            <p:nvPr/>
          </p:nvCxnSpPr>
          <p:spPr>
            <a:xfrm flipH="1" flipV="1">
              <a:off x="9063912" y="3991010"/>
              <a:ext cx="1110650" cy="1790"/>
            </a:xfrm>
            <a:prstGeom prst="line">
              <a:avLst/>
            </a:prstGeom>
            <a:ln w="28575" cmpd="sng">
              <a:solidFill>
                <a:srgbClr val="C0504D"/>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55" name="ZoneTexte 54"/>
            <p:cNvSpPr txBox="1"/>
            <p:nvPr/>
          </p:nvSpPr>
          <p:spPr>
            <a:xfrm>
              <a:off x="10174562" y="3704768"/>
              <a:ext cx="950989" cy="369332"/>
            </a:xfrm>
            <a:prstGeom prst="rect">
              <a:avLst/>
            </a:prstGeom>
            <a:noFill/>
          </p:spPr>
          <p:txBody>
            <a:bodyPr wrap="none" rtlCol="0">
              <a:spAutoFit/>
            </a:bodyPr>
            <a:lstStyle/>
            <a:p>
              <a:r>
                <a:rPr lang="fr-FR" b="1" dirty="0"/>
                <a:t>Produit</a:t>
              </a:r>
            </a:p>
          </p:txBody>
        </p:sp>
        <p:sp>
          <p:nvSpPr>
            <p:cNvPr id="56" name="Ellipse 55"/>
            <p:cNvSpPr/>
            <p:nvPr/>
          </p:nvSpPr>
          <p:spPr>
            <a:xfrm>
              <a:off x="1755165" y="4683288"/>
              <a:ext cx="1354594" cy="8020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3200" dirty="0"/>
                <a:t>…</a:t>
              </a:r>
              <a:endParaRPr lang="fr-FR" sz="1300" dirty="0"/>
            </a:p>
          </p:txBody>
        </p:sp>
        <p:grpSp>
          <p:nvGrpSpPr>
            <p:cNvPr id="57" name="Grouper 56"/>
            <p:cNvGrpSpPr/>
            <p:nvPr/>
          </p:nvGrpSpPr>
          <p:grpSpPr>
            <a:xfrm>
              <a:off x="4189525" y="4694039"/>
              <a:ext cx="942363" cy="760132"/>
              <a:chOff x="2000670" y="4472830"/>
              <a:chExt cx="1124604" cy="756370"/>
            </a:xfrm>
          </p:grpSpPr>
          <p:sp>
            <p:nvSpPr>
              <p:cNvPr id="58" name="Rectangle 57"/>
              <p:cNvSpPr/>
              <p:nvPr/>
            </p:nvSpPr>
            <p:spPr>
              <a:xfrm>
                <a:off x="2000670" y="4509121"/>
                <a:ext cx="1124604" cy="7200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600"/>
              </a:p>
            </p:txBody>
          </p:sp>
          <p:cxnSp>
            <p:nvCxnSpPr>
              <p:cNvPr id="59" name="Connecteur droit 58"/>
              <p:cNvCxnSpPr/>
              <p:nvPr/>
            </p:nvCxnSpPr>
            <p:spPr>
              <a:xfrm>
                <a:off x="2000670" y="4761457"/>
                <a:ext cx="1124604" cy="0"/>
              </a:xfrm>
              <a:prstGeom prst="line">
                <a:avLst/>
              </a:prstGeom>
            </p:spPr>
            <p:style>
              <a:lnRef idx="1">
                <a:schemeClr val="accent2"/>
              </a:lnRef>
              <a:fillRef idx="0">
                <a:schemeClr val="accent2"/>
              </a:fillRef>
              <a:effectRef idx="0">
                <a:schemeClr val="accent2"/>
              </a:effectRef>
              <a:fontRef idx="minor">
                <a:schemeClr val="tx1"/>
              </a:fontRef>
            </p:style>
          </p:cxnSp>
          <p:sp>
            <p:nvSpPr>
              <p:cNvPr id="60" name="ZoneTexte 59"/>
              <p:cNvSpPr txBox="1"/>
              <p:nvPr/>
            </p:nvSpPr>
            <p:spPr>
              <a:xfrm>
                <a:off x="2056935" y="4472830"/>
                <a:ext cx="940355" cy="306254"/>
              </a:xfrm>
              <a:prstGeom prst="rect">
                <a:avLst/>
              </a:prstGeom>
              <a:noFill/>
            </p:spPr>
            <p:txBody>
              <a:bodyPr wrap="none" rtlCol="0">
                <a:spAutoFit/>
              </a:bodyPr>
              <a:lstStyle/>
              <a:p>
                <a:r>
                  <a:rPr lang="fr-FR" sz="1400" b="1" dirty="0"/>
                  <a:t>Région</a:t>
                </a:r>
                <a:endParaRPr lang="fr-FR" sz="1600" b="1" dirty="0"/>
              </a:p>
            </p:txBody>
          </p:sp>
        </p:grpSp>
        <p:cxnSp>
          <p:nvCxnSpPr>
            <p:cNvPr id="61" name="Connecteur droit 60"/>
            <p:cNvCxnSpPr>
              <a:stCxn id="58" idx="1"/>
              <a:endCxn id="56" idx="6"/>
            </p:cNvCxnSpPr>
            <p:nvPr/>
          </p:nvCxnSpPr>
          <p:spPr>
            <a:xfrm flipH="1" flipV="1">
              <a:off x="3109760" y="5084299"/>
              <a:ext cx="1079765" cy="8043"/>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nvGrpSpPr>
            <p:cNvPr id="62" name="Grouper 61"/>
            <p:cNvGrpSpPr/>
            <p:nvPr/>
          </p:nvGrpSpPr>
          <p:grpSpPr>
            <a:xfrm>
              <a:off x="6139280" y="4695946"/>
              <a:ext cx="942362" cy="760132"/>
              <a:chOff x="2000670" y="4472830"/>
              <a:chExt cx="1124604" cy="756370"/>
            </a:xfrm>
          </p:grpSpPr>
          <p:sp>
            <p:nvSpPr>
              <p:cNvPr id="63" name="Rectangle 62"/>
              <p:cNvSpPr/>
              <p:nvPr/>
            </p:nvSpPr>
            <p:spPr>
              <a:xfrm>
                <a:off x="2000670" y="4509121"/>
                <a:ext cx="1124604" cy="7200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600"/>
              </a:p>
            </p:txBody>
          </p:sp>
          <p:cxnSp>
            <p:nvCxnSpPr>
              <p:cNvPr id="64" name="Connecteur droit 63"/>
              <p:cNvCxnSpPr/>
              <p:nvPr/>
            </p:nvCxnSpPr>
            <p:spPr>
              <a:xfrm>
                <a:off x="2000670" y="4761457"/>
                <a:ext cx="1124604" cy="0"/>
              </a:xfrm>
              <a:prstGeom prst="line">
                <a:avLst/>
              </a:prstGeom>
            </p:spPr>
            <p:style>
              <a:lnRef idx="1">
                <a:schemeClr val="accent2"/>
              </a:lnRef>
              <a:fillRef idx="0">
                <a:schemeClr val="accent2"/>
              </a:fillRef>
              <a:effectRef idx="0">
                <a:schemeClr val="accent2"/>
              </a:effectRef>
              <a:fontRef idx="minor">
                <a:schemeClr val="tx1"/>
              </a:fontRef>
            </p:style>
          </p:cxnSp>
          <p:sp>
            <p:nvSpPr>
              <p:cNvPr id="65" name="ZoneTexte 64"/>
              <p:cNvSpPr txBox="1"/>
              <p:nvPr/>
            </p:nvSpPr>
            <p:spPr>
              <a:xfrm>
                <a:off x="2162699" y="4472830"/>
                <a:ext cx="700363" cy="306254"/>
              </a:xfrm>
              <a:prstGeom prst="rect">
                <a:avLst/>
              </a:prstGeom>
              <a:noFill/>
            </p:spPr>
            <p:txBody>
              <a:bodyPr wrap="none" rtlCol="0">
                <a:spAutoFit/>
              </a:bodyPr>
              <a:lstStyle/>
              <a:p>
                <a:r>
                  <a:rPr lang="fr-FR" sz="1400" b="1" dirty="0"/>
                  <a:t>Pays</a:t>
                </a:r>
                <a:endParaRPr lang="fr-FR" sz="1600" b="1" dirty="0"/>
              </a:p>
            </p:txBody>
          </p:sp>
        </p:grpSp>
        <p:cxnSp>
          <p:nvCxnSpPr>
            <p:cNvPr id="66" name="Connecteur droit 65"/>
            <p:cNvCxnSpPr>
              <a:stCxn id="63" idx="1"/>
              <a:endCxn id="58" idx="3"/>
            </p:cNvCxnSpPr>
            <p:nvPr/>
          </p:nvCxnSpPr>
          <p:spPr>
            <a:xfrm flipH="1" flipV="1">
              <a:off x="5131885" y="5092342"/>
              <a:ext cx="1007394" cy="1907"/>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72" name="Connecteur droit 71"/>
            <p:cNvCxnSpPr/>
            <p:nvPr/>
          </p:nvCxnSpPr>
          <p:spPr>
            <a:xfrm flipH="1">
              <a:off x="7072680" y="5115336"/>
              <a:ext cx="3101882" cy="0"/>
            </a:xfrm>
            <a:prstGeom prst="line">
              <a:avLst/>
            </a:prstGeom>
            <a:ln w="28575" cmpd="sng">
              <a:solidFill>
                <a:srgbClr val="C0504D"/>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73" name="ZoneTexte 72"/>
            <p:cNvSpPr txBox="1"/>
            <p:nvPr/>
          </p:nvSpPr>
          <p:spPr>
            <a:xfrm>
              <a:off x="10174561" y="4806096"/>
              <a:ext cx="1126255" cy="369332"/>
            </a:xfrm>
            <a:prstGeom prst="rect">
              <a:avLst/>
            </a:prstGeom>
            <a:noFill/>
          </p:spPr>
          <p:txBody>
            <a:bodyPr wrap="none" rtlCol="0">
              <a:spAutoFit/>
            </a:bodyPr>
            <a:lstStyle/>
            <a:p>
              <a:r>
                <a:rPr lang="fr-FR" b="1" dirty="0"/>
                <a:t>Territoire</a:t>
              </a:r>
            </a:p>
          </p:txBody>
        </p:sp>
        <p:sp>
          <p:nvSpPr>
            <p:cNvPr id="74" name="Ellipse 73"/>
            <p:cNvSpPr/>
            <p:nvPr/>
          </p:nvSpPr>
          <p:spPr>
            <a:xfrm>
              <a:off x="1755165" y="5886216"/>
              <a:ext cx="1354594" cy="8020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3200" dirty="0"/>
                <a:t>…</a:t>
              </a:r>
              <a:endParaRPr lang="fr-FR" sz="1300" dirty="0"/>
            </a:p>
          </p:txBody>
        </p:sp>
        <p:grpSp>
          <p:nvGrpSpPr>
            <p:cNvPr id="75" name="Grouper 74"/>
            <p:cNvGrpSpPr/>
            <p:nvPr/>
          </p:nvGrpSpPr>
          <p:grpSpPr>
            <a:xfrm>
              <a:off x="4189523" y="5896967"/>
              <a:ext cx="942362" cy="760132"/>
              <a:chOff x="2000670" y="4472830"/>
              <a:chExt cx="1124604" cy="756370"/>
            </a:xfrm>
          </p:grpSpPr>
          <p:sp>
            <p:nvSpPr>
              <p:cNvPr id="76" name="Rectangle 75"/>
              <p:cNvSpPr/>
              <p:nvPr/>
            </p:nvSpPr>
            <p:spPr>
              <a:xfrm>
                <a:off x="2000670" y="4509121"/>
                <a:ext cx="1124604" cy="7200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600"/>
              </a:p>
            </p:txBody>
          </p:sp>
          <p:cxnSp>
            <p:nvCxnSpPr>
              <p:cNvPr id="77" name="Connecteur droit 76"/>
              <p:cNvCxnSpPr/>
              <p:nvPr/>
            </p:nvCxnSpPr>
            <p:spPr>
              <a:xfrm>
                <a:off x="2000670" y="4761457"/>
                <a:ext cx="1124604" cy="0"/>
              </a:xfrm>
              <a:prstGeom prst="line">
                <a:avLst/>
              </a:prstGeom>
            </p:spPr>
            <p:style>
              <a:lnRef idx="1">
                <a:schemeClr val="accent2"/>
              </a:lnRef>
              <a:fillRef idx="0">
                <a:schemeClr val="accent2"/>
              </a:fillRef>
              <a:effectRef idx="0">
                <a:schemeClr val="accent2"/>
              </a:effectRef>
              <a:fontRef idx="minor">
                <a:schemeClr val="tx1"/>
              </a:fontRef>
            </p:style>
          </p:cxnSp>
          <p:sp>
            <p:nvSpPr>
              <p:cNvPr id="78" name="ZoneTexte 77"/>
              <p:cNvSpPr txBox="1"/>
              <p:nvPr/>
            </p:nvSpPr>
            <p:spPr>
              <a:xfrm>
                <a:off x="2097165" y="4472830"/>
                <a:ext cx="820150" cy="306254"/>
              </a:xfrm>
              <a:prstGeom prst="rect">
                <a:avLst/>
              </a:prstGeom>
              <a:noFill/>
            </p:spPr>
            <p:txBody>
              <a:bodyPr wrap="none" rtlCol="0">
                <a:spAutoFit/>
              </a:bodyPr>
              <a:lstStyle/>
              <a:p>
                <a:r>
                  <a:rPr lang="fr-FR" sz="1400" b="1" dirty="0"/>
                  <a:t>Client</a:t>
                </a:r>
                <a:endParaRPr lang="fr-FR" sz="1600" b="1" dirty="0"/>
              </a:p>
            </p:txBody>
          </p:sp>
        </p:grpSp>
        <p:cxnSp>
          <p:nvCxnSpPr>
            <p:cNvPr id="79" name="Connecteur droit 78"/>
            <p:cNvCxnSpPr>
              <a:stCxn id="76" idx="1"/>
              <a:endCxn id="74" idx="6"/>
            </p:cNvCxnSpPr>
            <p:nvPr/>
          </p:nvCxnSpPr>
          <p:spPr>
            <a:xfrm flipH="1" flipV="1">
              <a:off x="3109760" y="6287227"/>
              <a:ext cx="1079765" cy="8043"/>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nvGrpSpPr>
            <p:cNvPr id="80" name="Grouper 79"/>
            <p:cNvGrpSpPr/>
            <p:nvPr/>
          </p:nvGrpSpPr>
          <p:grpSpPr>
            <a:xfrm>
              <a:off x="6050152" y="5898874"/>
              <a:ext cx="1060782" cy="760132"/>
              <a:chOff x="1894306" y="4472830"/>
              <a:chExt cx="1265926" cy="756370"/>
            </a:xfrm>
          </p:grpSpPr>
          <p:sp>
            <p:nvSpPr>
              <p:cNvPr id="81" name="Rectangle 80"/>
              <p:cNvSpPr/>
              <p:nvPr/>
            </p:nvSpPr>
            <p:spPr>
              <a:xfrm>
                <a:off x="2000670" y="4509121"/>
                <a:ext cx="1124604" cy="7200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600"/>
              </a:p>
            </p:txBody>
          </p:sp>
          <p:cxnSp>
            <p:nvCxnSpPr>
              <p:cNvPr id="82" name="Connecteur droit 81"/>
              <p:cNvCxnSpPr/>
              <p:nvPr/>
            </p:nvCxnSpPr>
            <p:spPr>
              <a:xfrm>
                <a:off x="2000670" y="4761457"/>
                <a:ext cx="1124604" cy="0"/>
              </a:xfrm>
              <a:prstGeom prst="line">
                <a:avLst/>
              </a:prstGeom>
            </p:spPr>
            <p:style>
              <a:lnRef idx="1">
                <a:schemeClr val="accent2"/>
              </a:lnRef>
              <a:fillRef idx="0">
                <a:schemeClr val="accent2"/>
              </a:fillRef>
              <a:effectRef idx="0">
                <a:schemeClr val="accent2"/>
              </a:effectRef>
              <a:fontRef idx="minor">
                <a:schemeClr val="tx1"/>
              </a:fontRef>
            </p:style>
          </p:cxnSp>
          <p:sp>
            <p:nvSpPr>
              <p:cNvPr id="83" name="ZoneTexte 82"/>
              <p:cNvSpPr txBox="1"/>
              <p:nvPr/>
            </p:nvSpPr>
            <p:spPr>
              <a:xfrm>
                <a:off x="1894306" y="4472830"/>
                <a:ext cx="1265926" cy="306254"/>
              </a:xfrm>
              <a:prstGeom prst="rect">
                <a:avLst/>
              </a:prstGeom>
              <a:noFill/>
            </p:spPr>
            <p:txBody>
              <a:bodyPr wrap="none" rtlCol="0">
                <a:spAutoFit/>
              </a:bodyPr>
              <a:lstStyle/>
              <a:p>
                <a:r>
                  <a:rPr lang="fr-FR" sz="1400" b="1" dirty="0"/>
                  <a:t>Catégorie</a:t>
                </a:r>
                <a:endParaRPr lang="fr-FR" sz="1600" b="1" dirty="0"/>
              </a:p>
            </p:txBody>
          </p:sp>
        </p:grpSp>
        <p:cxnSp>
          <p:nvCxnSpPr>
            <p:cNvPr id="84" name="Connecteur droit 83"/>
            <p:cNvCxnSpPr>
              <a:stCxn id="81" idx="1"/>
              <a:endCxn id="76" idx="3"/>
            </p:cNvCxnSpPr>
            <p:nvPr/>
          </p:nvCxnSpPr>
          <p:spPr>
            <a:xfrm flipH="1" flipV="1">
              <a:off x="5131885" y="6295270"/>
              <a:ext cx="1007394" cy="1907"/>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90" name="Connecteur droit 89"/>
            <p:cNvCxnSpPr>
              <a:endCxn id="81" idx="3"/>
            </p:cNvCxnSpPr>
            <p:nvPr/>
          </p:nvCxnSpPr>
          <p:spPr>
            <a:xfrm flipH="1">
              <a:off x="7081641" y="6297056"/>
              <a:ext cx="3092922" cy="120"/>
            </a:xfrm>
            <a:prstGeom prst="line">
              <a:avLst/>
            </a:prstGeom>
            <a:ln w="28575" cmpd="sng">
              <a:solidFill>
                <a:srgbClr val="C0504D"/>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91" name="ZoneTexte 90"/>
            <p:cNvSpPr txBox="1"/>
            <p:nvPr/>
          </p:nvSpPr>
          <p:spPr>
            <a:xfrm>
              <a:off x="10174561" y="6009024"/>
              <a:ext cx="830839" cy="369332"/>
            </a:xfrm>
            <a:prstGeom prst="rect">
              <a:avLst/>
            </a:prstGeom>
            <a:noFill/>
          </p:spPr>
          <p:txBody>
            <a:bodyPr wrap="none" rtlCol="0">
              <a:spAutoFit/>
            </a:bodyPr>
            <a:lstStyle/>
            <a:p>
              <a:r>
                <a:rPr lang="fr-FR" b="1" dirty="0"/>
                <a:t>Client</a:t>
              </a:r>
            </a:p>
          </p:txBody>
        </p:sp>
      </p:grpSp>
    </p:spTree>
    <p:extLst>
      <p:ext uri="{BB962C8B-B14F-4D97-AF65-F5344CB8AC3E}">
        <p14:creationId xmlns:p14="http://schemas.microsoft.com/office/powerpoint/2010/main" val="7629149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b="1" dirty="0"/>
              <a:t>Granularité : Définition</a:t>
            </a:r>
          </a:p>
        </p:txBody>
      </p:sp>
      <p:sp>
        <p:nvSpPr>
          <p:cNvPr id="7" name="Espace réservé du contenu 6"/>
          <p:cNvSpPr>
            <a:spLocks noGrp="1"/>
          </p:cNvSpPr>
          <p:nvPr>
            <p:ph idx="1"/>
          </p:nvPr>
        </p:nvSpPr>
        <p:spPr>
          <a:xfrm>
            <a:off x="1154954" y="1859408"/>
            <a:ext cx="9978713" cy="3071580"/>
          </a:xfrm>
        </p:spPr>
        <p:txBody>
          <a:bodyPr>
            <a:normAutofit/>
          </a:bodyPr>
          <a:lstStyle/>
          <a:p>
            <a:r>
              <a:rPr lang="fr-FR" b="1" dirty="0"/>
              <a:t>Le « grain » d’une dimension est le niveau de sélection le plus fin possible de cette dimension</a:t>
            </a:r>
          </a:p>
          <a:p>
            <a:pPr lvl="1"/>
            <a:r>
              <a:rPr lang="fr-FR" b="1" dirty="0"/>
              <a:t>Le grain de la dimension Temps est Mois</a:t>
            </a:r>
          </a:p>
          <a:p>
            <a:pPr lvl="1"/>
            <a:r>
              <a:rPr lang="fr-FR" b="1" dirty="0"/>
              <a:t>Le grain de la dimension Territoire est Région</a:t>
            </a:r>
          </a:p>
          <a:p>
            <a:r>
              <a:rPr lang="fr-FR" b="1" dirty="0"/>
              <a:t>L’intégration de chaque nouvelle vue est donc susceptible de modifier le grain sur une ou plusieurs dimensions</a:t>
            </a:r>
          </a:p>
          <a:p>
            <a:r>
              <a:rPr lang="fr-FR" b="1" dirty="0"/>
              <a:t>Le grain d’un contexte découle de la combinaison des grains de toutes les dimensions. Il définit le niveau de détail pouvant être obtenu par la requête la plus sélective et la plus fine possible mettant en jeu toutes les dimensions.</a:t>
            </a:r>
          </a:p>
        </p:txBody>
      </p:sp>
      <p:sp>
        <p:nvSpPr>
          <p:cNvPr id="3" name="Espace réservé de la date 2"/>
          <p:cNvSpPr>
            <a:spLocks noGrp="1"/>
          </p:cNvSpPr>
          <p:nvPr>
            <p:ph type="dt" sz="half" idx="10"/>
          </p:nvPr>
        </p:nvSpPr>
        <p:spPr/>
        <p:txBody>
          <a:bodyPr/>
          <a:lstStyle/>
          <a:p>
            <a:fld id="{D3B790A8-4CC7-AB47-9AFB-E6A826CF2B01}" type="datetime1">
              <a:rPr lang="fr-FR" smtClean="0"/>
              <a:pPr/>
              <a:t>27/03/2021</a:t>
            </a:fld>
            <a:endParaRPr lang="fr-BE"/>
          </a:p>
        </p:txBody>
      </p:sp>
      <p:sp>
        <p:nvSpPr>
          <p:cNvPr id="4" name="Espace réservé du pied de page 3"/>
          <p:cNvSpPr>
            <a:spLocks noGrp="1"/>
          </p:cNvSpPr>
          <p:nvPr>
            <p:ph type="ftr" sz="quarter" idx="11"/>
          </p:nvPr>
        </p:nvSpPr>
        <p:spPr/>
        <p:txBody>
          <a:bodyPr/>
          <a:lstStyle/>
          <a:p>
            <a:r>
              <a:rPr lang="fr-BE"/>
              <a:t>Business Intelligence</a:t>
            </a:r>
            <a:endParaRPr lang="fr-BE"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28</a:t>
            </a:fld>
            <a:endParaRPr lang="fr-BE"/>
          </a:p>
        </p:txBody>
      </p:sp>
      <p:pic>
        <p:nvPicPr>
          <p:cNvPr id="8" name="Image 7"/>
          <p:cNvPicPr>
            <a:picLocks noChangeAspect="1"/>
          </p:cNvPicPr>
          <p:nvPr/>
        </p:nvPicPr>
        <p:blipFill>
          <a:blip r:embed="rId2"/>
          <a:stretch>
            <a:fillRect/>
          </a:stretch>
        </p:blipFill>
        <p:spPr>
          <a:xfrm>
            <a:off x="4057619" y="4461794"/>
            <a:ext cx="5448690" cy="1843688"/>
          </a:xfrm>
          <a:prstGeom prst="rect">
            <a:avLst/>
          </a:prstGeom>
        </p:spPr>
      </p:pic>
    </p:spTree>
    <p:extLst>
      <p:ext uri="{BB962C8B-B14F-4D97-AF65-F5344CB8AC3E}">
        <p14:creationId xmlns:p14="http://schemas.microsoft.com/office/powerpoint/2010/main" val="2876112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Granularité (Exemple)</a:t>
            </a:r>
          </a:p>
        </p:txBody>
      </p:sp>
      <p:sp>
        <p:nvSpPr>
          <p:cNvPr id="3" name="Espace réservé du contenu 2"/>
          <p:cNvSpPr>
            <a:spLocks noGrp="1"/>
          </p:cNvSpPr>
          <p:nvPr>
            <p:ph idx="1"/>
          </p:nvPr>
        </p:nvSpPr>
        <p:spPr>
          <a:xfrm>
            <a:off x="1154954" y="1923413"/>
            <a:ext cx="9978713" cy="4304859"/>
          </a:xfrm>
        </p:spPr>
        <p:txBody>
          <a:bodyPr>
            <a:noAutofit/>
          </a:bodyPr>
          <a:lstStyle/>
          <a:p>
            <a:r>
              <a:rPr lang="fr-FR" sz="2400" dirty="0"/>
              <a:t>Grain du contexte: combinaison Produit-Mois-Client-Région</a:t>
            </a:r>
          </a:p>
          <a:p>
            <a:pPr lvl="1"/>
            <a:r>
              <a:rPr lang="fr-FR" sz="2400" dirty="0"/>
              <a:t>S’applique à tous les faits</a:t>
            </a:r>
          </a:p>
          <a:p>
            <a:r>
              <a:rPr lang="fr-FR" sz="2400" dirty="0"/>
              <a:t>Règle: Tous les faits d’un contexte doivent être définis pour le grain de ce contexte</a:t>
            </a:r>
          </a:p>
          <a:p>
            <a:pPr lvl="1"/>
            <a:r>
              <a:rPr lang="fr-FR" sz="2400" dirty="0"/>
              <a:t>Si les 3 indicateurs marge, revenu et quantité sont dans le contexte, alors ils ont un sens à tous les niveaux.</a:t>
            </a:r>
          </a:p>
          <a:p>
            <a:pPr lvl="1"/>
            <a:r>
              <a:rPr lang="fr-FR" sz="2400" dirty="0"/>
              <a:t>Exemple: si la marge n’est définie que par Pays et par Mois, alors que les autres le sont par Région et par Trimestre, il y aurait décalage de grain entre les faits</a:t>
            </a:r>
          </a:p>
          <a:p>
            <a:pPr lvl="1"/>
            <a:r>
              <a:rPr lang="fr-FR" sz="2400" dirty="0"/>
              <a:t>Décalage </a:t>
            </a:r>
            <a:r>
              <a:rPr lang="fr-FR" sz="2400" dirty="0">
                <a:sym typeface="Wingdings"/>
              </a:rPr>
              <a:t> les faits n’appartiennent pas tous au même contexte  facteur d’incohérence</a:t>
            </a:r>
            <a:endParaRPr lang="fr-FR" sz="2400" dirty="0"/>
          </a:p>
          <a:p>
            <a:pPr lvl="1"/>
            <a:endParaRPr lang="fr-FR" sz="2400" dirty="0"/>
          </a:p>
        </p:txBody>
      </p:sp>
      <p:sp>
        <p:nvSpPr>
          <p:cNvPr id="4" name="Espace réservé de la date 3"/>
          <p:cNvSpPr>
            <a:spLocks noGrp="1"/>
          </p:cNvSpPr>
          <p:nvPr>
            <p:ph type="dt" sz="half" idx="10"/>
          </p:nvPr>
        </p:nvSpPr>
        <p:spPr/>
        <p:txBody>
          <a:bodyPr/>
          <a:lstStyle/>
          <a:p>
            <a:fld id="{996034DB-E40B-424B-B541-61F1B275B1D6}" type="datetime1">
              <a:rPr lang="fr-FR" smtClean="0"/>
              <a:pPr/>
              <a:t>27/03/2021</a:t>
            </a:fld>
            <a:endParaRPr lang="fr-BE"/>
          </a:p>
        </p:txBody>
      </p:sp>
      <p:sp>
        <p:nvSpPr>
          <p:cNvPr id="5" name="Espace réservé du pied de page 4"/>
          <p:cNvSpPr>
            <a:spLocks noGrp="1"/>
          </p:cNvSpPr>
          <p:nvPr>
            <p:ph type="ftr" sz="quarter" idx="11"/>
          </p:nvPr>
        </p:nvSpPr>
        <p:spPr/>
        <p:txBody>
          <a:bodyPr/>
          <a:lstStyle/>
          <a:p>
            <a:r>
              <a:rPr lang="fr-BE"/>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29</a:t>
            </a:fld>
            <a:endParaRPr lang="fr-BE"/>
          </a:p>
        </p:txBody>
      </p:sp>
    </p:spTree>
    <p:extLst>
      <p:ext uri="{BB962C8B-B14F-4D97-AF65-F5344CB8AC3E}">
        <p14:creationId xmlns:p14="http://schemas.microsoft.com/office/powerpoint/2010/main" val="3422465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2DA67480-7F68-4CBD-B141-FA99DD1029F1}"/>
              </a:ext>
            </a:extLst>
          </p:cNvPr>
          <p:cNvSpPr>
            <a:spLocks noGrp="1"/>
          </p:cNvSpPr>
          <p:nvPr>
            <p:ph type="body" idx="1"/>
          </p:nvPr>
        </p:nvSpPr>
        <p:spPr/>
        <p:txBody>
          <a:bodyPr/>
          <a:lstStyle/>
          <a:p>
            <a:r>
              <a:rPr lang="fr-FR" dirty="0"/>
              <a:t>Modélisation Entité-Relation  : Rappel</a:t>
            </a:r>
          </a:p>
        </p:txBody>
      </p:sp>
      <p:sp>
        <p:nvSpPr>
          <p:cNvPr id="4" name="Espace réservé de la date 3"/>
          <p:cNvSpPr>
            <a:spLocks noGrp="1"/>
          </p:cNvSpPr>
          <p:nvPr>
            <p:ph type="dt" sz="half" idx="10"/>
          </p:nvPr>
        </p:nvSpPr>
        <p:spPr/>
        <p:txBody>
          <a:bodyPr/>
          <a:lstStyle/>
          <a:p>
            <a:fld id="{0080ABA8-A9E1-F441-A8C4-2CA400E22DDF}" type="datetime1">
              <a:rPr lang="fr-FR" smtClean="0"/>
              <a:pPr/>
              <a:t>27/03/2021</a:t>
            </a:fld>
            <a:endParaRPr lang="fr-BE"/>
          </a:p>
        </p:txBody>
      </p:sp>
      <p:sp>
        <p:nvSpPr>
          <p:cNvPr id="5" name="Espace réservé du pied de page 4"/>
          <p:cNvSpPr>
            <a:spLocks noGrp="1"/>
          </p:cNvSpPr>
          <p:nvPr>
            <p:ph type="ftr" sz="quarter" idx="11"/>
          </p:nvPr>
        </p:nvSpPr>
        <p:spPr/>
        <p:txBody>
          <a:bodyPr/>
          <a:lstStyle/>
          <a:p>
            <a:r>
              <a:rPr lang="fr-BE"/>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3</a:t>
            </a:fld>
            <a:endParaRPr lang="fr-BE"/>
          </a:p>
        </p:txBody>
      </p:sp>
    </p:spTree>
    <p:extLst>
      <p:ext uri="{BB962C8B-B14F-4D97-AF65-F5344CB8AC3E}">
        <p14:creationId xmlns:p14="http://schemas.microsoft.com/office/powerpoint/2010/main" val="14123298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Grain du contexte Vente</a:t>
            </a:r>
            <a:endParaRPr lang="fr-FR" dirty="0"/>
          </a:p>
        </p:txBody>
      </p:sp>
      <p:sp>
        <p:nvSpPr>
          <p:cNvPr id="3" name="Espace réservé de la date 2"/>
          <p:cNvSpPr>
            <a:spLocks noGrp="1"/>
          </p:cNvSpPr>
          <p:nvPr>
            <p:ph type="dt" sz="half" idx="10"/>
          </p:nvPr>
        </p:nvSpPr>
        <p:spPr/>
        <p:txBody>
          <a:bodyPr/>
          <a:lstStyle/>
          <a:p>
            <a:fld id="{CD25B5E8-F962-BE41-B904-DC1C17F61FA3}" type="datetime1">
              <a:rPr lang="fr-FR" smtClean="0"/>
              <a:pPr/>
              <a:t>27/03/2021</a:t>
            </a:fld>
            <a:endParaRPr lang="fr-BE"/>
          </a:p>
        </p:txBody>
      </p:sp>
      <p:sp>
        <p:nvSpPr>
          <p:cNvPr id="4" name="Espace réservé du pied de page 3"/>
          <p:cNvSpPr>
            <a:spLocks noGrp="1"/>
          </p:cNvSpPr>
          <p:nvPr>
            <p:ph type="ftr" sz="quarter" idx="11"/>
          </p:nvPr>
        </p:nvSpPr>
        <p:spPr/>
        <p:txBody>
          <a:bodyPr/>
          <a:lstStyle/>
          <a:p>
            <a:r>
              <a:rPr lang="fr-BE"/>
              <a:t>Business Intelligence</a:t>
            </a:r>
            <a:endParaRPr lang="fr-BE"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30</a:t>
            </a:fld>
            <a:endParaRPr lang="fr-BE"/>
          </a:p>
        </p:txBody>
      </p:sp>
      <p:grpSp>
        <p:nvGrpSpPr>
          <p:cNvPr id="53" name="Grouper 52"/>
          <p:cNvGrpSpPr/>
          <p:nvPr/>
        </p:nvGrpSpPr>
        <p:grpSpPr>
          <a:xfrm>
            <a:off x="635038" y="1904800"/>
            <a:ext cx="10727939" cy="4470816"/>
            <a:chOff x="955737" y="1412776"/>
            <a:chExt cx="11085575" cy="5265876"/>
          </a:xfrm>
        </p:grpSpPr>
        <p:grpSp>
          <p:nvGrpSpPr>
            <p:cNvPr id="6" name="Grouper 5"/>
            <p:cNvGrpSpPr/>
            <p:nvPr/>
          </p:nvGrpSpPr>
          <p:grpSpPr>
            <a:xfrm>
              <a:off x="4873664" y="2933298"/>
              <a:ext cx="723495" cy="713138"/>
              <a:chOff x="1987492" y="4437112"/>
              <a:chExt cx="949284" cy="792088"/>
            </a:xfrm>
          </p:grpSpPr>
          <p:sp>
            <p:nvSpPr>
              <p:cNvPr id="7" name="Rectangle 6"/>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600"/>
              </a:p>
            </p:txBody>
          </p:sp>
          <p:cxnSp>
            <p:nvCxnSpPr>
              <p:cNvPr id="8" name="Connecteur droit 7"/>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9" name="ZoneTexte 8"/>
              <p:cNvSpPr txBox="1"/>
              <p:nvPr/>
            </p:nvSpPr>
            <p:spPr>
              <a:xfrm>
                <a:off x="1987492" y="4437112"/>
                <a:ext cx="765189" cy="341850"/>
              </a:xfrm>
              <a:prstGeom prst="rect">
                <a:avLst/>
              </a:prstGeom>
              <a:noFill/>
            </p:spPr>
            <p:txBody>
              <a:bodyPr wrap="none" rtlCol="0">
                <a:spAutoFit/>
              </a:bodyPr>
              <a:lstStyle/>
              <a:p>
                <a:r>
                  <a:rPr lang="fr-FR" sz="1400" b="1" dirty="0"/>
                  <a:t>Mois</a:t>
                </a:r>
                <a:endParaRPr lang="fr-FR" sz="1600" b="1" dirty="0"/>
              </a:p>
            </p:txBody>
          </p:sp>
        </p:grpSp>
        <p:grpSp>
          <p:nvGrpSpPr>
            <p:cNvPr id="10" name="Grouper 9"/>
            <p:cNvGrpSpPr/>
            <p:nvPr/>
          </p:nvGrpSpPr>
          <p:grpSpPr>
            <a:xfrm>
              <a:off x="4785491" y="4100251"/>
              <a:ext cx="811672" cy="713138"/>
              <a:chOff x="1871799" y="4437112"/>
              <a:chExt cx="1064977" cy="792088"/>
            </a:xfrm>
          </p:grpSpPr>
          <p:sp>
            <p:nvSpPr>
              <p:cNvPr id="11" name="Rectangle 10"/>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600"/>
              </a:p>
            </p:txBody>
          </p:sp>
          <p:cxnSp>
            <p:nvCxnSpPr>
              <p:cNvPr id="12" name="Connecteur droit 11"/>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13" name="ZoneTexte 12"/>
              <p:cNvSpPr txBox="1"/>
              <p:nvPr/>
            </p:nvSpPr>
            <p:spPr>
              <a:xfrm>
                <a:off x="1871799" y="4437112"/>
                <a:ext cx="1024332" cy="341850"/>
              </a:xfrm>
              <a:prstGeom prst="rect">
                <a:avLst/>
              </a:prstGeom>
              <a:noFill/>
            </p:spPr>
            <p:txBody>
              <a:bodyPr wrap="none" rtlCol="0">
                <a:spAutoFit/>
              </a:bodyPr>
              <a:lstStyle/>
              <a:p>
                <a:r>
                  <a:rPr lang="fr-FR" sz="1400" b="1" dirty="0"/>
                  <a:t>Produit</a:t>
                </a:r>
                <a:endParaRPr lang="fr-FR" sz="1600" b="1" dirty="0"/>
              </a:p>
            </p:txBody>
          </p:sp>
        </p:grpSp>
        <p:cxnSp>
          <p:nvCxnSpPr>
            <p:cNvPr id="15" name="Connecteur droit 14"/>
            <p:cNvCxnSpPr>
              <a:stCxn id="7" idx="3"/>
            </p:cNvCxnSpPr>
            <p:nvPr/>
          </p:nvCxnSpPr>
          <p:spPr>
            <a:xfrm>
              <a:off x="5597159" y="3322282"/>
              <a:ext cx="543023" cy="250733"/>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16" name="Connecteur droit 15"/>
            <p:cNvCxnSpPr/>
            <p:nvPr/>
          </p:nvCxnSpPr>
          <p:spPr>
            <a:xfrm flipV="1">
              <a:off x="5597164" y="4077072"/>
              <a:ext cx="543018" cy="340156"/>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nvGrpSpPr>
            <p:cNvPr id="17" name="Grouper 16"/>
            <p:cNvGrpSpPr/>
            <p:nvPr/>
          </p:nvGrpSpPr>
          <p:grpSpPr>
            <a:xfrm>
              <a:off x="8554858" y="2905097"/>
              <a:ext cx="846468" cy="741348"/>
              <a:chOff x="2000670" y="4405780"/>
              <a:chExt cx="1124604" cy="823420"/>
            </a:xfrm>
          </p:grpSpPr>
          <p:sp>
            <p:nvSpPr>
              <p:cNvPr id="18" name="Rectangle 17"/>
              <p:cNvSpPr/>
              <p:nvPr/>
            </p:nvSpPr>
            <p:spPr>
              <a:xfrm>
                <a:off x="2000670" y="4509121"/>
                <a:ext cx="1124604" cy="7200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19" name="Connecteur droit 18"/>
              <p:cNvCxnSpPr/>
              <p:nvPr/>
            </p:nvCxnSpPr>
            <p:spPr>
              <a:xfrm>
                <a:off x="2000670" y="4761457"/>
                <a:ext cx="1124604" cy="0"/>
              </a:xfrm>
              <a:prstGeom prst="line">
                <a:avLst/>
              </a:prstGeom>
            </p:spPr>
            <p:style>
              <a:lnRef idx="1">
                <a:schemeClr val="accent2"/>
              </a:lnRef>
              <a:fillRef idx="0">
                <a:schemeClr val="accent2"/>
              </a:fillRef>
              <a:effectRef idx="0">
                <a:schemeClr val="accent2"/>
              </a:effectRef>
              <a:fontRef idx="minor">
                <a:schemeClr val="tx1"/>
              </a:fontRef>
            </p:style>
          </p:cxnSp>
          <p:sp>
            <p:nvSpPr>
              <p:cNvPr id="20" name="ZoneTexte 19"/>
              <p:cNvSpPr txBox="1"/>
              <p:nvPr/>
            </p:nvSpPr>
            <p:spPr>
              <a:xfrm>
                <a:off x="2009257" y="4405780"/>
                <a:ext cx="913063" cy="341850"/>
              </a:xfrm>
              <a:prstGeom prst="rect">
                <a:avLst/>
              </a:prstGeom>
              <a:noFill/>
            </p:spPr>
            <p:txBody>
              <a:bodyPr wrap="none" rtlCol="0">
                <a:spAutoFit/>
              </a:bodyPr>
              <a:lstStyle/>
              <a:p>
                <a:r>
                  <a:rPr lang="fr-FR" sz="1400" b="1" dirty="0"/>
                  <a:t>Client</a:t>
                </a:r>
                <a:endParaRPr lang="fr-FR" b="1" dirty="0"/>
              </a:p>
            </p:txBody>
          </p:sp>
        </p:grpSp>
        <p:grpSp>
          <p:nvGrpSpPr>
            <p:cNvPr id="21" name="Grouper 20"/>
            <p:cNvGrpSpPr/>
            <p:nvPr/>
          </p:nvGrpSpPr>
          <p:grpSpPr>
            <a:xfrm>
              <a:off x="8427183" y="4185108"/>
              <a:ext cx="787971" cy="684053"/>
              <a:chOff x="1913003" y="4469417"/>
              <a:chExt cx="1046886" cy="759783"/>
            </a:xfrm>
          </p:grpSpPr>
          <p:sp>
            <p:nvSpPr>
              <p:cNvPr id="22" name="Rectangle 21"/>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23" name="Connecteur droit 22"/>
              <p:cNvCxnSpPr/>
              <p:nvPr/>
            </p:nvCxnSpPr>
            <p:spPr>
              <a:xfrm>
                <a:off x="2000672" y="4792327"/>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24" name="ZoneTexte 23"/>
              <p:cNvSpPr txBox="1"/>
              <p:nvPr/>
            </p:nvSpPr>
            <p:spPr>
              <a:xfrm>
                <a:off x="1913003" y="4469417"/>
                <a:ext cx="1046886" cy="341850"/>
              </a:xfrm>
              <a:prstGeom prst="rect">
                <a:avLst/>
              </a:prstGeom>
              <a:noFill/>
            </p:spPr>
            <p:txBody>
              <a:bodyPr wrap="none" rtlCol="0">
                <a:spAutoFit/>
              </a:bodyPr>
              <a:lstStyle/>
              <a:p>
                <a:r>
                  <a:rPr lang="fr-FR" sz="1400" b="1" dirty="0"/>
                  <a:t>Région</a:t>
                </a:r>
                <a:endParaRPr lang="fr-FR" b="1" dirty="0"/>
              </a:p>
            </p:txBody>
          </p:sp>
        </p:grpSp>
        <p:cxnSp>
          <p:nvCxnSpPr>
            <p:cNvPr id="25" name="Connecteur droit 24"/>
            <p:cNvCxnSpPr>
              <a:stCxn id="18" idx="1"/>
            </p:cNvCxnSpPr>
            <p:nvPr/>
          </p:nvCxnSpPr>
          <p:spPr>
            <a:xfrm flipH="1">
              <a:off x="7912687" y="3322292"/>
              <a:ext cx="642174" cy="250724"/>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26" name="Connecteur droit 25"/>
            <p:cNvCxnSpPr>
              <a:stCxn id="22" idx="1"/>
            </p:cNvCxnSpPr>
            <p:nvPr/>
          </p:nvCxnSpPr>
          <p:spPr>
            <a:xfrm flipH="1" flipV="1">
              <a:off x="7842776" y="4220854"/>
              <a:ext cx="650388" cy="324153"/>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31" name="Connecteur droit 30"/>
            <p:cNvCxnSpPr/>
            <p:nvPr/>
          </p:nvCxnSpPr>
          <p:spPr>
            <a:xfrm>
              <a:off x="4159250" y="2806018"/>
              <a:ext cx="708240" cy="226233"/>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nvGrpSpPr>
            <p:cNvPr id="32" name="Grouper 31"/>
            <p:cNvGrpSpPr/>
            <p:nvPr/>
          </p:nvGrpSpPr>
          <p:grpSpPr>
            <a:xfrm>
              <a:off x="1974796" y="1844824"/>
              <a:ext cx="781947" cy="713138"/>
              <a:chOff x="1910802" y="4437112"/>
              <a:chExt cx="1025974" cy="792088"/>
            </a:xfrm>
          </p:grpSpPr>
          <p:sp>
            <p:nvSpPr>
              <p:cNvPr id="33" name="Rectangle 32"/>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600"/>
              </a:p>
            </p:txBody>
          </p:sp>
          <p:cxnSp>
            <p:nvCxnSpPr>
              <p:cNvPr id="34" name="Connecteur droit 33"/>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35" name="ZoneTexte 34"/>
              <p:cNvSpPr txBox="1"/>
              <p:nvPr/>
            </p:nvSpPr>
            <p:spPr>
              <a:xfrm>
                <a:off x="1910802" y="4437112"/>
                <a:ext cx="1000866" cy="341850"/>
              </a:xfrm>
              <a:prstGeom prst="rect">
                <a:avLst/>
              </a:prstGeom>
              <a:noFill/>
            </p:spPr>
            <p:txBody>
              <a:bodyPr wrap="none" rtlCol="0">
                <a:spAutoFit/>
              </a:bodyPr>
              <a:lstStyle/>
              <a:p>
                <a:r>
                  <a:rPr lang="fr-FR" sz="1400" b="1" dirty="0"/>
                  <a:t>Année</a:t>
                </a:r>
                <a:endParaRPr lang="fr-FR" sz="1600" b="1" dirty="0"/>
              </a:p>
            </p:txBody>
          </p:sp>
        </p:grpSp>
        <p:cxnSp>
          <p:nvCxnSpPr>
            <p:cNvPr id="36" name="Connecteur droit 35"/>
            <p:cNvCxnSpPr/>
            <p:nvPr/>
          </p:nvCxnSpPr>
          <p:spPr>
            <a:xfrm>
              <a:off x="2756738" y="2311257"/>
              <a:ext cx="708240" cy="226233"/>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nvGrpSpPr>
            <p:cNvPr id="37" name="Grouper 36"/>
            <p:cNvGrpSpPr/>
            <p:nvPr/>
          </p:nvGrpSpPr>
          <p:grpSpPr>
            <a:xfrm>
              <a:off x="9817711" y="4653136"/>
              <a:ext cx="751131" cy="713138"/>
              <a:chOff x="1938834" y="4437112"/>
              <a:chExt cx="997942" cy="792088"/>
            </a:xfrm>
          </p:grpSpPr>
          <p:sp>
            <p:nvSpPr>
              <p:cNvPr id="38" name="Rectangle 37"/>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39" name="Connecteur droit 38"/>
              <p:cNvCxnSpPr/>
              <p:nvPr/>
            </p:nvCxnSpPr>
            <p:spPr>
              <a:xfrm>
                <a:off x="2000672" y="4792327"/>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40" name="ZoneTexte 39"/>
              <p:cNvSpPr txBox="1"/>
              <p:nvPr/>
            </p:nvSpPr>
            <p:spPr>
              <a:xfrm>
                <a:off x="1938834" y="4437112"/>
                <a:ext cx="779706" cy="341850"/>
              </a:xfrm>
              <a:prstGeom prst="rect">
                <a:avLst/>
              </a:prstGeom>
              <a:noFill/>
            </p:spPr>
            <p:txBody>
              <a:bodyPr wrap="none" rtlCol="0">
                <a:spAutoFit/>
              </a:bodyPr>
              <a:lstStyle/>
              <a:p>
                <a:r>
                  <a:rPr lang="fr-FR" sz="1400" b="1" dirty="0"/>
                  <a:t>Pays</a:t>
                </a:r>
                <a:endParaRPr lang="fr-FR" b="1" dirty="0"/>
              </a:p>
            </p:txBody>
          </p:sp>
        </p:grpSp>
        <p:cxnSp>
          <p:nvCxnSpPr>
            <p:cNvPr id="41" name="Connecteur droit 40"/>
            <p:cNvCxnSpPr>
              <a:stCxn id="38" idx="1"/>
            </p:cNvCxnSpPr>
            <p:nvPr/>
          </p:nvCxnSpPr>
          <p:spPr>
            <a:xfrm flipH="1" flipV="1">
              <a:off x="9213866" y="4717968"/>
              <a:ext cx="650388" cy="324153"/>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nvGrpSpPr>
            <p:cNvPr id="42" name="Grouper 41"/>
            <p:cNvGrpSpPr/>
            <p:nvPr/>
          </p:nvGrpSpPr>
          <p:grpSpPr>
            <a:xfrm>
              <a:off x="3453719" y="4693965"/>
              <a:ext cx="906406" cy="713138"/>
              <a:chOff x="1827606" y="4437112"/>
              <a:chExt cx="1189273" cy="792088"/>
            </a:xfrm>
          </p:grpSpPr>
          <p:sp>
            <p:nvSpPr>
              <p:cNvPr id="43" name="Rectangle 42"/>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600"/>
              </a:p>
            </p:txBody>
          </p:sp>
          <p:cxnSp>
            <p:nvCxnSpPr>
              <p:cNvPr id="44" name="Connecteur droit 43"/>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45" name="ZoneTexte 44"/>
              <p:cNvSpPr txBox="1"/>
              <p:nvPr/>
            </p:nvSpPr>
            <p:spPr>
              <a:xfrm>
                <a:off x="1827606" y="4437112"/>
                <a:ext cx="1189273" cy="341850"/>
              </a:xfrm>
              <a:prstGeom prst="rect">
                <a:avLst/>
              </a:prstGeom>
              <a:noFill/>
            </p:spPr>
            <p:txBody>
              <a:bodyPr wrap="none" rtlCol="0">
                <a:spAutoFit/>
              </a:bodyPr>
              <a:lstStyle/>
              <a:p>
                <a:r>
                  <a:rPr lang="fr-FR" sz="1400" b="1" dirty="0"/>
                  <a:t>Gamme</a:t>
                </a:r>
                <a:endParaRPr lang="fr-FR" sz="1600" b="1" dirty="0"/>
              </a:p>
            </p:txBody>
          </p:sp>
        </p:grpSp>
        <p:cxnSp>
          <p:nvCxnSpPr>
            <p:cNvPr id="46" name="Connecteur droit 45"/>
            <p:cNvCxnSpPr>
              <a:stCxn id="43" idx="3"/>
            </p:cNvCxnSpPr>
            <p:nvPr/>
          </p:nvCxnSpPr>
          <p:spPr>
            <a:xfrm flipV="1">
              <a:off x="4299068" y="4693966"/>
              <a:ext cx="603689" cy="388985"/>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nvGrpSpPr>
            <p:cNvPr id="47" name="Grouper 46"/>
            <p:cNvGrpSpPr/>
            <p:nvPr/>
          </p:nvGrpSpPr>
          <p:grpSpPr>
            <a:xfrm>
              <a:off x="2055255" y="5315437"/>
              <a:ext cx="887831" cy="705856"/>
              <a:chOff x="1771873" y="4445201"/>
              <a:chExt cx="1164904" cy="783999"/>
            </a:xfrm>
          </p:grpSpPr>
          <p:sp>
            <p:nvSpPr>
              <p:cNvPr id="48" name="Rectangle 47"/>
              <p:cNvSpPr/>
              <p:nvPr/>
            </p:nvSpPr>
            <p:spPr>
              <a:xfrm>
                <a:off x="1840901" y="4509120"/>
                <a:ext cx="1095876"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600"/>
              </a:p>
            </p:txBody>
          </p:sp>
          <p:cxnSp>
            <p:nvCxnSpPr>
              <p:cNvPr id="49" name="Connecteur droit 48"/>
              <p:cNvCxnSpPr/>
              <p:nvPr/>
            </p:nvCxnSpPr>
            <p:spPr>
              <a:xfrm>
                <a:off x="1840901" y="4749319"/>
                <a:ext cx="1095876" cy="16083"/>
              </a:xfrm>
              <a:prstGeom prst="line">
                <a:avLst/>
              </a:prstGeom>
            </p:spPr>
            <p:style>
              <a:lnRef idx="1">
                <a:schemeClr val="accent2"/>
              </a:lnRef>
              <a:fillRef idx="0">
                <a:schemeClr val="accent2"/>
              </a:fillRef>
              <a:effectRef idx="0">
                <a:schemeClr val="accent2"/>
              </a:effectRef>
              <a:fontRef idx="minor">
                <a:schemeClr val="tx1"/>
              </a:fontRef>
            </p:style>
          </p:cxnSp>
          <p:sp>
            <p:nvSpPr>
              <p:cNvPr id="50" name="ZoneTexte 49"/>
              <p:cNvSpPr txBox="1"/>
              <p:nvPr/>
            </p:nvSpPr>
            <p:spPr>
              <a:xfrm>
                <a:off x="1771873" y="4445201"/>
                <a:ext cx="1132798" cy="341850"/>
              </a:xfrm>
              <a:prstGeom prst="rect">
                <a:avLst/>
              </a:prstGeom>
              <a:noFill/>
            </p:spPr>
            <p:txBody>
              <a:bodyPr wrap="none" rtlCol="0">
                <a:spAutoFit/>
              </a:bodyPr>
              <a:lstStyle/>
              <a:p>
                <a:r>
                  <a:rPr lang="fr-FR" sz="1400" b="1" dirty="0"/>
                  <a:t>Marque</a:t>
                </a:r>
                <a:endParaRPr lang="fr-FR" sz="1600" b="1" dirty="0"/>
              </a:p>
            </p:txBody>
          </p:sp>
        </p:grpSp>
        <p:cxnSp>
          <p:nvCxnSpPr>
            <p:cNvPr id="51" name="Connecteur droit 50"/>
            <p:cNvCxnSpPr>
              <a:stCxn id="48" idx="3"/>
            </p:cNvCxnSpPr>
            <p:nvPr/>
          </p:nvCxnSpPr>
          <p:spPr>
            <a:xfrm flipV="1">
              <a:off x="2943087" y="5308151"/>
              <a:ext cx="603686" cy="388984"/>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nvGrpSpPr>
            <p:cNvPr id="71" name="Grouper 70"/>
            <p:cNvGrpSpPr/>
            <p:nvPr/>
          </p:nvGrpSpPr>
          <p:grpSpPr>
            <a:xfrm flipH="1">
              <a:off x="9419318" y="2420889"/>
              <a:ext cx="1772503" cy="703840"/>
              <a:chOff x="7292160" y="2070144"/>
              <a:chExt cx="1440159" cy="703840"/>
            </a:xfrm>
          </p:grpSpPr>
          <p:grpSp>
            <p:nvGrpSpPr>
              <p:cNvPr id="61" name="Grouper 60"/>
              <p:cNvGrpSpPr/>
              <p:nvPr/>
            </p:nvGrpSpPr>
            <p:grpSpPr>
              <a:xfrm>
                <a:off x="7292160" y="2070144"/>
                <a:ext cx="866700" cy="703840"/>
                <a:chOff x="1540382" y="4447439"/>
                <a:chExt cx="1399607" cy="781761"/>
              </a:xfrm>
            </p:grpSpPr>
            <p:sp>
              <p:nvSpPr>
                <p:cNvPr id="62" name="Rectangle 61"/>
                <p:cNvSpPr/>
                <p:nvPr/>
              </p:nvSpPr>
              <p:spPr>
                <a:xfrm>
                  <a:off x="1540382" y="4509120"/>
                  <a:ext cx="139639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600"/>
                </a:p>
              </p:txBody>
            </p:sp>
            <p:cxnSp>
              <p:nvCxnSpPr>
                <p:cNvPr id="63" name="Connecteur droit 62"/>
                <p:cNvCxnSpPr/>
                <p:nvPr/>
              </p:nvCxnSpPr>
              <p:spPr>
                <a:xfrm flipV="1">
                  <a:off x="1540382" y="4765403"/>
                  <a:ext cx="1396394" cy="1956"/>
                </a:xfrm>
                <a:prstGeom prst="line">
                  <a:avLst/>
                </a:prstGeom>
              </p:spPr>
              <p:style>
                <a:lnRef idx="1">
                  <a:schemeClr val="accent2"/>
                </a:lnRef>
                <a:fillRef idx="0">
                  <a:schemeClr val="accent2"/>
                </a:fillRef>
                <a:effectRef idx="0">
                  <a:schemeClr val="accent2"/>
                </a:effectRef>
                <a:fontRef idx="minor">
                  <a:schemeClr val="tx1"/>
                </a:fontRef>
              </p:style>
            </p:cxnSp>
            <p:sp>
              <p:nvSpPr>
                <p:cNvPr id="64" name="ZoneTexte 63"/>
                <p:cNvSpPr txBox="1"/>
                <p:nvPr/>
              </p:nvSpPr>
              <p:spPr>
                <a:xfrm>
                  <a:off x="1548157" y="4447439"/>
                  <a:ext cx="1391832" cy="341850"/>
                </a:xfrm>
                <a:prstGeom prst="rect">
                  <a:avLst/>
                </a:prstGeom>
                <a:noFill/>
              </p:spPr>
              <p:txBody>
                <a:bodyPr wrap="none" rtlCol="0">
                  <a:spAutoFit/>
                </a:bodyPr>
                <a:lstStyle/>
                <a:p>
                  <a:r>
                    <a:rPr lang="fr-FR" sz="1400" b="1" dirty="0"/>
                    <a:t>Catégorie</a:t>
                  </a:r>
                  <a:endParaRPr lang="fr-FR" sz="1600" b="1" dirty="0"/>
                </a:p>
              </p:txBody>
            </p:sp>
          </p:grpSp>
          <p:cxnSp>
            <p:nvCxnSpPr>
              <p:cNvPr id="65" name="Connecteur droit 64"/>
              <p:cNvCxnSpPr/>
              <p:nvPr/>
            </p:nvCxnSpPr>
            <p:spPr>
              <a:xfrm>
                <a:off x="8156874" y="2527280"/>
                <a:ext cx="575445" cy="226233"/>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cxnSp>
          <p:nvCxnSpPr>
            <p:cNvPr id="73" name="Connecteur droit 72"/>
            <p:cNvCxnSpPr/>
            <p:nvPr/>
          </p:nvCxnSpPr>
          <p:spPr>
            <a:xfrm>
              <a:off x="1354419" y="1844825"/>
              <a:ext cx="708240" cy="226233"/>
            </a:xfrm>
            <a:prstGeom prst="line">
              <a:avLst/>
            </a:prstGeom>
            <a:ln>
              <a:solidFill>
                <a:srgbClr val="C0504D"/>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76" name="Connecteur droit 75"/>
            <p:cNvCxnSpPr/>
            <p:nvPr/>
          </p:nvCxnSpPr>
          <p:spPr>
            <a:xfrm flipV="1">
              <a:off x="1398863" y="5887482"/>
              <a:ext cx="708240" cy="421839"/>
            </a:xfrm>
            <a:prstGeom prst="line">
              <a:avLst/>
            </a:prstGeom>
            <a:ln>
              <a:solidFill>
                <a:srgbClr val="C0504D"/>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79" name="Connecteur droit 78"/>
            <p:cNvCxnSpPr/>
            <p:nvPr/>
          </p:nvCxnSpPr>
          <p:spPr>
            <a:xfrm flipH="1">
              <a:off x="11209344" y="2348880"/>
              <a:ext cx="642174" cy="250724"/>
            </a:xfrm>
            <a:prstGeom prst="line">
              <a:avLst/>
            </a:prstGeom>
            <a:ln>
              <a:solidFill>
                <a:srgbClr val="C0504D"/>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81" name="Connecteur droit 80"/>
            <p:cNvCxnSpPr/>
            <p:nvPr/>
          </p:nvCxnSpPr>
          <p:spPr>
            <a:xfrm flipH="1" flipV="1">
              <a:off x="10547830" y="5229201"/>
              <a:ext cx="650388" cy="324153"/>
            </a:xfrm>
            <a:prstGeom prst="line">
              <a:avLst/>
            </a:prstGeom>
            <a:ln>
              <a:solidFill>
                <a:srgbClr val="C0504D"/>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82" name="ZoneTexte 81"/>
            <p:cNvSpPr txBox="1"/>
            <p:nvPr/>
          </p:nvSpPr>
          <p:spPr>
            <a:xfrm>
              <a:off x="11210473" y="1907540"/>
              <a:ext cx="830839" cy="369332"/>
            </a:xfrm>
            <a:prstGeom prst="rect">
              <a:avLst/>
            </a:prstGeom>
            <a:noFill/>
          </p:spPr>
          <p:txBody>
            <a:bodyPr wrap="none" rtlCol="0">
              <a:spAutoFit/>
            </a:bodyPr>
            <a:lstStyle/>
            <a:p>
              <a:r>
                <a:rPr lang="fr-FR" b="1" dirty="0"/>
                <a:t>Client</a:t>
              </a:r>
            </a:p>
          </p:txBody>
        </p:sp>
        <p:sp>
          <p:nvSpPr>
            <p:cNvPr id="83" name="ZoneTexte 82"/>
            <p:cNvSpPr txBox="1"/>
            <p:nvPr/>
          </p:nvSpPr>
          <p:spPr>
            <a:xfrm>
              <a:off x="955737" y="1412776"/>
              <a:ext cx="900269" cy="369332"/>
            </a:xfrm>
            <a:prstGeom prst="rect">
              <a:avLst/>
            </a:prstGeom>
            <a:noFill/>
          </p:spPr>
          <p:txBody>
            <a:bodyPr wrap="none" rtlCol="0">
              <a:spAutoFit/>
            </a:bodyPr>
            <a:lstStyle/>
            <a:p>
              <a:r>
                <a:rPr lang="fr-FR" b="1" dirty="0"/>
                <a:t>Temps</a:t>
              </a:r>
            </a:p>
          </p:txBody>
        </p:sp>
        <p:sp>
          <p:nvSpPr>
            <p:cNvPr id="84" name="ZoneTexte 83"/>
            <p:cNvSpPr txBox="1"/>
            <p:nvPr/>
          </p:nvSpPr>
          <p:spPr>
            <a:xfrm>
              <a:off x="1044363" y="6309320"/>
              <a:ext cx="950989" cy="369332"/>
            </a:xfrm>
            <a:prstGeom prst="rect">
              <a:avLst/>
            </a:prstGeom>
            <a:noFill/>
          </p:spPr>
          <p:txBody>
            <a:bodyPr wrap="none" rtlCol="0">
              <a:spAutoFit/>
            </a:bodyPr>
            <a:lstStyle/>
            <a:p>
              <a:r>
                <a:rPr lang="fr-FR" b="1" dirty="0"/>
                <a:t>Produit</a:t>
              </a:r>
            </a:p>
          </p:txBody>
        </p:sp>
        <p:sp>
          <p:nvSpPr>
            <p:cNvPr id="85" name="ZoneTexte 84"/>
            <p:cNvSpPr txBox="1"/>
            <p:nvPr/>
          </p:nvSpPr>
          <p:spPr>
            <a:xfrm>
              <a:off x="10881762" y="5589240"/>
              <a:ext cx="1126255" cy="369332"/>
            </a:xfrm>
            <a:prstGeom prst="rect">
              <a:avLst/>
            </a:prstGeom>
            <a:noFill/>
          </p:spPr>
          <p:txBody>
            <a:bodyPr wrap="none" rtlCol="0">
              <a:spAutoFit/>
            </a:bodyPr>
            <a:lstStyle/>
            <a:p>
              <a:r>
                <a:rPr lang="fr-FR" b="1" dirty="0"/>
                <a:t>Territoire</a:t>
              </a:r>
            </a:p>
          </p:txBody>
        </p:sp>
        <p:sp>
          <p:nvSpPr>
            <p:cNvPr id="14" name="Ellipse 13"/>
            <p:cNvSpPr/>
            <p:nvPr/>
          </p:nvSpPr>
          <p:spPr>
            <a:xfrm>
              <a:off x="6096000" y="2708921"/>
              <a:ext cx="1988411" cy="2130117"/>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solidFill>
                    <a:schemeClr val="accent1"/>
                  </a:solidFill>
                </a:rPr>
                <a:t>Produit</a:t>
              </a:r>
            </a:p>
            <a:p>
              <a:pPr algn="ctr"/>
              <a:r>
                <a:rPr lang="fr-FR" sz="1400" dirty="0">
                  <a:solidFill>
                    <a:schemeClr val="accent1"/>
                  </a:solidFill>
                </a:rPr>
                <a:t>Région</a:t>
              </a:r>
            </a:p>
            <a:p>
              <a:pPr algn="ctr"/>
              <a:r>
                <a:rPr lang="fr-FR" sz="1400" dirty="0">
                  <a:solidFill>
                    <a:schemeClr val="accent1"/>
                  </a:solidFill>
                </a:rPr>
                <a:t>Mois</a:t>
              </a:r>
            </a:p>
            <a:p>
              <a:pPr algn="ctr"/>
              <a:r>
                <a:rPr lang="fr-FR" sz="1400" dirty="0">
                  <a:solidFill>
                    <a:schemeClr val="accent1"/>
                  </a:solidFill>
                </a:rPr>
                <a:t>Client</a:t>
              </a:r>
            </a:p>
            <a:p>
              <a:pPr algn="ctr"/>
              <a:r>
                <a:rPr lang="fr-FR" sz="1400" dirty="0"/>
                <a:t>Marge</a:t>
              </a:r>
            </a:p>
            <a:p>
              <a:pPr algn="ctr"/>
              <a:r>
                <a:rPr lang="fr-FR" sz="1400" dirty="0"/>
                <a:t>Revenu</a:t>
              </a:r>
            </a:p>
            <a:p>
              <a:pPr algn="ctr"/>
              <a:r>
                <a:rPr lang="fr-FR" sz="1400" dirty="0"/>
                <a:t>Quantité</a:t>
              </a:r>
            </a:p>
          </p:txBody>
        </p:sp>
        <p:grpSp>
          <p:nvGrpSpPr>
            <p:cNvPr id="27" name="Grouper 26"/>
            <p:cNvGrpSpPr/>
            <p:nvPr/>
          </p:nvGrpSpPr>
          <p:grpSpPr>
            <a:xfrm>
              <a:off x="3368659" y="2348881"/>
              <a:ext cx="1043462" cy="703843"/>
              <a:chOff x="1899461" y="4447436"/>
              <a:chExt cx="1369105" cy="781764"/>
            </a:xfrm>
          </p:grpSpPr>
          <p:sp>
            <p:nvSpPr>
              <p:cNvPr id="28" name="Rectangle 27"/>
              <p:cNvSpPr/>
              <p:nvPr/>
            </p:nvSpPr>
            <p:spPr>
              <a:xfrm>
                <a:off x="2000673" y="4509120"/>
                <a:ext cx="1267893"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600"/>
              </a:p>
            </p:txBody>
          </p:sp>
          <p:cxnSp>
            <p:nvCxnSpPr>
              <p:cNvPr id="29" name="Connecteur droit 28"/>
              <p:cNvCxnSpPr/>
              <p:nvPr/>
            </p:nvCxnSpPr>
            <p:spPr>
              <a:xfrm>
                <a:off x="2000673" y="4767356"/>
                <a:ext cx="1267893" cy="0"/>
              </a:xfrm>
              <a:prstGeom prst="line">
                <a:avLst/>
              </a:prstGeom>
            </p:spPr>
            <p:style>
              <a:lnRef idx="1">
                <a:schemeClr val="accent2"/>
              </a:lnRef>
              <a:fillRef idx="0">
                <a:schemeClr val="accent2"/>
              </a:fillRef>
              <a:effectRef idx="0">
                <a:schemeClr val="accent2"/>
              </a:effectRef>
              <a:fontRef idx="minor">
                <a:schemeClr val="tx1"/>
              </a:fontRef>
            </p:style>
          </p:cxnSp>
          <p:sp>
            <p:nvSpPr>
              <p:cNvPr id="30" name="ZoneTexte 29"/>
              <p:cNvSpPr txBox="1"/>
              <p:nvPr/>
            </p:nvSpPr>
            <p:spPr>
              <a:xfrm>
                <a:off x="1899461" y="4447436"/>
                <a:ext cx="1245637" cy="341850"/>
              </a:xfrm>
              <a:prstGeom prst="rect">
                <a:avLst/>
              </a:prstGeom>
              <a:noFill/>
            </p:spPr>
            <p:txBody>
              <a:bodyPr wrap="none" rtlCol="0">
                <a:spAutoFit/>
              </a:bodyPr>
              <a:lstStyle/>
              <a:p>
                <a:r>
                  <a:rPr lang="fr-FR" sz="1400" b="1" dirty="0"/>
                  <a:t>Trimestre</a:t>
                </a:r>
                <a:endParaRPr lang="fr-FR" sz="1600" b="1" dirty="0"/>
              </a:p>
            </p:txBody>
          </p:sp>
        </p:grpSp>
      </p:grpSp>
    </p:spTree>
    <p:extLst>
      <p:ext uri="{BB962C8B-B14F-4D97-AF65-F5344CB8AC3E}">
        <p14:creationId xmlns:p14="http://schemas.microsoft.com/office/powerpoint/2010/main" val="4185638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Caractéristiques de la Modélisation Multidimensionnelle</a:t>
            </a:r>
          </a:p>
        </p:txBody>
      </p:sp>
      <p:sp>
        <p:nvSpPr>
          <p:cNvPr id="7" name="Espace réservé du contenu 6"/>
          <p:cNvSpPr>
            <a:spLocks noGrp="1"/>
          </p:cNvSpPr>
          <p:nvPr>
            <p:ph idx="1"/>
          </p:nvPr>
        </p:nvSpPr>
        <p:spPr>
          <a:xfrm>
            <a:off x="1154954" y="1689663"/>
            <a:ext cx="9978713" cy="4409768"/>
          </a:xfrm>
        </p:spPr>
        <p:txBody>
          <a:bodyPr>
            <a:noAutofit/>
          </a:bodyPr>
          <a:lstStyle/>
          <a:p>
            <a:pPr marL="276225" indent="-276225">
              <a:spcBef>
                <a:spcPts val="600"/>
              </a:spcBef>
              <a:spcAft>
                <a:spcPts val="0"/>
              </a:spcAft>
              <a:buFont typeface="Arial" panose="020B0604020202020204" pitchFamily="34" charset="0"/>
              <a:buChar char="•"/>
            </a:pPr>
            <a:r>
              <a:rPr lang="fr-FR" dirty="0"/>
              <a:t>Lisibilité</a:t>
            </a:r>
          </a:p>
          <a:p>
            <a:pPr marL="276225" indent="-276225">
              <a:spcBef>
                <a:spcPts val="600"/>
              </a:spcBef>
              <a:spcAft>
                <a:spcPts val="0"/>
              </a:spcAft>
              <a:buFont typeface="Arial" panose="020B0604020202020204" pitchFamily="34" charset="0"/>
              <a:buChar char="•"/>
            </a:pPr>
            <a:r>
              <a:rPr lang="fr-FR" dirty="0"/>
              <a:t>Performances (chargement + exécution des requêtes)</a:t>
            </a:r>
          </a:p>
          <a:p>
            <a:pPr marL="276225" indent="-276225">
              <a:spcBef>
                <a:spcPts val="600"/>
              </a:spcBef>
              <a:spcAft>
                <a:spcPts val="0"/>
              </a:spcAft>
              <a:buFont typeface="Arial" panose="020B0604020202020204" pitchFamily="34" charset="0"/>
              <a:buChar char="•"/>
            </a:pPr>
            <a:r>
              <a:rPr lang="fr-FR" dirty="0"/>
              <a:t>Évolutivité</a:t>
            </a:r>
          </a:p>
          <a:p>
            <a:pPr marL="276225" indent="-276225">
              <a:spcBef>
                <a:spcPts val="600"/>
              </a:spcBef>
              <a:spcAft>
                <a:spcPts val="0"/>
              </a:spcAft>
              <a:buFont typeface="Arial" panose="020B0604020202020204" pitchFamily="34" charset="0"/>
              <a:buChar char="•"/>
            </a:pPr>
            <a:r>
              <a:rPr lang="fr-FR" dirty="0"/>
              <a:t>Redondances acceptées</a:t>
            </a:r>
          </a:p>
          <a:p>
            <a:pPr marL="534988" lvl="1" indent="-258763">
              <a:buFont typeface="Courier New" panose="02070309020205020404" pitchFamily="49" charset="0"/>
              <a:buChar char="o"/>
            </a:pPr>
            <a:r>
              <a:rPr lang="fr-FR" sz="2000" dirty="0"/>
              <a:t>Pas de mise à jour en ligne (chargement uniquement)</a:t>
            </a:r>
          </a:p>
          <a:p>
            <a:pPr marL="534988" lvl="1" indent="-258763">
              <a:buFont typeface="Courier New" panose="02070309020205020404" pitchFamily="49" charset="0"/>
              <a:buChar char="o"/>
            </a:pPr>
            <a:r>
              <a:rPr lang="fr-FR" sz="2000" dirty="0"/>
              <a:t>Pas de problème d’intégrité des données (contrôles à l’acquisition)</a:t>
            </a:r>
          </a:p>
          <a:p>
            <a:pPr marL="534988" lvl="1" indent="-258763">
              <a:buFont typeface="Courier New" panose="02070309020205020404" pitchFamily="49" charset="0"/>
              <a:buChar char="o"/>
            </a:pPr>
            <a:r>
              <a:rPr lang="fr-FR" sz="2000" dirty="0"/>
              <a:t>Privilégier l’accessibilité plutôt que la normalisation</a:t>
            </a:r>
          </a:p>
          <a:p>
            <a:pPr marL="276225" indent="-276225">
              <a:spcBef>
                <a:spcPts val="600"/>
              </a:spcBef>
              <a:spcAft>
                <a:spcPts val="0"/>
              </a:spcAft>
              <a:buFont typeface="Arial" panose="020B0604020202020204" pitchFamily="34" charset="0"/>
              <a:buChar char="•"/>
            </a:pPr>
            <a:r>
              <a:rPr lang="fr-FR" dirty="0"/>
              <a:t>Requêtes ensemblistes, portant sur de gros volumes de données</a:t>
            </a:r>
          </a:p>
          <a:p>
            <a:pPr marL="534988" lvl="1" indent="-258763">
              <a:buFont typeface="Courier New" panose="02070309020205020404" pitchFamily="49" charset="0"/>
              <a:buChar char="o"/>
            </a:pPr>
            <a:r>
              <a:rPr lang="fr-FR" sz="2000" dirty="0"/>
              <a:t>Projections, restrictions, regroupements, agrégations</a:t>
            </a:r>
          </a:p>
          <a:p>
            <a:pPr marL="534988" lvl="1" indent="-258763">
              <a:buFont typeface="Courier New" panose="02070309020205020404" pitchFamily="49" charset="0"/>
              <a:buChar char="o"/>
            </a:pPr>
            <a:r>
              <a:rPr lang="fr-FR" sz="2000" dirty="0"/>
              <a:t>Adaptation du modèle pour des requêtes ad-hoc</a:t>
            </a:r>
          </a:p>
          <a:p>
            <a:pPr marL="534988" lvl="1" indent="-258763">
              <a:buFont typeface="Courier New" panose="02070309020205020404" pitchFamily="49" charset="0"/>
              <a:buChar char="o"/>
            </a:pPr>
            <a:r>
              <a:rPr lang="fr-FR" sz="2000" dirty="0"/>
              <a:t>Techniques d’optimisation basées sur les chemins d’accès</a:t>
            </a:r>
          </a:p>
          <a:p>
            <a:pPr marL="276225" indent="-276225">
              <a:spcBef>
                <a:spcPts val="600"/>
              </a:spcBef>
              <a:spcAft>
                <a:spcPts val="0"/>
              </a:spcAft>
              <a:buFont typeface="Arial" panose="020B0604020202020204" pitchFamily="34" charset="0"/>
              <a:buChar char="•"/>
            </a:pPr>
            <a:r>
              <a:rPr lang="fr-FR" dirty="0"/>
              <a:t>Pré-calcul de certains agrégats + dé-normalisation</a:t>
            </a:r>
          </a:p>
        </p:txBody>
      </p:sp>
      <p:sp>
        <p:nvSpPr>
          <p:cNvPr id="3" name="Espace réservé de la date 2"/>
          <p:cNvSpPr>
            <a:spLocks noGrp="1"/>
          </p:cNvSpPr>
          <p:nvPr>
            <p:ph type="dt" sz="half" idx="10"/>
          </p:nvPr>
        </p:nvSpPr>
        <p:spPr/>
        <p:txBody>
          <a:bodyPr/>
          <a:lstStyle/>
          <a:p>
            <a:fld id="{2005104E-6E5D-604D-A540-A96DE5932138}" type="datetime1">
              <a:rPr lang="fr-FR" smtClean="0"/>
              <a:pPr/>
              <a:t>27/03/2021</a:t>
            </a:fld>
            <a:endParaRPr lang="fr-BE"/>
          </a:p>
        </p:txBody>
      </p:sp>
      <p:sp>
        <p:nvSpPr>
          <p:cNvPr id="4" name="Espace réservé du pied de page 3"/>
          <p:cNvSpPr>
            <a:spLocks noGrp="1"/>
          </p:cNvSpPr>
          <p:nvPr>
            <p:ph type="ftr" sz="quarter" idx="11"/>
          </p:nvPr>
        </p:nvSpPr>
        <p:spPr/>
        <p:txBody>
          <a:bodyPr/>
          <a:lstStyle/>
          <a:p>
            <a:r>
              <a:rPr lang="fr-BE"/>
              <a:t>Business Intelligence</a:t>
            </a:r>
            <a:endParaRPr lang="fr-BE"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31</a:t>
            </a:fld>
            <a:endParaRPr lang="fr-BE"/>
          </a:p>
        </p:txBody>
      </p:sp>
    </p:spTree>
    <p:extLst>
      <p:ext uri="{BB962C8B-B14F-4D97-AF65-F5344CB8AC3E}">
        <p14:creationId xmlns:p14="http://schemas.microsoft.com/office/powerpoint/2010/main" val="31843395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Avantages de la Modélisation Multidimensionnelle</a:t>
            </a:r>
          </a:p>
        </p:txBody>
      </p:sp>
      <p:sp>
        <p:nvSpPr>
          <p:cNvPr id="3" name="Espace réservé du contenu 2"/>
          <p:cNvSpPr>
            <a:spLocks noGrp="1"/>
          </p:cNvSpPr>
          <p:nvPr>
            <p:ph idx="1"/>
          </p:nvPr>
        </p:nvSpPr>
        <p:spPr>
          <a:xfrm>
            <a:off x="1137123" y="1979618"/>
            <a:ext cx="9978713" cy="4291780"/>
          </a:xfrm>
        </p:spPr>
        <p:txBody>
          <a:bodyPr>
            <a:noAutofit/>
          </a:bodyPr>
          <a:lstStyle/>
          <a:p>
            <a:pPr marL="276225" indent="-276225">
              <a:buFont typeface="Arial" panose="020B0604020202020204" pitchFamily="34" charset="0"/>
              <a:buChar char="•"/>
            </a:pPr>
            <a:r>
              <a:rPr lang="fr-FR" sz="2400" dirty="0"/>
              <a:t>Structure prévisible et standardisée</a:t>
            </a:r>
          </a:p>
          <a:p>
            <a:pPr marL="276225" indent="-276225">
              <a:buFont typeface="Arial" panose="020B0604020202020204" pitchFamily="34" charset="0"/>
              <a:buChar char="•"/>
            </a:pPr>
            <a:r>
              <a:rPr lang="fr-FR" sz="2400" dirty="0"/>
              <a:t>Diminution du nombre de tables et de jointures</a:t>
            </a:r>
          </a:p>
          <a:p>
            <a:pPr marL="276225" indent="-276225">
              <a:buFont typeface="Arial" panose="020B0604020202020204" pitchFamily="34" charset="0"/>
              <a:buChar char="•"/>
            </a:pPr>
            <a:r>
              <a:rPr lang="fr-FR" sz="2400" dirty="0"/>
              <a:t>Modèle évolutif qui peut être modifié sans peine</a:t>
            </a:r>
          </a:p>
          <a:p>
            <a:pPr lvl="1"/>
            <a:r>
              <a:rPr lang="fr-FR" sz="2400" dirty="0"/>
              <a:t>Ajout de nouveaux faits non prévus initialement, à partir du moment où ils sont cohérents avec la granularité de la table des faits existante</a:t>
            </a:r>
          </a:p>
          <a:p>
            <a:pPr lvl="1"/>
            <a:r>
              <a:rPr lang="fr-FR" sz="2400" dirty="0"/>
              <a:t>Ajout de nouvelles dimensions, à partir du moment où une seule valeur de la dimension est définie pour chaque enregistrement factuel existant</a:t>
            </a:r>
          </a:p>
          <a:p>
            <a:pPr lvl="1"/>
            <a:r>
              <a:rPr lang="fr-FR" sz="2400" dirty="0"/>
              <a:t>Ajout d’attributs dimensionnels nouveaux</a:t>
            </a:r>
          </a:p>
          <a:p>
            <a:pPr lvl="1"/>
            <a:r>
              <a:rPr lang="fr-FR" sz="2400" dirty="0"/>
              <a:t>Changement de granularité: Décomposition des enregistrements d’une dimension existante en un niveau de détail plus fin à partir d’une date déterminée </a:t>
            </a:r>
          </a:p>
        </p:txBody>
      </p:sp>
      <p:sp>
        <p:nvSpPr>
          <p:cNvPr id="4" name="Espace réservé de la date 3"/>
          <p:cNvSpPr>
            <a:spLocks noGrp="1"/>
          </p:cNvSpPr>
          <p:nvPr>
            <p:ph type="dt" sz="half" idx="10"/>
          </p:nvPr>
        </p:nvSpPr>
        <p:spPr/>
        <p:txBody>
          <a:bodyPr/>
          <a:lstStyle/>
          <a:p>
            <a:fld id="{BBB26626-E48C-0B4B-9F71-FC62FD191C32}" type="datetime1">
              <a:rPr lang="fr-FR" smtClean="0"/>
              <a:pPr/>
              <a:t>27/03/2021</a:t>
            </a:fld>
            <a:endParaRPr lang="fr-BE"/>
          </a:p>
        </p:txBody>
      </p:sp>
      <p:sp>
        <p:nvSpPr>
          <p:cNvPr id="5" name="Espace réservé du pied de page 4"/>
          <p:cNvSpPr>
            <a:spLocks noGrp="1"/>
          </p:cNvSpPr>
          <p:nvPr>
            <p:ph type="ftr" sz="quarter" idx="11"/>
          </p:nvPr>
        </p:nvSpPr>
        <p:spPr/>
        <p:txBody>
          <a:bodyPr/>
          <a:lstStyle/>
          <a:p>
            <a:r>
              <a:rPr lang="fr-BE"/>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32</a:t>
            </a:fld>
            <a:endParaRPr lang="fr-BE"/>
          </a:p>
        </p:txBody>
      </p:sp>
    </p:spTree>
    <p:extLst>
      <p:ext uri="{BB962C8B-B14F-4D97-AF65-F5344CB8AC3E}">
        <p14:creationId xmlns:p14="http://schemas.microsoft.com/office/powerpoint/2010/main" val="18206291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Inconvénients  de la Modélisation Multidimensionnelle</a:t>
            </a:r>
          </a:p>
        </p:txBody>
      </p:sp>
      <p:sp>
        <p:nvSpPr>
          <p:cNvPr id="3" name="Espace réservé du contenu 2"/>
          <p:cNvSpPr>
            <a:spLocks noGrp="1"/>
          </p:cNvSpPr>
          <p:nvPr>
            <p:ph idx="1"/>
          </p:nvPr>
        </p:nvSpPr>
        <p:spPr/>
        <p:txBody>
          <a:bodyPr>
            <a:normAutofit/>
          </a:bodyPr>
          <a:lstStyle/>
          <a:p>
            <a:endParaRPr lang="fr-FR" sz="3200" dirty="0"/>
          </a:p>
          <a:p>
            <a:endParaRPr lang="fr-FR" sz="3200" dirty="0"/>
          </a:p>
          <a:p>
            <a:r>
              <a:rPr lang="fr-FR" sz="3200" dirty="0"/>
              <a:t>Tables plus volumineuses</a:t>
            </a:r>
          </a:p>
          <a:p>
            <a:endParaRPr lang="fr-FR" sz="3200" dirty="0"/>
          </a:p>
          <a:p>
            <a:r>
              <a:rPr lang="fr-FR" sz="3200" dirty="0"/>
              <a:t>Fréquence d’accès très variable aux contenus des tables</a:t>
            </a:r>
          </a:p>
        </p:txBody>
      </p:sp>
      <p:sp>
        <p:nvSpPr>
          <p:cNvPr id="4" name="Espace réservé de la date 3"/>
          <p:cNvSpPr>
            <a:spLocks noGrp="1"/>
          </p:cNvSpPr>
          <p:nvPr>
            <p:ph type="dt" sz="half" idx="10"/>
          </p:nvPr>
        </p:nvSpPr>
        <p:spPr/>
        <p:txBody>
          <a:bodyPr/>
          <a:lstStyle/>
          <a:p>
            <a:fld id="{31FDB967-23E2-034D-83E5-450DF65C202F}" type="datetime1">
              <a:rPr lang="fr-FR" smtClean="0"/>
              <a:pPr/>
              <a:t>27/03/2021</a:t>
            </a:fld>
            <a:endParaRPr lang="fr-BE"/>
          </a:p>
        </p:txBody>
      </p:sp>
      <p:sp>
        <p:nvSpPr>
          <p:cNvPr id="5" name="Espace réservé du pied de page 4"/>
          <p:cNvSpPr>
            <a:spLocks noGrp="1"/>
          </p:cNvSpPr>
          <p:nvPr>
            <p:ph type="ftr" sz="quarter" idx="11"/>
          </p:nvPr>
        </p:nvSpPr>
        <p:spPr/>
        <p:txBody>
          <a:bodyPr/>
          <a:lstStyle/>
          <a:p>
            <a:r>
              <a:rPr lang="fr-BE"/>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33</a:t>
            </a:fld>
            <a:endParaRPr lang="fr-BE"/>
          </a:p>
        </p:txBody>
      </p:sp>
    </p:spTree>
    <p:extLst>
      <p:ext uri="{BB962C8B-B14F-4D97-AF65-F5344CB8AC3E}">
        <p14:creationId xmlns:p14="http://schemas.microsoft.com/office/powerpoint/2010/main" val="7493272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Règles d’Élaboration et d’Intégration des Vues</a:t>
            </a:r>
          </a:p>
        </p:txBody>
      </p:sp>
      <p:sp>
        <p:nvSpPr>
          <p:cNvPr id="3" name="Espace réservé du contenu 2"/>
          <p:cNvSpPr>
            <a:spLocks noGrp="1"/>
          </p:cNvSpPr>
          <p:nvPr>
            <p:ph idx="1"/>
          </p:nvPr>
        </p:nvSpPr>
        <p:spPr>
          <a:xfrm>
            <a:off x="1154954" y="2286000"/>
            <a:ext cx="9978713" cy="4218039"/>
          </a:xfrm>
        </p:spPr>
        <p:txBody>
          <a:bodyPr/>
          <a:lstStyle/>
          <a:p>
            <a:r>
              <a:rPr lang="fr-FR" b="1" dirty="0"/>
              <a:t>La structure des vues externes se déduit directement des requêtes des utilisateurs, non des connexions possibles entre les entités</a:t>
            </a:r>
          </a:p>
          <a:p>
            <a:r>
              <a:rPr lang="fr-FR" b="1" dirty="0"/>
              <a:t>Dans un domaine, il existe un ou plusieurs sous-ensembles de vues liées entre elles par des critères de cohérence sémantique et structurelles. </a:t>
            </a:r>
            <a:r>
              <a:rPr lang="fr-FR" b="1" dirty="0">
                <a:sym typeface="Wingdings"/>
              </a:rPr>
              <a:t> Contextes</a:t>
            </a:r>
          </a:p>
          <a:p>
            <a:r>
              <a:rPr lang="fr-FR" b="1" dirty="0"/>
              <a:t>La liste exhaustive des vues n’est jamais figée</a:t>
            </a:r>
          </a:p>
          <a:p>
            <a:r>
              <a:rPr lang="fr-FR" b="1" dirty="0"/>
              <a:t>La normalisation du MDD permet d’anticiper et d’intégrer automatiquement dans chaque contexte le plus grand nombre possible de vues probables d’après la structure vue connues.</a:t>
            </a:r>
          </a:p>
          <a:p>
            <a:r>
              <a:rPr lang="fr-FR" b="1" dirty="0"/>
              <a:t>Entre deux entités intervenant dans une vue, il doit exister un et un seul chemin de navigation sémantique et ce chemin doit être le plus court possible</a:t>
            </a:r>
          </a:p>
        </p:txBody>
      </p:sp>
      <p:sp>
        <p:nvSpPr>
          <p:cNvPr id="4" name="Espace réservé de la date 3"/>
          <p:cNvSpPr>
            <a:spLocks noGrp="1"/>
          </p:cNvSpPr>
          <p:nvPr>
            <p:ph type="dt" sz="half" idx="10"/>
          </p:nvPr>
        </p:nvSpPr>
        <p:spPr/>
        <p:txBody>
          <a:bodyPr/>
          <a:lstStyle/>
          <a:p>
            <a:fld id="{82F4C3F1-EC9F-6042-92BD-10A68D93609B}" type="datetime1">
              <a:rPr lang="fr-FR" smtClean="0"/>
              <a:pPr/>
              <a:t>27/03/2021</a:t>
            </a:fld>
            <a:endParaRPr lang="fr-BE"/>
          </a:p>
        </p:txBody>
      </p:sp>
      <p:sp>
        <p:nvSpPr>
          <p:cNvPr id="5" name="Espace réservé du pied de page 4"/>
          <p:cNvSpPr>
            <a:spLocks noGrp="1"/>
          </p:cNvSpPr>
          <p:nvPr>
            <p:ph type="ftr" sz="quarter" idx="11"/>
          </p:nvPr>
        </p:nvSpPr>
        <p:spPr/>
        <p:txBody>
          <a:bodyPr/>
          <a:lstStyle/>
          <a:p>
            <a:r>
              <a:rPr lang="fr-BE"/>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34</a:t>
            </a:fld>
            <a:endParaRPr lang="fr-BE"/>
          </a:p>
        </p:txBody>
      </p:sp>
    </p:spTree>
    <p:extLst>
      <p:ext uri="{BB962C8B-B14F-4D97-AF65-F5344CB8AC3E}">
        <p14:creationId xmlns:p14="http://schemas.microsoft.com/office/powerpoint/2010/main" val="36834377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Démarche de Synthèse des Vues-Contextes</a:t>
            </a:r>
          </a:p>
        </p:txBody>
      </p:sp>
      <p:sp>
        <p:nvSpPr>
          <p:cNvPr id="3" name="Espace réservé du contenu 2"/>
          <p:cNvSpPr>
            <a:spLocks noGrp="1"/>
          </p:cNvSpPr>
          <p:nvPr>
            <p:ph idx="1"/>
          </p:nvPr>
        </p:nvSpPr>
        <p:spPr>
          <a:xfrm>
            <a:off x="1154954" y="2477729"/>
            <a:ext cx="9978713" cy="3893573"/>
          </a:xfrm>
        </p:spPr>
        <p:txBody>
          <a:bodyPr>
            <a:noAutofit/>
          </a:bodyPr>
          <a:lstStyle/>
          <a:p>
            <a:r>
              <a:rPr lang="fr-FR" sz="2000" b="1" dirty="0"/>
              <a:t>Identifier les faits de l’association</a:t>
            </a:r>
          </a:p>
          <a:p>
            <a:r>
              <a:rPr lang="fr-FR" sz="2000" b="1" dirty="0"/>
              <a:t>Identifier les liens de dépendance entre les entités</a:t>
            </a:r>
          </a:p>
          <a:p>
            <a:r>
              <a:rPr lang="fr-FR" sz="2000" b="1" dirty="0"/>
              <a:t>Regrouper les entités dépendantes dans une même dimension</a:t>
            </a:r>
          </a:p>
          <a:p>
            <a:r>
              <a:rPr lang="fr-FR" sz="2000" b="1" dirty="0"/>
              <a:t>Nommer les dimensions</a:t>
            </a:r>
          </a:p>
          <a:p>
            <a:pPr lvl="1"/>
            <a:r>
              <a:rPr lang="fr-FR" sz="2000" b="1" dirty="0"/>
              <a:t>Les dimensions pour lesquelles on trouve facilement un nom sont dites « Dimensions fortes »</a:t>
            </a:r>
          </a:p>
          <a:p>
            <a:pPr lvl="1"/>
            <a:r>
              <a:rPr lang="fr-FR" sz="2000" b="1" dirty="0"/>
              <a:t>Celles pour lesquelles on doute du nom associé sont dites « Dimensions douteuses »</a:t>
            </a:r>
          </a:p>
          <a:p>
            <a:pPr lvl="2"/>
            <a:r>
              <a:rPr lang="fr-FR" sz="2000" b="1" dirty="0"/>
              <a:t>La structure d’une dimension douteuse peut varier à terme</a:t>
            </a:r>
          </a:p>
        </p:txBody>
      </p:sp>
      <p:sp>
        <p:nvSpPr>
          <p:cNvPr id="4" name="Espace réservé de la date 3"/>
          <p:cNvSpPr>
            <a:spLocks noGrp="1"/>
          </p:cNvSpPr>
          <p:nvPr>
            <p:ph type="dt" sz="half" idx="10"/>
          </p:nvPr>
        </p:nvSpPr>
        <p:spPr/>
        <p:txBody>
          <a:bodyPr/>
          <a:lstStyle/>
          <a:p>
            <a:fld id="{86F2AA1B-1643-CE4C-B28B-839B1D2D69DE}" type="datetime1">
              <a:rPr lang="fr-FR" smtClean="0"/>
              <a:pPr/>
              <a:t>27/03/2021</a:t>
            </a:fld>
            <a:endParaRPr lang="fr-BE"/>
          </a:p>
        </p:txBody>
      </p:sp>
      <p:sp>
        <p:nvSpPr>
          <p:cNvPr id="5" name="Espace réservé du pied de page 4"/>
          <p:cNvSpPr>
            <a:spLocks noGrp="1"/>
          </p:cNvSpPr>
          <p:nvPr>
            <p:ph type="ftr" sz="quarter" idx="11"/>
          </p:nvPr>
        </p:nvSpPr>
        <p:spPr/>
        <p:txBody>
          <a:bodyPr/>
          <a:lstStyle/>
          <a:p>
            <a:r>
              <a:rPr lang="fr-BE"/>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35</a:t>
            </a:fld>
            <a:endParaRPr lang="fr-BE"/>
          </a:p>
        </p:txBody>
      </p:sp>
    </p:spTree>
    <p:extLst>
      <p:ext uri="{BB962C8B-B14F-4D97-AF65-F5344CB8AC3E}">
        <p14:creationId xmlns:p14="http://schemas.microsoft.com/office/powerpoint/2010/main" val="26171499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Normalisation des Contextes</a:t>
            </a:r>
          </a:p>
        </p:txBody>
      </p:sp>
      <p:sp>
        <p:nvSpPr>
          <p:cNvPr id="3" name="Espace réservé du contenu 2"/>
          <p:cNvSpPr>
            <a:spLocks noGrp="1"/>
          </p:cNvSpPr>
          <p:nvPr>
            <p:ph idx="1"/>
          </p:nvPr>
        </p:nvSpPr>
        <p:spPr>
          <a:xfrm>
            <a:off x="1154954" y="2374490"/>
            <a:ext cx="9978713" cy="4026310"/>
          </a:xfrm>
        </p:spPr>
        <p:txBody>
          <a:bodyPr>
            <a:normAutofit/>
          </a:bodyPr>
          <a:lstStyle/>
          <a:p>
            <a:r>
              <a:rPr lang="fr-FR" sz="2000" b="1" dirty="0"/>
              <a:t>Un contexte regroupant un nombre élevé de dimensions a peu de chances de correspondre à une réalité et serait d’un maniement trop complexe</a:t>
            </a:r>
          </a:p>
          <a:p>
            <a:pPr lvl="1"/>
            <a:r>
              <a:rPr lang="fr-FR" sz="2000" b="1" dirty="0"/>
              <a:t>En général, le nombre de dimensions d’un contexte varie entre 4 et 12 dimensions</a:t>
            </a:r>
          </a:p>
          <a:p>
            <a:pPr lvl="1"/>
            <a:r>
              <a:rPr lang="fr-FR" sz="2000" b="1" dirty="0"/>
              <a:t>Au delà de ce nombre, la probabilité de redondance dimensionnelle devient de plus en plus importante</a:t>
            </a:r>
          </a:p>
          <a:p>
            <a:r>
              <a:rPr lang="fr-FR" sz="2000" b="1" dirty="0"/>
              <a:t>Un contexte est dit cohérent lorsque toutes les vues qu’il autorise ont une signification dans le domaine de l’utilisateur</a:t>
            </a:r>
          </a:p>
        </p:txBody>
      </p:sp>
      <p:sp>
        <p:nvSpPr>
          <p:cNvPr id="4" name="Espace réservé de la date 3"/>
          <p:cNvSpPr>
            <a:spLocks noGrp="1"/>
          </p:cNvSpPr>
          <p:nvPr>
            <p:ph type="dt" sz="half" idx="10"/>
          </p:nvPr>
        </p:nvSpPr>
        <p:spPr/>
        <p:txBody>
          <a:bodyPr/>
          <a:lstStyle/>
          <a:p>
            <a:fld id="{46BF95EC-E200-F14C-9266-6AA979A366B6}" type="datetime1">
              <a:rPr lang="fr-FR" smtClean="0"/>
              <a:pPr/>
              <a:t>27/03/2021</a:t>
            </a:fld>
            <a:endParaRPr lang="fr-BE"/>
          </a:p>
        </p:txBody>
      </p:sp>
      <p:sp>
        <p:nvSpPr>
          <p:cNvPr id="5" name="Espace réservé du pied de page 4"/>
          <p:cNvSpPr>
            <a:spLocks noGrp="1"/>
          </p:cNvSpPr>
          <p:nvPr>
            <p:ph type="ftr" sz="quarter" idx="11"/>
          </p:nvPr>
        </p:nvSpPr>
        <p:spPr/>
        <p:txBody>
          <a:bodyPr/>
          <a:lstStyle/>
          <a:p>
            <a:r>
              <a:rPr lang="fr-BE"/>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36</a:t>
            </a:fld>
            <a:endParaRPr lang="fr-BE"/>
          </a:p>
        </p:txBody>
      </p:sp>
    </p:spTree>
    <p:extLst>
      <p:ext uri="{BB962C8B-B14F-4D97-AF65-F5344CB8AC3E}">
        <p14:creationId xmlns:p14="http://schemas.microsoft.com/office/powerpoint/2010/main" val="39073489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Règles de Normalisation Dimensionnelle</a:t>
            </a:r>
          </a:p>
        </p:txBody>
      </p:sp>
      <p:sp>
        <p:nvSpPr>
          <p:cNvPr id="3" name="Espace réservé du contenu 2"/>
          <p:cNvSpPr>
            <a:spLocks noGrp="1"/>
          </p:cNvSpPr>
          <p:nvPr>
            <p:ph idx="1"/>
          </p:nvPr>
        </p:nvSpPr>
        <p:spPr>
          <a:xfrm>
            <a:off x="1170256" y="2282210"/>
            <a:ext cx="9978713" cy="1940451"/>
          </a:xfrm>
        </p:spPr>
        <p:txBody>
          <a:bodyPr>
            <a:normAutofit lnSpcReduction="10000"/>
          </a:bodyPr>
          <a:lstStyle/>
          <a:p>
            <a:r>
              <a:rPr lang="fr-FR" b="1" dirty="0"/>
              <a:t>Règle 1:</a:t>
            </a:r>
          </a:p>
          <a:p>
            <a:pPr lvl="1"/>
            <a:r>
              <a:rPr lang="fr-FR" b="1" dirty="0"/>
              <a:t>Il ne doit pas y avoir de dépendance fonctionnelle entre deux entités appartenant à des dimensions différentes d’un même contexte</a:t>
            </a:r>
          </a:p>
          <a:p>
            <a:pPr lvl="1"/>
            <a:r>
              <a:rPr lang="fr-FR" b="1" dirty="0"/>
              <a:t>Conséquence: Regroupement des entités dépendantes dans une même dimension</a:t>
            </a:r>
          </a:p>
          <a:p>
            <a:r>
              <a:rPr lang="fr-FR" b="1" dirty="0"/>
              <a:t>Exemple: Si les produits sont organisés par région, on doit intégrer l’entité Région dans la dimension Produit</a:t>
            </a:r>
          </a:p>
        </p:txBody>
      </p:sp>
      <p:sp>
        <p:nvSpPr>
          <p:cNvPr id="4" name="Espace réservé de la date 3"/>
          <p:cNvSpPr>
            <a:spLocks noGrp="1"/>
          </p:cNvSpPr>
          <p:nvPr>
            <p:ph type="dt" sz="half" idx="10"/>
          </p:nvPr>
        </p:nvSpPr>
        <p:spPr/>
        <p:txBody>
          <a:bodyPr/>
          <a:lstStyle/>
          <a:p>
            <a:fld id="{7B1FF216-AF2D-7041-AD0F-CDF99B87ADAE}" type="datetime1">
              <a:rPr lang="fr-FR" smtClean="0"/>
              <a:pPr/>
              <a:t>27/03/2021</a:t>
            </a:fld>
            <a:endParaRPr lang="fr-BE"/>
          </a:p>
        </p:txBody>
      </p:sp>
      <p:sp>
        <p:nvSpPr>
          <p:cNvPr id="5" name="Espace réservé du pied de page 4"/>
          <p:cNvSpPr>
            <a:spLocks noGrp="1"/>
          </p:cNvSpPr>
          <p:nvPr>
            <p:ph type="ftr" sz="quarter" idx="11"/>
          </p:nvPr>
        </p:nvSpPr>
        <p:spPr/>
        <p:txBody>
          <a:bodyPr/>
          <a:lstStyle/>
          <a:p>
            <a:r>
              <a:rPr lang="fr-BE"/>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37</a:t>
            </a:fld>
            <a:endParaRPr lang="fr-BE"/>
          </a:p>
        </p:txBody>
      </p:sp>
      <p:grpSp>
        <p:nvGrpSpPr>
          <p:cNvPr id="23" name="Grouper 22"/>
          <p:cNvGrpSpPr/>
          <p:nvPr/>
        </p:nvGrpSpPr>
        <p:grpSpPr>
          <a:xfrm>
            <a:off x="992719" y="4199426"/>
            <a:ext cx="10323626" cy="2181902"/>
            <a:chOff x="1310237" y="4199426"/>
            <a:chExt cx="10323626" cy="2181902"/>
          </a:xfrm>
        </p:grpSpPr>
        <p:cxnSp>
          <p:nvCxnSpPr>
            <p:cNvPr id="37" name="Connecteur droit 36"/>
            <p:cNvCxnSpPr/>
            <p:nvPr/>
          </p:nvCxnSpPr>
          <p:spPr>
            <a:xfrm flipH="1" flipV="1">
              <a:off x="7305548" y="4509121"/>
              <a:ext cx="620377" cy="432049"/>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38" name="Connecteur droit 37"/>
            <p:cNvCxnSpPr/>
            <p:nvPr/>
          </p:nvCxnSpPr>
          <p:spPr>
            <a:xfrm flipH="1">
              <a:off x="7305548" y="5589241"/>
              <a:ext cx="709002" cy="466751"/>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31" name="Connecteur droit 30"/>
            <p:cNvCxnSpPr/>
            <p:nvPr/>
          </p:nvCxnSpPr>
          <p:spPr>
            <a:xfrm flipH="1" flipV="1">
              <a:off x="1310237" y="4581129"/>
              <a:ext cx="620377" cy="432049"/>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35" name="Connecteur droit 34"/>
            <p:cNvCxnSpPr/>
            <p:nvPr/>
          </p:nvCxnSpPr>
          <p:spPr>
            <a:xfrm flipH="1">
              <a:off x="1310237" y="5661249"/>
              <a:ext cx="709002" cy="466751"/>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nvGrpSpPr>
            <p:cNvPr id="8" name="Grouper 7"/>
            <p:cNvGrpSpPr/>
            <p:nvPr/>
          </p:nvGrpSpPr>
          <p:grpSpPr>
            <a:xfrm>
              <a:off x="4323495" y="4386767"/>
              <a:ext cx="1226431" cy="719683"/>
              <a:chOff x="1959213" y="4429843"/>
              <a:chExt cx="1166061" cy="799357"/>
            </a:xfrm>
          </p:grpSpPr>
          <p:sp>
            <p:nvSpPr>
              <p:cNvPr id="9" name="Rectangle 8"/>
              <p:cNvSpPr/>
              <p:nvPr/>
            </p:nvSpPr>
            <p:spPr>
              <a:xfrm>
                <a:off x="2000670" y="4509121"/>
                <a:ext cx="1124604" cy="7200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fr-FR" sz="1200" b="1" u="sng" dirty="0" err="1"/>
                  <a:t>Id_produit</a:t>
                </a:r>
                <a:endParaRPr lang="fr-FR" sz="1200" b="1" u="sng" dirty="0"/>
              </a:p>
            </p:txBody>
          </p:sp>
          <p:cxnSp>
            <p:nvCxnSpPr>
              <p:cNvPr id="10" name="Connecteur droit 9"/>
              <p:cNvCxnSpPr/>
              <p:nvPr/>
            </p:nvCxnSpPr>
            <p:spPr>
              <a:xfrm>
                <a:off x="2000670" y="4761457"/>
                <a:ext cx="1124604" cy="0"/>
              </a:xfrm>
              <a:prstGeom prst="line">
                <a:avLst/>
              </a:prstGeom>
            </p:spPr>
            <p:style>
              <a:lnRef idx="1">
                <a:schemeClr val="accent2"/>
              </a:lnRef>
              <a:fillRef idx="0">
                <a:schemeClr val="accent2"/>
              </a:fillRef>
              <a:effectRef idx="0">
                <a:schemeClr val="accent2"/>
              </a:effectRef>
              <a:fontRef idx="minor">
                <a:schemeClr val="tx1"/>
              </a:fontRef>
            </p:style>
          </p:cxnSp>
          <p:sp>
            <p:nvSpPr>
              <p:cNvPr id="11" name="ZoneTexte 10"/>
              <p:cNvSpPr txBox="1"/>
              <p:nvPr/>
            </p:nvSpPr>
            <p:spPr>
              <a:xfrm>
                <a:off x="1959213" y="4429843"/>
                <a:ext cx="742266" cy="341850"/>
              </a:xfrm>
              <a:prstGeom prst="rect">
                <a:avLst/>
              </a:prstGeom>
              <a:noFill/>
            </p:spPr>
            <p:txBody>
              <a:bodyPr wrap="none" rtlCol="0">
                <a:spAutoFit/>
              </a:bodyPr>
              <a:lstStyle/>
              <a:p>
                <a:r>
                  <a:rPr lang="fr-FR" sz="1400" b="1" dirty="0"/>
                  <a:t>Produit</a:t>
                </a:r>
                <a:endParaRPr lang="fr-FR" b="1" dirty="0"/>
              </a:p>
            </p:txBody>
          </p:sp>
        </p:grpSp>
        <p:grpSp>
          <p:nvGrpSpPr>
            <p:cNvPr id="12" name="Grouper 11"/>
            <p:cNvGrpSpPr/>
            <p:nvPr/>
          </p:nvGrpSpPr>
          <p:grpSpPr>
            <a:xfrm>
              <a:off x="4284446" y="5645115"/>
              <a:ext cx="787971" cy="684053"/>
              <a:chOff x="1913003" y="4469417"/>
              <a:chExt cx="1046886" cy="759783"/>
            </a:xfrm>
          </p:grpSpPr>
          <p:sp>
            <p:nvSpPr>
              <p:cNvPr id="13" name="Rectangle 12"/>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14" name="Connecteur droit 13"/>
              <p:cNvCxnSpPr/>
              <p:nvPr/>
            </p:nvCxnSpPr>
            <p:spPr>
              <a:xfrm>
                <a:off x="2000672" y="4792327"/>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15" name="ZoneTexte 14"/>
              <p:cNvSpPr txBox="1"/>
              <p:nvPr/>
            </p:nvSpPr>
            <p:spPr>
              <a:xfrm>
                <a:off x="1913003" y="4469417"/>
                <a:ext cx="1046886" cy="341850"/>
              </a:xfrm>
              <a:prstGeom prst="rect">
                <a:avLst/>
              </a:prstGeom>
              <a:noFill/>
            </p:spPr>
            <p:txBody>
              <a:bodyPr wrap="none" rtlCol="0">
                <a:spAutoFit/>
              </a:bodyPr>
              <a:lstStyle/>
              <a:p>
                <a:r>
                  <a:rPr lang="fr-FR" sz="1400" b="1" dirty="0"/>
                  <a:t>Région</a:t>
                </a:r>
                <a:endParaRPr lang="fr-FR" b="1" dirty="0"/>
              </a:p>
            </p:txBody>
          </p:sp>
        </p:grpSp>
        <p:cxnSp>
          <p:nvCxnSpPr>
            <p:cNvPr id="16" name="Connecteur droit 15"/>
            <p:cNvCxnSpPr>
              <a:stCxn id="9" idx="1"/>
            </p:cNvCxnSpPr>
            <p:nvPr/>
          </p:nvCxnSpPr>
          <p:spPr>
            <a:xfrm flipH="1">
              <a:off x="3712529" y="4782297"/>
              <a:ext cx="654570" cy="250727"/>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17" name="Connecteur droit 16"/>
            <p:cNvCxnSpPr>
              <a:stCxn id="13" idx="1"/>
            </p:cNvCxnSpPr>
            <p:nvPr/>
          </p:nvCxnSpPr>
          <p:spPr>
            <a:xfrm flipH="1" flipV="1">
              <a:off x="3700039" y="5680861"/>
              <a:ext cx="650388" cy="324153"/>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sp>
          <p:nvSpPr>
            <p:cNvPr id="7" name="Ellipse 6"/>
            <p:cNvSpPr/>
            <p:nvPr/>
          </p:nvSpPr>
          <p:spPr>
            <a:xfrm>
              <a:off x="1664738" y="4293096"/>
              <a:ext cx="2215631" cy="2088232"/>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b="1" dirty="0" err="1">
                  <a:solidFill>
                    <a:srgbClr val="C0504D"/>
                  </a:solidFill>
                </a:rPr>
                <a:t>Id_produit</a:t>
              </a:r>
              <a:endParaRPr lang="fr-FR" b="1" dirty="0">
                <a:solidFill>
                  <a:srgbClr val="C0504D"/>
                </a:solidFill>
              </a:endParaRPr>
            </a:p>
            <a:p>
              <a:pPr algn="ctr"/>
              <a:r>
                <a:rPr lang="fr-FR" b="1" dirty="0" err="1">
                  <a:solidFill>
                    <a:srgbClr val="C0504D"/>
                  </a:solidFill>
                </a:rPr>
                <a:t>Id_région</a:t>
              </a:r>
              <a:endParaRPr lang="fr-FR" b="1" dirty="0">
                <a:solidFill>
                  <a:srgbClr val="C0504D"/>
                </a:solidFill>
              </a:endParaRPr>
            </a:p>
            <a:p>
              <a:pPr algn="ctr"/>
              <a:r>
                <a:rPr lang="fr-FR" b="1" dirty="0" err="1">
                  <a:solidFill>
                    <a:srgbClr val="C0504D"/>
                  </a:solidFill>
                </a:rPr>
                <a:t>Id_mois</a:t>
              </a:r>
              <a:endParaRPr lang="fr-FR" b="1" dirty="0">
                <a:solidFill>
                  <a:srgbClr val="C0504D"/>
                </a:solidFill>
              </a:endParaRPr>
            </a:p>
            <a:p>
              <a:pPr algn="ctr"/>
              <a:r>
                <a:rPr lang="fr-FR" b="1" dirty="0" err="1">
                  <a:solidFill>
                    <a:srgbClr val="C0504D"/>
                  </a:solidFill>
                </a:rPr>
                <a:t>Id_client</a:t>
              </a:r>
              <a:endParaRPr lang="fr-FR" b="1" dirty="0">
                <a:solidFill>
                  <a:srgbClr val="C0504D"/>
                </a:solidFill>
              </a:endParaRPr>
            </a:p>
            <a:p>
              <a:pPr algn="ctr"/>
              <a:r>
                <a:rPr lang="fr-FR" b="1" dirty="0"/>
                <a:t>Marge</a:t>
              </a:r>
            </a:p>
            <a:p>
              <a:pPr algn="ctr"/>
              <a:r>
                <a:rPr lang="fr-FR" b="1" dirty="0"/>
                <a:t>Revenu</a:t>
              </a:r>
            </a:p>
            <a:p>
              <a:pPr algn="ctr"/>
              <a:r>
                <a:rPr lang="fr-FR" b="1" dirty="0"/>
                <a:t>Quantité</a:t>
              </a:r>
            </a:p>
          </p:txBody>
        </p:sp>
        <p:sp>
          <p:nvSpPr>
            <p:cNvPr id="18" name="Flèche vers la droite 17"/>
            <p:cNvSpPr/>
            <p:nvPr/>
          </p:nvSpPr>
          <p:spPr>
            <a:xfrm>
              <a:off x="6007375" y="5157192"/>
              <a:ext cx="974878" cy="43204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grpSp>
          <p:nvGrpSpPr>
            <p:cNvPr id="19" name="Grouper 18"/>
            <p:cNvGrpSpPr/>
            <p:nvPr/>
          </p:nvGrpSpPr>
          <p:grpSpPr>
            <a:xfrm>
              <a:off x="10407431" y="4293095"/>
              <a:ext cx="1226432" cy="792088"/>
              <a:chOff x="1959213" y="4429843"/>
              <a:chExt cx="1166062" cy="879778"/>
            </a:xfrm>
          </p:grpSpPr>
          <p:sp>
            <p:nvSpPr>
              <p:cNvPr id="20" name="Rectangle 19"/>
              <p:cNvSpPr/>
              <p:nvPr/>
            </p:nvSpPr>
            <p:spPr>
              <a:xfrm>
                <a:off x="2000670" y="4509121"/>
                <a:ext cx="1124605" cy="8005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endParaRPr lang="fr-FR" sz="1200" u="sng" dirty="0"/>
              </a:p>
              <a:p>
                <a:r>
                  <a:rPr lang="fr-FR" sz="1200" b="1" u="sng" dirty="0" err="1"/>
                  <a:t>Id_produit</a:t>
                </a:r>
                <a:endParaRPr lang="fr-FR" sz="1200" b="1" u="sng" dirty="0"/>
              </a:p>
              <a:p>
                <a:r>
                  <a:rPr lang="fr-FR" sz="1200" b="1" dirty="0"/>
                  <a:t>région</a:t>
                </a:r>
              </a:p>
            </p:txBody>
          </p:sp>
          <p:cxnSp>
            <p:nvCxnSpPr>
              <p:cNvPr id="21" name="Connecteur droit 20"/>
              <p:cNvCxnSpPr/>
              <p:nvPr/>
            </p:nvCxnSpPr>
            <p:spPr>
              <a:xfrm>
                <a:off x="2000670" y="4761457"/>
                <a:ext cx="1124604" cy="0"/>
              </a:xfrm>
              <a:prstGeom prst="line">
                <a:avLst/>
              </a:prstGeom>
            </p:spPr>
            <p:style>
              <a:lnRef idx="1">
                <a:schemeClr val="accent2"/>
              </a:lnRef>
              <a:fillRef idx="0">
                <a:schemeClr val="accent2"/>
              </a:fillRef>
              <a:effectRef idx="0">
                <a:schemeClr val="accent2"/>
              </a:effectRef>
              <a:fontRef idx="minor">
                <a:schemeClr val="tx1"/>
              </a:fontRef>
            </p:style>
          </p:cxnSp>
          <p:sp>
            <p:nvSpPr>
              <p:cNvPr id="22" name="ZoneTexte 21"/>
              <p:cNvSpPr txBox="1"/>
              <p:nvPr/>
            </p:nvSpPr>
            <p:spPr>
              <a:xfrm>
                <a:off x="1959213" y="4429843"/>
                <a:ext cx="742266" cy="341850"/>
              </a:xfrm>
              <a:prstGeom prst="rect">
                <a:avLst/>
              </a:prstGeom>
              <a:noFill/>
            </p:spPr>
            <p:txBody>
              <a:bodyPr wrap="none" rtlCol="0">
                <a:spAutoFit/>
              </a:bodyPr>
              <a:lstStyle/>
              <a:p>
                <a:r>
                  <a:rPr lang="fr-FR" sz="1400" b="1" dirty="0"/>
                  <a:t>Produit</a:t>
                </a:r>
                <a:endParaRPr lang="fr-FR" b="1" dirty="0"/>
              </a:p>
            </p:txBody>
          </p:sp>
        </p:grpSp>
        <p:cxnSp>
          <p:nvCxnSpPr>
            <p:cNvPr id="27" name="Connecteur droit 26"/>
            <p:cNvCxnSpPr>
              <a:stCxn id="20" idx="1"/>
            </p:cNvCxnSpPr>
            <p:nvPr/>
          </p:nvCxnSpPr>
          <p:spPr>
            <a:xfrm flipH="1">
              <a:off x="9796465" y="4724829"/>
              <a:ext cx="654570" cy="214525"/>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sp>
          <p:nvSpPr>
            <p:cNvPr id="29" name="Ellipse 28"/>
            <p:cNvSpPr/>
            <p:nvPr/>
          </p:nvSpPr>
          <p:spPr>
            <a:xfrm>
              <a:off x="7748674" y="4199426"/>
              <a:ext cx="2215631" cy="2088232"/>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b="1" dirty="0" err="1">
                  <a:solidFill>
                    <a:srgbClr val="C0504D"/>
                  </a:solidFill>
                </a:rPr>
                <a:t>Id_produit</a:t>
              </a:r>
              <a:endParaRPr lang="fr-FR" b="1" dirty="0">
                <a:solidFill>
                  <a:srgbClr val="C0504D"/>
                </a:solidFill>
              </a:endParaRPr>
            </a:p>
            <a:p>
              <a:pPr algn="ctr"/>
              <a:r>
                <a:rPr lang="fr-FR" b="1" dirty="0" err="1">
                  <a:solidFill>
                    <a:srgbClr val="C0504D"/>
                  </a:solidFill>
                </a:rPr>
                <a:t>Id_mois</a:t>
              </a:r>
              <a:endParaRPr lang="fr-FR" b="1" dirty="0">
                <a:solidFill>
                  <a:srgbClr val="C0504D"/>
                </a:solidFill>
              </a:endParaRPr>
            </a:p>
            <a:p>
              <a:pPr algn="ctr"/>
              <a:r>
                <a:rPr lang="fr-FR" b="1" dirty="0" err="1">
                  <a:solidFill>
                    <a:srgbClr val="C0504D"/>
                  </a:solidFill>
                </a:rPr>
                <a:t>Id_client</a:t>
              </a:r>
              <a:endParaRPr lang="fr-FR" b="1" dirty="0">
                <a:solidFill>
                  <a:srgbClr val="C0504D"/>
                </a:solidFill>
              </a:endParaRPr>
            </a:p>
            <a:p>
              <a:pPr algn="ctr"/>
              <a:r>
                <a:rPr lang="fr-FR" b="1" dirty="0"/>
                <a:t>Marge</a:t>
              </a:r>
            </a:p>
            <a:p>
              <a:pPr algn="ctr"/>
              <a:r>
                <a:rPr lang="fr-FR" b="1" dirty="0"/>
                <a:t>Revenu</a:t>
              </a:r>
            </a:p>
            <a:p>
              <a:pPr algn="ctr"/>
              <a:r>
                <a:rPr lang="fr-FR" b="1" dirty="0"/>
                <a:t>Quantité</a:t>
              </a:r>
            </a:p>
          </p:txBody>
        </p:sp>
      </p:grpSp>
    </p:spTree>
    <p:extLst>
      <p:ext uri="{BB962C8B-B14F-4D97-AF65-F5344CB8AC3E}">
        <p14:creationId xmlns:p14="http://schemas.microsoft.com/office/powerpoint/2010/main" val="38755847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Règles de Normalisation Dimensionnelle</a:t>
            </a:r>
            <a:endParaRPr lang="fr-FR" dirty="0"/>
          </a:p>
        </p:txBody>
      </p:sp>
      <p:sp>
        <p:nvSpPr>
          <p:cNvPr id="3" name="Espace réservé du contenu 2"/>
          <p:cNvSpPr>
            <a:spLocks noGrp="1"/>
          </p:cNvSpPr>
          <p:nvPr>
            <p:ph idx="1"/>
          </p:nvPr>
        </p:nvSpPr>
        <p:spPr>
          <a:xfrm>
            <a:off x="1154954" y="2221025"/>
            <a:ext cx="9978713" cy="3416300"/>
          </a:xfrm>
        </p:spPr>
        <p:txBody>
          <a:bodyPr/>
          <a:lstStyle/>
          <a:p>
            <a:r>
              <a:rPr lang="fr-FR" dirty="0"/>
              <a:t>Règle 2:</a:t>
            </a:r>
          </a:p>
          <a:p>
            <a:pPr lvl="1"/>
            <a:r>
              <a:rPr lang="fr-FR" dirty="0"/>
              <a:t>Tous les faits d’un contexte doivent être définis d’une manière cohérente pour toutes les combinaisons dimensionnelles de ce contexte</a:t>
            </a:r>
          </a:p>
          <a:p>
            <a:pPr lvl="1"/>
            <a:r>
              <a:rPr lang="fr-FR" dirty="0"/>
              <a:t>Conséquence: Les faits qui ne sont valables que pour certaines dimensions nécessitent l’éclatement du contexte</a:t>
            </a:r>
          </a:p>
          <a:p>
            <a:r>
              <a:rPr lang="fr-FR" dirty="0"/>
              <a:t>Exemple:</a:t>
            </a:r>
          </a:p>
        </p:txBody>
      </p:sp>
      <p:sp>
        <p:nvSpPr>
          <p:cNvPr id="4" name="Espace réservé de la date 3"/>
          <p:cNvSpPr>
            <a:spLocks noGrp="1"/>
          </p:cNvSpPr>
          <p:nvPr>
            <p:ph type="dt" sz="half" idx="10"/>
          </p:nvPr>
        </p:nvSpPr>
        <p:spPr/>
        <p:txBody>
          <a:bodyPr/>
          <a:lstStyle/>
          <a:p>
            <a:fld id="{FC3C25D5-DE29-F443-B2F9-733461273057}" type="datetime1">
              <a:rPr lang="fr-FR" smtClean="0"/>
              <a:pPr/>
              <a:t>27/03/2021</a:t>
            </a:fld>
            <a:endParaRPr lang="fr-BE"/>
          </a:p>
        </p:txBody>
      </p:sp>
      <p:sp>
        <p:nvSpPr>
          <p:cNvPr id="5" name="Espace réservé du pied de page 4"/>
          <p:cNvSpPr>
            <a:spLocks noGrp="1"/>
          </p:cNvSpPr>
          <p:nvPr>
            <p:ph type="ftr" sz="quarter" idx="11"/>
          </p:nvPr>
        </p:nvSpPr>
        <p:spPr/>
        <p:txBody>
          <a:bodyPr/>
          <a:lstStyle/>
          <a:p>
            <a:r>
              <a:rPr lang="fr-BE"/>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38</a:t>
            </a:fld>
            <a:endParaRPr lang="fr-BE"/>
          </a:p>
        </p:txBody>
      </p:sp>
      <p:grpSp>
        <p:nvGrpSpPr>
          <p:cNvPr id="18" name="Grouper 17"/>
          <p:cNvGrpSpPr/>
          <p:nvPr/>
        </p:nvGrpSpPr>
        <p:grpSpPr>
          <a:xfrm>
            <a:off x="1132988" y="4293096"/>
            <a:ext cx="10427583" cy="2088233"/>
            <a:chOff x="1132988" y="4293096"/>
            <a:chExt cx="10427583" cy="2088233"/>
          </a:xfrm>
        </p:grpSpPr>
        <p:cxnSp>
          <p:nvCxnSpPr>
            <p:cNvPr id="31" name="Connecteur droit 30"/>
            <p:cNvCxnSpPr/>
            <p:nvPr/>
          </p:nvCxnSpPr>
          <p:spPr>
            <a:xfrm flipH="1" flipV="1">
              <a:off x="2042172" y="4581129"/>
              <a:ext cx="620377" cy="432049"/>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35" name="Connecteur droit 34"/>
            <p:cNvCxnSpPr/>
            <p:nvPr/>
          </p:nvCxnSpPr>
          <p:spPr>
            <a:xfrm flipH="1">
              <a:off x="2042172" y="5661249"/>
              <a:ext cx="709002" cy="466751"/>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nvGrpSpPr>
            <p:cNvPr id="8" name="Grouper 7"/>
            <p:cNvGrpSpPr/>
            <p:nvPr/>
          </p:nvGrpSpPr>
          <p:grpSpPr>
            <a:xfrm>
              <a:off x="5055430" y="4386767"/>
              <a:ext cx="1226431" cy="719683"/>
              <a:chOff x="1959213" y="4429843"/>
              <a:chExt cx="1166061" cy="799357"/>
            </a:xfrm>
          </p:grpSpPr>
          <p:sp>
            <p:nvSpPr>
              <p:cNvPr id="9" name="Rectangle 8"/>
              <p:cNvSpPr/>
              <p:nvPr/>
            </p:nvSpPr>
            <p:spPr>
              <a:xfrm>
                <a:off x="2000670" y="4509121"/>
                <a:ext cx="1124604" cy="7200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fr-FR" sz="1200" u="sng" dirty="0" err="1"/>
                  <a:t>Id_produit</a:t>
                </a:r>
                <a:endParaRPr lang="fr-FR" sz="1200" u="sng" dirty="0"/>
              </a:p>
            </p:txBody>
          </p:sp>
          <p:cxnSp>
            <p:nvCxnSpPr>
              <p:cNvPr id="10" name="Connecteur droit 9"/>
              <p:cNvCxnSpPr/>
              <p:nvPr/>
            </p:nvCxnSpPr>
            <p:spPr>
              <a:xfrm>
                <a:off x="2000670" y="4761457"/>
                <a:ext cx="1124604" cy="0"/>
              </a:xfrm>
              <a:prstGeom prst="line">
                <a:avLst/>
              </a:prstGeom>
            </p:spPr>
            <p:style>
              <a:lnRef idx="1">
                <a:schemeClr val="accent2"/>
              </a:lnRef>
              <a:fillRef idx="0">
                <a:schemeClr val="accent2"/>
              </a:fillRef>
              <a:effectRef idx="0">
                <a:schemeClr val="accent2"/>
              </a:effectRef>
              <a:fontRef idx="minor">
                <a:schemeClr val="tx1"/>
              </a:fontRef>
            </p:style>
          </p:cxnSp>
          <p:sp>
            <p:nvSpPr>
              <p:cNvPr id="11" name="ZoneTexte 10"/>
              <p:cNvSpPr txBox="1"/>
              <p:nvPr/>
            </p:nvSpPr>
            <p:spPr>
              <a:xfrm>
                <a:off x="1959213" y="4429843"/>
                <a:ext cx="742266" cy="341850"/>
              </a:xfrm>
              <a:prstGeom prst="rect">
                <a:avLst/>
              </a:prstGeom>
              <a:noFill/>
            </p:spPr>
            <p:txBody>
              <a:bodyPr wrap="none" rtlCol="0">
                <a:spAutoFit/>
              </a:bodyPr>
              <a:lstStyle/>
              <a:p>
                <a:r>
                  <a:rPr lang="fr-FR" sz="1400" b="1" dirty="0"/>
                  <a:t>Produit</a:t>
                </a:r>
                <a:endParaRPr lang="fr-FR" b="1" dirty="0"/>
              </a:p>
            </p:txBody>
          </p:sp>
        </p:grpSp>
        <p:grpSp>
          <p:nvGrpSpPr>
            <p:cNvPr id="12" name="Grouper 11"/>
            <p:cNvGrpSpPr/>
            <p:nvPr/>
          </p:nvGrpSpPr>
          <p:grpSpPr>
            <a:xfrm>
              <a:off x="5016381" y="5645115"/>
              <a:ext cx="787971" cy="684053"/>
              <a:chOff x="1913003" y="4469417"/>
              <a:chExt cx="1046886" cy="759783"/>
            </a:xfrm>
          </p:grpSpPr>
          <p:sp>
            <p:nvSpPr>
              <p:cNvPr id="13" name="Rectangle 12"/>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14" name="Connecteur droit 13"/>
              <p:cNvCxnSpPr/>
              <p:nvPr/>
            </p:nvCxnSpPr>
            <p:spPr>
              <a:xfrm>
                <a:off x="2000672" y="4792327"/>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15" name="ZoneTexte 14"/>
              <p:cNvSpPr txBox="1"/>
              <p:nvPr/>
            </p:nvSpPr>
            <p:spPr>
              <a:xfrm>
                <a:off x="1913003" y="4469417"/>
                <a:ext cx="1046886" cy="341850"/>
              </a:xfrm>
              <a:prstGeom prst="rect">
                <a:avLst/>
              </a:prstGeom>
              <a:noFill/>
            </p:spPr>
            <p:txBody>
              <a:bodyPr wrap="none" rtlCol="0">
                <a:spAutoFit/>
              </a:bodyPr>
              <a:lstStyle/>
              <a:p>
                <a:r>
                  <a:rPr lang="fr-FR" sz="1400" b="1" dirty="0"/>
                  <a:t>Région</a:t>
                </a:r>
                <a:endParaRPr lang="fr-FR" b="1" dirty="0"/>
              </a:p>
            </p:txBody>
          </p:sp>
        </p:grpSp>
        <p:cxnSp>
          <p:nvCxnSpPr>
            <p:cNvPr id="16" name="Connecteur droit 15"/>
            <p:cNvCxnSpPr>
              <a:stCxn id="9" idx="1"/>
            </p:cNvCxnSpPr>
            <p:nvPr/>
          </p:nvCxnSpPr>
          <p:spPr>
            <a:xfrm flipH="1">
              <a:off x="4444464" y="4782297"/>
              <a:ext cx="654570" cy="250727"/>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17" name="Connecteur droit 16"/>
            <p:cNvCxnSpPr>
              <a:stCxn id="13" idx="1"/>
            </p:cNvCxnSpPr>
            <p:nvPr/>
          </p:nvCxnSpPr>
          <p:spPr>
            <a:xfrm flipH="1" flipV="1">
              <a:off x="4431974" y="5680861"/>
              <a:ext cx="650388" cy="324153"/>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sp>
          <p:nvSpPr>
            <p:cNvPr id="7" name="Ellipse 6"/>
            <p:cNvSpPr/>
            <p:nvPr/>
          </p:nvSpPr>
          <p:spPr>
            <a:xfrm>
              <a:off x="2250628" y="4293096"/>
              <a:ext cx="2570132" cy="2088232"/>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1600" dirty="0" err="1">
                  <a:solidFill>
                    <a:srgbClr val="C0504D"/>
                  </a:solidFill>
                </a:rPr>
                <a:t>Id_produit</a:t>
              </a:r>
              <a:endParaRPr lang="fr-FR" sz="1600" dirty="0">
                <a:solidFill>
                  <a:srgbClr val="C0504D"/>
                </a:solidFill>
              </a:endParaRPr>
            </a:p>
            <a:p>
              <a:pPr algn="ctr"/>
              <a:r>
                <a:rPr lang="fr-FR" sz="1600" dirty="0" err="1">
                  <a:solidFill>
                    <a:srgbClr val="C0504D"/>
                  </a:solidFill>
                </a:rPr>
                <a:t>Id_région</a:t>
              </a:r>
              <a:endParaRPr lang="fr-FR" sz="1600" dirty="0">
                <a:solidFill>
                  <a:srgbClr val="C0504D"/>
                </a:solidFill>
              </a:endParaRPr>
            </a:p>
            <a:p>
              <a:pPr algn="ctr"/>
              <a:r>
                <a:rPr lang="fr-FR" sz="1600" dirty="0" err="1">
                  <a:solidFill>
                    <a:srgbClr val="C0504D"/>
                  </a:solidFill>
                </a:rPr>
                <a:t>Id_mois</a:t>
              </a:r>
              <a:endParaRPr lang="fr-FR" sz="1600" dirty="0">
                <a:solidFill>
                  <a:srgbClr val="C0504D"/>
                </a:solidFill>
              </a:endParaRPr>
            </a:p>
            <a:p>
              <a:pPr algn="ctr"/>
              <a:r>
                <a:rPr lang="fr-FR" sz="1600" dirty="0" err="1">
                  <a:solidFill>
                    <a:srgbClr val="C0504D"/>
                  </a:solidFill>
                </a:rPr>
                <a:t>Id_client</a:t>
              </a:r>
              <a:endParaRPr lang="fr-FR" sz="1600" dirty="0">
                <a:solidFill>
                  <a:srgbClr val="C0504D"/>
                </a:solidFill>
              </a:endParaRPr>
            </a:p>
            <a:p>
              <a:pPr algn="ctr"/>
              <a:r>
                <a:rPr lang="fr-FR" sz="1600" dirty="0" err="1"/>
                <a:t>Marge_ventes</a:t>
              </a:r>
              <a:endParaRPr lang="fr-FR" sz="1600" dirty="0"/>
            </a:p>
            <a:p>
              <a:pPr algn="ctr"/>
              <a:r>
                <a:rPr lang="fr-FR" sz="1600" dirty="0" err="1"/>
                <a:t>Marge_achats</a:t>
              </a:r>
              <a:endParaRPr lang="fr-FR" sz="1600" dirty="0"/>
            </a:p>
            <a:p>
              <a:pPr algn="ctr"/>
              <a:r>
                <a:rPr lang="fr-FR" sz="1600" dirty="0"/>
                <a:t>Revenu</a:t>
              </a:r>
            </a:p>
            <a:p>
              <a:pPr algn="ctr"/>
              <a:r>
                <a:rPr lang="fr-FR" sz="1600" dirty="0"/>
                <a:t>Quantité</a:t>
              </a:r>
            </a:p>
          </p:txBody>
        </p:sp>
        <p:grpSp>
          <p:nvGrpSpPr>
            <p:cNvPr id="30" name="Grouper 29"/>
            <p:cNvGrpSpPr/>
            <p:nvPr/>
          </p:nvGrpSpPr>
          <p:grpSpPr>
            <a:xfrm>
              <a:off x="1132988" y="4293097"/>
              <a:ext cx="935583" cy="719683"/>
              <a:chOff x="2000670" y="4429843"/>
              <a:chExt cx="1124604" cy="799357"/>
            </a:xfrm>
          </p:grpSpPr>
          <p:sp>
            <p:nvSpPr>
              <p:cNvPr id="32" name="Rectangle 31"/>
              <p:cNvSpPr/>
              <p:nvPr/>
            </p:nvSpPr>
            <p:spPr>
              <a:xfrm>
                <a:off x="2000670" y="4509121"/>
                <a:ext cx="1124604" cy="7200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endParaRPr lang="fr-FR" sz="1200" u="sng" dirty="0"/>
              </a:p>
            </p:txBody>
          </p:sp>
          <p:cxnSp>
            <p:nvCxnSpPr>
              <p:cNvPr id="33" name="Connecteur droit 32"/>
              <p:cNvCxnSpPr/>
              <p:nvPr/>
            </p:nvCxnSpPr>
            <p:spPr>
              <a:xfrm>
                <a:off x="2000670" y="4761457"/>
                <a:ext cx="1124604" cy="0"/>
              </a:xfrm>
              <a:prstGeom prst="line">
                <a:avLst/>
              </a:prstGeom>
            </p:spPr>
            <p:style>
              <a:lnRef idx="1">
                <a:schemeClr val="accent2"/>
              </a:lnRef>
              <a:fillRef idx="0">
                <a:schemeClr val="accent2"/>
              </a:fillRef>
              <a:effectRef idx="0">
                <a:schemeClr val="accent2"/>
              </a:effectRef>
              <a:fontRef idx="minor">
                <a:schemeClr val="tx1"/>
              </a:fontRef>
            </p:style>
          </p:cxnSp>
          <p:sp>
            <p:nvSpPr>
              <p:cNvPr id="34" name="ZoneTexte 33"/>
              <p:cNvSpPr txBox="1"/>
              <p:nvPr/>
            </p:nvSpPr>
            <p:spPr>
              <a:xfrm>
                <a:off x="2127000" y="4429843"/>
                <a:ext cx="701011" cy="341850"/>
              </a:xfrm>
              <a:prstGeom prst="rect">
                <a:avLst/>
              </a:prstGeom>
              <a:noFill/>
            </p:spPr>
            <p:txBody>
              <a:bodyPr wrap="none" rtlCol="0">
                <a:spAutoFit/>
              </a:bodyPr>
              <a:lstStyle/>
              <a:p>
                <a:r>
                  <a:rPr lang="fr-FR" sz="1400" b="1" dirty="0"/>
                  <a:t>Mois</a:t>
                </a:r>
                <a:endParaRPr lang="fr-FR" b="1" dirty="0"/>
              </a:p>
            </p:txBody>
          </p:sp>
        </p:grpSp>
        <p:grpSp>
          <p:nvGrpSpPr>
            <p:cNvPr id="36" name="Grouper 35"/>
            <p:cNvGrpSpPr/>
            <p:nvPr/>
          </p:nvGrpSpPr>
          <p:grpSpPr>
            <a:xfrm>
              <a:off x="1347127" y="5697276"/>
              <a:ext cx="726124" cy="684053"/>
              <a:chOff x="1972059" y="4469417"/>
              <a:chExt cx="964717" cy="759783"/>
            </a:xfrm>
          </p:grpSpPr>
          <p:sp>
            <p:nvSpPr>
              <p:cNvPr id="39" name="Rectangle 38"/>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40" name="Connecteur droit 39"/>
              <p:cNvCxnSpPr/>
              <p:nvPr/>
            </p:nvCxnSpPr>
            <p:spPr>
              <a:xfrm>
                <a:off x="2000672" y="4792327"/>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41" name="ZoneTexte 40"/>
              <p:cNvSpPr txBox="1"/>
              <p:nvPr/>
            </p:nvSpPr>
            <p:spPr>
              <a:xfrm>
                <a:off x="1972059" y="4469417"/>
                <a:ext cx="913063" cy="341850"/>
              </a:xfrm>
              <a:prstGeom prst="rect">
                <a:avLst/>
              </a:prstGeom>
              <a:noFill/>
            </p:spPr>
            <p:txBody>
              <a:bodyPr wrap="none" rtlCol="0">
                <a:spAutoFit/>
              </a:bodyPr>
              <a:lstStyle/>
              <a:p>
                <a:r>
                  <a:rPr lang="fr-FR" sz="1400" b="1" dirty="0"/>
                  <a:t>Client</a:t>
                </a:r>
                <a:endParaRPr lang="fr-FR" b="1" dirty="0"/>
              </a:p>
            </p:txBody>
          </p:sp>
        </p:grpSp>
        <p:sp>
          <p:nvSpPr>
            <p:cNvPr id="23" name="Ellipse 22"/>
            <p:cNvSpPr/>
            <p:nvPr/>
          </p:nvSpPr>
          <p:spPr>
            <a:xfrm>
              <a:off x="2693754" y="5589240"/>
              <a:ext cx="1772505" cy="288032"/>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4" name="ZoneTexte 23"/>
            <p:cNvSpPr txBox="1"/>
            <p:nvPr/>
          </p:nvSpPr>
          <p:spPr>
            <a:xfrm>
              <a:off x="7481788" y="4933618"/>
              <a:ext cx="4078783" cy="861774"/>
            </a:xfrm>
            <a:prstGeom prst="rect">
              <a:avLst/>
            </a:prstGeom>
            <a:noFill/>
          </p:spPr>
          <p:txBody>
            <a:bodyPr wrap="square" rtlCol="0">
              <a:spAutoFit/>
            </a:bodyPr>
            <a:lstStyle/>
            <a:p>
              <a:r>
                <a:rPr lang="fr-FR" sz="1600" dirty="0">
                  <a:solidFill>
                    <a:schemeClr val="accent1">
                      <a:lumMod val="60000"/>
                      <a:lumOff val="40000"/>
                    </a:schemeClr>
                  </a:solidFill>
                  <a:sym typeface="Wingdings"/>
                </a:rPr>
                <a:t>La marge des achats ne correspond </a:t>
              </a:r>
            </a:p>
            <a:p>
              <a:r>
                <a:rPr lang="fr-FR" sz="1600" dirty="0">
                  <a:solidFill>
                    <a:schemeClr val="accent1">
                      <a:lumMod val="60000"/>
                      <a:lumOff val="40000"/>
                    </a:schemeClr>
                  </a:solidFill>
                  <a:sym typeface="Wingdings"/>
                </a:rPr>
                <a:t>pas à un client et région.  Il faut donc </a:t>
              </a:r>
            </a:p>
            <a:p>
              <a:r>
                <a:rPr lang="fr-FR" sz="1600" dirty="0">
                  <a:solidFill>
                    <a:schemeClr val="accent1">
                      <a:lumMod val="60000"/>
                      <a:lumOff val="40000"/>
                    </a:schemeClr>
                  </a:solidFill>
                  <a:sym typeface="Wingdings"/>
                </a:rPr>
                <a:t>l’intégrer dans un autre contexte</a:t>
              </a:r>
              <a:endParaRPr lang="fr-FR" sz="1600" dirty="0">
                <a:solidFill>
                  <a:schemeClr val="accent1">
                    <a:lumMod val="60000"/>
                    <a:lumOff val="40000"/>
                  </a:schemeClr>
                </a:solidFill>
              </a:endParaRPr>
            </a:p>
          </p:txBody>
        </p:sp>
        <p:sp>
          <p:nvSpPr>
            <p:cNvPr id="42" name="Flèche vers la droite 41"/>
            <p:cNvSpPr/>
            <p:nvPr/>
          </p:nvSpPr>
          <p:spPr>
            <a:xfrm>
              <a:off x="6007375" y="5157192"/>
              <a:ext cx="974878" cy="43204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23255112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Règles de Normalisation Dimensionnelle</a:t>
            </a:r>
            <a:endParaRPr lang="fr-FR" dirty="0"/>
          </a:p>
        </p:txBody>
      </p:sp>
      <p:sp>
        <p:nvSpPr>
          <p:cNvPr id="3" name="Espace réservé du contenu 2"/>
          <p:cNvSpPr>
            <a:spLocks noGrp="1"/>
          </p:cNvSpPr>
          <p:nvPr>
            <p:ph idx="1"/>
          </p:nvPr>
        </p:nvSpPr>
        <p:spPr>
          <a:xfrm>
            <a:off x="1154954" y="2328118"/>
            <a:ext cx="9978713" cy="3416300"/>
          </a:xfrm>
        </p:spPr>
        <p:txBody>
          <a:bodyPr/>
          <a:lstStyle/>
          <a:p>
            <a:r>
              <a:rPr lang="fr-FR" dirty="0"/>
              <a:t>Règle 3:</a:t>
            </a:r>
          </a:p>
          <a:p>
            <a:pPr lvl="1"/>
            <a:r>
              <a:rPr lang="fr-FR" dirty="0"/>
              <a:t>Tous les faits d’un contexte doivent être définis pour le grain de ce contexte</a:t>
            </a:r>
          </a:p>
          <a:p>
            <a:pPr lvl="2"/>
            <a:r>
              <a:rPr lang="fr-FR" dirty="0"/>
              <a:t>Le grain d’un contexte découle de la combinaison des grains de toutes les dimensions</a:t>
            </a:r>
          </a:p>
          <a:p>
            <a:pPr lvl="2"/>
            <a:r>
              <a:rPr lang="fr-FR" dirty="0"/>
              <a:t>Le grain d’une dimension est le niveau de sélection le plus fin possible de cette dimension</a:t>
            </a:r>
          </a:p>
          <a:p>
            <a:r>
              <a:rPr lang="fr-FR" dirty="0"/>
              <a:t>Règle 4:</a:t>
            </a:r>
          </a:p>
          <a:p>
            <a:pPr lvl="1"/>
            <a:r>
              <a:rPr lang="fr-FR" dirty="0"/>
              <a:t>Le graphe de chaque dimension doit être acyclique</a:t>
            </a:r>
          </a:p>
          <a:p>
            <a:pPr lvl="1"/>
            <a:r>
              <a:rPr lang="fr-FR" dirty="0"/>
              <a:t>Conséquence: Il faut rompre les cycles</a:t>
            </a:r>
          </a:p>
        </p:txBody>
      </p:sp>
      <p:sp>
        <p:nvSpPr>
          <p:cNvPr id="4" name="Espace réservé de la date 3"/>
          <p:cNvSpPr>
            <a:spLocks noGrp="1"/>
          </p:cNvSpPr>
          <p:nvPr>
            <p:ph type="dt" sz="half" idx="10"/>
          </p:nvPr>
        </p:nvSpPr>
        <p:spPr/>
        <p:txBody>
          <a:bodyPr/>
          <a:lstStyle/>
          <a:p>
            <a:fld id="{FC04F844-B44E-BC44-B8CC-564B40097332}" type="datetime1">
              <a:rPr lang="fr-FR" smtClean="0"/>
              <a:pPr/>
              <a:t>27/03/2021</a:t>
            </a:fld>
            <a:endParaRPr lang="fr-BE"/>
          </a:p>
        </p:txBody>
      </p:sp>
      <p:sp>
        <p:nvSpPr>
          <p:cNvPr id="5" name="Espace réservé du pied de page 4"/>
          <p:cNvSpPr>
            <a:spLocks noGrp="1"/>
          </p:cNvSpPr>
          <p:nvPr>
            <p:ph type="ftr" sz="quarter" idx="11"/>
          </p:nvPr>
        </p:nvSpPr>
        <p:spPr/>
        <p:txBody>
          <a:bodyPr/>
          <a:lstStyle/>
          <a:p>
            <a:r>
              <a:rPr lang="fr-BE"/>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39</a:t>
            </a:fld>
            <a:endParaRPr lang="fr-BE"/>
          </a:p>
        </p:txBody>
      </p:sp>
      <p:grpSp>
        <p:nvGrpSpPr>
          <p:cNvPr id="7" name="Grouper 6"/>
          <p:cNvGrpSpPr/>
          <p:nvPr/>
        </p:nvGrpSpPr>
        <p:grpSpPr>
          <a:xfrm>
            <a:off x="673158" y="4985595"/>
            <a:ext cx="10752849" cy="1639948"/>
            <a:chOff x="1221612" y="4365105"/>
            <a:chExt cx="10752849" cy="1639948"/>
          </a:xfrm>
        </p:grpSpPr>
        <p:grpSp>
          <p:nvGrpSpPr>
            <p:cNvPr id="81" name="Grouper 80"/>
            <p:cNvGrpSpPr/>
            <p:nvPr/>
          </p:nvGrpSpPr>
          <p:grpSpPr>
            <a:xfrm>
              <a:off x="11259455" y="4415565"/>
              <a:ext cx="715006" cy="669623"/>
              <a:chOff x="1986830" y="4485445"/>
              <a:chExt cx="949946" cy="743755"/>
            </a:xfrm>
          </p:grpSpPr>
          <p:sp>
            <p:nvSpPr>
              <p:cNvPr id="82" name="Rectangle 81"/>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83" name="Connecteur droit 82"/>
              <p:cNvCxnSpPr/>
              <p:nvPr/>
            </p:nvCxnSpPr>
            <p:spPr>
              <a:xfrm>
                <a:off x="2000672" y="4792327"/>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84" name="ZoneTexte 83"/>
              <p:cNvSpPr txBox="1"/>
              <p:nvPr/>
            </p:nvSpPr>
            <p:spPr>
              <a:xfrm>
                <a:off x="1986830" y="4485445"/>
                <a:ext cx="779705" cy="341850"/>
              </a:xfrm>
              <a:prstGeom prst="rect">
                <a:avLst/>
              </a:prstGeom>
              <a:noFill/>
            </p:spPr>
            <p:txBody>
              <a:bodyPr wrap="none" rtlCol="0">
                <a:spAutoFit/>
              </a:bodyPr>
              <a:lstStyle/>
              <a:p>
                <a:r>
                  <a:rPr lang="fr-FR" sz="1400" b="1" dirty="0"/>
                  <a:t>Pays</a:t>
                </a:r>
                <a:endParaRPr lang="fr-FR" b="1" dirty="0"/>
              </a:p>
            </p:txBody>
          </p:sp>
        </p:grpSp>
        <p:cxnSp>
          <p:nvCxnSpPr>
            <p:cNvPr id="85" name="Connecteur droit 84"/>
            <p:cNvCxnSpPr>
              <a:stCxn id="82" idx="1"/>
            </p:cNvCxnSpPr>
            <p:nvPr/>
          </p:nvCxnSpPr>
          <p:spPr>
            <a:xfrm flipH="1">
              <a:off x="10704512" y="4761031"/>
              <a:ext cx="565361" cy="0"/>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nvGrpSpPr>
            <p:cNvPr id="12" name="Grouper 11"/>
            <p:cNvGrpSpPr/>
            <p:nvPr/>
          </p:nvGrpSpPr>
          <p:grpSpPr>
            <a:xfrm>
              <a:off x="3021044" y="5321000"/>
              <a:ext cx="850046" cy="684053"/>
              <a:chOff x="1913003" y="4469417"/>
              <a:chExt cx="1023773" cy="759783"/>
            </a:xfrm>
          </p:grpSpPr>
          <p:sp>
            <p:nvSpPr>
              <p:cNvPr id="13" name="Rectangle 12"/>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14" name="Connecteur droit 13"/>
              <p:cNvCxnSpPr/>
              <p:nvPr/>
            </p:nvCxnSpPr>
            <p:spPr>
              <a:xfrm>
                <a:off x="2000672" y="4792327"/>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15" name="ZoneTexte 14"/>
              <p:cNvSpPr txBox="1"/>
              <p:nvPr/>
            </p:nvSpPr>
            <p:spPr>
              <a:xfrm>
                <a:off x="1913003" y="4469417"/>
                <a:ext cx="949012" cy="341850"/>
              </a:xfrm>
              <a:prstGeom prst="rect">
                <a:avLst/>
              </a:prstGeom>
              <a:noFill/>
            </p:spPr>
            <p:txBody>
              <a:bodyPr wrap="none" rtlCol="0">
                <a:spAutoFit/>
              </a:bodyPr>
              <a:lstStyle/>
              <a:p>
                <a:r>
                  <a:rPr lang="fr-FR" sz="1400" b="1" dirty="0"/>
                  <a:t>Région</a:t>
                </a:r>
                <a:endParaRPr lang="fr-FR" b="1" dirty="0"/>
              </a:p>
            </p:txBody>
          </p:sp>
        </p:grpSp>
        <p:cxnSp>
          <p:nvCxnSpPr>
            <p:cNvPr id="16" name="Connecteur droit 15"/>
            <p:cNvCxnSpPr/>
            <p:nvPr/>
          </p:nvCxnSpPr>
          <p:spPr>
            <a:xfrm flipH="1">
              <a:off x="2373740" y="4708909"/>
              <a:ext cx="654570" cy="250727"/>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17" name="Connecteur droit 16"/>
            <p:cNvCxnSpPr>
              <a:stCxn id="13" idx="1"/>
            </p:cNvCxnSpPr>
            <p:nvPr/>
          </p:nvCxnSpPr>
          <p:spPr>
            <a:xfrm flipH="1" flipV="1">
              <a:off x="2436638" y="5356747"/>
              <a:ext cx="657198" cy="324153"/>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sp>
          <p:nvSpPr>
            <p:cNvPr id="42" name="Flèche vers la droite 41"/>
            <p:cNvSpPr/>
            <p:nvPr/>
          </p:nvSpPr>
          <p:spPr>
            <a:xfrm>
              <a:off x="5741499" y="4708908"/>
              <a:ext cx="974878" cy="43204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grpSp>
          <p:nvGrpSpPr>
            <p:cNvPr id="8" name="Grouper 7"/>
            <p:cNvGrpSpPr/>
            <p:nvPr/>
          </p:nvGrpSpPr>
          <p:grpSpPr>
            <a:xfrm>
              <a:off x="1221612" y="4780917"/>
              <a:ext cx="1226431" cy="719683"/>
              <a:chOff x="1959213" y="4429843"/>
              <a:chExt cx="1166061" cy="799357"/>
            </a:xfrm>
          </p:grpSpPr>
          <p:sp>
            <p:nvSpPr>
              <p:cNvPr id="9" name="Rectangle 8"/>
              <p:cNvSpPr/>
              <p:nvPr/>
            </p:nvSpPr>
            <p:spPr>
              <a:xfrm>
                <a:off x="2000670" y="4509121"/>
                <a:ext cx="1124604" cy="7200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fr-FR" sz="1200" u="sng" dirty="0" err="1"/>
                  <a:t>Id_produit</a:t>
                </a:r>
                <a:endParaRPr lang="fr-FR" sz="1200" u="sng" dirty="0"/>
              </a:p>
            </p:txBody>
          </p:sp>
          <p:cxnSp>
            <p:nvCxnSpPr>
              <p:cNvPr id="10" name="Connecteur droit 9"/>
              <p:cNvCxnSpPr/>
              <p:nvPr/>
            </p:nvCxnSpPr>
            <p:spPr>
              <a:xfrm>
                <a:off x="2000670" y="4761457"/>
                <a:ext cx="1124604" cy="0"/>
              </a:xfrm>
              <a:prstGeom prst="line">
                <a:avLst/>
              </a:prstGeom>
            </p:spPr>
            <p:style>
              <a:lnRef idx="1">
                <a:schemeClr val="accent2"/>
              </a:lnRef>
              <a:fillRef idx="0">
                <a:schemeClr val="accent2"/>
              </a:fillRef>
              <a:effectRef idx="0">
                <a:schemeClr val="accent2"/>
              </a:effectRef>
              <a:fontRef idx="minor">
                <a:schemeClr val="tx1"/>
              </a:fontRef>
            </p:style>
          </p:cxnSp>
          <p:sp>
            <p:nvSpPr>
              <p:cNvPr id="11" name="ZoneTexte 10"/>
              <p:cNvSpPr txBox="1"/>
              <p:nvPr/>
            </p:nvSpPr>
            <p:spPr>
              <a:xfrm>
                <a:off x="1959213" y="4429843"/>
                <a:ext cx="742266" cy="341850"/>
              </a:xfrm>
              <a:prstGeom prst="rect">
                <a:avLst/>
              </a:prstGeom>
              <a:noFill/>
            </p:spPr>
            <p:txBody>
              <a:bodyPr wrap="none" rtlCol="0">
                <a:spAutoFit/>
              </a:bodyPr>
              <a:lstStyle/>
              <a:p>
                <a:r>
                  <a:rPr lang="fr-FR" sz="1400" b="1" dirty="0"/>
                  <a:t>Produit</a:t>
                </a:r>
                <a:endParaRPr lang="fr-FR" b="1" dirty="0"/>
              </a:p>
            </p:txBody>
          </p:sp>
        </p:grpSp>
        <p:grpSp>
          <p:nvGrpSpPr>
            <p:cNvPr id="37" name="Grouper 36"/>
            <p:cNvGrpSpPr/>
            <p:nvPr/>
          </p:nvGrpSpPr>
          <p:grpSpPr>
            <a:xfrm>
              <a:off x="2994118" y="4401132"/>
              <a:ext cx="906406" cy="703797"/>
              <a:chOff x="1913003" y="4447487"/>
              <a:chExt cx="1204238" cy="781713"/>
            </a:xfrm>
          </p:grpSpPr>
          <p:sp>
            <p:nvSpPr>
              <p:cNvPr id="38" name="Rectangle 37"/>
              <p:cNvSpPr/>
              <p:nvPr/>
            </p:nvSpPr>
            <p:spPr>
              <a:xfrm>
                <a:off x="2000672" y="4509120"/>
                <a:ext cx="108979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43" name="Connecteur droit 42"/>
              <p:cNvCxnSpPr/>
              <p:nvPr/>
            </p:nvCxnSpPr>
            <p:spPr>
              <a:xfrm>
                <a:off x="2000672" y="4789337"/>
                <a:ext cx="1089794" cy="0"/>
              </a:xfrm>
              <a:prstGeom prst="line">
                <a:avLst/>
              </a:prstGeom>
            </p:spPr>
            <p:style>
              <a:lnRef idx="1">
                <a:schemeClr val="accent2"/>
              </a:lnRef>
              <a:fillRef idx="0">
                <a:schemeClr val="accent2"/>
              </a:fillRef>
              <a:effectRef idx="0">
                <a:schemeClr val="accent2"/>
              </a:effectRef>
              <a:fontRef idx="minor">
                <a:schemeClr val="tx1"/>
              </a:fontRef>
            </p:style>
          </p:cxnSp>
          <p:sp>
            <p:nvSpPr>
              <p:cNvPr id="44" name="ZoneTexte 43"/>
              <p:cNvSpPr txBox="1"/>
              <p:nvPr/>
            </p:nvSpPr>
            <p:spPr>
              <a:xfrm>
                <a:off x="1913003" y="4447487"/>
                <a:ext cx="1204238" cy="341850"/>
              </a:xfrm>
              <a:prstGeom prst="rect">
                <a:avLst/>
              </a:prstGeom>
              <a:noFill/>
            </p:spPr>
            <p:txBody>
              <a:bodyPr wrap="none" rtlCol="0">
                <a:spAutoFit/>
              </a:bodyPr>
              <a:lstStyle/>
              <a:p>
                <a:r>
                  <a:rPr lang="fr-FR" sz="1400" b="1" dirty="0"/>
                  <a:t>Gamme</a:t>
                </a:r>
                <a:endParaRPr lang="fr-FR" b="1" dirty="0"/>
              </a:p>
            </p:txBody>
          </p:sp>
        </p:grpSp>
        <p:grpSp>
          <p:nvGrpSpPr>
            <p:cNvPr id="45" name="Grouper 44"/>
            <p:cNvGrpSpPr/>
            <p:nvPr/>
          </p:nvGrpSpPr>
          <p:grpSpPr>
            <a:xfrm>
              <a:off x="4323495" y="4409246"/>
              <a:ext cx="886252" cy="703797"/>
              <a:chOff x="1913003" y="4447487"/>
              <a:chExt cx="1177463" cy="781713"/>
            </a:xfrm>
          </p:grpSpPr>
          <p:sp>
            <p:nvSpPr>
              <p:cNvPr id="46" name="Rectangle 45"/>
              <p:cNvSpPr/>
              <p:nvPr/>
            </p:nvSpPr>
            <p:spPr>
              <a:xfrm>
                <a:off x="2000672" y="4509120"/>
                <a:ext cx="108979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47" name="Connecteur droit 46"/>
              <p:cNvCxnSpPr/>
              <p:nvPr/>
            </p:nvCxnSpPr>
            <p:spPr>
              <a:xfrm>
                <a:off x="2000672" y="4789337"/>
                <a:ext cx="1089794" cy="0"/>
              </a:xfrm>
              <a:prstGeom prst="line">
                <a:avLst/>
              </a:prstGeom>
            </p:spPr>
            <p:style>
              <a:lnRef idx="1">
                <a:schemeClr val="accent2"/>
              </a:lnRef>
              <a:fillRef idx="0">
                <a:schemeClr val="accent2"/>
              </a:fillRef>
              <a:effectRef idx="0">
                <a:schemeClr val="accent2"/>
              </a:effectRef>
              <a:fontRef idx="minor">
                <a:schemeClr val="tx1"/>
              </a:fontRef>
            </p:style>
          </p:cxnSp>
          <p:sp>
            <p:nvSpPr>
              <p:cNvPr id="48" name="ZoneTexte 47"/>
              <p:cNvSpPr txBox="1"/>
              <p:nvPr/>
            </p:nvSpPr>
            <p:spPr>
              <a:xfrm>
                <a:off x="1913003" y="4447487"/>
                <a:ext cx="1147051" cy="341850"/>
              </a:xfrm>
              <a:prstGeom prst="rect">
                <a:avLst/>
              </a:prstGeom>
              <a:noFill/>
            </p:spPr>
            <p:txBody>
              <a:bodyPr wrap="none" rtlCol="0">
                <a:spAutoFit/>
              </a:bodyPr>
              <a:lstStyle/>
              <a:p>
                <a:r>
                  <a:rPr lang="fr-FR" sz="1400" b="1" dirty="0"/>
                  <a:t>Marque</a:t>
                </a:r>
                <a:endParaRPr lang="fr-FR" b="1" dirty="0"/>
              </a:p>
            </p:txBody>
          </p:sp>
        </p:grpSp>
        <p:grpSp>
          <p:nvGrpSpPr>
            <p:cNvPr id="49" name="Grouper 48"/>
            <p:cNvGrpSpPr/>
            <p:nvPr/>
          </p:nvGrpSpPr>
          <p:grpSpPr>
            <a:xfrm>
              <a:off x="4426031" y="5321000"/>
              <a:ext cx="715006" cy="684053"/>
              <a:chOff x="1986830" y="4469417"/>
              <a:chExt cx="949946" cy="759783"/>
            </a:xfrm>
          </p:grpSpPr>
          <p:sp>
            <p:nvSpPr>
              <p:cNvPr id="50" name="Rectangle 49"/>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51" name="Connecteur droit 50"/>
              <p:cNvCxnSpPr/>
              <p:nvPr/>
            </p:nvCxnSpPr>
            <p:spPr>
              <a:xfrm>
                <a:off x="2000672" y="4792327"/>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52" name="ZoneTexte 51"/>
              <p:cNvSpPr txBox="1"/>
              <p:nvPr/>
            </p:nvSpPr>
            <p:spPr>
              <a:xfrm>
                <a:off x="1986830" y="4469417"/>
                <a:ext cx="779705" cy="341850"/>
              </a:xfrm>
              <a:prstGeom prst="rect">
                <a:avLst/>
              </a:prstGeom>
              <a:noFill/>
            </p:spPr>
            <p:txBody>
              <a:bodyPr wrap="none" rtlCol="0">
                <a:spAutoFit/>
              </a:bodyPr>
              <a:lstStyle/>
              <a:p>
                <a:r>
                  <a:rPr lang="fr-FR" sz="1400" b="1" dirty="0"/>
                  <a:t>Pays</a:t>
                </a:r>
                <a:endParaRPr lang="fr-FR" b="1" dirty="0"/>
              </a:p>
            </p:txBody>
          </p:sp>
        </p:grpSp>
        <p:cxnSp>
          <p:nvCxnSpPr>
            <p:cNvPr id="53" name="Connecteur droit 52"/>
            <p:cNvCxnSpPr>
              <a:stCxn id="46" idx="1"/>
              <a:endCxn id="38" idx="3"/>
            </p:cNvCxnSpPr>
            <p:nvPr/>
          </p:nvCxnSpPr>
          <p:spPr>
            <a:xfrm flipH="1" flipV="1">
              <a:off x="3880370" y="4780775"/>
              <a:ext cx="509111" cy="8114"/>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54" name="Connecteur droit 53"/>
            <p:cNvCxnSpPr>
              <a:stCxn id="50" idx="1"/>
              <a:endCxn id="13" idx="3"/>
            </p:cNvCxnSpPr>
            <p:nvPr/>
          </p:nvCxnSpPr>
          <p:spPr>
            <a:xfrm flipH="1">
              <a:off x="3871088" y="5680899"/>
              <a:ext cx="565361" cy="0"/>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55" name="Connecteur droit 54"/>
            <p:cNvCxnSpPr>
              <a:stCxn id="50" idx="0"/>
              <a:endCxn id="46" idx="2"/>
            </p:cNvCxnSpPr>
            <p:nvPr/>
          </p:nvCxnSpPr>
          <p:spPr>
            <a:xfrm flipV="1">
              <a:off x="4788743" y="5113043"/>
              <a:ext cx="10870" cy="243703"/>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nvGrpSpPr>
            <p:cNvPr id="56" name="Grouper 55"/>
            <p:cNvGrpSpPr/>
            <p:nvPr/>
          </p:nvGrpSpPr>
          <p:grpSpPr>
            <a:xfrm>
              <a:off x="8693059" y="5284973"/>
              <a:ext cx="850046" cy="684053"/>
              <a:chOff x="1913003" y="4469417"/>
              <a:chExt cx="1023773" cy="759783"/>
            </a:xfrm>
          </p:grpSpPr>
          <p:sp>
            <p:nvSpPr>
              <p:cNvPr id="57" name="Rectangle 56"/>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58" name="Connecteur droit 57"/>
              <p:cNvCxnSpPr/>
              <p:nvPr/>
            </p:nvCxnSpPr>
            <p:spPr>
              <a:xfrm>
                <a:off x="2000672" y="4792327"/>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59" name="ZoneTexte 58"/>
              <p:cNvSpPr txBox="1"/>
              <p:nvPr/>
            </p:nvSpPr>
            <p:spPr>
              <a:xfrm>
                <a:off x="1913003" y="4469417"/>
                <a:ext cx="949012" cy="341850"/>
              </a:xfrm>
              <a:prstGeom prst="rect">
                <a:avLst/>
              </a:prstGeom>
              <a:noFill/>
            </p:spPr>
            <p:txBody>
              <a:bodyPr wrap="none" rtlCol="0">
                <a:spAutoFit/>
              </a:bodyPr>
              <a:lstStyle/>
              <a:p>
                <a:r>
                  <a:rPr lang="fr-FR" sz="1400" b="1" dirty="0"/>
                  <a:t>Région</a:t>
                </a:r>
                <a:endParaRPr lang="fr-FR" b="1" dirty="0"/>
              </a:p>
            </p:txBody>
          </p:sp>
        </p:grpSp>
        <p:cxnSp>
          <p:nvCxnSpPr>
            <p:cNvPr id="60" name="Connecteur droit 59"/>
            <p:cNvCxnSpPr/>
            <p:nvPr/>
          </p:nvCxnSpPr>
          <p:spPr>
            <a:xfrm flipH="1">
              <a:off x="8045755" y="4672882"/>
              <a:ext cx="654570" cy="250727"/>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61" name="Connecteur droit 60"/>
            <p:cNvCxnSpPr>
              <a:stCxn id="57" idx="1"/>
            </p:cNvCxnSpPr>
            <p:nvPr/>
          </p:nvCxnSpPr>
          <p:spPr>
            <a:xfrm flipH="1" flipV="1">
              <a:off x="8108653" y="5320720"/>
              <a:ext cx="657198" cy="324153"/>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nvGrpSpPr>
            <p:cNvPr id="62" name="Grouper 61"/>
            <p:cNvGrpSpPr/>
            <p:nvPr/>
          </p:nvGrpSpPr>
          <p:grpSpPr>
            <a:xfrm>
              <a:off x="6893627" y="4744890"/>
              <a:ext cx="1226431" cy="719683"/>
              <a:chOff x="1959213" y="4429843"/>
              <a:chExt cx="1166061" cy="799357"/>
            </a:xfrm>
          </p:grpSpPr>
          <p:sp>
            <p:nvSpPr>
              <p:cNvPr id="63" name="Rectangle 62"/>
              <p:cNvSpPr/>
              <p:nvPr/>
            </p:nvSpPr>
            <p:spPr>
              <a:xfrm>
                <a:off x="2000670" y="4509121"/>
                <a:ext cx="1124604" cy="7200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fr-FR" sz="1200" u="sng" dirty="0" err="1"/>
                  <a:t>Id_produit</a:t>
                </a:r>
                <a:endParaRPr lang="fr-FR" sz="1200" u="sng" dirty="0"/>
              </a:p>
            </p:txBody>
          </p:sp>
          <p:cxnSp>
            <p:nvCxnSpPr>
              <p:cNvPr id="64" name="Connecteur droit 63"/>
              <p:cNvCxnSpPr/>
              <p:nvPr/>
            </p:nvCxnSpPr>
            <p:spPr>
              <a:xfrm>
                <a:off x="2000670" y="4761457"/>
                <a:ext cx="1124604" cy="0"/>
              </a:xfrm>
              <a:prstGeom prst="line">
                <a:avLst/>
              </a:prstGeom>
            </p:spPr>
            <p:style>
              <a:lnRef idx="1">
                <a:schemeClr val="accent2"/>
              </a:lnRef>
              <a:fillRef idx="0">
                <a:schemeClr val="accent2"/>
              </a:fillRef>
              <a:effectRef idx="0">
                <a:schemeClr val="accent2"/>
              </a:effectRef>
              <a:fontRef idx="minor">
                <a:schemeClr val="tx1"/>
              </a:fontRef>
            </p:style>
          </p:cxnSp>
          <p:sp>
            <p:nvSpPr>
              <p:cNvPr id="65" name="ZoneTexte 64"/>
              <p:cNvSpPr txBox="1"/>
              <p:nvPr/>
            </p:nvSpPr>
            <p:spPr>
              <a:xfrm>
                <a:off x="1959213" y="4429843"/>
                <a:ext cx="742266" cy="341850"/>
              </a:xfrm>
              <a:prstGeom prst="rect">
                <a:avLst/>
              </a:prstGeom>
              <a:noFill/>
            </p:spPr>
            <p:txBody>
              <a:bodyPr wrap="none" rtlCol="0">
                <a:spAutoFit/>
              </a:bodyPr>
              <a:lstStyle/>
              <a:p>
                <a:r>
                  <a:rPr lang="fr-FR" sz="1400" b="1" dirty="0"/>
                  <a:t>Produit</a:t>
                </a:r>
                <a:endParaRPr lang="fr-FR" b="1" dirty="0"/>
              </a:p>
            </p:txBody>
          </p:sp>
        </p:grpSp>
        <p:grpSp>
          <p:nvGrpSpPr>
            <p:cNvPr id="66" name="Grouper 65"/>
            <p:cNvGrpSpPr/>
            <p:nvPr/>
          </p:nvGrpSpPr>
          <p:grpSpPr>
            <a:xfrm>
              <a:off x="8666132" y="4365105"/>
              <a:ext cx="906406" cy="703797"/>
              <a:chOff x="1913003" y="4447487"/>
              <a:chExt cx="1204238" cy="781713"/>
            </a:xfrm>
          </p:grpSpPr>
          <p:sp>
            <p:nvSpPr>
              <p:cNvPr id="67" name="Rectangle 66"/>
              <p:cNvSpPr/>
              <p:nvPr/>
            </p:nvSpPr>
            <p:spPr>
              <a:xfrm>
                <a:off x="2000672" y="4509120"/>
                <a:ext cx="108979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68" name="Connecteur droit 67"/>
              <p:cNvCxnSpPr/>
              <p:nvPr/>
            </p:nvCxnSpPr>
            <p:spPr>
              <a:xfrm>
                <a:off x="2000672" y="4789337"/>
                <a:ext cx="1089794" cy="0"/>
              </a:xfrm>
              <a:prstGeom prst="line">
                <a:avLst/>
              </a:prstGeom>
            </p:spPr>
            <p:style>
              <a:lnRef idx="1">
                <a:schemeClr val="accent2"/>
              </a:lnRef>
              <a:fillRef idx="0">
                <a:schemeClr val="accent2"/>
              </a:fillRef>
              <a:effectRef idx="0">
                <a:schemeClr val="accent2"/>
              </a:effectRef>
              <a:fontRef idx="minor">
                <a:schemeClr val="tx1"/>
              </a:fontRef>
            </p:style>
          </p:cxnSp>
          <p:sp>
            <p:nvSpPr>
              <p:cNvPr id="69" name="ZoneTexte 68"/>
              <p:cNvSpPr txBox="1"/>
              <p:nvPr/>
            </p:nvSpPr>
            <p:spPr>
              <a:xfrm>
                <a:off x="1913003" y="4447487"/>
                <a:ext cx="1204238" cy="341850"/>
              </a:xfrm>
              <a:prstGeom prst="rect">
                <a:avLst/>
              </a:prstGeom>
              <a:noFill/>
            </p:spPr>
            <p:txBody>
              <a:bodyPr wrap="none" rtlCol="0">
                <a:spAutoFit/>
              </a:bodyPr>
              <a:lstStyle/>
              <a:p>
                <a:r>
                  <a:rPr lang="fr-FR" sz="1400" b="1" dirty="0"/>
                  <a:t>Gamme</a:t>
                </a:r>
                <a:endParaRPr lang="fr-FR" b="1" dirty="0"/>
              </a:p>
            </p:txBody>
          </p:sp>
        </p:grpSp>
        <p:grpSp>
          <p:nvGrpSpPr>
            <p:cNvPr id="70" name="Grouper 69"/>
            <p:cNvGrpSpPr/>
            <p:nvPr/>
          </p:nvGrpSpPr>
          <p:grpSpPr>
            <a:xfrm>
              <a:off x="9995510" y="4373219"/>
              <a:ext cx="886252" cy="703797"/>
              <a:chOff x="1913003" y="4447487"/>
              <a:chExt cx="1177463" cy="781713"/>
            </a:xfrm>
          </p:grpSpPr>
          <p:sp>
            <p:nvSpPr>
              <p:cNvPr id="71" name="Rectangle 70"/>
              <p:cNvSpPr/>
              <p:nvPr/>
            </p:nvSpPr>
            <p:spPr>
              <a:xfrm>
                <a:off x="2000672" y="4509120"/>
                <a:ext cx="108979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72" name="Connecteur droit 71"/>
              <p:cNvCxnSpPr/>
              <p:nvPr/>
            </p:nvCxnSpPr>
            <p:spPr>
              <a:xfrm>
                <a:off x="2000672" y="4789337"/>
                <a:ext cx="1089794" cy="0"/>
              </a:xfrm>
              <a:prstGeom prst="line">
                <a:avLst/>
              </a:prstGeom>
            </p:spPr>
            <p:style>
              <a:lnRef idx="1">
                <a:schemeClr val="accent2"/>
              </a:lnRef>
              <a:fillRef idx="0">
                <a:schemeClr val="accent2"/>
              </a:fillRef>
              <a:effectRef idx="0">
                <a:schemeClr val="accent2"/>
              </a:effectRef>
              <a:fontRef idx="minor">
                <a:schemeClr val="tx1"/>
              </a:fontRef>
            </p:style>
          </p:cxnSp>
          <p:sp>
            <p:nvSpPr>
              <p:cNvPr id="73" name="ZoneTexte 72"/>
              <p:cNvSpPr txBox="1"/>
              <p:nvPr/>
            </p:nvSpPr>
            <p:spPr>
              <a:xfrm>
                <a:off x="1913003" y="4447487"/>
                <a:ext cx="1147051" cy="341850"/>
              </a:xfrm>
              <a:prstGeom prst="rect">
                <a:avLst/>
              </a:prstGeom>
              <a:noFill/>
            </p:spPr>
            <p:txBody>
              <a:bodyPr wrap="none" rtlCol="0">
                <a:spAutoFit/>
              </a:bodyPr>
              <a:lstStyle/>
              <a:p>
                <a:r>
                  <a:rPr lang="fr-FR" sz="1400" b="1" dirty="0"/>
                  <a:t>Marque</a:t>
                </a:r>
                <a:endParaRPr lang="fr-FR" b="1" dirty="0"/>
              </a:p>
            </p:txBody>
          </p:sp>
        </p:grpSp>
        <p:grpSp>
          <p:nvGrpSpPr>
            <p:cNvPr id="74" name="Grouper 73"/>
            <p:cNvGrpSpPr/>
            <p:nvPr/>
          </p:nvGrpSpPr>
          <p:grpSpPr>
            <a:xfrm>
              <a:off x="10098045" y="5284973"/>
              <a:ext cx="715006" cy="684053"/>
              <a:chOff x="1986830" y="4469417"/>
              <a:chExt cx="949946" cy="759783"/>
            </a:xfrm>
          </p:grpSpPr>
          <p:sp>
            <p:nvSpPr>
              <p:cNvPr id="75" name="Rectangle 74"/>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76" name="Connecteur droit 75"/>
              <p:cNvCxnSpPr/>
              <p:nvPr/>
            </p:nvCxnSpPr>
            <p:spPr>
              <a:xfrm>
                <a:off x="2000672" y="4792327"/>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77" name="ZoneTexte 76"/>
              <p:cNvSpPr txBox="1"/>
              <p:nvPr/>
            </p:nvSpPr>
            <p:spPr>
              <a:xfrm>
                <a:off x="1986830" y="4469417"/>
                <a:ext cx="779705" cy="341850"/>
              </a:xfrm>
              <a:prstGeom prst="rect">
                <a:avLst/>
              </a:prstGeom>
              <a:noFill/>
            </p:spPr>
            <p:txBody>
              <a:bodyPr wrap="none" rtlCol="0">
                <a:spAutoFit/>
              </a:bodyPr>
              <a:lstStyle/>
              <a:p>
                <a:r>
                  <a:rPr lang="fr-FR" sz="1400" b="1" dirty="0"/>
                  <a:t>Pays</a:t>
                </a:r>
                <a:endParaRPr lang="fr-FR" b="1" dirty="0"/>
              </a:p>
            </p:txBody>
          </p:sp>
        </p:grpSp>
        <p:cxnSp>
          <p:nvCxnSpPr>
            <p:cNvPr id="78" name="Connecteur droit 77"/>
            <p:cNvCxnSpPr>
              <a:stCxn id="71" idx="1"/>
              <a:endCxn id="67" idx="3"/>
            </p:cNvCxnSpPr>
            <p:nvPr/>
          </p:nvCxnSpPr>
          <p:spPr>
            <a:xfrm flipH="1" flipV="1">
              <a:off x="9552385" y="4744748"/>
              <a:ext cx="509111" cy="8114"/>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79" name="Connecteur droit 78"/>
            <p:cNvCxnSpPr>
              <a:stCxn id="75" idx="1"/>
              <a:endCxn id="57" idx="3"/>
            </p:cNvCxnSpPr>
            <p:nvPr/>
          </p:nvCxnSpPr>
          <p:spPr>
            <a:xfrm flipH="1">
              <a:off x="9543103" y="5644872"/>
              <a:ext cx="565361" cy="0"/>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565105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b="1" dirty="0"/>
              <a:t>Objectifs et étapes de la modélisation </a:t>
            </a:r>
            <a:br>
              <a:rPr lang="fr-FR" b="1" dirty="0"/>
            </a:br>
            <a:r>
              <a:rPr lang="fr-FR" b="1" dirty="0"/>
              <a:t>Entité-Relation</a:t>
            </a:r>
          </a:p>
        </p:txBody>
      </p:sp>
      <p:sp>
        <p:nvSpPr>
          <p:cNvPr id="8" name="Espace réservé du contenu 7"/>
          <p:cNvSpPr>
            <a:spLocks noGrp="1"/>
          </p:cNvSpPr>
          <p:nvPr>
            <p:ph idx="1"/>
          </p:nvPr>
        </p:nvSpPr>
        <p:spPr>
          <a:xfrm>
            <a:off x="577757" y="1737360"/>
            <a:ext cx="10947134" cy="4254500"/>
          </a:xfrm>
        </p:spPr>
        <p:txBody>
          <a:bodyPr>
            <a:noAutofit/>
          </a:bodyPr>
          <a:lstStyle/>
          <a:p>
            <a:r>
              <a:rPr lang="fr-FR" sz="2400" dirty="0"/>
              <a:t>L’objectif d’un modèle ER est de décrire sans ambiguïté les relations microscopiques entre les données en :</a:t>
            </a:r>
          </a:p>
          <a:p>
            <a:pPr lvl="1"/>
            <a:r>
              <a:rPr lang="fr-FR" sz="2400" dirty="0"/>
              <a:t>Supprimant la redondance des données</a:t>
            </a:r>
          </a:p>
          <a:p>
            <a:pPr lvl="1"/>
            <a:r>
              <a:rPr lang="fr-FR" sz="2400" dirty="0"/>
              <a:t>Simplifiant le traitement des transactions</a:t>
            </a:r>
          </a:p>
          <a:p>
            <a:pPr lvl="1"/>
            <a:r>
              <a:rPr lang="fr-FR" sz="2400" dirty="0"/>
              <a:t>Aidant le concepteur dans la répartition des propriétés entre les entités</a:t>
            </a:r>
          </a:p>
          <a:p>
            <a:r>
              <a:rPr lang="fr-FR" sz="2400" dirty="0"/>
              <a:t>Etapes de conception </a:t>
            </a:r>
          </a:p>
          <a:p>
            <a:pPr lvl="1"/>
            <a:r>
              <a:rPr lang="fr-FR" sz="2400" dirty="0"/>
              <a:t>Regrouper les attributs de manière homogène pour former des relations (Tables)</a:t>
            </a:r>
          </a:p>
          <a:p>
            <a:pPr lvl="1"/>
            <a:r>
              <a:rPr lang="fr-FR" sz="2400" dirty="0"/>
              <a:t>Rechercher les dépendances fonctionnelles afin de définir les clés primaires de chaque relation, les clés étrangères permettant de lier les relations entre elles et les clés primaires concaténées.</a:t>
            </a:r>
          </a:p>
          <a:p>
            <a:pPr lvl="1"/>
            <a:r>
              <a:rPr lang="fr-FR" sz="2400" dirty="0"/>
              <a:t>Normalisation et vérification</a:t>
            </a:r>
          </a:p>
        </p:txBody>
      </p:sp>
      <p:sp>
        <p:nvSpPr>
          <p:cNvPr id="4" name="Espace réservé de la date 3"/>
          <p:cNvSpPr>
            <a:spLocks noGrp="1"/>
          </p:cNvSpPr>
          <p:nvPr>
            <p:ph type="dt" sz="half" idx="10"/>
          </p:nvPr>
        </p:nvSpPr>
        <p:spPr/>
        <p:txBody>
          <a:bodyPr/>
          <a:lstStyle/>
          <a:p>
            <a:fld id="{C96D829E-A8F5-4849-BAA5-457269AC0A33}" type="datetime1">
              <a:rPr lang="fr-FR" smtClean="0"/>
              <a:pPr/>
              <a:t>27/03/2021</a:t>
            </a:fld>
            <a:endParaRPr lang="fr-BE"/>
          </a:p>
        </p:txBody>
      </p:sp>
      <p:sp>
        <p:nvSpPr>
          <p:cNvPr id="5" name="Espace réservé du pied de page 4"/>
          <p:cNvSpPr>
            <a:spLocks noGrp="1"/>
          </p:cNvSpPr>
          <p:nvPr>
            <p:ph type="ftr" sz="quarter" idx="11"/>
          </p:nvPr>
        </p:nvSpPr>
        <p:spPr/>
        <p:txBody>
          <a:bodyPr/>
          <a:lstStyle/>
          <a:p>
            <a:r>
              <a:rPr lang="fr-BE"/>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4</a:t>
            </a:fld>
            <a:endParaRPr lang="fr-BE"/>
          </a:p>
        </p:txBody>
      </p:sp>
    </p:spTree>
    <p:extLst>
      <p:ext uri="{BB962C8B-B14F-4D97-AF65-F5344CB8AC3E}">
        <p14:creationId xmlns:p14="http://schemas.microsoft.com/office/powerpoint/2010/main" val="14698164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Forme Dimensionnelle Normale</a:t>
            </a:r>
            <a:endParaRPr lang="fr-FR" dirty="0"/>
          </a:p>
        </p:txBody>
      </p:sp>
      <p:sp>
        <p:nvSpPr>
          <p:cNvPr id="3" name="Espace réservé du contenu 2"/>
          <p:cNvSpPr>
            <a:spLocks noGrp="1"/>
          </p:cNvSpPr>
          <p:nvPr>
            <p:ph idx="1"/>
          </p:nvPr>
        </p:nvSpPr>
        <p:spPr/>
        <p:txBody>
          <a:bodyPr/>
          <a:lstStyle/>
          <a:p>
            <a:r>
              <a:rPr lang="fr-FR" dirty="0"/>
              <a:t>Le MDD correspond à un domaine qui se présente sous forme d’une constellation ou galaxie dans laquelle chaque étoile correspond à un contexte</a:t>
            </a:r>
          </a:p>
          <a:p>
            <a:endParaRPr lang="fr-FR" dirty="0"/>
          </a:p>
          <a:p>
            <a:r>
              <a:rPr lang="fr-FR" dirty="0"/>
              <a:t>Une même entité ou un même fait peut appartenir à plus d’un contexte, à condition de conserver une définition unique</a:t>
            </a:r>
          </a:p>
          <a:p>
            <a:endParaRPr lang="fr-FR" dirty="0"/>
          </a:p>
          <a:p>
            <a:r>
              <a:rPr lang="fr-FR" dirty="0"/>
              <a:t>Pour ces raisons pratiques, il est préférable de représenter les contextes sous une forme déconnectée</a:t>
            </a:r>
          </a:p>
        </p:txBody>
      </p:sp>
      <p:sp>
        <p:nvSpPr>
          <p:cNvPr id="4" name="Espace réservé de la date 3"/>
          <p:cNvSpPr>
            <a:spLocks noGrp="1"/>
          </p:cNvSpPr>
          <p:nvPr>
            <p:ph type="dt" sz="half" idx="10"/>
          </p:nvPr>
        </p:nvSpPr>
        <p:spPr/>
        <p:txBody>
          <a:bodyPr/>
          <a:lstStyle/>
          <a:p>
            <a:fld id="{525907F3-9857-D34D-B0FC-23EAA3999934}" type="datetime1">
              <a:rPr lang="fr-FR" smtClean="0"/>
              <a:pPr/>
              <a:t>27/03/2021</a:t>
            </a:fld>
            <a:endParaRPr lang="fr-BE"/>
          </a:p>
        </p:txBody>
      </p:sp>
      <p:sp>
        <p:nvSpPr>
          <p:cNvPr id="5" name="Espace réservé du pied de page 4"/>
          <p:cNvSpPr>
            <a:spLocks noGrp="1"/>
          </p:cNvSpPr>
          <p:nvPr>
            <p:ph type="ftr" sz="quarter" idx="11"/>
          </p:nvPr>
        </p:nvSpPr>
        <p:spPr/>
        <p:txBody>
          <a:bodyPr/>
          <a:lstStyle/>
          <a:p>
            <a:r>
              <a:rPr lang="fr-BE"/>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40</a:t>
            </a:fld>
            <a:endParaRPr lang="fr-BE"/>
          </a:p>
        </p:txBody>
      </p:sp>
    </p:spTree>
    <p:extLst>
      <p:ext uri="{BB962C8B-B14F-4D97-AF65-F5344CB8AC3E}">
        <p14:creationId xmlns:p14="http://schemas.microsoft.com/office/powerpoint/2010/main" val="17476405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Modèles d’un Data Warehouse</a:t>
            </a:r>
            <a:endParaRPr lang="fr-FR" dirty="0"/>
          </a:p>
        </p:txBody>
      </p:sp>
      <p:sp>
        <p:nvSpPr>
          <p:cNvPr id="3" name="Espace réservé du texte 2"/>
          <p:cNvSpPr>
            <a:spLocks noGrp="1"/>
          </p:cNvSpPr>
          <p:nvPr>
            <p:ph type="body" idx="1"/>
          </p:nvPr>
        </p:nvSpPr>
        <p:spPr/>
        <p:txBody>
          <a:bodyPr/>
          <a:lstStyle/>
          <a:p>
            <a:r>
              <a:rPr lang="fr-FR"/>
              <a:t>Chp3: </a:t>
            </a:r>
            <a:r>
              <a:rPr lang="x-none"/>
              <a:t>Modélisation des Données Décisionnelles</a:t>
            </a:r>
            <a:endParaRPr lang="fr-FR" dirty="0"/>
          </a:p>
        </p:txBody>
      </p:sp>
      <p:sp>
        <p:nvSpPr>
          <p:cNvPr id="4" name="Espace réservé de la date 3"/>
          <p:cNvSpPr>
            <a:spLocks noGrp="1"/>
          </p:cNvSpPr>
          <p:nvPr>
            <p:ph type="dt" sz="half" idx="10"/>
          </p:nvPr>
        </p:nvSpPr>
        <p:spPr/>
        <p:txBody>
          <a:bodyPr/>
          <a:lstStyle/>
          <a:p>
            <a:fld id="{4B56E7E3-BCEA-2F4E-9BF5-33C26131B13D}" type="datetime1">
              <a:rPr lang="fr-FR" smtClean="0"/>
              <a:pPr/>
              <a:t>27/03/2021</a:t>
            </a:fld>
            <a:endParaRPr lang="fr-BE"/>
          </a:p>
        </p:txBody>
      </p:sp>
      <p:sp>
        <p:nvSpPr>
          <p:cNvPr id="5" name="Espace réservé du pied de page 4"/>
          <p:cNvSpPr>
            <a:spLocks noGrp="1"/>
          </p:cNvSpPr>
          <p:nvPr>
            <p:ph type="ftr" sz="quarter" idx="11"/>
          </p:nvPr>
        </p:nvSpPr>
        <p:spPr/>
        <p:txBody>
          <a:bodyPr/>
          <a:lstStyle/>
          <a:p>
            <a:r>
              <a:rPr lang="fr-BE"/>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41</a:t>
            </a:fld>
            <a:endParaRPr lang="fr-BE"/>
          </a:p>
        </p:txBody>
      </p:sp>
    </p:spTree>
    <p:extLst>
      <p:ext uri="{BB962C8B-B14F-4D97-AF65-F5344CB8AC3E}">
        <p14:creationId xmlns:p14="http://schemas.microsoft.com/office/powerpoint/2010/main" val="18216748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Modèles d’un </a:t>
            </a:r>
            <a:r>
              <a:rPr lang="fr-FR" dirty="0" err="1"/>
              <a:t>DataWarehouse</a:t>
            </a:r>
            <a:endParaRPr lang="fr-FR" dirty="0"/>
          </a:p>
        </p:txBody>
      </p:sp>
      <p:sp>
        <p:nvSpPr>
          <p:cNvPr id="3" name="Espace réservé du contenu 2"/>
          <p:cNvSpPr>
            <a:spLocks noGrp="1"/>
          </p:cNvSpPr>
          <p:nvPr>
            <p:ph idx="1"/>
          </p:nvPr>
        </p:nvSpPr>
        <p:spPr/>
        <p:txBody>
          <a:bodyPr/>
          <a:lstStyle/>
          <a:p>
            <a:endParaRPr lang="fr-FR" dirty="0"/>
          </a:p>
          <a:p>
            <a:r>
              <a:rPr lang="fr-FR" dirty="0"/>
              <a:t>Modèle en étoile</a:t>
            </a:r>
          </a:p>
          <a:p>
            <a:endParaRPr lang="fr-FR" dirty="0"/>
          </a:p>
          <a:p>
            <a:r>
              <a:rPr lang="fr-FR" dirty="0"/>
              <a:t>Modèle en flocon de neige</a:t>
            </a:r>
          </a:p>
          <a:p>
            <a:endParaRPr lang="fr-FR" dirty="0"/>
          </a:p>
          <a:p>
            <a:r>
              <a:rPr lang="fr-FR" dirty="0"/>
              <a:t>Modèle en constellation</a:t>
            </a:r>
            <a:endParaRPr lang="en-US" dirty="0"/>
          </a:p>
          <a:p>
            <a:endParaRPr lang="fr-FR" dirty="0"/>
          </a:p>
        </p:txBody>
      </p:sp>
      <p:sp>
        <p:nvSpPr>
          <p:cNvPr id="4" name="Espace réservé de la date 3"/>
          <p:cNvSpPr>
            <a:spLocks noGrp="1"/>
          </p:cNvSpPr>
          <p:nvPr>
            <p:ph type="dt" sz="half" idx="10"/>
          </p:nvPr>
        </p:nvSpPr>
        <p:spPr/>
        <p:txBody>
          <a:bodyPr/>
          <a:lstStyle/>
          <a:p>
            <a:fld id="{71271B9D-05D0-6647-86BF-5CADC675A2E2}" type="datetime1">
              <a:rPr lang="fr-FR" smtClean="0"/>
              <a:pPr/>
              <a:t>27/03/2021</a:t>
            </a:fld>
            <a:endParaRPr lang="en-US" dirty="0"/>
          </a:p>
        </p:txBody>
      </p:sp>
      <p:sp>
        <p:nvSpPr>
          <p:cNvPr id="5" name="Espace réservé du pied de page 4"/>
          <p:cNvSpPr>
            <a:spLocks noGrp="1"/>
          </p:cNvSpPr>
          <p:nvPr>
            <p:ph type="ftr" sz="quarter" idx="11"/>
          </p:nvPr>
        </p:nvSpPr>
        <p:spPr/>
        <p:txBody>
          <a:bodyPr/>
          <a:lstStyle/>
          <a:p>
            <a:r>
              <a:rPr lang="en-US"/>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21093431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Modèle Étoile</a:t>
            </a:r>
          </a:p>
        </p:txBody>
      </p:sp>
      <p:sp>
        <p:nvSpPr>
          <p:cNvPr id="3" name="Espace réservé du contenu 2"/>
          <p:cNvSpPr>
            <a:spLocks noGrp="1"/>
          </p:cNvSpPr>
          <p:nvPr>
            <p:ph idx="1"/>
          </p:nvPr>
        </p:nvSpPr>
        <p:spPr/>
        <p:txBody>
          <a:bodyPr>
            <a:normAutofit/>
          </a:bodyPr>
          <a:lstStyle/>
          <a:p>
            <a:r>
              <a:rPr lang="fr-FR" dirty="0"/>
              <a:t>Une (ou plusieurs) table(s) de faits comprenant une ou plusieurs mesures</a:t>
            </a:r>
          </a:p>
          <a:p>
            <a:r>
              <a:rPr lang="fr-FR" dirty="0"/>
              <a:t>Plusieurs tables de dimension dé-normalisées: descripteurs des dimensions.</a:t>
            </a:r>
          </a:p>
          <a:p>
            <a:r>
              <a:rPr lang="fr-FR" dirty="0"/>
              <a:t>Les tables de dimension n'ont pas de lien entre elles.</a:t>
            </a:r>
          </a:p>
          <a:p>
            <a:r>
              <a:rPr lang="fr-FR" dirty="0">
                <a:solidFill>
                  <a:srgbClr val="EE5818"/>
                </a:solidFill>
              </a:rPr>
              <a:t>Avantages</a:t>
            </a:r>
            <a:r>
              <a:rPr lang="fr-FR" dirty="0"/>
              <a:t> </a:t>
            </a:r>
          </a:p>
          <a:p>
            <a:pPr lvl="1"/>
            <a:r>
              <a:rPr lang="fr-FR" dirty="0"/>
              <a:t>Facilité de navigation.</a:t>
            </a:r>
          </a:p>
          <a:p>
            <a:pPr lvl="1"/>
            <a:r>
              <a:rPr lang="fr-FR" dirty="0"/>
              <a:t>Performances : nombre de jointures limité ; gestion des données creuses.</a:t>
            </a:r>
          </a:p>
          <a:p>
            <a:pPr lvl="1"/>
            <a:r>
              <a:rPr lang="fr-FR" dirty="0"/>
              <a:t>Gestion des agrégats</a:t>
            </a:r>
          </a:p>
          <a:p>
            <a:r>
              <a:rPr lang="fr-FR" dirty="0">
                <a:solidFill>
                  <a:srgbClr val="EE5818"/>
                </a:solidFill>
              </a:rPr>
              <a:t>Inconvénients</a:t>
            </a:r>
            <a:r>
              <a:rPr lang="fr-FR" dirty="0"/>
              <a:t> </a:t>
            </a:r>
          </a:p>
          <a:p>
            <a:pPr lvl="1"/>
            <a:r>
              <a:rPr lang="fr-FR" dirty="0"/>
              <a:t>Redondances dans les dimensions.</a:t>
            </a:r>
          </a:p>
          <a:p>
            <a:pPr lvl="1"/>
            <a:r>
              <a:rPr lang="fr-FR" dirty="0"/>
              <a:t>Alimentation complexe.. </a:t>
            </a:r>
          </a:p>
          <a:p>
            <a:endParaRPr lang="fr-FR" dirty="0"/>
          </a:p>
          <a:p>
            <a:endParaRPr lang="fr-FR" dirty="0"/>
          </a:p>
        </p:txBody>
      </p:sp>
      <p:sp>
        <p:nvSpPr>
          <p:cNvPr id="4" name="Espace réservé de la date 3"/>
          <p:cNvSpPr>
            <a:spLocks noGrp="1"/>
          </p:cNvSpPr>
          <p:nvPr>
            <p:ph type="dt" sz="half" idx="10"/>
          </p:nvPr>
        </p:nvSpPr>
        <p:spPr/>
        <p:txBody>
          <a:bodyPr/>
          <a:lstStyle/>
          <a:p>
            <a:fld id="{71271B9D-05D0-6647-86BF-5CADC675A2E2}" type="datetime1">
              <a:rPr lang="fr-FR" smtClean="0"/>
              <a:pPr/>
              <a:t>27/03/2021</a:t>
            </a:fld>
            <a:endParaRPr lang="en-US" dirty="0"/>
          </a:p>
        </p:txBody>
      </p:sp>
      <p:sp>
        <p:nvSpPr>
          <p:cNvPr id="5" name="Espace réservé du pied de page 4"/>
          <p:cNvSpPr>
            <a:spLocks noGrp="1"/>
          </p:cNvSpPr>
          <p:nvPr>
            <p:ph type="ftr" sz="quarter" idx="11"/>
          </p:nvPr>
        </p:nvSpPr>
        <p:spPr/>
        <p:txBody>
          <a:bodyPr/>
          <a:lstStyle/>
          <a:p>
            <a:r>
              <a:rPr lang="en-US"/>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17126428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Modèle en Étoile - Exemple</a:t>
            </a:r>
          </a:p>
        </p:txBody>
      </p:sp>
      <p:sp>
        <p:nvSpPr>
          <p:cNvPr id="4" name="Espace réservé de la date 3"/>
          <p:cNvSpPr>
            <a:spLocks noGrp="1"/>
          </p:cNvSpPr>
          <p:nvPr>
            <p:ph type="dt" sz="half" idx="10"/>
          </p:nvPr>
        </p:nvSpPr>
        <p:spPr/>
        <p:txBody>
          <a:bodyPr/>
          <a:lstStyle/>
          <a:p>
            <a:fld id="{71271B9D-05D0-6647-86BF-5CADC675A2E2}" type="datetime1">
              <a:rPr lang="fr-FR" smtClean="0"/>
              <a:pPr/>
              <a:t>27/03/2021</a:t>
            </a:fld>
            <a:endParaRPr lang="en-US" dirty="0"/>
          </a:p>
        </p:txBody>
      </p:sp>
      <p:sp>
        <p:nvSpPr>
          <p:cNvPr id="5" name="Espace réservé du pied de page 4"/>
          <p:cNvSpPr>
            <a:spLocks noGrp="1"/>
          </p:cNvSpPr>
          <p:nvPr>
            <p:ph type="ftr" sz="quarter" idx="11"/>
          </p:nvPr>
        </p:nvSpPr>
        <p:spPr/>
        <p:txBody>
          <a:bodyPr/>
          <a:lstStyle/>
          <a:p>
            <a:r>
              <a:rPr lang="en-US"/>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44</a:t>
            </a:fld>
            <a:endParaRPr lang="en-US" dirty="0"/>
          </a:p>
        </p:txBody>
      </p:sp>
      <p:grpSp>
        <p:nvGrpSpPr>
          <p:cNvPr id="56" name="Grouper 55"/>
          <p:cNvGrpSpPr/>
          <p:nvPr/>
        </p:nvGrpSpPr>
        <p:grpSpPr>
          <a:xfrm>
            <a:off x="2859370" y="2499026"/>
            <a:ext cx="6675774" cy="3203983"/>
            <a:chOff x="1485316" y="2499026"/>
            <a:chExt cx="6675774" cy="3203983"/>
          </a:xfrm>
        </p:grpSpPr>
        <p:grpSp>
          <p:nvGrpSpPr>
            <p:cNvPr id="14" name="Grouper 13"/>
            <p:cNvGrpSpPr/>
            <p:nvPr/>
          </p:nvGrpSpPr>
          <p:grpSpPr>
            <a:xfrm>
              <a:off x="3661203" y="2733259"/>
              <a:ext cx="2915495" cy="2472054"/>
              <a:chOff x="4448944" y="4221088"/>
              <a:chExt cx="2368840" cy="2472054"/>
            </a:xfrm>
          </p:grpSpPr>
          <p:sp>
            <p:nvSpPr>
              <p:cNvPr id="37" name="Rectangle 36"/>
              <p:cNvSpPr/>
              <p:nvPr/>
            </p:nvSpPr>
            <p:spPr>
              <a:xfrm>
                <a:off x="4448944" y="4221088"/>
                <a:ext cx="2192532" cy="247205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FR" dirty="0"/>
              </a:p>
            </p:txBody>
          </p:sp>
          <p:cxnSp>
            <p:nvCxnSpPr>
              <p:cNvPr id="38" name="Connecteur droit 37"/>
              <p:cNvCxnSpPr/>
              <p:nvPr/>
            </p:nvCxnSpPr>
            <p:spPr>
              <a:xfrm>
                <a:off x="4448944" y="4653136"/>
                <a:ext cx="2192532" cy="0"/>
              </a:xfrm>
              <a:prstGeom prst="line">
                <a:avLst/>
              </a:prstGeom>
            </p:spPr>
            <p:style>
              <a:lnRef idx="1">
                <a:schemeClr val="accent3"/>
              </a:lnRef>
              <a:fillRef idx="0">
                <a:schemeClr val="accent3"/>
              </a:fillRef>
              <a:effectRef idx="0">
                <a:schemeClr val="accent3"/>
              </a:effectRef>
              <a:fontRef idx="minor">
                <a:schemeClr val="tx1"/>
              </a:fontRef>
            </p:style>
          </p:cxnSp>
          <p:sp>
            <p:nvSpPr>
              <p:cNvPr id="39" name="ZoneTexte 38"/>
              <p:cNvSpPr txBox="1"/>
              <p:nvPr/>
            </p:nvSpPr>
            <p:spPr>
              <a:xfrm>
                <a:off x="5143873" y="4251086"/>
                <a:ext cx="772770" cy="369332"/>
              </a:xfrm>
              <a:prstGeom prst="rect">
                <a:avLst/>
              </a:prstGeom>
              <a:noFill/>
            </p:spPr>
            <p:txBody>
              <a:bodyPr wrap="none" rtlCol="0">
                <a:spAutoFit/>
              </a:bodyPr>
              <a:lstStyle/>
              <a:p>
                <a:r>
                  <a:rPr lang="fr-FR" b="1" dirty="0"/>
                  <a:t>Ventes</a:t>
                </a:r>
              </a:p>
            </p:txBody>
          </p:sp>
          <p:sp>
            <p:nvSpPr>
              <p:cNvPr id="40" name="ZoneTexte 39"/>
              <p:cNvSpPr txBox="1"/>
              <p:nvPr/>
            </p:nvSpPr>
            <p:spPr>
              <a:xfrm>
                <a:off x="4481236" y="4653136"/>
                <a:ext cx="2336548" cy="2031325"/>
              </a:xfrm>
              <a:prstGeom prst="rect">
                <a:avLst/>
              </a:prstGeom>
              <a:noFill/>
            </p:spPr>
            <p:txBody>
              <a:bodyPr wrap="square" rtlCol="0">
                <a:spAutoFit/>
              </a:bodyPr>
              <a:lstStyle/>
              <a:p>
                <a:r>
                  <a:rPr lang="fr-FR" dirty="0">
                    <a:solidFill>
                      <a:schemeClr val="accent2"/>
                    </a:solidFill>
                  </a:rPr>
                  <a:t> </a:t>
                </a:r>
                <a:r>
                  <a:rPr lang="fr-FR" dirty="0" err="1">
                    <a:solidFill>
                      <a:schemeClr val="accent2"/>
                    </a:solidFill>
                  </a:rPr>
                  <a:t>Code_produit</a:t>
                </a:r>
                <a:endParaRPr lang="fr-FR" dirty="0">
                  <a:solidFill>
                    <a:schemeClr val="accent2"/>
                  </a:solidFill>
                </a:endParaRPr>
              </a:p>
              <a:p>
                <a:r>
                  <a:rPr lang="fr-FR" dirty="0">
                    <a:solidFill>
                      <a:schemeClr val="accent2"/>
                    </a:solidFill>
                  </a:rPr>
                  <a:t> </a:t>
                </a:r>
                <a:r>
                  <a:rPr lang="fr-FR" dirty="0" err="1">
                    <a:solidFill>
                      <a:schemeClr val="accent2"/>
                    </a:solidFill>
                  </a:rPr>
                  <a:t>Code_période</a:t>
                </a:r>
                <a:endParaRPr lang="fr-FR" dirty="0">
                  <a:solidFill>
                    <a:schemeClr val="accent2"/>
                  </a:solidFill>
                </a:endParaRPr>
              </a:p>
              <a:p>
                <a:r>
                  <a:rPr lang="fr-FR" dirty="0">
                    <a:solidFill>
                      <a:schemeClr val="accent2"/>
                    </a:solidFill>
                  </a:rPr>
                  <a:t> </a:t>
                </a:r>
                <a:r>
                  <a:rPr lang="fr-FR" dirty="0" err="1">
                    <a:solidFill>
                      <a:schemeClr val="accent2"/>
                    </a:solidFill>
                  </a:rPr>
                  <a:t>Code_Magasin</a:t>
                </a:r>
                <a:endParaRPr lang="fr-FR" dirty="0">
                  <a:solidFill>
                    <a:schemeClr val="accent2"/>
                  </a:solidFill>
                </a:endParaRPr>
              </a:p>
              <a:p>
                <a:endParaRPr lang="fr-FR" dirty="0"/>
              </a:p>
              <a:p>
                <a:r>
                  <a:rPr lang="fr-FR" dirty="0" err="1"/>
                  <a:t>Unités_vendues</a:t>
                </a:r>
                <a:endParaRPr lang="fr-FR" dirty="0"/>
              </a:p>
              <a:p>
                <a:r>
                  <a:rPr lang="fr-FR" dirty="0" err="1"/>
                  <a:t>Montant_ventes</a:t>
                </a:r>
                <a:endParaRPr lang="fr-FR" dirty="0"/>
              </a:p>
              <a:p>
                <a:r>
                  <a:rPr lang="fr-FR" dirty="0" err="1"/>
                  <a:t>Montant_coût</a:t>
                </a:r>
                <a:endParaRPr lang="fr-FR" dirty="0"/>
              </a:p>
            </p:txBody>
          </p:sp>
        </p:grpSp>
        <p:cxnSp>
          <p:nvCxnSpPr>
            <p:cNvPr id="18" name="Connecteur droit avec flèche 17"/>
            <p:cNvCxnSpPr>
              <a:endCxn id="34" idx="3"/>
            </p:cNvCxnSpPr>
            <p:nvPr/>
          </p:nvCxnSpPr>
          <p:spPr>
            <a:xfrm flipH="1" flipV="1">
              <a:off x="2668986" y="3263536"/>
              <a:ext cx="1099214" cy="109508"/>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cxnSp>
          <p:nvCxnSpPr>
            <p:cNvPr id="19" name="Connecteur droit avec flèche 18"/>
            <p:cNvCxnSpPr/>
            <p:nvPr/>
          </p:nvCxnSpPr>
          <p:spPr>
            <a:xfrm flipH="1">
              <a:off x="2663636" y="3669362"/>
              <a:ext cx="1152128" cy="792088"/>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cxnSp>
          <p:nvCxnSpPr>
            <p:cNvPr id="22" name="Connecteur droit avec flèche 21"/>
            <p:cNvCxnSpPr>
              <a:endCxn id="25" idx="1"/>
            </p:cNvCxnSpPr>
            <p:nvPr/>
          </p:nvCxnSpPr>
          <p:spPr>
            <a:xfrm>
              <a:off x="5621072" y="3956038"/>
              <a:ext cx="1385178" cy="51865"/>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grpSp>
          <p:nvGrpSpPr>
            <p:cNvPr id="47" name="Grouper 46"/>
            <p:cNvGrpSpPr/>
            <p:nvPr/>
          </p:nvGrpSpPr>
          <p:grpSpPr>
            <a:xfrm>
              <a:off x="1490665" y="2499026"/>
              <a:ext cx="1178321" cy="1457012"/>
              <a:chOff x="1573941" y="3165306"/>
              <a:chExt cx="1178321" cy="1457012"/>
            </a:xfrm>
          </p:grpSpPr>
          <p:grpSp>
            <p:nvGrpSpPr>
              <p:cNvPr id="15" name="Grouper 14"/>
              <p:cNvGrpSpPr/>
              <p:nvPr/>
            </p:nvGrpSpPr>
            <p:grpSpPr>
              <a:xfrm>
                <a:off x="1600134" y="3165306"/>
                <a:ext cx="1152128" cy="1457012"/>
                <a:chOff x="2000672" y="4437112"/>
                <a:chExt cx="936104" cy="1457012"/>
              </a:xfrm>
            </p:grpSpPr>
            <p:sp>
              <p:nvSpPr>
                <p:cNvPr id="34" name="Rectangle 33"/>
                <p:cNvSpPr/>
                <p:nvPr/>
              </p:nvSpPr>
              <p:spPr>
                <a:xfrm>
                  <a:off x="2000672" y="4509120"/>
                  <a:ext cx="936104" cy="13850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35" name="Connecteur droit 34"/>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36" name="ZoneTexte 35"/>
                <p:cNvSpPr txBox="1"/>
                <p:nvPr/>
              </p:nvSpPr>
              <p:spPr>
                <a:xfrm>
                  <a:off x="2080884" y="4437112"/>
                  <a:ext cx="703497" cy="338554"/>
                </a:xfrm>
                <a:prstGeom prst="rect">
                  <a:avLst/>
                </a:prstGeom>
                <a:noFill/>
              </p:spPr>
              <p:txBody>
                <a:bodyPr wrap="none" rtlCol="0">
                  <a:spAutoFit/>
                </a:bodyPr>
                <a:lstStyle/>
                <a:p>
                  <a:r>
                    <a:rPr lang="fr-FR" sz="1600" b="1" dirty="0"/>
                    <a:t>Produit</a:t>
                  </a:r>
                  <a:endParaRPr lang="fr-FR" b="1" dirty="0"/>
                </a:p>
              </p:txBody>
            </p:sp>
          </p:grpSp>
          <p:sp>
            <p:nvSpPr>
              <p:cNvPr id="23" name="ZoneTexte 22"/>
              <p:cNvSpPr txBox="1"/>
              <p:nvPr/>
            </p:nvSpPr>
            <p:spPr>
              <a:xfrm>
                <a:off x="1573941" y="3442871"/>
                <a:ext cx="1152128" cy="1169551"/>
              </a:xfrm>
              <a:prstGeom prst="rect">
                <a:avLst/>
              </a:prstGeom>
              <a:noFill/>
            </p:spPr>
            <p:txBody>
              <a:bodyPr wrap="square" rtlCol="0">
                <a:spAutoFit/>
              </a:bodyPr>
              <a:lstStyle/>
              <a:p>
                <a:r>
                  <a:rPr lang="fr-FR" sz="1400" b="1" dirty="0" err="1">
                    <a:solidFill>
                      <a:srgbClr val="FAC96A"/>
                    </a:solidFill>
                  </a:rPr>
                  <a:t>Code_pdt</a:t>
                </a:r>
                <a:endParaRPr lang="fr-FR" sz="1400" b="1" dirty="0">
                  <a:solidFill>
                    <a:srgbClr val="FAC96A"/>
                  </a:solidFill>
                </a:endParaRPr>
              </a:p>
              <a:p>
                <a:r>
                  <a:rPr lang="fr-FR" sz="1400" dirty="0"/>
                  <a:t>Description</a:t>
                </a:r>
              </a:p>
              <a:p>
                <a:r>
                  <a:rPr lang="fr-FR" sz="1400" dirty="0"/>
                  <a:t>Couleur</a:t>
                </a:r>
              </a:p>
              <a:p>
                <a:r>
                  <a:rPr lang="fr-FR" sz="1400" dirty="0"/>
                  <a:t>Marque</a:t>
                </a:r>
              </a:p>
              <a:p>
                <a:r>
                  <a:rPr lang="fr-FR" sz="1400" dirty="0"/>
                  <a:t>Créateur</a:t>
                </a:r>
              </a:p>
            </p:txBody>
          </p:sp>
        </p:grpSp>
        <p:grpSp>
          <p:nvGrpSpPr>
            <p:cNvPr id="50" name="Grouper 49"/>
            <p:cNvGrpSpPr/>
            <p:nvPr/>
          </p:nvGrpSpPr>
          <p:grpSpPr>
            <a:xfrm>
              <a:off x="1485316" y="4245426"/>
              <a:ext cx="1178322" cy="1457583"/>
              <a:chOff x="1485316" y="4245426"/>
              <a:chExt cx="1178322" cy="1457583"/>
            </a:xfrm>
          </p:grpSpPr>
          <p:grpSp>
            <p:nvGrpSpPr>
              <p:cNvPr id="16" name="Grouper 15"/>
              <p:cNvGrpSpPr/>
              <p:nvPr/>
            </p:nvGrpSpPr>
            <p:grpSpPr>
              <a:xfrm>
                <a:off x="1511510" y="4245426"/>
                <a:ext cx="1152128" cy="1438776"/>
                <a:chOff x="2000672" y="4437112"/>
                <a:chExt cx="936104" cy="1438776"/>
              </a:xfrm>
            </p:grpSpPr>
            <p:sp>
              <p:nvSpPr>
                <p:cNvPr id="31" name="Rectangle 30"/>
                <p:cNvSpPr/>
                <p:nvPr/>
              </p:nvSpPr>
              <p:spPr>
                <a:xfrm>
                  <a:off x="2000672" y="4509120"/>
                  <a:ext cx="936104" cy="136676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32" name="Connecteur droit 31"/>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33" name="ZoneTexte 32"/>
                <p:cNvSpPr txBox="1"/>
                <p:nvPr/>
              </p:nvSpPr>
              <p:spPr>
                <a:xfrm>
                  <a:off x="2080039" y="4437112"/>
                  <a:ext cx="766909" cy="338554"/>
                </a:xfrm>
                <a:prstGeom prst="rect">
                  <a:avLst/>
                </a:prstGeom>
                <a:noFill/>
              </p:spPr>
              <p:txBody>
                <a:bodyPr wrap="none" rtlCol="0">
                  <a:spAutoFit/>
                </a:bodyPr>
                <a:lstStyle/>
                <a:p>
                  <a:r>
                    <a:rPr lang="fr-FR" sz="1600" b="1" dirty="0"/>
                    <a:t>Période</a:t>
                  </a:r>
                  <a:endParaRPr lang="fr-FR" b="1" dirty="0"/>
                </a:p>
              </p:txBody>
            </p:sp>
          </p:grpSp>
          <p:sp>
            <p:nvSpPr>
              <p:cNvPr id="24" name="ZoneTexte 23"/>
              <p:cNvSpPr txBox="1"/>
              <p:nvPr/>
            </p:nvSpPr>
            <p:spPr>
              <a:xfrm>
                <a:off x="1485316" y="4533458"/>
                <a:ext cx="1152128" cy="1169551"/>
              </a:xfrm>
              <a:prstGeom prst="rect">
                <a:avLst/>
              </a:prstGeom>
              <a:noFill/>
            </p:spPr>
            <p:txBody>
              <a:bodyPr wrap="square" rtlCol="0">
                <a:spAutoFit/>
              </a:bodyPr>
              <a:lstStyle/>
              <a:p>
                <a:r>
                  <a:rPr lang="fr-FR" sz="1400" b="1" dirty="0" err="1">
                    <a:solidFill>
                      <a:srgbClr val="FAC96A"/>
                    </a:solidFill>
                  </a:rPr>
                  <a:t>Code_per</a:t>
                </a:r>
                <a:endParaRPr lang="fr-FR" sz="1400" b="1" dirty="0">
                  <a:solidFill>
                    <a:srgbClr val="FAC96A"/>
                  </a:solidFill>
                </a:endParaRPr>
              </a:p>
              <a:p>
                <a:r>
                  <a:rPr lang="fr-FR" sz="1400" dirty="0"/>
                  <a:t>Année</a:t>
                </a:r>
              </a:p>
              <a:p>
                <a:r>
                  <a:rPr lang="fr-FR" sz="1400" dirty="0"/>
                  <a:t>Trimestre</a:t>
                </a:r>
              </a:p>
              <a:p>
                <a:r>
                  <a:rPr lang="fr-FR" sz="1400" dirty="0"/>
                  <a:t>Mois</a:t>
                </a:r>
              </a:p>
              <a:p>
                <a:r>
                  <a:rPr lang="fr-FR" sz="1400" dirty="0"/>
                  <a:t>Jour</a:t>
                </a:r>
              </a:p>
            </p:txBody>
          </p:sp>
        </p:grpSp>
        <p:grpSp>
          <p:nvGrpSpPr>
            <p:cNvPr id="55" name="Grouper 54"/>
            <p:cNvGrpSpPr/>
            <p:nvPr/>
          </p:nvGrpSpPr>
          <p:grpSpPr>
            <a:xfrm>
              <a:off x="7006249" y="3196552"/>
              <a:ext cx="1154841" cy="1550694"/>
              <a:chOff x="7006249" y="3196552"/>
              <a:chExt cx="1154841" cy="1550694"/>
            </a:xfrm>
          </p:grpSpPr>
          <p:grpSp>
            <p:nvGrpSpPr>
              <p:cNvPr id="21" name="Grouper 20"/>
              <p:cNvGrpSpPr/>
              <p:nvPr/>
            </p:nvGrpSpPr>
            <p:grpSpPr>
              <a:xfrm>
                <a:off x="7006249" y="3196552"/>
                <a:ext cx="1152128" cy="1550694"/>
                <a:chOff x="2000672" y="4437112"/>
                <a:chExt cx="936104" cy="1550694"/>
              </a:xfrm>
            </p:grpSpPr>
            <p:sp>
              <p:nvSpPr>
                <p:cNvPr id="25" name="Rectangle 24"/>
                <p:cNvSpPr/>
                <p:nvPr/>
              </p:nvSpPr>
              <p:spPr>
                <a:xfrm>
                  <a:off x="2000672" y="4509120"/>
                  <a:ext cx="936104" cy="147868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26" name="Connecteur droit 25"/>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27" name="ZoneTexte 26"/>
                <p:cNvSpPr txBox="1"/>
                <p:nvPr/>
              </p:nvSpPr>
              <p:spPr>
                <a:xfrm>
                  <a:off x="2060110" y="4437112"/>
                  <a:ext cx="843590" cy="338554"/>
                </a:xfrm>
                <a:prstGeom prst="rect">
                  <a:avLst/>
                </a:prstGeom>
                <a:noFill/>
              </p:spPr>
              <p:txBody>
                <a:bodyPr wrap="none" rtlCol="0">
                  <a:spAutoFit/>
                </a:bodyPr>
                <a:lstStyle/>
                <a:p>
                  <a:r>
                    <a:rPr lang="fr-FR" sz="1600" b="1" dirty="0"/>
                    <a:t>Magasin</a:t>
                  </a:r>
                  <a:endParaRPr lang="fr-FR" b="1" dirty="0"/>
                </a:p>
              </p:txBody>
            </p:sp>
          </p:grpSp>
          <p:sp>
            <p:nvSpPr>
              <p:cNvPr id="54" name="ZoneTexte 53"/>
              <p:cNvSpPr txBox="1"/>
              <p:nvPr/>
            </p:nvSpPr>
            <p:spPr>
              <a:xfrm>
                <a:off x="7008962" y="3540689"/>
                <a:ext cx="1152128" cy="1169551"/>
              </a:xfrm>
              <a:prstGeom prst="rect">
                <a:avLst/>
              </a:prstGeom>
              <a:noFill/>
            </p:spPr>
            <p:txBody>
              <a:bodyPr wrap="square" rtlCol="0">
                <a:spAutoFit/>
              </a:bodyPr>
              <a:lstStyle/>
              <a:p>
                <a:r>
                  <a:rPr lang="fr-FR" sz="1400" b="1" dirty="0" err="1">
                    <a:solidFill>
                      <a:srgbClr val="FAC96A"/>
                    </a:solidFill>
                  </a:rPr>
                  <a:t>Code_mag</a:t>
                </a:r>
                <a:endParaRPr lang="fr-FR" sz="1400" b="1" dirty="0">
                  <a:solidFill>
                    <a:srgbClr val="FAC96A"/>
                  </a:solidFill>
                </a:endParaRPr>
              </a:p>
              <a:p>
                <a:r>
                  <a:rPr lang="fr-FR" sz="1400" dirty="0" err="1"/>
                  <a:t>Nom_mag</a:t>
                </a:r>
                <a:endParaRPr lang="fr-FR" sz="1400" dirty="0"/>
              </a:p>
              <a:p>
                <a:r>
                  <a:rPr lang="fr-FR" sz="1400" dirty="0"/>
                  <a:t>Ville</a:t>
                </a:r>
              </a:p>
              <a:p>
                <a:r>
                  <a:rPr lang="fr-FR" sz="1400" dirty="0"/>
                  <a:t>Téléphone</a:t>
                </a:r>
              </a:p>
              <a:p>
                <a:r>
                  <a:rPr lang="fr-FR" sz="1400" dirty="0"/>
                  <a:t>Manager</a:t>
                </a:r>
              </a:p>
            </p:txBody>
          </p:sp>
        </p:grpSp>
      </p:grpSp>
    </p:spTree>
    <p:extLst>
      <p:ext uri="{BB962C8B-B14F-4D97-AF65-F5344CB8AC3E}">
        <p14:creationId xmlns:p14="http://schemas.microsoft.com/office/powerpoint/2010/main" val="12561030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Modèle en Flocon de Neige</a:t>
            </a:r>
          </a:p>
        </p:txBody>
      </p:sp>
      <p:sp>
        <p:nvSpPr>
          <p:cNvPr id="3" name="Espace réservé du contenu 2"/>
          <p:cNvSpPr>
            <a:spLocks noGrp="1"/>
          </p:cNvSpPr>
          <p:nvPr>
            <p:ph idx="1"/>
          </p:nvPr>
        </p:nvSpPr>
        <p:spPr/>
        <p:txBody>
          <a:bodyPr>
            <a:normAutofit fontScale="92500" lnSpcReduction="10000"/>
          </a:bodyPr>
          <a:lstStyle/>
          <a:p>
            <a:r>
              <a:rPr lang="fr-FR" dirty="0"/>
              <a:t>Dérivé du schéma en étoile où les tables de dimensions sont normalisées </a:t>
            </a:r>
          </a:p>
          <a:p>
            <a:pPr lvl="1"/>
            <a:r>
              <a:rPr lang="fr-FR" dirty="0"/>
              <a:t>La table des faits reste inchangée</a:t>
            </a:r>
          </a:p>
          <a:p>
            <a:r>
              <a:rPr lang="fr-FR" dirty="0"/>
              <a:t>Chacune des dimensions est décomposée selon sa (ou ses) hiérarchie(s)</a:t>
            </a:r>
          </a:p>
          <a:p>
            <a:r>
              <a:rPr lang="fr-FR" dirty="0"/>
              <a:t>Exemple : Commune, Département, Région, Pays, Continent</a:t>
            </a:r>
          </a:p>
          <a:p>
            <a:r>
              <a:rPr lang="fr-FR" dirty="0"/>
              <a:t>Utilisé lorsque les tables sont très volumineuses</a:t>
            </a:r>
          </a:p>
          <a:p>
            <a:r>
              <a:rPr lang="fr-FR" dirty="0">
                <a:solidFill>
                  <a:srgbClr val="EE5818"/>
                </a:solidFill>
              </a:rPr>
              <a:t>Avantages</a:t>
            </a:r>
            <a:endParaRPr lang="fr-FR" dirty="0"/>
          </a:p>
          <a:p>
            <a:pPr lvl="1"/>
            <a:r>
              <a:rPr lang="fr-FR" dirty="0"/>
              <a:t>Réduction du volume</a:t>
            </a:r>
          </a:p>
          <a:p>
            <a:pPr lvl="1"/>
            <a:r>
              <a:rPr lang="fr-FR" dirty="0"/>
              <a:t>Permettre des analyses par pallier (drill down) sur la dimension hiérarchisée</a:t>
            </a:r>
          </a:p>
          <a:p>
            <a:r>
              <a:rPr lang="fr-FR" dirty="0">
                <a:solidFill>
                  <a:srgbClr val="EE5818"/>
                </a:solidFill>
              </a:rPr>
              <a:t>Inconvénients</a:t>
            </a:r>
            <a:endParaRPr lang="fr-FR" dirty="0"/>
          </a:p>
          <a:p>
            <a:pPr lvl="1"/>
            <a:r>
              <a:rPr lang="fr-FR" dirty="0"/>
              <a:t>Navigation difficile</a:t>
            </a:r>
          </a:p>
          <a:p>
            <a:pPr lvl="1"/>
            <a:r>
              <a:rPr lang="fr-FR" dirty="0"/>
              <a:t>Nombreuses jointures</a:t>
            </a:r>
          </a:p>
        </p:txBody>
      </p:sp>
      <p:sp>
        <p:nvSpPr>
          <p:cNvPr id="4" name="Espace réservé de la date 3"/>
          <p:cNvSpPr>
            <a:spLocks noGrp="1"/>
          </p:cNvSpPr>
          <p:nvPr>
            <p:ph type="dt" sz="half" idx="10"/>
          </p:nvPr>
        </p:nvSpPr>
        <p:spPr/>
        <p:txBody>
          <a:bodyPr/>
          <a:lstStyle/>
          <a:p>
            <a:fld id="{71271B9D-05D0-6647-86BF-5CADC675A2E2}" type="datetime1">
              <a:rPr lang="fr-FR" smtClean="0"/>
              <a:pPr/>
              <a:t>27/03/2021</a:t>
            </a:fld>
            <a:endParaRPr lang="en-US" dirty="0"/>
          </a:p>
        </p:txBody>
      </p:sp>
      <p:sp>
        <p:nvSpPr>
          <p:cNvPr id="5" name="Espace réservé du pied de page 4"/>
          <p:cNvSpPr>
            <a:spLocks noGrp="1"/>
          </p:cNvSpPr>
          <p:nvPr>
            <p:ph type="ftr" sz="quarter" idx="11"/>
          </p:nvPr>
        </p:nvSpPr>
        <p:spPr/>
        <p:txBody>
          <a:bodyPr/>
          <a:lstStyle/>
          <a:p>
            <a:r>
              <a:rPr lang="en-US"/>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17807065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Modèle en Flocon de Neige - Exemple</a:t>
            </a:r>
          </a:p>
        </p:txBody>
      </p:sp>
      <p:sp>
        <p:nvSpPr>
          <p:cNvPr id="4" name="Espace réservé de la date 3"/>
          <p:cNvSpPr>
            <a:spLocks noGrp="1"/>
          </p:cNvSpPr>
          <p:nvPr>
            <p:ph type="dt" sz="half" idx="10"/>
          </p:nvPr>
        </p:nvSpPr>
        <p:spPr/>
        <p:txBody>
          <a:bodyPr/>
          <a:lstStyle/>
          <a:p>
            <a:fld id="{71271B9D-05D0-6647-86BF-5CADC675A2E2}" type="datetime1">
              <a:rPr lang="fr-FR" smtClean="0"/>
              <a:pPr/>
              <a:t>27/03/2021</a:t>
            </a:fld>
            <a:endParaRPr lang="en-US" dirty="0"/>
          </a:p>
        </p:txBody>
      </p:sp>
      <p:sp>
        <p:nvSpPr>
          <p:cNvPr id="5" name="Espace réservé du pied de page 4"/>
          <p:cNvSpPr>
            <a:spLocks noGrp="1"/>
          </p:cNvSpPr>
          <p:nvPr>
            <p:ph type="ftr" sz="quarter" idx="11"/>
          </p:nvPr>
        </p:nvSpPr>
        <p:spPr/>
        <p:txBody>
          <a:bodyPr/>
          <a:lstStyle/>
          <a:p>
            <a:r>
              <a:rPr lang="en-US"/>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46</a:t>
            </a:fld>
            <a:endParaRPr lang="en-US" dirty="0"/>
          </a:p>
        </p:txBody>
      </p:sp>
      <p:grpSp>
        <p:nvGrpSpPr>
          <p:cNvPr id="47" name="Grouper 46"/>
          <p:cNvGrpSpPr/>
          <p:nvPr/>
        </p:nvGrpSpPr>
        <p:grpSpPr>
          <a:xfrm>
            <a:off x="1351619" y="2568140"/>
            <a:ext cx="9839119" cy="3823699"/>
            <a:chOff x="456410" y="2172536"/>
            <a:chExt cx="9311784" cy="3530473"/>
          </a:xfrm>
        </p:grpSpPr>
        <p:grpSp>
          <p:nvGrpSpPr>
            <p:cNvPr id="8" name="Grouper 7"/>
            <p:cNvGrpSpPr/>
            <p:nvPr/>
          </p:nvGrpSpPr>
          <p:grpSpPr>
            <a:xfrm>
              <a:off x="5035257" y="2733259"/>
              <a:ext cx="2915495" cy="2472054"/>
              <a:chOff x="4448944" y="4221088"/>
              <a:chExt cx="2368840" cy="2472054"/>
            </a:xfrm>
          </p:grpSpPr>
          <p:sp>
            <p:nvSpPr>
              <p:cNvPr id="31" name="Rectangle 30"/>
              <p:cNvSpPr/>
              <p:nvPr/>
            </p:nvSpPr>
            <p:spPr>
              <a:xfrm>
                <a:off x="4448944" y="4221088"/>
                <a:ext cx="2192532" cy="247205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FR" dirty="0"/>
              </a:p>
            </p:txBody>
          </p:sp>
          <p:cxnSp>
            <p:nvCxnSpPr>
              <p:cNvPr id="32" name="Connecteur droit 31"/>
              <p:cNvCxnSpPr/>
              <p:nvPr/>
            </p:nvCxnSpPr>
            <p:spPr>
              <a:xfrm>
                <a:off x="4448944" y="4653136"/>
                <a:ext cx="2192532" cy="0"/>
              </a:xfrm>
              <a:prstGeom prst="line">
                <a:avLst/>
              </a:prstGeom>
            </p:spPr>
            <p:style>
              <a:lnRef idx="1">
                <a:schemeClr val="accent3"/>
              </a:lnRef>
              <a:fillRef idx="0">
                <a:schemeClr val="accent3"/>
              </a:fillRef>
              <a:effectRef idx="0">
                <a:schemeClr val="accent3"/>
              </a:effectRef>
              <a:fontRef idx="minor">
                <a:schemeClr val="tx1"/>
              </a:fontRef>
            </p:style>
          </p:cxnSp>
          <p:sp>
            <p:nvSpPr>
              <p:cNvPr id="33" name="ZoneTexte 32"/>
              <p:cNvSpPr txBox="1"/>
              <p:nvPr/>
            </p:nvSpPr>
            <p:spPr>
              <a:xfrm>
                <a:off x="5143873" y="4251086"/>
                <a:ext cx="772770" cy="369332"/>
              </a:xfrm>
              <a:prstGeom prst="rect">
                <a:avLst/>
              </a:prstGeom>
              <a:noFill/>
            </p:spPr>
            <p:txBody>
              <a:bodyPr wrap="none" rtlCol="0">
                <a:spAutoFit/>
              </a:bodyPr>
              <a:lstStyle/>
              <a:p>
                <a:r>
                  <a:rPr lang="fr-FR" b="1" dirty="0"/>
                  <a:t>Ventes</a:t>
                </a:r>
              </a:p>
            </p:txBody>
          </p:sp>
          <p:sp>
            <p:nvSpPr>
              <p:cNvPr id="34" name="ZoneTexte 33"/>
              <p:cNvSpPr txBox="1"/>
              <p:nvPr/>
            </p:nvSpPr>
            <p:spPr>
              <a:xfrm>
                <a:off x="4481236" y="4653136"/>
                <a:ext cx="2336548" cy="2031325"/>
              </a:xfrm>
              <a:prstGeom prst="rect">
                <a:avLst/>
              </a:prstGeom>
              <a:noFill/>
            </p:spPr>
            <p:txBody>
              <a:bodyPr wrap="square" rtlCol="0">
                <a:spAutoFit/>
              </a:bodyPr>
              <a:lstStyle/>
              <a:p>
                <a:r>
                  <a:rPr lang="fr-FR" dirty="0">
                    <a:solidFill>
                      <a:schemeClr val="accent2"/>
                    </a:solidFill>
                  </a:rPr>
                  <a:t> </a:t>
                </a:r>
                <a:r>
                  <a:rPr lang="fr-FR" dirty="0" err="1">
                    <a:solidFill>
                      <a:schemeClr val="accent2"/>
                    </a:solidFill>
                  </a:rPr>
                  <a:t>Code_produit</a:t>
                </a:r>
                <a:endParaRPr lang="fr-FR" dirty="0">
                  <a:solidFill>
                    <a:schemeClr val="accent2"/>
                  </a:solidFill>
                </a:endParaRPr>
              </a:p>
              <a:p>
                <a:r>
                  <a:rPr lang="fr-FR" dirty="0">
                    <a:solidFill>
                      <a:schemeClr val="accent2"/>
                    </a:solidFill>
                  </a:rPr>
                  <a:t> </a:t>
                </a:r>
                <a:r>
                  <a:rPr lang="fr-FR" dirty="0" err="1">
                    <a:solidFill>
                      <a:schemeClr val="accent2"/>
                    </a:solidFill>
                  </a:rPr>
                  <a:t>Code_période</a:t>
                </a:r>
                <a:endParaRPr lang="fr-FR" dirty="0">
                  <a:solidFill>
                    <a:schemeClr val="accent2"/>
                  </a:solidFill>
                </a:endParaRPr>
              </a:p>
              <a:p>
                <a:r>
                  <a:rPr lang="fr-FR" dirty="0">
                    <a:solidFill>
                      <a:schemeClr val="accent2"/>
                    </a:solidFill>
                  </a:rPr>
                  <a:t> </a:t>
                </a:r>
                <a:r>
                  <a:rPr lang="fr-FR" dirty="0" err="1">
                    <a:solidFill>
                      <a:schemeClr val="accent2"/>
                    </a:solidFill>
                  </a:rPr>
                  <a:t>Code_Magasin</a:t>
                </a:r>
                <a:endParaRPr lang="fr-FR" dirty="0">
                  <a:solidFill>
                    <a:schemeClr val="accent2"/>
                  </a:solidFill>
                </a:endParaRPr>
              </a:p>
              <a:p>
                <a:endParaRPr lang="fr-FR" dirty="0"/>
              </a:p>
              <a:p>
                <a:r>
                  <a:rPr lang="fr-FR" dirty="0" err="1"/>
                  <a:t>Unités_vendues</a:t>
                </a:r>
                <a:endParaRPr lang="fr-FR" dirty="0"/>
              </a:p>
              <a:p>
                <a:r>
                  <a:rPr lang="fr-FR" dirty="0" err="1"/>
                  <a:t>Montant_ventes</a:t>
                </a:r>
                <a:endParaRPr lang="fr-FR" dirty="0"/>
              </a:p>
              <a:p>
                <a:r>
                  <a:rPr lang="fr-FR" dirty="0" err="1"/>
                  <a:t>Montant_coût</a:t>
                </a:r>
                <a:endParaRPr lang="fr-FR" dirty="0"/>
              </a:p>
            </p:txBody>
          </p:sp>
        </p:grpSp>
        <p:cxnSp>
          <p:nvCxnSpPr>
            <p:cNvPr id="10" name="Connecteur droit avec flèche 9"/>
            <p:cNvCxnSpPr>
              <a:endCxn id="28" idx="3"/>
            </p:cNvCxnSpPr>
            <p:nvPr/>
          </p:nvCxnSpPr>
          <p:spPr>
            <a:xfrm flipH="1" flipV="1">
              <a:off x="4392762" y="3201072"/>
              <a:ext cx="749492" cy="171972"/>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cxnSp>
          <p:nvCxnSpPr>
            <p:cNvPr id="11" name="Connecteur droit avec flèche 10"/>
            <p:cNvCxnSpPr/>
            <p:nvPr/>
          </p:nvCxnSpPr>
          <p:spPr>
            <a:xfrm flipH="1">
              <a:off x="4037690" y="3669362"/>
              <a:ext cx="1152128" cy="792088"/>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cxnSp>
          <p:nvCxnSpPr>
            <p:cNvPr id="12" name="Connecteur droit avec flèche 11"/>
            <p:cNvCxnSpPr>
              <a:endCxn id="18" idx="1"/>
            </p:cNvCxnSpPr>
            <p:nvPr/>
          </p:nvCxnSpPr>
          <p:spPr>
            <a:xfrm>
              <a:off x="6995126" y="3956038"/>
              <a:ext cx="1385178" cy="51865"/>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grpSp>
          <p:nvGrpSpPr>
            <p:cNvPr id="13" name="Grouper 12"/>
            <p:cNvGrpSpPr/>
            <p:nvPr/>
          </p:nvGrpSpPr>
          <p:grpSpPr>
            <a:xfrm>
              <a:off x="2864718" y="2499026"/>
              <a:ext cx="1569683" cy="1332084"/>
              <a:chOff x="1573940" y="3165306"/>
              <a:chExt cx="1569683" cy="1332084"/>
            </a:xfrm>
          </p:grpSpPr>
          <p:grpSp>
            <p:nvGrpSpPr>
              <p:cNvPr id="26" name="Grouper 25"/>
              <p:cNvGrpSpPr/>
              <p:nvPr/>
            </p:nvGrpSpPr>
            <p:grpSpPr>
              <a:xfrm>
                <a:off x="1600133" y="3165306"/>
                <a:ext cx="1501852" cy="1332084"/>
                <a:chOff x="2000671" y="4437112"/>
                <a:chExt cx="1220255" cy="1332084"/>
              </a:xfrm>
            </p:grpSpPr>
            <p:sp>
              <p:nvSpPr>
                <p:cNvPr id="28" name="Rectangle 27"/>
                <p:cNvSpPr/>
                <p:nvPr/>
              </p:nvSpPr>
              <p:spPr>
                <a:xfrm>
                  <a:off x="2000671" y="4509120"/>
                  <a:ext cx="1220254" cy="126007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29" name="Connecteur droit 28"/>
                <p:cNvCxnSpPr/>
                <p:nvPr/>
              </p:nvCxnSpPr>
              <p:spPr>
                <a:xfrm flipV="1">
                  <a:off x="2000672" y="4748955"/>
                  <a:ext cx="1220254" cy="16447"/>
                </a:xfrm>
                <a:prstGeom prst="line">
                  <a:avLst/>
                </a:prstGeom>
              </p:spPr>
              <p:style>
                <a:lnRef idx="1">
                  <a:schemeClr val="accent2"/>
                </a:lnRef>
                <a:fillRef idx="0">
                  <a:schemeClr val="accent2"/>
                </a:fillRef>
                <a:effectRef idx="0">
                  <a:schemeClr val="accent2"/>
                </a:effectRef>
                <a:fontRef idx="minor">
                  <a:schemeClr val="tx1"/>
                </a:fontRef>
              </p:style>
            </p:cxnSp>
            <p:sp>
              <p:nvSpPr>
                <p:cNvPr id="30" name="ZoneTexte 29"/>
                <p:cNvSpPr txBox="1"/>
                <p:nvPr/>
              </p:nvSpPr>
              <p:spPr>
                <a:xfrm>
                  <a:off x="2233124" y="4437112"/>
                  <a:ext cx="703497" cy="338554"/>
                </a:xfrm>
                <a:prstGeom prst="rect">
                  <a:avLst/>
                </a:prstGeom>
                <a:noFill/>
              </p:spPr>
              <p:txBody>
                <a:bodyPr wrap="none" rtlCol="0">
                  <a:spAutoFit/>
                </a:bodyPr>
                <a:lstStyle/>
                <a:p>
                  <a:r>
                    <a:rPr lang="fr-FR" sz="1600" b="1" dirty="0"/>
                    <a:t>Produit</a:t>
                  </a:r>
                  <a:endParaRPr lang="fr-FR" b="1" dirty="0"/>
                </a:p>
              </p:txBody>
            </p:sp>
          </p:grpSp>
          <p:sp>
            <p:nvSpPr>
              <p:cNvPr id="27" name="ZoneTexte 26"/>
              <p:cNvSpPr txBox="1"/>
              <p:nvPr/>
            </p:nvSpPr>
            <p:spPr>
              <a:xfrm>
                <a:off x="1573940" y="3463692"/>
                <a:ext cx="1569683" cy="954107"/>
              </a:xfrm>
              <a:prstGeom prst="rect">
                <a:avLst/>
              </a:prstGeom>
              <a:noFill/>
            </p:spPr>
            <p:txBody>
              <a:bodyPr wrap="square" rtlCol="0">
                <a:spAutoFit/>
              </a:bodyPr>
              <a:lstStyle/>
              <a:p>
                <a:r>
                  <a:rPr lang="fr-FR" sz="1400" b="1" dirty="0" err="1">
                    <a:solidFill>
                      <a:srgbClr val="FAC96A"/>
                    </a:solidFill>
                  </a:rPr>
                  <a:t>Code_pdt</a:t>
                </a:r>
                <a:endParaRPr lang="fr-FR" sz="1400" b="1" dirty="0">
                  <a:solidFill>
                    <a:srgbClr val="FAC96A"/>
                  </a:solidFill>
                </a:endParaRPr>
              </a:p>
              <a:p>
                <a:r>
                  <a:rPr lang="fr-FR" sz="1400" dirty="0"/>
                  <a:t>Description</a:t>
                </a:r>
              </a:p>
              <a:p>
                <a:r>
                  <a:rPr lang="fr-FR" sz="1400" dirty="0"/>
                  <a:t>Couleur</a:t>
                </a:r>
              </a:p>
              <a:p>
                <a:r>
                  <a:rPr lang="fr-FR" sz="1400" dirty="0" err="1">
                    <a:solidFill>
                      <a:schemeClr val="accent2"/>
                    </a:solidFill>
                  </a:rPr>
                  <a:t>Code_marque</a:t>
                </a:r>
                <a:endParaRPr lang="fr-FR" sz="1400" dirty="0">
                  <a:solidFill>
                    <a:schemeClr val="accent2"/>
                  </a:solidFill>
                </a:endParaRPr>
              </a:p>
            </p:txBody>
          </p:sp>
        </p:grpSp>
        <p:grpSp>
          <p:nvGrpSpPr>
            <p:cNvPr id="14" name="Grouper 13"/>
            <p:cNvGrpSpPr/>
            <p:nvPr/>
          </p:nvGrpSpPr>
          <p:grpSpPr>
            <a:xfrm>
              <a:off x="2859370" y="4245426"/>
              <a:ext cx="1178322" cy="1457583"/>
              <a:chOff x="1485316" y="4245426"/>
              <a:chExt cx="1178322" cy="1457583"/>
            </a:xfrm>
          </p:grpSpPr>
          <p:grpSp>
            <p:nvGrpSpPr>
              <p:cNvPr id="21" name="Grouper 20"/>
              <p:cNvGrpSpPr/>
              <p:nvPr/>
            </p:nvGrpSpPr>
            <p:grpSpPr>
              <a:xfrm>
                <a:off x="1511510" y="4245426"/>
                <a:ext cx="1152128" cy="1438776"/>
                <a:chOff x="2000672" y="4437112"/>
                <a:chExt cx="936104" cy="1438776"/>
              </a:xfrm>
            </p:grpSpPr>
            <p:sp>
              <p:nvSpPr>
                <p:cNvPr id="23" name="Rectangle 22"/>
                <p:cNvSpPr/>
                <p:nvPr/>
              </p:nvSpPr>
              <p:spPr>
                <a:xfrm>
                  <a:off x="2000672" y="4509120"/>
                  <a:ext cx="936104" cy="136676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24" name="Connecteur droit 23"/>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25" name="ZoneTexte 24"/>
                <p:cNvSpPr txBox="1"/>
                <p:nvPr/>
              </p:nvSpPr>
              <p:spPr>
                <a:xfrm>
                  <a:off x="2080039" y="4437112"/>
                  <a:ext cx="766909" cy="338554"/>
                </a:xfrm>
                <a:prstGeom prst="rect">
                  <a:avLst/>
                </a:prstGeom>
                <a:noFill/>
              </p:spPr>
              <p:txBody>
                <a:bodyPr wrap="none" rtlCol="0">
                  <a:spAutoFit/>
                </a:bodyPr>
                <a:lstStyle/>
                <a:p>
                  <a:r>
                    <a:rPr lang="fr-FR" sz="1600" b="1" dirty="0"/>
                    <a:t>Période</a:t>
                  </a:r>
                  <a:endParaRPr lang="fr-FR" b="1" dirty="0"/>
                </a:p>
              </p:txBody>
            </p:sp>
          </p:grpSp>
          <p:sp>
            <p:nvSpPr>
              <p:cNvPr id="22" name="ZoneTexte 21"/>
              <p:cNvSpPr txBox="1"/>
              <p:nvPr/>
            </p:nvSpPr>
            <p:spPr>
              <a:xfrm>
                <a:off x="1485316" y="4533458"/>
                <a:ext cx="1152128" cy="1169551"/>
              </a:xfrm>
              <a:prstGeom prst="rect">
                <a:avLst/>
              </a:prstGeom>
              <a:noFill/>
            </p:spPr>
            <p:txBody>
              <a:bodyPr wrap="square" rtlCol="0">
                <a:spAutoFit/>
              </a:bodyPr>
              <a:lstStyle/>
              <a:p>
                <a:r>
                  <a:rPr lang="fr-FR" sz="1400" b="1" dirty="0" err="1">
                    <a:solidFill>
                      <a:srgbClr val="FAC96A"/>
                    </a:solidFill>
                  </a:rPr>
                  <a:t>Code_per</a:t>
                </a:r>
                <a:endParaRPr lang="fr-FR" sz="1400" b="1" dirty="0">
                  <a:solidFill>
                    <a:srgbClr val="FAC96A"/>
                  </a:solidFill>
                </a:endParaRPr>
              </a:p>
              <a:p>
                <a:r>
                  <a:rPr lang="fr-FR" sz="1400" dirty="0"/>
                  <a:t>Année</a:t>
                </a:r>
              </a:p>
              <a:p>
                <a:r>
                  <a:rPr lang="fr-FR" sz="1400" dirty="0"/>
                  <a:t>Trimestre</a:t>
                </a:r>
              </a:p>
              <a:p>
                <a:r>
                  <a:rPr lang="fr-FR" sz="1400" dirty="0"/>
                  <a:t>Mois</a:t>
                </a:r>
              </a:p>
              <a:p>
                <a:r>
                  <a:rPr lang="fr-FR" sz="1400" dirty="0"/>
                  <a:t>Jour</a:t>
                </a:r>
              </a:p>
            </p:txBody>
          </p:sp>
        </p:grpSp>
        <p:grpSp>
          <p:nvGrpSpPr>
            <p:cNvPr id="15" name="Grouper 14"/>
            <p:cNvGrpSpPr/>
            <p:nvPr/>
          </p:nvGrpSpPr>
          <p:grpSpPr>
            <a:xfrm>
              <a:off x="8380303" y="3196552"/>
              <a:ext cx="1387891" cy="1550694"/>
              <a:chOff x="7006249" y="3196552"/>
              <a:chExt cx="1387891" cy="1550694"/>
            </a:xfrm>
          </p:grpSpPr>
          <p:grpSp>
            <p:nvGrpSpPr>
              <p:cNvPr id="16" name="Grouper 15"/>
              <p:cNvGrpSpPr/>
              <p:nvPr/>
            </p:nvGrpSpPr>
            <p:grpSpPr>
              <a:xfrm>
                <a:off x="7006249" y="3196552"/>
                <a:ext cx="1152128" cy="1550694"/>
                <a:chOff x="2000672" y="4437112"/>
                <a:chExt cx="936104" cy="1550694"/>
              </a:xfrm>
            </p:grpSpPr>
            <p:sp>
              <p:nvSpPr>
                <p:cNvPr id="18" name="Rectangle 17"/>
                <p:cNvSpPr/>
                <p:nvPr/>
              </p:nvSpPr>
              <p:spPr>
                <a:xfrm>
                  <a:off x="2000672" y="4509120"/>
                  <a:ext cx="936104" cy="147868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19" name="Connecteur droit 18"/>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20" name="ZoneTexte 19"/>
                <p:cNvSpPr txBox="1"/>
                <p:nvPr/>
              </p:nvSpPr>
              <p:spPr>
                <a:xfrm>
                  <a:off x="2060110" y="4437112"/>
                  <a:ext cx="843590" cy="338554"/>
                </a:xfrm>
                <a:prstGeom prst="rect">
                  <a:avLst/>
                </a:prstGeom>
                <a:noFill/>
              </p:spPr>
              <p:txBody>
                <a:bodyPr wrap="none" rtlCol="0">
                  <a:spAutoFit/>
                </a:bodyPr>
                <a:lstStyle/>
                <a:p>
                  <a:r>
                    <a:rPr lang="fr-FR" sz="1600" b="1" dirty="0"/>
                    <a:t>Magasin</a:t>
                  </a:r>
                  <a:endParaRPr lang="fr-FR" b="1" dirty="0"/>
                </a:p>
              </p:txBody>
            </p:sp>
          </p:grpSp>
          <p:sp>
            <p:nvSpPr>
              <p:cNvPr id="17" name="ZoneTexte 16"/>
              <p:cNvSpPr txBox="1"/>
              <p:nvPr/>
            </p:nvSpPr>
            <p:spPr>
              <a:xfrm>
                <a:off x="7008962" y="3540689"/>
                <a:ext cx="1385178" cy="1169551"/>
              </a:xfrm>
              <a:prstGeom prst="rect">
                <a:avLst/>
              </a:prstGeom>
              <a:noFill/>
            </p:spPr>
            <p:txBody>
              <a:bodyPr wrap="square" rtlCol="0">
                <a:spAutoFit/>
              </a:bodyPr>
              <a:lstStyle/>
              <a:p>
                <a:r>
                  <a:rPr lang="fr-FR" sz="1400" b="1" dirty="0" err="1">
                    <a:solidFill>
                      <a:srgbClr val="FAC96A"/>
                    </a:solidFill>
                  </a:rPr>
                  <a:t>Code_mag</a:t>
                </a:r>
                <a:endParaRPr lang="fr-FR" sz="1400" b="1" dirty="0">
                  <a:solidFill>
                    <a:srgbClr val="FAC96A"/>
                  </a:solidFill>
                </a:endParaRPr>
              </a:p>
              <a:p>
                <a:r>
                  <a:rPr lang="fr-FR" sz="1400" dirty="0" err="1"/>
                  <a:t>Nom_mag</a:t>
                </a:r>
                <a:endParaRPr lang="fr-FR" sz="1400" dirty="0"/>
              </a:p>
              <a:p>
                <a:r>
                  <a:rPr lang="fr-FR" sz="1400" dirty="0"/>
                  <a:t>Ville</a:t>
                </a:r>
              </a:p>
              <a:p>
                <a:r>
                  <a:rPr lang="fr-FR" sz="1400" dirty="0"/>
                  <a:t>Téléphone</a:t>
                </a:r>
              </a:p>
              <a:p>
                <a:r>
                  <a:rPr lang="fr-FR" sz="1400" dirty="0"/>
                  <a:t>Manager</a:t>
                </a:r>
              </a:p>
            </p:txBody>
          </p:sp>
        </p:grpSp>
        <p:grpSp>
          <p:nvGrpSpPr>
            <p:cNvPr id="38" name="Grouper 37"/>
            <p:cNvGrpSpPr/>
            <p:nvPr/>
          </p:nvGrpSpPr>
          <p:grpSpPr>
            <a:xfrm>
              <a:off x="456410" y="2172536"/>
              <a:ext cx="1569683" cy="1332084"/>
              <a:chOff x="1573940" y="3165306"/>
              <a:chExt cx="1569683" cy="1332084"/>
            </a:xfrm>
          </p:grpSpPr>
          <p:grpSp>
            <p:nvGrpSpPr>
              <p:cNvPr id="39" name="Grouper 38"/>
              <p:cNvGrpSpPr/>
              <p:nvPr/>
            </p:nvGrpSpPr>
            <p:grpSpPr>
              <a:xfrm>
                <a:off x="1600133" y="3165306"/>
                <a:ext cx="1501852" cy="1332084"/>
                <a:chOff x="2000671" y="4437112"/>
                <a:chExt cx="1220255" cy="1332084"/>
              </a:xfrm>
            </p:grpSpPr>
            <p:sp>
              <p:nvSpPr>
                <p:cNvPr id="41" name="Rectangle 40"/>
                <p:cNvSpPr/>
                <p:nvPr/>
              </p:nvSpPr>
              <p:spPr>
                <a:xfrm>
                  <a:off x="2000671" y="4509120"/>
                  <a:ext cx="1220254" cy="126007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42" name="Connecteur droit 41"/>
                <p:cNvCxnSpPr/>
                <p:nvPr/>
              </p:nvCxnSpPr>
              <p:spPr>
                <a:xfrm flipV="1">
                  <a:off x="2000672" y="4748955"/>
                  <a:ext cx="1220254" cy="16447"/>
                </a:xfrm>
                <a:prstGeom prst="line">
                  <a:avLst/>
                </a:prstGeom>
              </p:spPr>
              <p:style>
                <a:lnRef idx="1">
                  <a:schemeClr val="accent2"/>
                </a:lnRef>
                <a:fillRef idx="0">
                  <a:schemeClr val="accent2"/>
                </a:fillRef>
                <a:effectRef idx="0">
                  <a:schemeClr val="accent2"/>
                </a:effectRef>
                <a:fontRef idx="minor">
                  <a:schemeClr val="tx1"/>
                </a:fontRef>
              </p:style>
            </p:cxnSp>
            <p:sp>
              <p:nvSpPr>
                <p:cNvPr id="43" name="ZoneTexte 42"/>
                <p:cNvSpPr txBox="1"/>
                <p:nvPr/>
              </p:nvSpPr>
              <p:spPr>
                <a:xfrm>
                  <a:off x="2182378" y="4437112"/>
                  <a:ext cx="780259" cy="338554"/>
                </a:xfrm>
                <a:prstGeom prst="rect">
                  <a:avLst/>
                </a:prstGeom>
                <a:noFill/>
              </p:spPr>
              <p:txBody>
                <a:bodyPr wrap="none" rtlCol="0">
                  <a:spAutoFit/>
                </a:bodyPr>
                <a:lstStyle/>
                <a:p>
                  <a:r>
                    <a:rPr lang="fr-FR" sz="1600" b="1" dirty="0"/>
                    <a:t>Marque</a:t>
                  </a:r>
                  <a:endParaRPr lang="fr-FR" b="1" dirty="0"/>
                </a:p>
              </p:txBody>
            </p:sp>
          </p:grpSp>
          <p:sp>
            <p:nvSpPr>
              <p:cNvPr id="40" name="ZoneTexte 39"/>
              <p:cNvSpPr txBox="1"/>
              <p:nvPr/>
            </p:nvSpPr>
            <p:spPr>
              <a:xfrm>
                <a:off x="1573940" y="3463692"/>
                <a:ext cx="1569683" cy="954107"/>
              </a:xfrm>
              <a:prstGeom prst="rect">
                <a:avLst/>
              </a:prstGeom>
              <a:noFill/>
            </p:spPr>
            <p:txBody>
              <a:bodyPr wrap="square" rtlCol="0">
                <a:spAutoFit/>
              </a:bodyPr>
              <a:lstStyle/>
              <a:p>
                <a:r>
                  <a:rPr lang="fr-FR" sz="1400" b="1" dirty="0" err="1">
                    <a:solidFill>
                      <a:srgbClr val="FAC96A"/>
                    </a:solidFill>
                  </a:rPr>
                  <a:t>Code_marque</a:t>
                </a:r>
                <a:endParaRPr lang="fr-FR" sz="1400" b="1" dirty="0">
                  <a:solidFill>
                    <a:srgbClr val="FAC96A"/>
                  </a:solidFill>
                </a:endParaRPr>
              </a:p>
              <a:p>
                <a:r>
                  <a:rPr lang="fr-FR" sz="1400" dirty="0"/>
                  <a:t>Nom</a:t>
                </a:r>
              </a:p>
              <a:p>
                <a:r>
                  <a:rPr lang="fr-FR" sz="1400" dirty="0"/>
                  <a:t>Description</a:t>
                </a:r>
              </a:p>
              <a:p>
                <a:r>
                  <a:rPr lang="fr-FR" sz="1400" dirty="0">
                    <a:solidFill>
                      <a:srgbClr val="000000"/>
                    </a:solidFill>
                  </a:rPr>
                  <a:t>Créateur</a:t>
                </a:r>
              </a:p>
            </p:txBody>
          </p:sp>
        </p:grpSp>
        <p:cxnSp>
          <p:nvCxnSpPr>
            <p:cNvPr id="44" name="Connecteur droit avec flèche 43"/>
            <p:cNvCxnSpPr/>
            <p:nvPr/>
          </p:nvCxnSpPr>
          <p:spPr>
            <a:xfrm flipH="1" flipV="1">
              <a:off x="1942814" y="3228544"/>
              <a:ext cx="1013453" cy="352711"/>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7583700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Constellation</a:t>
            </a:r>
          </a:p>
        </p:txBody>
      </p:sp>
      <p:sp>
        <p:nvSpPr>
          <p:cNvPr id="3" name="Espace réservé du contenu 2"/>
          <p:cNvSpPr>
            <a:spLocks noGrp="1"/>
          </p:cNvSpPr>
          <p:nvPr>
            <p:ph idx="1"/>
          </p:nvPr>
        </p:nvSpPr>
        <p:spPr/>
        <p:txBody>
          <a:bodyPr/>
          <a:lstStyle/>
          <a:p>
            <a:endParaRPr lang="fr-FR" dirty="0"/>
          </a:p>
          <a:p>
            <a:r>
              <a:rPr lang="fr-FR" dirty="0"/>
              <a:t>Fusionner plusieurs modèles en étoile qui utilisent des dimensions communes</a:t>
            </a:r>
          </a:p>
          <a:p>
            <a:endParaRPr lang="fr-FR" dirty="0"/>
          </a:p>
          <a:p>
            <a:r>
              <a:rPr lang="fr-FR" dirty="0"/>
              <a:t>Un modèle en constellation comprend donc : </a:t>
            </a:r>
          </a:p>
          <a:p>
            <a:pPr lvl="1"/>
            <a:r>
              <a:rPr lang="fr-FR" dirty="0"/>
              <a:t>Plusieurs tables de faits </a:t>
            </a:r>
          </a:p>
          <a:p>
            <a:pPr lvl="1"/>
            <a:r>
              <a:rPr lang="fr-FR" dirty="0"/>
              <a:t>Des tables de dimensions communes ou non à ces tables de faits.</a:t>
            </a:r>
          </a:p>
          <a:p>
            <a:endParaRPr lang="fr-FR" dirty="0"/>
          </a:p>
        </p:txBody>
      </p:sp>
      <p:sp>
        <p:nvSpPr>
          <p:cNvPr id="4" name="Espace réservé de la date 3"/>
          <p:cNvSpPr>
            <a:spLocks noGrp="1"/>
          </p:cNvSpPr>
          <p:nvPr>
            <p:ph type="dt" sz="half" idx="10"/>
          </p:nvPr>
        </p:nvSpPr>
        <p:spPr/>
        <p:txBody>
          <a:bodyPr/>
          <a:lstStyle/>
          <a:p>
            <a:fld id="{71271B9D-05D0-6647-86BF-5CADC675A2E2}" type="datetime1">
              <a:rPr lang="fr-FR" smtClean="0"/>
              <a:pPr/>
              <a:t>27/03/2021</a:t>
            </a:fld>
            <a:endParaRPr lang="en-US" dirty="0"/>
          </a:p>
        </p:txBody>
      </p:sp>
      <p:sp>
        <p:nvSpPr>
          <p:cNvPr id="5" name="Espace réservé du pied de page 4"/>
          <p:cNvSpPr>
            <a:spLocks noGrp="1"/>
          </p:cNvSpPr>
          <p:nvPr>
            <p:ph type="ftr" sz="quarter" idx="11"/>
          </p:nvPr>
        </p:nvSpPr>
        <p:spPr/>
        <p:txBody>
          <a:bodyPr/>
          <a:lstStyle/>
          <a:p>
            <a:r>
              <a:rPr lang="en-US"/>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31944222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Modèle en Constellation - Exemple</a:t>
            </a:r>
          </a:p>
        </p:txBody>
      </p:sp>
      <p:sp>
        <p:nvSpPr>
          <p:cNvPr id="4" name="Espace réservé de la date 3"/>
          <p:cNvSpPr>
            <a:spLocks noGrp="1"/>
          </p:cNvSpPr>
          <p:nvPr>
            <p:ph type="dt" sz="half" idx="10"/>
          </p:nvPr>
        </p:nvSpPr>
        <p:spPr/>
        <p:txBody>
          <a:bodyPr/>
          <a:lstStyle/>
          <a:p>
            <a:fld id="{71271B9D-05D0-6647-86BF-5CADC675A2E2}" type="datetime1">
              <a:rPr lang="fr-FR" smtClean="0"/>
              <a:pPr/>
              <a:t>27/03/2021</a:t>
            </a:fld>
            <a:endParaRPr lang="en-US" dirty="0"/>
          </a:p>
        </p:txBody>
      </p:sp>
      <p:sp>
        <p:nvSpPr>
          <p:cNvPr id="5" name="Espace réservé du pied de page 4"/>
          <p:cNvSpPr>
            <a:spLocks noGrp="1"/>
          </p:cNvSpPr>
          <p:nvPr>
            <p:ph type="ftr" sz="quarter" idx="11"/>
          </p:nvPr>
        </p:nvSpPr>
        <p:spPr/>
        <p:txBody>
          <a:bodyPr/>
          <a:lstStyle/>
          <a:p>
            <a:r>
              <a:rPr lang="en-US"/>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48</a:t>
            </a:fld>
            <a:endParaRPr lang="en-US" dirty="0"/>
          </a:p>
        </p:txBody>
      </p:sp>
      <p:grpSp>
        <p:nvGrpSpPr>
          <p:cNvPr id="68" name="Grouper 67"/>
          <p:cNvGrpSpPr/>
          <p:nvPr/>
        </p:nvGrpSpPr>
        <p:grpSpPr>
          <a:xfrm>
            <a:off x="83280" y="2686417"/>
            <a:ext cx="12075050" cy="3203983"/>
            <a:chOff x="83280" y="2686417"/>
            <a:chExt cx="12075050" cy="3203983"/>
          </a:xfrm>
        </p:grpSpPr>
        <p:grpSp>
          <p:nvGrpSpPr>
            <p:cNvPr id="9" name="Grouper 8"/>
            <p:cNvGrpSpPr/>
            <p:nvPr/>
          </p:nvGrpSpPr>
          <p:grpSpPr>
            <a:xfrm>
              <a:off x="5482556" y="2686417"/>
              <a:ext cx="6675774" cy="3203983"/>
              <a:chOff x="1485316" y="2499026"/>
              <a:chExt cx="6675774" cy="3203983"/>
            </a:xfrm>
          </p:grpSpPr>
          <p:grpSp>
            <p:nvGrpSpPr>
              <p:cNvPr id="10" name="Grouper 9"/>
              <p:cNvGrpSpPr/>
              <p:nvPr/>
            </p:nvGrpSpPr>
            <p:grpSpPr>
              <a:xfrm>
                <a:off x="3661203" y="2733259"/>
                <a:ext cx="2915495" cy="2472054"/>
                <a:chOff x="4448944" y="4221088"/>
                <a:chExt cx="2368840" cy="2472054"/>
              </a:xfrm>
            </p:grpSpPr>
            <p:sp>
              <p:nvSpPr>
                <p:cNvPr id="32" name="Rectangle 31"/>
                <p:cNvSpPr/>
                <p:nvPr/>
              </p:nvSpPr>
              <p:spPr>
                <a:xfrm>
                  <a:off x="4448944" y="4221088"/>
                  <a:ext cx="2192532" cy="247205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FR" dirty="0"/>
                </a:p>
              </p:txBody>
            </p:sp>
            <p:cxnSp>
              <p:nvCxnSpPr>
                <p:cNvPr id="33" name="Connecteur droit 32"/>
                <p:cNvCxnSpPr/>
                <p:nvPr/>
              </p:nvCxnSpPr>
              <p:spPr>
                <a:xfrm>
                  <a:off x="4448944" y="4653136"/>
                  <a:ext cx="2192532" cy="0"/>
                </a:xfrm>
                <a:prstGeom prst="line">
                  <a:avLst/>
                </a:prstGeom>
              </p:spPr>
              <p:style>
                <a:lnRef idx="1">
                  <a:schemeClr val="accent3"/>
                </a:lnRef>
                <a:fillRef idx="0">
                  <a:schemeClr val="accent3"/>
                </a:fillRef>
                <a:effectRef idx="0">
                  <a:schemeClr val="accent3"/>
                </a:effectRef>
                <a:fontRef idx="minor">
                  <a:schemeClr val="tx1"/>
                </a:fontRef>
              </p:style>
            </p:cxnSp>
            <p:sp>
              <p:nvSpPr>
                <p:cNvPr id="34" name="ZoneTexte 33"/>
                <p:cNvSpPr txBox="1"/>
                <p:nvPr/>
              </p:nvSpPr>
              <p:spPr>
                <a:xfrm>
                  <a:off x="5143873" y="4251086"/>
                  <a:ext cx="772770" cy="369332"/>
                </a:xfrm>
                <a:prstGeom prst="rect">
                  <a:avLst/>
                </a:prstGeom>
                <a:noFill/>
              </p:spPr>
              <p:txBody>
                <a:bodyPr wrap="none" rtlCol="0">
                  <a:spAutoFit/>
                </a:bodyPr>
                <a:lstStyle/>
                <a:p>
                  <a:r>
                    <a:rPr lang="fr-FR" b="1" dirty="0"/>
                    <a:t>Ventes</a:t>
                  </a:r>
                </a:p>
              </p:txBody>
            </p:sp>
            <p:sp>
              <p:nvSpPr>
                <p:cNvPr id="35" name="ZoneTexte 34"/>
                <p:cNvSpPr txBox="1"/>
                <p:nvPr/>
              </p:nvSpPr>
              <p:spPr>
                <a:xfrm>
                  <a:off x="4481236" y="4653136"/>
                  <a:ext cx="2336548" cy="2031325"/>
                </a:xfrm>
                <a:prstGeom prst="rect">
                  <a:avLst/>
                </a:prstGeom>
                <a:noFill/>
              </p:spPr>
              <p:txBody>
                <a:bodyPr wrap="square" rtlCol="0">
                  <a:spAutoFit/>
                </a:bodyPr>
                <a:lstStyle/>
                <a:p>
                  <a:r>
                    <a:rPr lang="fr-FR" dirty="0">
                      <a:solidFill>
                        <a:schemeClr val="accent2"/>
                      </a:solidFill>
                    </a:rPr>
                    <a:t> </a:t>
                  </a:r>
                  <a:r>
                    <a:rPr lang="fr-FR" dirty="0" err="1">
                      <a:solidFill>
                        <a:schemeClr val="accent2"/>
                      </a:solidFill>
                    </a:rPr>
                    <a:t>Code_produit</a:t>
                  </a:r>
                  <a:endParaRPr lang="fr-FR" dirty="0">
                    <a:solidFill>
                      <a:schemeClr val="accent2"/>
                    </a:solidFill>
                  </a:endParaRPr>
                </a:p>
                <a:p>
                  <a:r>
                    <a:rPr lang="fr-FR" dirty="0">
                      <a:solidFill>
                        <a:schemeClr val="accent2"/>
                      </a:solidFill>
                    </a:rPr>
                    <a:t> </a:t>
                  </a:r>
                  <a:r>
                    <a:rPr lang="fr-FR" dirty="0" err="1">
                      <a:solidFill>
                        <a:schemeClr val="accent2"/>
                      </a:solidFill>
                    </a:rPr>
                    <a:t>Code_période</a:t>
                  </a:r>
                  <a:endParaRPr lang="fr-FR" dirty="0">
                    <a:solidFill>
                      <a:schemeClr val="accent2"/>
                    </a:solidFill>
                  </a:endParaRPr>
                </a:p>
                <a:p>
                  <a:r>
                    <a:rPr lang="fr-FR" dirty="0">
                      <a:solidFill>
                        <a:schemeClr val="accent2"/>
                      </a:solidFill>
                    </a:rPr>
                    <a:t> </a:t>
                  </a:r>
                  <a:r>
                    <a:rPr lang="fr-FR" dirty="0" err="1">
                      <a:solidFill>
                        <a:schemeClr val="accent2"/>
                      </a:solidFill>
                    </a:rPr>
                    <a:t>Code_Magasin</a:t>
                  </a:r>
                  <a:endParaRPr lang="fr-FR" dirty="0">
                    <a:solidFill>
                      <a:schemeClr val="accent2"/>
                    </a:solidFill>
                  </a:endParaRPr>
                </a:p>
                <a:p>
                  <a:endParaRPr lang="fr-FR" dirty="0"/>
                </a:p>
                <a:p>
                  <a:r>
                    <a:rPr lang="fr-FR" dirty="0" err="1"/>
                    <a:t>Unités_vendues</a:t>
                  </a:r>
                  <a:endParaRPr lang="fr-FR" dirty="0"/>
                </a:p>
                <a:p>
                  <a:r>
                    <a:rPr lang="fr-FR" dirty="0" err="1"/>
                    <a:t>Montant_ventes</a:t>
                  </a:r>
                  <a:endParaRPr lang="fr-FR" dirty="0"/>
                </a:p>
                <a:p>
                  <a:r>
                    <a:rPr lang="fr-FR" dirty="0" err="1"/>
                    <a:t>Montant_coût</a:t>
                  </a:r>
                  <a:endParaRPr lang="fr-FR" dirty="0"/>
                </a:p>
              </p:txBody>
            </p:sp>
          </p:grpSp>
          <p:cxnSp>
            <p:nvCxnSpPr>
              <p:cNvPr id="11" name="Connecteur droit avec flèche 10"/>
              <p:cNvCxnSpPr>
                <a:endCxn id="29" idx="3"/>
              </p:cNvCxnSpPr>
              <p:nvPr/>
            </p:nvCxnSpPr>
            <p:spPr>
              <a:xfrm flipH="1" flipV="1">
                <a:off x="2668986" y="3263536"/>
                <a:ext cx="1099214" cy="109508"/>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cxnSp>
            <p:nvCxnSpPr>
              <p:cNvPr id="12" name="Connecteur droit avec flèche 11"/>
              <p:cNvCxnSpPr/>
              <p:nvPr/>
            </p:nvCxnSpPr>
            <p:spPr>
              <a:xfrm flipH="1">
                <a:off x="2663636" y="3669362"/>
                <a:ext cx="1152128" cy="792088"/>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cxnSp>
            <p:nvCxnSpPr>
              <p:cNvPr id="13" name="Connecteur droit avec flèche 12"/>
              <p:cNvCxnSpPr>
                <a:endCxn id="19" idx="1"/>
              </p:cNvCxnSpPr>
              <p:nvPr/>
            </p:nvCxnSpPr>
            <p:spPr>
              <a:xfrm>
                <a:off x="5621072" y="3956038"/>
                <a:ext cx="1385178" cy="51865"/>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grpSp>
            <p:nvGrpSpPr>
              <p:cNvPr id="14" name="Grouper 13"/>
              <p:cNvGrpSpPr/>
              <p:nvPr/>
            </p:nvGrpSpPr>
            <p:grpSpPr>
              <a:xfrm>
                <a:off x="1490665" y="2499026"/>
                <a:ext cx="1178321" cy="1457012"/>
                <a:chOff x="1573941" y="3165306"/>
                <a:chExt cx="1178321" cy="1457012"/>
              </a:xfrm>
            </p:grpSpPr>
            <p:grpSp>
              <p:nvGrpSpPr>
                <p:cNvPr id="27" name="Grouper 26"/>
                <p:cNvGrpSpPr/>
                <p:nvPr/>
              </p:nvGrpSpPr>
              <p:grpSpPr>
                <a:xfrm>
                  <a:off x="1600134" y="3165306"/>
                  <a:ext cx="1152128" cy="1457012"/>
                  <a:chOff x="2000672" y="4437112"/>
                  <a:chExt cx="936104" cy="1457012"/>
                </a:xfrm>
              </p:grpSpPr>
              <p:sp>
                <p:nvSpPr>
                  <p:cNvPr id="29" name="Rectangle 28"/>
                  <p:cNvSpPr/>
                  <p:nvPr/>
                </p:nvSpPr>
                <p:spPr>
                  <a:xfrm>
                    <a:off x="2000672" y="4509120"/>
                    <a:ext cx="936104" cy="13850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30" name="Connecteur droit 29"/>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31" name="ZoneTexte 30"/>
                  <p:cNvSpPr txBox="1"/>
                  <p:nvPr/>
                </p:nvSpPr>
                <p:spPr>
                  <a:xfrm>
                    <a:off x="2080884" y="4437112"/>
                    <a:ext cx="703497" cy="338554"/>
                  </a:xfrm>
                  <a:prstGeom prst="rect">
                    <a:avLst/>
                  </a:prstGeom>
                  <a:noFill/>
                </p:spPr>
                <p:txBody>
                  <a:bodyPr wrap="none" rtlCol="0">
                    <a:spAutoFit/>
                  </a:bodyPr>
                  <a:lstStyle/>
                  <a:p>
                    <a:r>
                      <a:rPr lang="fr-FR" sz="1600" b="1" dirty="0"/>
                      <a:t>Produit</a:t>
                    </a:r>
                    <a:endParaRPr lang="fr-FR" b="1" dirty="0"/>
                  </a:p>
                </p:txBody>
              </p:sp>
            </p:grpSp>
            <p:sp>
              <p:nvSpPr>
                <p:cNvPr id="28" name="ZoneTexte 27"/>
                <p:cNvSpPr txBox="1"/>
                <p:nvPr/>
              </p:nvSpPr>
              <p:spPr>
                <a:xfrm>
                  <a:off x="1573941" y="3442871"/>
                  <a:ext cx="1152128" cy="1169551"/>
                </a:xfrm>
                <a:prstGeom prst="rect">
                  <a:avLst/>
                </a:prstGeom>
                <a:noFill/>
              </p:spPr>
              <p:txBody>
                <a:bodyPr wrap="square" rtlCol="0">
                  <a:spAutoFit/>
                </a:bodyPr>
                <a:lstStyle/>
                <a:p>
                  <a:r>
                    <a:rPr lang="fr-FR" sz="1400" b="1" dirty="0" err="1">
                      <a:solidFill>
                        <a:srgbClr val="FAC96A"/>
                      </a:solidFill>
                    </a:rPr>
                    <a:t>Code_pdt</a:t>
                  </a:r>
                  <a:endParaRPr lang="fr-FR" sz="1400" b="1" dirty="0">
                    <a:solidFill>
                      <a:srgbClr val="FAC96A"/>
                    </a:solidFill>
                  </a:endParaRPr>
                </a:p>
                <a:p>
                  <a:r>
                    <a:rPr lang="fr-FR" sz="1400" dirty="0"/>
                    <a:t>Description</a:t>
                  </a:r>
                </a:p>
                <a:p>
                  <a:r>
                    <a:rPr lang="fr-FR" sz="1400" dirty="0"/>
                    <a:t>Couleur</a:t>
                  </a:r>
                </a:p>
                <a:p>
                  <a:r>
                    <a:rPr lang="fr-FR" sz="1400" dirty="0"/>
                    <a:t>Marque</a:t>
                  </a:r>
                </a:p>
                <a:p>
                  <a:r>
                    <a:rPr lang="fr-FR" sz="1400" dirty="0"/>
                    <a:t>Créateur</a:t>
                  </a:r>
                </a:p>
              </p:txBody>
            </p:sp>
          </p:grpSp>
          <p:grpSp>
            <p:nvGrpSpPr>
              <p:cNvPr id="15" name="Grouper 14"/>
              <p:cNvGrpSpPr/>
              <p:nvPr/>
            </p:nvGrpSpPr>
            <p:grpSpPr>
              <a:xfrm>
                <a:off x="1485316" y="4245426"/>
                <a:ext cx="1178322" cy="1457583"/>
                <a:chOff x="1485316" y="4245426"/>
                <a:chExt cx="1178322" cy="1457583"/>
              </a:xfrm>
            </p:grpSpPr>
            <p:grpSp>
              <p:nvGrpSpPr>
                <p:cNvPr id="22" name="Grouper 21"/>
                <p:cNvGrpSpPr/>
                <p:nvPr/>
              </p:nvGrpSpPr>
              <p:grpSpPr>
                <a:xfrm>
                  <a:off x="1511510" y="4245426"/>
                  <a:ext cx="1152128" cy="1438776"/>
                  <a:chOff x="2000672" y="4437112"/>
                  <a:chExt cx="936104" cy="1438776"/>
                </a:xfrm>
              </p:grpSpPr>
              <p:sp>
                <p:nvSpPr>
                  <p:cNvPr id="24" name="Rectangle 23"/>
                  <p:cNvSpPr/>
                  <p:nvPr/>
                </p:nvSpPr>
                <p:spPr>
                  <a:xfrm>
                    <a:off x="2000672" y="4509120"/>
                    <a:ext cx="936104" cy="136676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25" name="Connecteur droit 24"/>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26" name="ZoneTexte 25"/>
                  <p:cNvSpPr txBox="1"/>
                  <p:nvPr/>
                </p:nvSpPr>
                <p:spPr>
                  <a:xfrm>
                    <a:off x="2080039" y="4437112"/>
                    <a:ext cx="766909" cy="338554"/>
                  </a:xfrm>
                  <a:prstGeom prst="rect">
                    <a:avLst/>
                  </a:prstGeom>
                  <a:noFill/>
                </p:spPr>
                <p:txBody>
                  <a:bodyPr wrap="none" rtlCol="0">
                    <a:spAutoFit/>
                  </a:bodyPr>
                  <a:lstStyle/>
                  <a:p>
                    <a:r>
                      <a:rPr lang="fr-FR" sz="1600" b="1" dirty="0"/>
                      <a:t>Période</a:t>
                    </a:r>
                    <a:endParaRPr lang="fr-FR" b="1" dirty="0"/>
                  </a:p>
                </p:txBody>
              </p:sp>
            </p:grpSp>
            <p:sp>
              <p:nvSpPr>
                <p:cNvPr id="23" name="ZoneTexte 22"/>
                <p:cNvSpPr txBox="1"/>
                <p:nvPr/>
              </p:nvSpPr>
              <p:spPr>
                <a:xfrm>
                  <a:off x="1485316" y="4533458"/>
                  <a:ext cx="1152128" cy="1169551"/>
                </a:xfrm>
                <a:prstGeom prst="rect">
                  <a:avLst/>
                </a:prstGeom>
                <a:noFill/>
              </p:spPr>
              <p:txBody>
                <a:bodyPr wrap="square" rtlCol="0">
                  <a:spAutoFit/>
                </a:bodyPr>
                <a:lstStyle/>
                <a:p>
                  <a:r>
                    <a:rPr lang="fr-FR" sz="1400" b="1" dirty="0" err="1">
                      <a:solidFill>
                        <a:srgbClr val="FAC96A"/>
                      </a:solidFill>
                    </a:rPr>
                    <a:t>Code_per</a:t>
                  </a:r>
                  <a:endParaRPr lang="fr-FR" sz="1400" b="1" dirty="0">
                    <a:solidFill>
                      <a:srgbClr val="FAC96A"/>
                    </a:solidFill>
                  </a:endParaRPr>
                </a:p>
                <a:p>
                  <a:r>
                    <a:rPr lang="fr-FR" sz="1400" dirty="0"/>
                    <a:t>Année</a:t>
                  </a:r>
                </a:p>
                <a:p>
                  <a:r>
                    <a:rPr lang="fr-FR" sz="1400" dirty="0"/>
                    <a:t>Trimestre</a:t>
                  </a:r>
                </a:p>
                <a:p>
                  <a:r>
                    <a:rPr lang="fr-FR" sz="1400" dirty="0"/>
                    <a:t>Mois</a:t>
                  </a:r>
                </a:p>
                <a:p>
                  <a:r>
                    <a:rPr lang="fr-FR" sz="1400" dirty="0"/>
                    <a:t>Jour</a:t>
                  </a:r>
                </a:p>
              </p:txBody>
            </p:sp>
          </p:grpSp>
          <p:grpSp>
            <p:nvGrpSpPr>
              <p:cNvPr id="16" name="Grouper 15"/>
              <p:cNvGrpSpPr/>
              <p:nvPr/>
            </p:nvGrpSpPr>
            <p:grpSpPr>
              <a:xfrm>
                <a:off x="7006249" y="3196552"/>
                <a:ext cx="1154841" cy="1550694"/>
                <a:chOff x="7006249" y="3196552"/>
                <a:chExt cx="1154841" cy="1550694"/>
              </a:xfrm>
            </p:grpSpPr>
            <p:grpSp>
              <p:nvGrpSpPr>
                <p:cNvPr id="17" name="Grouper 16"/>
                <p:cNvGrpSpPr/>
                <p:nvPr/>
              </p:nvGrpSpPr>
              <p:grpSpPr>
                <a:xfrm>
                  <a:off x="7006249" y="3196552"/>
                  <a:ext cx="1152128" cy="1550694"/>
                  <a:chOff x="2000672" y="4437112"/>
                  <a:chExt cx="936104" cy="1550694"/>
                </a:xfrm>
              </p:grpSpPr>
              <p:sp>
                <p:nvSpPr>
                  <p:cNvPr id="19" name="Rectangle 18"/>
                  <p:cNvSpPr/>
                  <p:nvPr/>
                </p:nvSpPr>
                <p:spPr>
                  <a:xfrm>
                    <a:off x="2000672" y="4509120"/>
                    <a:ext cx="936104" cy="147868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20" name="Connecteur droit 19"/>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21" name="ZoneTexte 20"/>
                  <p:cNvSpPr txBox="1"/>
                  <p:nvPr/>
                </p:nvSpPr>
                <p:spPr>
                  <a:xfrm>
                    <a:off x="2060110" y="4437112"/>
                    <a:ext cx="843590" cy="338554"/>
                  </a:xfrm>
                  <a:prstGeom prst="rect">
                    <a:avLst/>
                  </a:prstGeom>
                  <a:noFill/>
                </p:spPr>
                <p:txBody>
                  <a:bodyPr wrap="none" rtlCol="0">
                    <a:spAutoFit/>
                  </a:bodyPr>
                  <a:lstStyle/>
                  <a:p>
                    <a:r>
                      <a:rPr lang="fr-FR" sz="1600" b="1" dirty="0"/>
                      <a:t>Magasin</a:t>
                    </a:r>
                    <a:endParaRPr lang="fr-FR" b="1" dirty="0"/>
                  </a:p>
                </p:txBody>
              </p:sp>
            </p:grpSp>
            <p:sp>
              <p:nvSpPr>
                <p:cNvPr id="18" name="ZoneTexte 17"/>
                <p:cNvSpPr txBox="1"/>
                <p:nvPr/>
              </p:nvSpPr>
              <p:spPr>
                <a:xfrm>
                  <a:off x="7008962" y="3540689"/>
                  <a:ext cx="1152128" cy="1169551"/>
                </a:xfrm>
                <a:prstGeom prst="rect">
                  <a:avLst/>
                </a:prstGeom>
                <a:noFill/>
              </p:spPr>
              <p:txBody>
                <a:bodyPr wrap="square" rtlCol="0">
                  <a:spAutoFit/>
                </a:bodyPr>
                <a:lstStyle/>
                <a:p>
                  <a:r>
                    <a:rPr lang="fr-FR" sz="1400" b="1" dirty="0" err="1">
                      <a:solidFill>
                        <a:srgbClr val="FAC96A"/>
                      </a:solidFill>
                    </a:rPr>
                    <a:t>Code_mag</a:t>
                  </a:r>
                  <a:endParaRPr lang="fr-FR" sz="1400" b="1" dirty="0">
                    <a:solidFill>
                      <a:srgbClr val="FAC96A"/>
                    </a:solidFill>
                  </a:endParaRPr>
                </a:p>
                <a:p>
                  <a:r>
                    <a:rPr lang="fr-FR" sz="1400" dirty="0" err="1"/>
                    <a:t>Nom_mag</a:t>
                  </a:r>
                  <a:endParaRPr lang="fr-FR" sz="1400" dirty="0"/>
                </a:p>
                <a:p>
                  <a:r>
                    <a:rPr lang="fr-FR" sz="1400" dirty="0"/>
                    <a:t>Ville</a:t>
                  </a:r>
                </a:p>
                <a:p>
                  <a:r>
                    <a:rPr lang="fr-FR" sz="1400" dirty="0"/>
                    <a:t>Téléphone</a:t>
                  </a:r>
                </a:p>
                <a:p>
                  <a:r>
                    <a:rPr lang="fr-FR" sz="1400" dirty="0"/>
                    <a:t>Manager</a:t>
                  </a:r>
                </a:p>
              </p:txBody>
            </p:sp>
          </p:grpSp>
        </p:grpSp>
        <p:grpSp>
          <p:nvGrpSpPr>
            <p:cNvPr id="36" name="Grouper 35"/>
            <p:cNvGrpSpPr/>
            <p:nvPr/>
          </p:nvGrpSpPr>
          <p:grpSpPr>
            <a:xfrm>
              <a:off x="83280" y="2776354"/>
              <a:ext cx="5454517" cy="2706287"/>
              <a:chOff x="1469850" y="2499026"/>
              <a:chExt cx="5454517" cy="2706287"/>
            </a:xfrm>
          </p:grpSpPr>
          <p:grpSp>
            <p:nvGrpSpPr>
              <p:cNvPr id="37" name="Grouper 36"/>
              <p:cNvGrpSpPr/>
              <p:nvPr/>
            </p:nvGrpSpPr>
            <p:grpSpPr>
              <a:xfrm>
                <a:off x="3661203" y="2733259"/>
                <a:ext cx="2915495" cy="2472054"/>
                <a:chOff x="4448944" y="4221088"/>
                <a:chExt cx="2368840" cy="2472054"/>
              </a:xfrm>
            </p:grpSpPr>
            <p:sp>
              <p:nvSpPr>
                <p:cNvPr id="59" name="Rectangle 58"/>
                <p:cNvSpPr/>
                <p:nvPr/>
              </p:nvSpPr>
              <p:spPr>
                <a:xfrm>
                  <a:off x="4448944" y="4221088"/>
                  <a:ext cx="2192532" cy="247205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FR" dirty="0"/>
                </a:p>
              </p:txBody>
            </p:sp>
            <p:cxnSp>
              <p:nvCxnSpPr>
                <p:cNvPr id="60" name="Connecteur droit 59"/>
                <p:cNvCxnSpPr/>
                <p:nvPr/>
              </p:nvCxnSpPr>
              <p:spPr>
                <a:xfrm>
                  <a:off x="4448944" y="4653136"/>
                  <a:ext cx="2192532" cy="0"/>
                </a:xfrm>
                <a:prstGeom prst="line">
                  <a:avLst/>
                </a:prstGeom>
              </p:spPr>
              <p:style>
                <a:lnRef idx="1">
                  <a:schemeClr val="accent3"/>
                </a:lnRef>
                <a:fillRef idx="0">
                  <a:schemeClr val="accent3"/>
                </a:fillRef>
                <a:effectRef idx="0">
                  <a:schemeClr val="accent3"/>
                </a:effectRef>
                <a:fontRef idx="minor">
                  <a:schemeClr val="tx1"/>
                </a:fontRef>
              </p:style>
            </p:cxnSp>
            <p:sp>
              <p:nvSpPr>
                <p:cNvPr id="61" name="ZoneTexte 60"/>
                <p:cNvSpPr txBox="1"/>
                <p:nvPr/>
              </p:nvSpPr>
              <p:spPr>
                <a:xfrm>
                  <a:off x="5143873" y="4251086"/>
                  <a:ext cx="783942" cy="369332"/>
                </a:xfrm>
                <a:prstGeom prst="rect">
                  <a:avLst/>
                </a:prstGeom>
                <a:noFill/>
              </p:spPr>
              <p:txBody>
                <a:bodyPr wrap="none" rtlCol="0">
                  <a:spAutoFit/>
                </a:bodyPr>
                <a:lstStyle/>
                <a:p>
                  <a:r>
                    <a:rPr lang="fr-FR" b="1" dirty="0"/>
                    <a:t>Achats</a:t>
                  </a:r>
                </a:p>
              </p:txBody>
            </p:sp>
            <p:sp>
              <p:nvSpPr>
                <p:cNvPr id="62" name="ZoneTexte 61"/>
                <p:cNvSpPr txBox="1"/>
                <p:nvPr/>
              </p:nvSpPr>
              <p:spPr>
                <a:xfrm>
                  <a:off x="4481236" y="4653136"/>
                  <a:ext cx="2336548" cy="2031325"/>
                </a:xfrm>
                <a:prstGeom prst="rect">
                  <a:avLst/>
                </a:prstGeom>
                <a:noFill/>
              </p:spPr>
              <p:txBody>
                <a:bodyPr wrap="square" rtlCol="0">
                  <a:spAutoFit/>
                </a:bodyPr>
                <a:lstStyle/>
                <a:p>
                  <a:r>
                    <a:rPr lang="fr-FR" dirty="0">
                      <a:solidFill>
                        <a:schemeClr val="accent2"/>
                      </a:solidFill>
                    </a:rPr>
                    <a:t> </a:t>
                  </a:r>
                  <a:r>
                    <a:rPr lang="fr-FR" dirty="0" err="1">
                      <a:solidFill>
                        <a:schemeClr val="accent2"/>
                      </a:solidFill>
                    </a:rPr>
                    <a:t>Code_produit</a:t>
                  </a:r>
                  <a:endParaRPr lang="fr-FR" dirty="0">
                    <a:solidFill>
                      <a:schemeClr val="accent2"/>
                    </a:solidFill>
                  </a:endParaRPr>
                </a:p>
                <a:p>
                  <a:r>
                    <a:rPr lang="fr-FR" dirty="0">
                      <a:solidFill>
                        <a:schemeClr val="accent2"/>
                      </a:solidFill>
                    </a:rPr>
                    <a:t> </a:t>
                  </a:r>
                  <a:r>
                    <a:rPr lang="fr-FR" dirty="0" err="1">
                      <a:solidFill>
                        <a:schemeClr val="accent2"/>
                      </a:solidFill>
                    </a:rPr>
                    <a:t>Code_période</a:t>
                  </a:r>
                  <a:endParaRPr lang="fr-FR" dirty="0">
                    <a:solidFill>
                      <a:schemeClr val="accent2"/>
                    </a:solidFill>
                  </a:endParaRPr>
                </a:p>
                <a:p>
                  <a:r>
                    <a:rPr lang="fr-FR" dirty="0">
                      <a:solidFill>
                        <a:schemeClr val="accent2"/>
                      </a:solidFill>
                    </a:rPr>
                    <a:t> </a:t>
                  </a:r>
                  <a:r>
                    <a:rPr lang="fr-FR" dirty="0" err="1">
                      <a:solidFill>
                        <a:schemeClr val="accent2"/>
                      </a:solidFill>
                    </a:rPr>
                    <a:t>Code_fournisseur</a:t>
                  </a:r>
                  <a:endParaRPr lang="fr-FR" dirty="0">
                    <a:solidFill>
                      <a:schemeClr val="accent2"/>
                    </a:solidFill>
                  </a:endParaRPr>
                </a:p>
                <a:p>
                  <a:endParaRPr lang="fr-FR" dirty="0"/>
                </a:p>
                <a:p>
                  <a:r>
                    <a:rPr lang="fr-FR" dirty="0" err="1"/>
                    <a:t>Unités_achetées</a:t>
                  </a:r>
                  <a:endParaRPr lang="fr-FR" dirty="0"/>
                </a:p>
                <a:p>
                  <a:r>
                    <a:rPr lang="fr-FR" dirty="0" err="1"/>
                    <a:t>Montant_achats</a:t>
                  </a:r>
                  <a:endParaRPr lang="fr-FR" dirty="0"/>
                </a:p>
                <a:p>
                  <a:r>
                    <a:rPr lang="fr-FR" dirty="0" err="1"/>
                    <a:t>Montant_remises</a:t>
                  </a:r>
                  <a:endParaRPr lang="fr-FR" dirty="0"/>
                </a:p>
              </p:txBody>
            </p:sp>
          </p:grpSp>
          <p:cxnSp>
            <p:nvCxnSpPr>
              <p:cNvPr id="38" name="Connecteur droit avec flèche 37"/>
              <p:cNvCxnSpPr>
                <a:endCxn id="56" idx="3"/>
              </p:cNvCxnSpPr>
              <p:nvPr/>
            </p:nvCxnSpPr>
            <p:spPr>
              <a:xfrm flipH="1" flipV="1">
                <a:off x="2668989" y="3156104"/>
                <a:ext cx="1132562" cy="709998"/>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cxnSp>
            <p:nvCxnSpPr>
              <p:cNvPr id="40" name="Connecteur droit avec flèche 39"/>
              <p:cNvCxnSpPr/>
              <p:nvPr/>
            </p:nvCxnSpPr>
            <p:spPr>
              <a:xfrm flipV="1">
                <a:off x="5496159" y="2804217"/>
                <a:ext cx="1428208" cy="568826"/>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grpSp>
            <p:nvGrpSpPr>
              <p:cNvPr id="41" name="Grouper 40"/>
              <p:cNvGrpSpPr/>
              <p:nvPr/>
            </p:nvGrpSpPr>
            <p:grpSpPr>
              <a:xfrm>
                <a:off x="1469850" y="2499026"/>
                <a:ext cx="1287532" cy="1242148"/>
                <a:chOff x="1553126" y="3165306"/>
                <a:chExt cx="1287532" cy="1242148"/>
              </a:xfrm>
            </p:grpSpPr>
            <p:grpSp>
              <p:nvGrpSpPr>
                <p:cNvPr id="54" name="Grouper 53"/>
                <p:cNvGrpSpPr/>
                <p:nvPr/>
              </p:nvGrpSpPr>
              <p:grpSpPr>
                <a:xfrm>
                  <a:off x="1553126" y="3165306"/>
                  <a:ext cx="1287532" cy="1242148"/>
                  <a:chOff x="1962476" y="4437112"/>
                  <a:chExt cx="1046119" cy="1242148"/>
                </a:xfrm>
              </p:grpSpPr>
              <p:sp>
                <p:nvSpPr>
                  <p:cNvPr id="56" name="Rectangle 55"/>
                  <p:cNvSpPr/>
                  <p:nvPr/>
                </p:nvSpPr>
                <p:spPr>
                  <a:xfrm>
                    <a:off x="2000672" y="4509120"/>
                    <a:ext cx="936104" cy="117014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57" name="Connecteur droit 56"/>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58" name="ZoneTexte 57"/>
                  <p:cNvSpPr txBox="1"/>
                  <p:nvPr/>
                </p:nvSpPr>
                <p:spPr>
                  <a:xfrm>
                    <a:off x="1962476" y="4437112"/>
                    <a:ext cx="1046119" cy="338554"/>
                  </a:xfrm>
                  <a:prstGeom prst="rect">
                    <a:avLst/>
                  </a:prstGeom>
                  <a:noFill/>
                </p:spPr>
                <p:txBody>
                  <a:bodyPr wrap="none" rtlCol="0">
                    <a:spAutoFit/>
                  </a:bodyPr>
                  <a:lstStyle/>
                  <a:p>
                    <a:r>
                      <a:rPr lang="fr-FR" sz="1600" b="1" dirty="0"/>
                      <a:t>Fournisseur</a:t>
                    </a:r>
                    <a:endParaRPr lang="fr-FR" b="1" dirty="0"/>
                  </a:p>
                </p:txBody>
              </p:sp>
            </p:grpSp>
            <p:sp>
              <p:nvSpPr>
                <p:cNvPr id="55" name="ZoneTexte 54"/>
                <p:cNvSpPr txBox="1"/>
                <p:nvPr/>
              </p:nvSpPr>
              <p:spPr>
                <a:xfrm>
                  <a:off x="1573941" y="3442871"/>
                  <a:ext cx="1152128" cy="954107"/>
                </a:xfrm>
                <a:prstGeom prst="rect">
                  <a:avLst/>
                </a:prstGeom>
                <a:noFill/>
              </p:spPr>
              <p:txBody>
                <a:bodyPr wrap="square" rtlCol="0">
                  <a:spAutoFit/>
                </a:bodyPr>
                <a:lstStyle/>
                <a:p>
                  <a:r>
                    <a:rPr lang="fr-FR" sz="1400" b="1" dirty="0" err="1">
                      <a:solidFill>
                        <a:srgbClr val="FAC96A"/>
                      </a:solidFill>
                    </a:rPr>
                    <a:t>Code_four</a:t>
                  </a:r>
                  <a:endParaRPr lang="fr-FR" sz="1400" b="1" dirty="0">
                    <a:solidFill>
                      <a:srgbClr val="FAC96A"/>
                    </a:solidFill>
                  </a:endParaRPr>
                </a:p>
                <a:p>
                  <a:r>
                    <a:rPr lang="fr-FR" sz="1400" dirty="0"/>
                    <a:t>Nom</a:t>
                  </a:r>
                </a:p>
                <a:p>
                  <a:r>
                    <a:rPr lang="fr-FR" sz="1400" dirty="0"/>
                    <a:t>Adresse</a:t>
                  </a:r>
                </a:p>
                <a:p>
                  <a:r>
                    <a:rPr lang="fr-FR" sz="1400" dirty="0"/>
                    <a:t>Catégorie</a:t>
                  </a:r>
                </a:p>
              </p:txBody>
            </p:sp>
          </p:grpSp>
        </p:grpSp>
        <p:cxnSp>
          <p:nvCxnSpPr>
            <p:cNvPr id="64" name="Connecteur droit avec flèche 63"/>
            <p:cNvCxnSpPr/>
            <p:nvPr/>
          </p:nvCxnSpPr>
          <p:spPr>
            <a:xfrm>
              <a:off x="4045547" y="3962689"/>
              <a:ext cx="1429794" cy="826199"/>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573052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Synthèse</a:t>
            </a:r>
          </a:p>
        </p:txBody>
      </p:sp>
      <p:sp>
        <p:nvSpPr>
          <p:cNvPr id="3" name="Espace réservé du contenu 2"/>
          <p:cNvSpPr>
            <a:spLocks noGrp="1"/>
          </p:cNvSpPr>
          <p:nvPr>
            <p:ph idx="1"/>
          </p:nvPr>
        </p:nvSpPr>
        <p:spPr/>
        <p:txBody>
          <a:bodyPr/>
          <a:lstStyle/>
          <a:p>
            <a:r>
              <a:rPr lang="fr-FR" dirty="0"/>
              <a:t>Modèle en étoile</a:t>
            </a:r>
          </a:p>
          <a:p>
            <a:pPr lvl="1"/>
            <a:r>
              <a:rPr lang="fr-FR" dirty="0"/>
              <a:t>Taille de dimension plus grosse </a:t>
            </a:r>
          </a:p>
          <a:p>
            <a:r>
              <a:rPr lang="fr-FR" dirty="0"/>
              <a:t>Modèle en flocon de neige</a:t>
            </a:r>
          </a:p>
          <a:p>
            <a:pPr lvl="1"/>
            <a:r>
              <a:rPr lang="fr-FR" dirty="0"/>
              <a:t>Jointures pour reconstruire </a:t>
            </a:r>
          </a:p>
          <a:p>
            <a:r>
              <a:rPr lang="fr-FR" dirty="0"/>
              <a:t>Modèle en étoile &gt;&gt; Modèle en flocon </a:t>
            </a:r>
            <a:r>
              <a:rPr lang="fr-FR" dirty="0">
                <a:latin typeface="Wingdings"/>
              </a:rPr>
              <a:t> </a:t>
            </a:r>
          </a:p>
          <a:p>
            <a:pPr lvl="1"/>
            <a:r>
              <a:rPr lang="fr-FR" dirty="0"/>
              <a:t>car tables de dimension &lt;&lt; tables de fait </a:t>
            </a:r>
          </a:p>
          <a:p>
            <a:endParaRPr lang="fr-FR" dirty="0"/>
          </a:p>
        </p:txBody>
      </p:sp>
      <p:sp>
        <p:nvSpPr>
          <p:cNvPr id="4" name="Espace réservé de la date 3"/>
          <p:cNvSpPr>
            <a:spLocks noGrp="1"/>
          </p:cNvSpPr>
          <p:nvPr>
            <p:ph type="dt" sz="half" idx="10"/>
          </p:nvPr>
        </p:nvSpPr>
        <p:spPr/>
        <p:txBody>
          <a:bodyPr/>
          <a:lstStyle/>
          <a:p>
            <a:fld id="{71271B9D-05D0-6647-86BF-5CADC675A2E2}" type="datetime1">
              <a:rPr lang="fr-FR" smtClean="0"/>
              <a:pPr/>
              <a:t>27/03/2021</a:t>
            </a:fld>
            <a:endParaRPr lang="en-US" dirty="0"/>
          </a:p>
        </p:txBody>
      </p:sp>
      <p:sp>
        <p:nvSpPr>
          <p:cNvPr id="5" name="Espace réservé du pied de page 4"/>
          <p:cNvSpPr>
            <a:spLocks noGrp="1"/>
          </p:cNvSpPr>
          <p:nvPr>
            <p:ph type="ftr" sz="quarter" idx="11"/>
          </p:nvPr>
        </p:nvSpPr>
        <p:spPr/>
        <p:txBody>
          <a:bodyPr/>
          <a:lstStyle/>
          <a:p>
            <a:r>
              <a:rPr lang="en-US"/>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807377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b="1" dirty="0"/>
              <a:t>Exemple de modèle relationnel</a:t>
            </a:r>
          </a:p>
        </p:txBody>
      </p:sp>
      <p:sp>
        <p:nvSpPr>
          <p:cNvPr id="8" name="Espace réservé du contenu 7"/>
          <p:cNvSpPr>
            <a:spLocks noGrp="1"/>
          </p:cNvSpPr>
          <p:nvPr>
            <p:ph idx="1"/>
          </p:nvPr>
        </p:nvSpPr>
        <p:spPr>
          <a:xfrm>
            <a:off x="215444" y="1899920"/>
            <a:ext cx="6685686" cy="2204720"/>
          </a:xfrm>
          <a:ln>
            <a:solidFill>
              <a:schemeClr val="accent1"/>
            </a:solidFill>
          </a:ln>
        </p:spPr>
        <p:txBody>
          <a:bodyPr>
            <a:noAutofit/>
          </a:bodyPr>
          <a:lstStyle/>
          <a:p>
            <a:r>
              <a:rPr lang="fr-FR" sz="2800" dirty="0"/>
              <a:t>CLIENT (</a:t>
            </a:r>
            <a:r>
              <a:rPr lang="fr-FR" sz="2800" u="sng" dirty="0" err="1"/>
              <a:t>Numcli</a:t>
            </a:r>
            <a:r>
              <a:rPr lang="fr-FR" sz="2800" dirty="0"/>
              <a:t>, </a:t>
            </a:r>
            <a:r>
              <a:rPr lang="fr-FR" sz="2800" dirty="0" err="1"/>
              <a:t>Nomcli</a:t>
            </a:r>
            <a:r>
              <a:rPr lang="fr-FR" sz="2800" dirty="0"/>
              <a:t>, </a:t>
            </a:r>
            <a:r>
              <a:rPr lang="fr-FR" sz="2800" dirty="0" err="1"/>
              <a:t>Adressecli</a:t>
            </a:r>
            <a:r>
              <a:rPr lang="fr-FR" sz="2800" dirty="0"/>
              <a:t>)</a:t>
            </a:r>
          </a:p>
          <a:p>
            <a:r>
              <a:rPr lang="fr-FR" sz="2800" dirty="0"/>
              <a:t>FACTURE (</a:t>
            </a:r>
            <a:r>
              <a:rPr lang="fr-FR" sz="2800" u="sng" dirty="0" err="1"/>
              <a:t>Numfac</a:t>
            </a:r>
            <a:r>
              <a:rPr lang="fr-FR" sz="2800" dirty="0"/>
              <a:t>, </a:t>
            </a:r>
            <a:r>
              <a:rPr lang="fr-FR" sz="2800" dirty="0" err="1"/>
              <a:t>Datefac</a:t>
            </a:r>
            <a:r>
              <a:rPr lang="fr-FR" sz="2800" dirty="0"/>
              <a:t>, #Numcli)</a:t>
            </a:r>
          </a:p>
          <a:p>
            <a:r>
              <a:rPr lang="fr-FR" sz="2800" dirty="0"/>
              <a:t>PRODUIT (</a:t>
            </a:r>
            <a:r>
              <a:rPr lang="fr-FR" sz="2800" u="sng" dirty="0" err="1"/>
              <a:t>Refprod</a:t>
            </a:r>
            <a:r>
              <a:rPr lang="fr-FR" sz="2800" dirty="0"/>
              <a:t>, </a:t>
            </a:r>
            <a:r>
              <a:rPr lang="fr-FR" sz="2800" dirty="0" err="1"/>
              <a:t>desiprod</a:t>
            </a:r>
            <a:r>
              <a:rPr lang="fr-FR" sz="2800" dirty="0"/>
              <a:t>, </a:t>
            </a:r>
            <a:r>
              <a:rPr lang="fr-FR" sz="2800" dirty="0" err="1"/>
              <a:t>prixprod</a:t>
            </a:r>
            <a:r>
              <a:rPr lang="fr-FR" sz="2800" dirty="0"/>
              <a:t>)</a:t>
            </a:r>
          </a:p>
          <a:p>
            <a:r>
              <a:rPr lang="fr-FR" sz="2800" dirty="0" err="1"/>
              <a:t>LIGNE_FACTURE</a:t>
            </a:r>
            <a:r>
              <a:rPr lang="fr-FR" sz="2800" dirty="0"/>
              <a:t>(</a:t>
            </a:r>
            <a:r>
              <a:rPr lang="fr-FR" sz="2800" u="sng" dirty="0" err="1"/>
              <a:t>Numfac</a:t>
            </a:r>
            <a:r>
              <a:rPr lang="fr-FR" sz="2800" dirty="0"/>
              <a:t>, </a:t>
            </a:r>
            <a:r>
              <a:rPr lang="fr-FR" sz="2800" u="sng" dirty="0" err="1"/>
              <a:t>Refprod</a:t>
            </a:r>
            <a:r>
              <a:rPr lang="fr-FR" sz="2800" dirty="0"/>
              <a:t>, Quantité)</a:t>
            </a:r>
          </a:p>
        </p:txBody>
      </p:sp>
      <p:sp>
        <p:nvSpPr>
          <p:cNvPr id="4" name="Espace réservé de la date 3"/>
          <p:cNvSpPr>
            <a:spLocks noGrp="1"/>
          </p:cNvSpPr>
          <p:nvPr>
            <p:ph type="dt" sz="half" idx="10"/>
          </p:nvPr>
        </p:nvSpPr>
        <p:spPr/>
        <p:txBody>
          <a:bodyPr/>
          <a:lstStyle/>
          <a:p>
            <a:fld id="{C96D829E-A8F5-4849-BAA5-457269AC0A33}" type="datetime1">
              <a:rPr lang="fr-FR" smtClean="0"/>
              <a:pPr/>
              <a:t>27/03/2021</a:t>
            </a:fld>
            <a:endParaRPr lang="fr-BE"/>
          </a:p>
        </p:txBody>
      </p:sp>
      <p:sp>
        <p:nvSpPr>
          <p:cNvPr id="5" name="Espace réservé du pied de page 4"/>
          <p:cNvSpPr>
            <a:spLocks noGrp="1"/>
          </p:cNvSpPr>
          <p:nvPr>
            <p:ph type="ftr" sz="quarter" idx="11"/>
          </p:nvPr>
        </p:nvSpPr>
        <p:spPr/>
        <p:txBody>
          <a:bodyPr/>
          <a:lstStyle/>
          <a:p>
            <a:r>
              <a:rPr lang="fr-BE"/>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5</a:t>
            </a:fld>
            <a:endParaRPr lang="fr-BE"/>
          </a:p>
        </p:txBody>
      </p:sp>
      <p:sp>
        <p:nvSpPr>
          <p:cNvPr id="2" name="Ellipse 1">
            <a:extLst>
              <a:ext uri="{FF2B5EF4-FFF2-40B4-BE49-F238E27FC236}">
                <a16:creationId xmlns:a16="http://schemas.microsoft.com/office/drawing/2014/main" id="{324E3FFA-EE4D-4B3C-B91C-9A60CF4E611D}"/>
              </a:ext>
            </a:extLst>
          </p:cNvPr>
          <p:cNvSpPr/>
          <p:nvPr/>
        </p:nvSpPr>
        <p:spPr>
          <a:xfrm>
            <a:off x="1518249" y="1737360"/>
            <a:ext cx="1086928" cy="72979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DEBFD400-BFE9-4E2A-9494-FC53717BAD94}"/>
              </a:ext>
            </a:extLst>
          </p:cNvPr>
          <p:cNvSpPr txBox="1"/>
          <p:nvPr/>
        </p:nvSpPr>
        <p:spPr>
          <a:xfrm>
            <a:off x="7504984" y="2070340"/>
            <a:ext cx="4517366" cy="1938992"/>
          </a:xfrm>
          <a:prstGeom prst="rect">
            <a:avLst/>
          </a:prstGeom>
          <a:noFill/>
          <a:ln>
            <a:solidFill>
              <a:schemeClr val="accent2">
                <a:lumMod val="75000"/>
              </a:schemeClr>
            </a:solidFill>
          </a:ln>
        </p:spPr>
        <p:txBody>
          <a:bodyPr wrap="square" rtlCol="0">
            <a:spAutoFit/>
          </a:bodyPr>
          <a:lstStyle/>
          <a:p>
            <a:r>
              <a:rPr lang="fr-FR" sz="2400" dirty="0"/>
              <a:t>Clé primaire de la relation CLIENT : Identification de manière unique des autres valeurs des attributs de la relation (Dépendance fonctionnelle simple)</a:t>
            </a:r>
          </a:p>
        </p:txBody>
      </p:sp>
      <p:cxnSp>
        <p:nvCxnSpPr>
          <p:cNvPr id="16" name="Connecteur droit avec flèche 15">
            <a:extLst>
              <a:ext uri="{FF2B5EF4-FFF2-40B4-BE49-F238E27FC236}">
                <a16:creationId xmlns:a16="http://schemas.microsoft.com/office/drawing/2014/main" id="{E981344F-FC32-44E9-BAD8-1F895958AF9E}"/>
              </a:ext>
            </a:extLst>
          </p:cNvPr>
          <p:cNvCxnSpPr/>
          <p:nvPr/>
        </p:nvCxnSpPr>
        <p:spPr>
          <a:xfrm>
            <a:off x="2333415" y="2415396"/>
            <a:ext cx="5171569" cy="0"/>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Ellipse 16">
            <a:extLst>
              <a:ext uri="{FF2B5EF4-FFF2-40B4-BE49-F238E27FC236}">
                <a16:creationId xmlns:a16="http://schemas.microsoft.com/office/drawing/2014/main" id="{5DA88234-52B1-40AD-AA21-33A9AC7CCC47}"/>
              </a:ext>
            </a:extLst>
          </p:cNvPr>
          <p:cNvSpPr/>
          <p:nvPr/>
        </p:nvSpPr>
        <p:spPr>
          <a:xfrm>
            <a:off x="4293079" y="2390092"/>
            <a:ext cx="1383102" cy="72979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a:extLst>
              <a:ext uri="{FF2B5EF4-FFF2-40B4-BE49-F238E27FC236}">
                <a16:creationId xmlns:a16="http://schemas.microsoft.com/office/drawing/2014/main" id="{366052F6-DF42-420D-A991-C181B72F34E0}"/>
              </a:ext>
            </a:extLst>
          </p:cNvPr>
          <p:cNvSpPr txBox="1"/>
          <p:nvPr/>
        </p:nvSpPr>
        <p:spPr>
          <a:xfrm>
            <a:off x="7657384" y="4396594"/>
            <a:ext cx="4364966" cy="1569660"/>
          </a:xfrm>
          <a:prstGeom prst="rect">
            <a:avLst/>
          </a:prstGeom>
          <a:noFill/>
          <a:ln>
            <a:solidFill>
              <a:schemeClr val="accent2">
                <a:lumMod val="75000"/>
              </a:schemeClr>
            </a:solidFill>
          </a:ln>
        </p:spPr>
        <p:txBody>
          <a:bodyPr wrap="square" rtlCol="0">
            <a:spAutoFit/>
          </a:bodyPr>
          <a:lstStyle/>
          <a:p>
            <a:r>
              <a:rPr lang="fr-FR" sz="2400" dirty="0"/>
              <a:t>Clé étrangère permettant d’</a:t>
            </a:r>
            <a:r>
              <a:rPr lang="fr-FR" sz="2400" dirty="0" err="1"/>
              <a:t>établirs</a:t>
            </a:r>
            <a:r>
              <a:rPr lang="fr-FR" sz="2400" dirty="0"/>
              <a:t> le lien entre plusieurs tables (Dépendance fonctionnelle entre deux relations)</a:t>
            </a:r>
          </a:p>
        </p:txBody>
      </p:sp>
      <p:cxnSp>
        <p:nvCxnSpPr>
          <p:cNvPr id="20" name="Connecteur : en angle 19">
            <a:extLst>
              <a:ext uri="{FF2B5EF4-FFF2-40B4-BE49-F238E27FC236}">
                <a16:creationId xmlns:a16="http://schemas.microsoft.com/office/drawing/2014/main" id="{315AEF01-C569-4D97-BB84-D201CF1A6790}"/>
              </a:ext>
            </a:extLst>
          </p:cNvPr>
          <p:cNvCxnSpPr>
            <a:stCxn id="17" idx="6"/>
            <a:endCxn id="18" idx="1"/>
          </p:cNvCxnSpPr>
          <p:nvPr/>
        </p:nvCxnSpPr>
        <p:spPr>
          <a:xfrm>
            <a:off x="5676181" y="2754990"/>
            <a:ext cx="1981203" cy="2426434"/>
          </a:xfrm>
          <a:prstGeom prst="bentConnector3">
            <a:avLst>
              <a:gd name="adj1" fmla="val 70900"/>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Ellipse 21">
            <a:extLst>
              <a:ext uri="{FF2B5EF4-FFF2-40B4-BE49-F238E27FC236}">
                <a16:creationId xmlns:a16="http://schemas.microsoft.com/office/drawing/2014/main" id="{16E5B578-7750-4A24-A1AC-A6EF027F8CEE}"/>
              </a:ext>
            </a:extLst>
          </p:cNvPr>
          <p:cNvSpPr/>
          <p:nvPr/>
        </p:nvSpPr>
        <p:spPr>
          <a:xfrm>
            <a:off x="2720189" y="3508649"/>
            <a:ext cx="2662694" cy="72979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ZoneTexte 22">
            <a:extLst>
              <a:ext uri="{FF2B5EF4-FFF2-40B4-BE49-F238E27FC236}">
                <a16:creationId xmlns:a16="http://schemas.microsoft.com/office/drawing/2014/main" id="{88125770-7B9D-4009-B466-D0B4E717A3BE}"/>
              </a:ext>
            </a:extLst>
          </p:cNvPr>
          <p:cNvSpPr txBox="1"/>
          <p:nvPr/>
        </p:nvSpPr>
        <p:spPr>
          <a:xfrm>
            <a:off x="253050" y="4548994"/>
            <a:ext cx="4364966" cy="1200329"/>
          </a:xfrm>
          <a:prstGeom prst="rect">
            <a:avLst/>
          </a:prstGeom>
          <a:noFill/>
          <a:ln>
            <a:solidFill>
              <a:schemeClr val="accent2">
                <a:lumMod val="75000"/>
              </a:schemeClr>
            </a:solidFill>
          </a:ln>
        </p:spPr>
        <p:txBody>
          <a:bodyPr wrap="square" rtlCol="0">
            <a:spAutoFit/>
          </a:bodyPr>
          <a:lstStyle/>
          <a:p>
            <a:r>
              <a:rPr lang="fr-FR" sz="2400" dirty="0"/>
              <a:t>Clé primaire concaténée (Mise en évidence  d’une dépendance fonctionnelle composée)</a:t>
            </a:r>
          </a:p>
        </p:txBody>
      </p:sp>
      <p:cxnSp>
        <p:nvCxnSpPr>
          <p:cNvPr id="25" name="Connecteur : en angle 24">
            <a:extLst>
              <a:ext uri="{FF2B5EF4-FFF2-40B4-BE49-F238E27FC236}">
                <a16:creationId xmlns:a16="http://schemas.microsoft.com/office/drawing/2014/main" id="{770D485B-D775-40AF-AA02-96C857C88165}"/>
              </a:ext>
            </a:extLst>
          </p:cNvPr>
          <p:cNvCxnSpPr>
            <a:stCxn id="22" idx="5"/>
            <a:endCxn id="23" idx="3"/>
          </p:cNvCxnSpPr>
          <p:nvPr/>
        </p:nvCxnSpPr>
        <p:spPr>
          <a:xfrm rot="5400000">
            <a:off x="4296683" y="4452901"/>
            <a:ext cx="1017591" cy="374924"/>
          </a:xfrm>
          <a:prstGeom prst="bentConnector2">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8820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7" grpId="0" animBg="1"/>
      <p:bldP spid="18" grpId="0" animBg="1"/>
      <p:bldP spid="22" grpId="0" animBg="1"/>
      <p:bldP spid="2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Aspects Fondamentaux de la Modélisation MultiDimensionnelle</a:t>
            </a:r>
            <a:endParaRPr lang="fr-FR" dirty="0"/>
          </a:p>
        </p:txBody>
      </p:sp>
      <p:sp>
        <p:nvSpPr>
          <p:cNvPr id="3" name="Espace réservé du texte 2"/>
          <p:cNvSpPr>
            <a:spLocks noGrp="1"/>
          </p:cNvSpPr>
          <p:nvPr>
            <p:ph type="body" idx="1"/>
          </p:nvPr>
        </p:nvSpPr>
        <p:spPr/>
        <p:txBody>
          <a:bodyPr/>
          <a:lstStyle/>
          <a:p>
            <a:r>
              <a:rPr lang="fr-FR"/>
              <a:t>Chp3: </a:t>
            </a:r>
            <a:r>
              <a:rPr lang="x-none"/>
              <a:t>Modélisation des Données Décisionnelles</a:t>
            </a:r>
            <a:endParaRPr lang="fr-FR" dirty="0"/>
          </a:p>
        </p:txBody>
      </p:sp>
      <p:sp>
        <p:nvSpPr>
          <p:cNvPr id="4" name="Espace réservé de la date 3"/>
          <p:cNvSpPr>
            <a:spLocks noGrp="1"/>
          </p:cNvSpPr>
          <p:nvPr>
            <p:ph type="dt" sz="half" idx="10"/>
          </p:nvPr>
        </p:nvSpPr>
        <p:spPr/>
        <p:txBody>
          <a:bodyPr/>
          <a:lstStyle/>
          <a:p>
            <a:fld id="{E26A3D72-D8EA-3245-ABD2-850227D91C45}" type="datetime1">
              <a:rPr lang="fr-FR" smtClean="0"/>
              <a:pPr/>
              <a:t>27/03/2021</a:t>
            </a:fld>
            <a:endParaRPr lang="fr-BE"/>
          </a:p>
        </p:txBody>
      </p:sp>
      <p:sp>
        <p:nvSpPr>
          <p:cNvPr id="5" name="Espace réservé du pied de page 4"/>
          <p:cNvSpPr>
            <a:spLocks noGrp="1"/>
          </p:cNvSpPr>
          <p:nvPr>
            <p:ph type="ftr" sz="quarter" idx="11"/>
          </p:nvPr>
        </p:nvSpPr>
        <p:spPr/>
        <p:txBody>
          <a:bodyPr/>
          <a:lstStyle/>
          <a:p>
            <a:r>
              <a:rPr lang="fr-BE"/>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50</a:t>
            </a:fld>
            <a:endParaRPr lang="fr-BE"/>
          </a:p>
        </p:txBody>
      </p:sp>
    </p:spTree>
    <p:extLst>
      <p:ext uri="{BB962C8B-B14F-4D97-AF65-F5344CB8AC3E}">
        <p14:creationId xmlns:p14="http://schemas.microsoft.com/office/powerpoint/2010/main" val="25005514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Dimension</a:t>
            </a:r>
          </a:p>
        </p:txBody>
      </p:sp>
      <p:sp>
        <p:nvSpPr>
          <p:cNvPr id="3" name="Espace réservé du contenu 2"/>
          <p:cNvSpPr>
            <a:spLocks noGrp="1"/>
          </p:cNvSpPr>
          <p:nvPr>
            <p:ph idx="1"/>
          </p:nvPr>
        </p:nvSpPr>
        <p:spPr/>
        <p:txBody>
          <a:bodyPr/>
          <a:lstStyle/>
          <a:p>
            <a:r>
              <a:rPr lang="fr-FR" dirty="0"/>
              <a:t>Une dimension peut être définie comme :</a:t>
            </a:r>
          </a:p>
          <a:p>
            <a:pPr lvl="1"/>
            <a:r>
              <a:rPr lang="fr-FR" dirty="0"/>
              <a:t>un thème, ou un axe (attributs), selon lequel les données    seront analysées.</a:t>
            </a:r>
          </a:p>
          <a:p>
            <a:r>
              <a:rPr lang="fr-FR" dirty="0"/>
              <a:t>Ex : Temps, Découpage administratif, Produits.</a:t>
            </a:r>
          </a:p>
          <a:p>
            <a:r>
              <a:rPr lang="fr-FR" dirty="0"/>
              <a:t>Une dimension contient des membres organisés en hiérarchie :</a:t>
            </a:r>
          </a:p>
          <a:p>
            <a:pPr lvl="1"/>
            <a:r>
              <a:rPr lang="fr-FR" dirty="0"/>
              <a:t>Chacun des membres appartient à un niveau hiérarchique (ou niveau de granularité) particulier</a:t>
            </a:r>
          </a:p>
          <a:p>
            <a:pPr lvl="1"/>
            <a:r>
              <a:rPr lang="fr-FR" dirty="0"/>
              <a:t>Ex : pour la dimension Temps: année –semestre – mois – jour</a:t>
            </a:r>
          </a:p>
          <a:p>
            <a:endParaRPr lang="fr-FR" dirty="0"/>
          </a:p>
        </p:txBody>
      </p:sp>
      <p:sp>
        <p:nvSpPr>
          <p:cNvPr id="4" name="Espace réservé de la date 3"/>
          <p:cNvSpPr>
            <a:spLocks noGrp="1"/>
          </p:cNvSpPr>
          <p:nvPr>
            <p:ph type="dt" sz="half" idx="10"/>
          </p:nvPr>
        </p:nvSpPr>
        <p:spPr/>
        <p:txBody>
          <a:bodyPr/>
          <a:lstStyle/>
          <a:p>
            <a:fld id="{71271B9D-05D0-6647-86BF-5CADC675A2E2}" type="datetime1">
              <a:rPr lang="fr-FR" smtClean="0"/>
              <a:pPr/>
              <a:t>27/03/2021</a:t>
            </a:fld>
            <a:endParaRPr lang="en-US" dirty="0"/>
          </a:p>
        </p:txBody>
      </p:sp>
      <p:sp>
        <p:nvSpPr>
          <p:cNvPr id="5" name="Espace réservé du pied de page 4"/>
          <p:cNvSpPr>
            <a:spLocks noGrp="1"/>
          </p:cNvSpPr>
          <p:nvPr>
            <p:ph type="ftr" sz="quarter" idx="11"/>
          </p:nvPr>
        </p:nvSpPr>
        <p:spPr/>
        <p:txBody>
          <a:bodyPr/>
          <a:lstStyle/>
          <a:p>
            <a:r>
              <a:rPr lang="en-US"/>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51</a:t>
            </a:fld>
            <a:endParaRPr lang="en-US" dirty="0"/>
          </a:p>
        </p:txBody>
      </p:sp>
    </p:spTree>
    <p:extLst>
      <p:ext uri="{BB962C8B-B14F-4D97-AF65-F5344CB8AC3E}">
        <p14:creationId xmlns:p14="http://schemas.microsoft.com/office/powerpoint/2010/main" val="39685919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Dimensions - Caractéristiques</a:t>
            </a:r>
          </a:p>
        </p:txBody>
      </p:sp>
      <p:sp>
        <p:nvSpPr>
          <p:cNvPr id="3" name="Espace réservé du contenu 2"/>
          <p:cNvSpPr>
            <a:spLocks noGrp="1"/>
          </p:cNvSpPr>
          <p:nvPr>
            <p:ph idx="1"/>
          </p:nvPr>
        </p:nvSpPr>
        <p:spPr>
          <a:xfrm>
            <a:off x="1154954" y="2218427"/>
            <a:ext cx="9978713" cy="4237961"/>
          </a:xfrm>
        </p:spPr>
        <p:txBody>
          <a:bodyPr>
            <a:normAutofit fontScale="85000" lnSpcReduction="20000"/>
          </a:bodyPr>
          <a:lstStyle/>
          <a:p>
            <a:r>
              <a:rPr lang="fr-FR" dirty="0"/>
              <a:t>Dimension</a:t>
            </a:r>
          </a:p>
          <a:p>
            <a:pPr lvl="1"/>
            <a:r>
              <a:rPr lang="fr-FR" dirty="0"/>
              <a:t>Temps, Produit, Géographie, ... </a:t>
            </a:r>
          </a:p>
          <a:p>
            <a:r>
              <a:rPr lang="fr-FR" dirty="0"/>
              <a:t>Niveau : hiérarchisation des dimensions </a:t>
            </a:r>
          </a:p>
          <a:p>
            <a:pPr lvl="1"/>
            <a:r>
              <a:rPr lang="fr-FR" dirty="0"/>
              <a:t>Temps : Année, Semestre, Trimestre, Mois, Semaine, ... </a:t>
            </a:r>
          </a:p>
          <a:p>
            <a:pPr lvl="1"/>
            <a:r>
              <a:rPr lang="fr-FR" dirty="0"/>
              <a:t>Produit : Rayon, Catégorie, Nature,... </a:t>
            </a:r>
          </a:p>
          <a:p>
            <a:pPr lvl="1"/>
            <a:r>
              <a:rPr lang="fr-FR" dirty="0"/>
              <a:t>Géographie : Région, Département, Ville, Magasin, …</a:t>
            </a:r>
          </a:p>
          <a:p>
            <a:r>
              <a:rPr lang="fr-FR" dirty="0"/>
              <a:t>Membres d'un Niveau </a:t>
            </a:r>
          </a:p>
          <a:p>
            <a:pPr lvl="1"/>
            <a:r>
              <a:rPr lang="fr-FR" dirty="0"/>
              <a:t>Produit::Rayon					: Frais, Surgelé, ... , Liquide </a:t>
            </a:r>
          </a:p>
          <a:p>
            <a:pPr lvl="1"/>
            <a:r>
              <a:rPr lang="fr-FR" dirty="0"/>
              <a:t>Produit::</a:t>
            </a:r>
            <a:r>
              <a:rPr lang="fr-FR" dirty="0" err="1"/>
              <a:t>Rayon.Catégorie</a:t>
            </a:r>
            <a:r>
              <a:rPr lang="fr-FR" dirty="0"/>
              <a:t>			: </a:t>
            </a:r>
            <a:r>
              <a:rPr lang="fr-FR" dirty="0" err="1"/>
              <a:t>Frais.Laitage</a:t>
            </a:r>
            <a:r>
              <a:rPr lang="fr-FR" dirty="0"/>
              <a:t>, ... , </a:t>
            </a:r>
            <a:r>
              <a:rPr lang="fr-FR" dirty="0" err="1"/>
              <a:t>Liquide.Jus</a:t>
            </a:r>
            <a:endParaRPr lang="fr-FR" dirty="0"/>
          </a:p>
          <a:p>
            <a:pPr lvl="1"/>
            <a:r>
              <a:rPr lang="fr-FR" dirty="0"/>
              <a:t>Produit::</a:t>
            </a:r>
            <a:r>
              <a:rPr lang="fr-FR" dirty="0" err="1"/>
              <a:t>Rayon.Catégorie.Nature</a:t>
            </a:r>
            <a:r>
              <a:rPr lang="fr-FR" dirty="0"/>
              <a:t> 	: </a:t>
            </a:r>
            <a:r>
              <a:rPr lang="fr-FR" dirty="0" err="1"/>
              <a:t>Frais.Laitage.Yaourt</a:t>
            </a:r>
            <a:r>
              <a:rPr lang="fr-FR" dirty="0"/>
              <a:t>, ... , </a:t>
            </a:r>
            <a:r>
              <a:rPr lang="fr-FR" dirty="0" err="1"/>
              <a:t>Liquide.Jus.Orange</a:t>
            </a:r>
            <a:endParaRPr lang="fr-FR" dirty="0"/>
          </a:p>
          <a:p>
            <a:r>
              <a:rPr lang="fr-FR" dirty="0"/>
              <a:t>Cellule</a:t>
            </a:r>
          </a:p>
          <a:p>
            <a:pPr lvl="1"/>
            <a:r>
              <a:rPr lang="fr-FR" dirty="0"/>
              <a:t>Intersection des membres des différentes dimensions </a:t>
            </a:r>
          </a:p>
          <a:p>
            <a:r>
              <a:rPr lang="fr-FR" dirty="0"/>
              <a:t>Formule</a:t>
            </a:r>
          </a:p>
          <a:p>
            <a:pPr lvl="1"/>
            <a:r>
              <a:rPr lang="fr-FR" dirty="0"/>
              <a:t>calcul, expression, règle, croisement des dimensions </a:t>
            </a:r>
          </a:p>
          <a:p>
            <a:pPr lvl="2"/>
            <a:r>
              <a:rPr lang="fr-FR" dirty="0"/>
              <a:t>Somme(</a:t>
            </a:r>
            <a:r>
              <a:rPr lang="fr-FR" dirty="0" err="1"/>
              <a:t>Qte</a:t>
            </a:r>
            <a:r>
              <a:rPr lang="fr-FR" dirty="0"/>
              <a:t>), Somme(</a:t>
            </a:r>
            <a:r>
              <a:rPr lang="fr-FR" dirty="0" err="1"/>
              <a:t>Qte</a:t>
            </a:r>
            <a:r>
              <a:rPr lang="fr-FR" dirty="0"/>
              <a:t>*</a:t>
            </a:r>
            <a:r>
              <a:rPr lang="fr-FR" dirty="0" err="1"/>
              <a:t>PrixVente</a:t>
            </a:r>
            <a:r>
              <a:rPr lang="fr-FR" dirty="0"/>
              <a:t>), Moyenne(</a:t>
            </a:r>
            <a:r>
              <a:rPr lang="fr-FR" dirty="0" err="1"/>
              <a:t>Qte</a:t>
            </a:r>
            <a:r>
              <a:rPr lang="fr-FR" dirty="0"/>
              <a:t>*(</a:t>
            </a:r>
            <a:r>
              <a:rPr lang="fr-FR" dirty="0" err="1"/>
              <a:t>PrixVente-PrixAchat</a:t>
            </a:r>
            <a:r>
              <a:rPr lang="fr-FR" dirty="0"/>
              <a:t>)), ... </a:t>
            </a:r>
          </a:p>
          <a:p>
            <a:endParaRPr lang="fr-FR" dirty="0"/>
          </a:p>
        </p:txBody>
      </p:sp>
      <p:sp>
        <p:nvSpPr>
          <p:cNvPr id="4" name="Espace réservé de la date 3"/>
          <p:cNvSpPr>
            <a:spLocks noGrp="1"/>
          </p:cNvSpPr>
          <p:nvPr>
            <p:ph type="dt" sz="half" idx="10"/>
          </p:nvPr>
        </p:nvSpPr>
        <p:spPr/>
        <p:txBody>
          <a:bodyPr/>
          <a:lstStyle/>
          <a:p>
            <a:fld id="{FEBE557B-340C-5A4B-BD12-CD309894CF41}" type="datetime1">
              <a:rPr lang="fr-FR" smtClean="0"/>
              <a:pPr/>
              <a:t>27/03/2021</a:t>
            </a:fld>
            <a:endParaRPr lang="fr-BE"/>
          </a:p>
        </p:txBody>
      </p:sp>
      <p:sp>
        <p:nvSpPr>
          <p:cNvPr id="5" name="Espace réservé du pied de page 4"/>
          <p:cNvSpPr>
            <a:spLocks noGrp="1"/>
          </p:cNvSpPr>
          <p:nvPr>
            <p:ph type="ftr" sz="quarter" idx="11"/>
          </p:nvPr>
        </p:nvSpPr>
        <p:spPr/>
        <p:txBody>
          <a:bodyPr/>
          <a:lstStyle/>
          <a:p>
            <a:r>
              <a:rPr lang="fr-BE"/>
              <a:t>Business Intelligence</a:t>
            </a:r>
            <a:endParaRPr lang="fr-BE" dirty="0"/>
          </a:p>
        </p:txBody>
      </p:sp>
      <p:sp>
        <p:nvSpPr>
          <p:cNvPr id="10" name="Espace réservé du numéro de diapositive 9"/>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18187199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Faits</a:t>
            </a:r>
          </a:p>
        </p:txBody>
      </p:sp>
      <p:sp>
        <p:nvSpPr>
          <p:cNvPr id="3" name="Espace réservé du contenu 2"/>
          <p:cNvSpPr>
            <a:spLocks noGrp="1"/>
          </p:cNvSpPr>
          <p:nvPr>
            <p:ph idx="1"/>
          </p:nvPr>
        </p:nvSpPr>
        <p:spPr/>
        <p:txBody>
          <a:bodyPr>
            <a:normAutofit/>
          </a:bodyPr>
          <a:lstStyle/>
          <a:p>
            <a:r>
              <a:rPr lang="fr-FR" dirty="0"/>
              <a:t>Une mesure est un élément de donnée sur lequel portent les analyses, en fonction des différentes dimensions</a:t>
            </a:r>
          </a:p>
          <a:p>
            <a:pPr lvl="1"/>
            <a:r>
              <a:rPr lang="fr-FR" dirty="0"/>
              <a:t>Ex : coût des travaux, nombre d</a:t>
            </a:r>
            <a:r>
              <a:rPr lang="ja-JP" altLang="fr-FR" dirty="0"/>
              <a:t>’</a:t>
            </a:r>
            <a:r>
              <a:rPr lang="fr-FR" dirty="0"/>
              <a:t>accidents, ventes</a:t>
            </a:r>
          </a:p>
          <a:p>
            <a:pPr>
              <a:lnSpc>
                <a:spcPct val="90000"/>
              </a:lnSpc>
            </a:pPr>
            <a:r>
              <a:rPr lang="fr-FR" dirty="0"/>
              <a:t>Un fait représente la valeur d</a:t>
            </a:r>
            <a:r>
              <a:rPr lang="ja-JP" altLang="fr-FR" dirty="0"/>
              <a:t>’</a:t>
            </a:r>
            <a:r>
              <a:rPr lang="fr-FR" dirty="0"/>
              <a:t>une mesure, mesurée ou calculée, selon un membre de chacune des dimensions</a:t>
            </a:r>
          </a:p>
          <a:p>
            <a:pPr>
              <a:lnSpc>
                <a:spcPct val="90000"/>
              </a:lnSpc>
            </a:pPr>
            <a:r>
              <a:rPr lang="fr-FR" dirty="0"/>
              <a:t>Exemple : </a:t>
            </a:r>
          </a:p>
          <a:p>
            <a:pPr lvl="1">
              <a:lnSpc>
                <a:spcPct val="90000"/>
              </a:lnSpc>
            </a:pPr>
            <a:r>
              <a:rPr lang="fr-FR" dirty="0"/>
              <a:t>« 250 000 euros » est un fait qui exprime la valeur de la mesure « coût des travaux » pour le membre « 2002 » du niveau année de la dimension « temps » et le membre « Versailles » du niveau « ville » de la dimension « découpage administratif »</a:t>
            </a:r>
            <a:endParaRPr lang="en-US" dirty="0"/>
          </a:p>
        </p:txBody>
      </p:sp>
      <p:sp>
        <p:nvSpPr>
          <p:cNvPr id="4" name="Espace réservé de la date 3"/>
          <p:cNvSpPr>
            <a:spLocks noGrp="1"/>
          </p:cNvSpPr>
          <p:nvPr>
            <p:ph type="dt" sz="half" idx="10"/>
          </p:nvPr>
        </p:nvSpPr>
        <p:spPr/>
        <p:txBody>
          <a:bodyPr/>
          <a:lstStyle/>
          <a:p>
            <a:fld id="{71271B9D-05D0-6647-86BF-5CADC675A2E2}" type="datetime1">
              <a:rPr lang="fr-FR" smtClean="0"/>
              <a:pPr/>
              <a:t>27/03/2021</a:t>
            </a:fld>
            <a:endParaRPr lang="en-US" dirty="0"/>
          </a:p>
        </p:txBody>
      </p:sp>
      <p:sp>
        <p:nvSpPr>
          <p:cNvPr id="5" name="Espace réservé du pied de page 4"/>
          <p:cNvSpPr>
            <a:spLocks noGrp="1"/>
          </p:cNvSpPr>
          <p:nvPr>
            <p:ph type="ftr" sz="quarter" idx="11"/>
          </p:nvPr>
        </p:nvSpPr>
        <p:spPr/>
        <p:txBody>
          <a:bodyPr/>
          <a:lstStyle/>
          <a:p>
            <a:r>
              <a:rPr lang="en-US"/>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1073983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Faits – Table des Faits</a:t>
            </a:r>
          </a:p>
        </p:txBody>
      </p:sp>
      <p:sp>
        <p:nvSpPr>
          <p:cNvPr id="3" name="Espace réservé du contenu 2"/>
          <p:cNvSpPr>
            <a:spLocks noGrp="1"/>
          </p:cNvSpPr>
          <p:nvPr>
            <p:ph idx="1"/>
          </p:nvPr>
        </p:nvSpPr>
        <p:spPr/>
        <p:txBody>
          <a:bodyPr>
            <a:normAutofit/>
          </a:bodyPr>
          <a:lstStyle/>
          <a:p>
            <a:r>
              <a:rPr lang="fr-FR" dirty="0"/>
              <a:t>Fait additif : </a:t>
            </a:r>
          </a:p>
          <a:p>
            <a:pPr lvl="1"/>
            <a:r>
              <a:rPr lang="fr-FR" dirty="0"/>
              <a:t>Additionnable suivant toutes les dimensions</a:t>
            </a:r>
          </a:p>
          <a:p>
            <a:pPr lvl="1"/>
            <a:r>
              <a:rPr lang="fr-FR" dirty="0"/>
              <a:t>Exemples: quantité vendue, chiffre d’affaire, coût</a:t>
            </a:r>
          </a:p>
          <a:p>
            <a:r>
              <a:rPr lang="fr-FR" dirty="0"/>
              <a:t>Fait semi-additif : </a:t>
            </a:r>
          </a:p>
          <a:p>
            <a:pPr lvl="1"/>
            <a:r>
              <a:rPr lang="fr-FR" dirty="0"/>
              <a:t>Additionnable selon certaines dimensions</a:t>
            </a:r>
          </a:p>
          <a:p>
            <a:pPr lvl="1"/>
            <a:r>
              <a:rPr lang="fr-FR" dirty="0"/>
              <a:t>Exemples: Niveau de stock (excepté sur la dimension temps), Nombre de transactions, de clients (excepté sur la dimension produit)</a:t>
            </a:r>
          </a:p>
          <a:p>
            <a:r>
              <a:rPr lang="fr-FR" dirty="0"/>
              <a:t>Fait non-additif : </a:t>
            </a:r>
          </a:p>
          <a:p>
            <a:pPr lvl="1"/>
            <a:r>
              <a:rPr lang="fr-FR" dirty="0"/>
              <a:t>Non additionnable</a:t>
            </a:r>
          </a:p>
          <a:p>
            <a:pPr lvl="1"/>
            <a:r>
              <a:rPr lang="fr-FR" dirty="0"/>
              <a:t>Exemple: attribut ratio (marge brute = 1- Coût/CA)</a:t>
            </a:r>
          </a:p>
        </p:txBody>
      </p:sp>
      <p:sp>
        <p:nvSpPr>
          <p:cNvPr id="4" name="Espace réservé de la date 3"/>
          <p:cNvSpPr>
            <a:spLocks noGrp="1"/>
          </p:cNvSpPr>
          <p:nvPr>
            <p:ph type="dt" sz="half" idx="10"/>
          </p:nvPr>
        </p:nvSpPr>
        <p:spPr/>
        <p:txBody>
          <a:bodyPr/>
          <a:lstStyle/>
          <a:p>
            <a:fld id="{D93C65CF-0DF3-B24C-9B3E-65F58C0036C5}" type="datetime1">
              <a:rPr lang="fr-FR" smtClean="0"/>
              <a:pPr/>
              <a:t>27/03/2021</a:t>
            </a:fld>
            <a:endParaRPr lang="fr-BE"/>
          </a:p>
        </p:txBody>
      </p:sp>
      <p:sp>
        <p:nvSpPr>
          <p:cNvPr id="5" name="Espace réservé du pied de page 4"/>
          <p:cNvSpPr>
            <a:spLocks noGrp="1"/>
          </p:cNvSpPr>
          <p:nvPr>
            <p:ph type="ftr" sz="quarter" idx="11"/>
          </p:nvPr>
        </p:nvSpPr>
        <p:spPr/>
        <p:txBody>
          <a:bodyPr/>
          <a:lstStyle/>
          <a:p>
            <a:r>
              <a:rPr lang="fr-BE"/>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54</a:t>
            </a:fld>
            <a:endParaRPr lang="fr-BE"/>
          </a:p>
        </p:txBody>
      </p:sp>
    </p:spTree>
    <p:extLst>
      <p:ext uri="{BB962C8B-B14F-4D97-AF65-F5344CB8AC3E}">
        <p14:creationId xmlns:p14="http://schemas.microsoft.com/office/powerpoint/2010/main" val="32781262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Dimension Temps</a:t>
            </a:r>
          </a:p>
        </p:txBody>
      </p:sp>
      <p:sp>
        <p:nvSpPr>
          <p:cNvPr id="3" name="Espace réservé du contenu 2"/>
          <p:cNvSpPr>
            <a:spLocks noGrp="1"/>
          </p:cNvSpPr>
          <p:nvPr>
            <p:ph idx="1"/>
          </p:nvPr>
        </p:nvSpPr>
        <p:spPr/>
        <p:txBody>
          <a:bodyPr>
            <a:normAutofit/>
          </a:bodyPr>
          <a:lstStyle/>
          <a:p>
            <a:r>
              <a:rPr lang="fr-FR" dirty="0"/>
              <a:t>Commune à tout entrepôt </a:t>
            </a:r>
          </a:p>
          <a:p>
            <a:r>
              <a:rPr lang="fr-FR" dirty="0"/>
              <a:t>Reliée à toute table de fait </a:t>
            </a:r>
          </a:p>
          <a:p>
            <a:r>
              <a:rPr lang="fr-FR" dirty="0"/>
              <a:t>2 choix d ’implantation </a:t>
            </a:r>
          </a:p>
          <a:p>
            <a:pPr lvl="1"/>
            <a:r>
              <a:rPr lang="fr-FR" dirty="0"/>
              <a:t>Type SQL DATE </a:t>
            </a:r>
          </a:p>
          <a:p>
            <a:pPr lvl="1"/>
            <a:r>
              <a:rPr lang="fr-FR" dirty="0"/>
              <a:t>Calendrier + Table Temps</a:t>
            </a:r>
          </a:p>
          <a:p>
            <a:pPr lvl="2"/>
            <a:r>
              <a:rPr lang="fr-FR" dirty="0"/>
              <a:t>Informations supplémentaires </a:t>
            </a:r>
          </a:p>
          <a:p>
            <a:pPr lvl="3"/>
            <a:r>
              <a:rPr lang="fr-FR" dirty="0"/>
              <a:t>Évènement (match de finale de coupe du monde) </a:t>
            </a:r>
          </a:p>
          <a:p>
            <a:pPr lvl="3"/>
            <a:r>
              <a:rPr lang="fr-FR" dirty="0"/>
              <a:t>Jours fériés, vacances, période fiscale,</a:t>
            </a:r>
          </a:p>
          <a:p>
            <a:pPr lvl="3"/>
            <a:r>
              <a:rPr lang="fr-FR" dirty="0"/>
              <a:t>saison haute ou basse, …</a:t>
            </a:r>
          </a:p>
          <a:p>
            <a:endParaRPr lang="fr-FR" dirty="0"/>
          </a:p>
        </p:txBody>
      </p:sp>
      <p:sp>
        <p:nvSpPr>
          <p:cNvPr id="4" name="Espace réservé de la date 3"/>
          <p:cNvSpPr>
            <a:spLocks noGrp="1"/>
          </p:cNvSpPr>
          <p:nvPr>
            <p:ph type="dt" sz="half" idx="10"/>
          </p:nvPr>
        </p:nvSpPr>
        <p:spPr/>
        <p:txBody>
          <a:bodyPr/>
          <a:lstStyle/>
          <a:p>
            <a:fld id="{71271B9D-05D0-6647-86BF-5CADC675A2E2}" type="datetime1">
              <a:rPr lang="fr-FR" smtClean="0"/>
              <a:pPr/>
              <a:t>27/03/2021</a:t>
            </a:fld>
            <a:endParaRPr lang="en-US" dirty="0"/>
          </a:p>
        </p:txBody>
      </p:sp>
      <p:sp>
        <p:nvSpPr>
          <p:cNvPr id="5" name="Espace réservé du pied de page 4"/>
          <p:cNvSpPr>
            <a:spLocks noGrp="1"/>
          </p:cNvSpPr>
          <p:nvPr>
            <p:ph type="ftr" sz="quarter" idx="11"/>
          </p:nvPr>
        </p:nvSpPr>
        <p:spPr/>
        <p:txBody>
          <a:bodyPr/>
          <a:lstStyle/>
          <a:p>
            <a:r>
              <a:rPr lang="en-US"/>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55</a:t>
            </a:fld>
            <a:endParaRPr lang="en-US" dirty="0"/>
          </a:p>
        </p:txBody>
      </p:sp>
      <p:grpSp>
        <p:nvGrpSpPr>
          <p:cNvPr id="9" name="Grouper 8"/>
          <p:cNvGrpSpPr/>
          <p:nvPr/>
        </p:nvGrpSpPr>
        <p:grpSpPr>
          <a:xfrm>
            <a:off x="7299133" y="2861006"/>
            <a:ext cx="3136944" cy="2834983"/>
            <a:chOff x="7299133" y="2861006"/>
            <a:chExt cx="3136944" cy="2834983"/>
          </a:xfrm>
        </p:grpSpPr>
        <p:pic>
          <p:nvPicPr>
            <p:cNvPr id="7" name="Image 6"/>
            <p:cNvPicPr>
              <a:picLocks noChangeAspect="1"/>
            </p:cNvPicPr>
            <p:nvPr/>
          </p:nvPicPr>
          <p:blipFill rotWithShape="1">
            <a:blip r:embed="rId2"/>
            <a:srcRect/>
            <a:stretch/>
          </p:blipFill>
          <p:spPr>
            <a:xfrm>
              <a:off x="7341577" y="2870173"/>
              <a:ext cx="3094500" cy="2825816"/>
            </a:xfrm>
            <a:prstGeom prst="rect">
              <a:avLst/>
            </a:prstGeom>
          </p:spPr>
        </p:pic>
        <p:sp>
          <p:nvSpPr>
            <p:cNvPr id="8" name="Rectangle 7"/>
            <p:cNvSpPr/>
            <p:nvPr/>
          </p:nvSpPr>
          <p:spPr>
            <a:xfrm>
              <a:off x="7299133" y="2861006"/>
              <a:ext cx="1637331" cy="76497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5493244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Opérations OLAP</a:t>
            </a:r>
          </a:p>
        </p:txBody>
      </p:sp>
      <p:sp>
        <p:nvSpPr>
          <p:cNvPr id="3" name="Espace réservé du contenu 2"/>
          <p:cNvSpPr>
            <a:spLocks noGrp="1"/>
          </p:cNvSpPr>
          <p:nvPr>
            <p:ph idx="1"/>
          </p:nvPr>
        </p:nvSpPr>
        <p:spPr/>
        <p:txBody>
          <a:bodyPr/>
          <a:lstStyle/>
          <a:p>
            <a:r>
              <a:rPr lang="fr-FR"/>
              <a:t>Drill Up / Drill Down </a:t>
            </a:r>
          </a:p>
          <a:p>
            <a:r>
              <a:rPr lang="fr-FR"/>
              <a:t>Rotate </a:t>
            </a:r>
          </a:p>
          <a:p>
            <a:r>
              <a:rPr lang="fr-FR"/>
              <a:t>Slicing</a:t>
            </a:r>
          </a:p>
          <a:p>
            <a:r>
              <a:rPr lang="fr-FR"/>
              <a:t>Scoping </a:t>
            </a:r>
          </a:p>
          <a:p>
            <a:endParaRPr lang="fr-FR" dirty="0"/>
          </a:p>
        </p:txBody>
      </p:sp>
      <p:sp>
        <p:nvSpPr>
          <p:cNvPr id="6" name="Espace réservé de la date 5"/>
          <p:cNvSpPr>
            <a:spLocks noGrp="1"/>
          </p:cNvSpPr>
          <p:nvPr>
            <p:ph type="dt" sz="half" idx="10"/>
          </p:nvPr>
        </p:nvSpPr>
        <p:spPr/>
        <p:txBody>
          <a:bodyPr/>
          <a:lstStyle/>
          <a:p>
            <a:fld id="{CD3786D0-4F2F-BF4A-AF94-032C808A7750}" type="datetime1">
              <a:rPr lang="fr-FR" smtClean="0"/>
              <a:pPr/>
              <a:t>27/03/2021</a:t>
            </a:fld>
            <a:endParaRPr lang="en-US" dirty="0"/>
          </a:p>
        </p:txBody>
      </p:sp>
      <p:sp>
        <p:nvSpPr>
          <p:cNvPr id="7" name="Espace réservé du pied de page 6"/>
          <p:cNvSpPr>
            <a:spLocks noGrp="1"/>
          </p:cNvSpPr>
          <p:nvPr>
            <p:ph type="ftr" sz="quarter" idx="11"/>
          </p:nvPr>
        </p:nvSpPr>
        <p:spPr/>
        <p:txBody>
          <a:bodyPr/>
          <a:lstStyle/>
          <a:p>
            <a:r>
              <a:rPr lang="en-US"/>
              <a:t>Business Intelligence</a:t>
            </a:r>
            <a:endParaRPr lang="en-US" dirty="0"/>
          </a:p>
        </p:txBody>
      </p:sp>
      <p:sp>
        <p:nvSpPr>
          <p:cNvPr id="8" name="Espace réservé du numéro de diapositive 7"/>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33399797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a:t>Opérations OLAP - Drill Up/Drill Down</a:t>
            </a:r>
          </a:p>
        </p:txBody>
      </p:sp>
      <p:pic>
        <p:nvPicPr>
          <p:cNvPr id="10" name="Espace réservé du contenu 9"/>
          <p:cNvPicPr>
            <a:picLocks noGrp="1" noChangeAspect="1"/>
          </p:cNvPicPr>
          <p:nvPr>
            <p:ph idx="1"/>
          </p:nvPr>
        </p:nvPicPr>
        <p:blipFill>
          <a:blip r:embed="rId2"/>
          <a:stretch>
            <a:fillRect/>
          </a:stretch>
        </p:blipFill>
        <p:spPr>
          <a:xfrm>
            <a:off x="2363788" y="1900238"/>
            <a:ext cx="7524750" cy="3914775"/>
          </a:xfrm>
          <a:prstGeom prst="rect">
            <a:avLst/>
          </a:prstGeom>
        </p:spPr>
      </p:pic>
      <p:sp>
        <p:nvSpPr>
          <p:cNvPr id="7" name="Espace réservé de la date 6"/>
          <p:cNvSpPr>
            <a:spLocks noGrp="1"/>
          </p:cNvSpPr>
          <p:nvPr>
            <p:ph type="dt" sz="half" idx="10"/>
          </p:nvPr>
        </p:nvSpPr>
        <p:spPr/>
        <p:txBody>
          <a:bodyPr/>
          <a:lstStyle/>
          <a:p>
            <a:fld id="{0276834A-BFE4-A549-AB07-144C05C06769}" type="datetime1">
              <a:rPr lang="fr-FR" smtClean="0"/>
              <a:pPr/>
              <a:t>27/03/2021</a:t>
            </a:fld>
            <a:endParaRPr lang="en-US" dirty="0"/>
          </a:p>
        </p:txBody>
      </p:sp>
      <p:sp>
        <p:nvSpPr>
          <p:cNvPr id="8" name="Espace réservé du pied de page 7"/>
          <p:cNvSpPr>
            <a:spLocks noGrp="1"/>
          </p:cNvSpPr>
          <p:nvPr>
            <p:ph type="ftr" sz="quarter" idx="11"/>
          </p:nvPr>
        </p:nvSpPr>
        <p:spPr/>
        <p:txBody>
          <a:bodyPr/>
          <a:lstStyle/>
          <a:p>
            <a:r>
              <a:rPr lang="en-US"/>
              <a:t>Business Intelligence</a:t>
            </a:r>
            <a:endParaRPr lang="en-US" dirty="0"/>
          </a:p>
        </p:txBody>
      </p:sp>
      <p:sp>
        <p:nvSpPr>
          <p:cNvPr id="9" name="Espace réservé du numéro de diapositive 8"/>
          <p:cNvSpPr>
            <a:spLocks noGrp="1"/>
          </p:cNvSpPr>
          <p:nvPr>
            <p:ph type="sldNum" sz="quarter" idx="12"/>
          </p:nvPr>
        </p:nvSpPr>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val="29330493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Opérations OLAP - </a:t>
            </a:r>
            <a:r>
              <a:rPr lang="fr-FR" dirty="0" err="1"/>
              <a:t>Rotate</a:t>
            </a:r>
            <a:endParaRPr lang="fr-FR" dirty="0"/>
          </a:p>
        </p:txBody>
      </p:sp>
      <p:pic>
        <p:nvPicPr>
          <p:cNvPr id="8" name="Espace réservé du contenu 7"/>
          <p:cNvPicPr>
            <a:picLocks noGrp="1" noChangeAspect="1"/>
          </p:cNvPicPr>
          <p:nvPr>
            <p:ph idx="1"/>
          </p:nvPr>
        </p:nvPicPr>
        <p:blipFill>
          <a:blip r:embed="rId2"/>
          <a:stretch>
            <a:fillRect/>
          </a:stretch>
        </p:blipFill>
        <p:spPr>
          <a:xfrm>
            <a:off x="2501900" y="2033588"/>
            <a:ext cx="7248525" cy="3648075"/>
          </a:xfrm>
        </p:spPr>
      </p:pic>
      <p:sp>
        <p:nvSpPr>
          <p:cNvPr id="4" name="Espace réservé de la date 3"/>
          <p:cNvSpPr>
            <a:spLocks noGrp="1"/>
          </p:cNvSpPr>
          <p:nvPr>
            <p:ph type="dt" sz="half" idx="10"/>
          </p:nvPr>
        </p:nvSpPr>
        <p:spPr/>
        <p:txBody>
          <a:bodyPr/>
          <a:lstStyle/>
          <a:p>
            <a:fld id="{71271B9D-05D0-6647-86BF-5CADC675A2E2}" type="datetime1">
              <a:rPr lang="fr-FR" smtClean="0"/>
              <a:pPr/>
              <a:t>27/03/2021</a:t>
            </a:fld>
            <a:endParaRPr lang="en-US" dirty="0"/>
          </a:p>
        </p:txBody>
      </p:sp>
      <p:sp>
        <p:nvSpPr>
          <p:cNvPr id="5" name="Espace réservé du pied de page 4"/>
          <p:cNvSpPr>
            <a:spLocks noGrp="1"/>
          </p:cNvSpPr>
          <p:nvPr>
            <p:ph type="ftr" sz="quarter" idx="11"/>
          </p:nvPr>
        </p:nvSpPr>
        <p:spPr/>
        <p:txBody>
          <a:bodyPr/>
          <a:lstStyle/>
          <a:p>
            <a:r>
              <a:rPr lang="en-US"/>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40291564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Opérations OLAP - </a:t>
            </a:r>
            <a:r>
              <a:rPr lang="fr-FR" dirty="0" err="1"/>
              <a:t>Slicing</a:t>
            </a:r>
            <a:endParaRPr lang="fr-FR" dirty="0"/>
          </a:p>
        </p:txBody>
      </p:sp>
      <p:pic>
        <p:nvPicPr>
          <p:cNvPr id="7" name="Espace réservé du contenu 6"/>
          <p:cNvPicPr>
            <a:picLocks noGrp="1" noChangeAspect="1"/>
          </p:cNvPicPr>
          <p:nvPr>
            <p:ph idx="1"/>
          </p:nvPr>
        </p:nvPicPr>
        <p:blipFill>
          <a:blip r:embed="rId2"/>
          <a:stretch>
            <a:fillRect/>
          </a:stretch>
        </p:blipFill>
        <p:spPr>
          <a:xfrm>
            <a:off x="2676833" y="1846263"/>
            <a:ext cx="6898659" cy="4022725"/>
          </a:xfrm>
        </p:spPr>
      </p:pic>
      <p:sp>
        <p:nvSpPr>
          <p:cNvPr id="4" name="Espace réservé de la date 3"/>
          <p:cNvSpPr>
            <a:spLocks noGrp="1"/>
          </p:cNvSpPr>
          <p:nvPr>
            <p:ph type="dt" sz="half" idx="10"/>
          </p:nvPr>
        </p:nvSpPr>
        <p:spPr/>
        <p:txBody>
          <a:bodyPr/>
          <a:lstStyle/>
          <a:p>
            <a:fld id="{71271B9D-05D0-6647-86BF-5CADC675A2E2}" type="datetime1">
              <a:rPr lang="fr-FR" smtClean="0"/>
              <a:pPr/>
              <a:t>27/03/2021</a:t>
            </a:fld>
            <a:endParaRPr lang="en-US" dirty="0"/>
          </a:p>
        </p:txBody>
      </p:sp>
      <p:sp>
        <p:nvSpPr>
          <p:cNvPr id="5" name="Espace réservé du pied de page 4"/>
          <p:cNvSpPr>
            <a:spLocks noGrp="1"/>
          </p:cNvSpPr>
          <p:nvPr>
            <p:ph type="ftr" sz="quarter" idx="11"/>
          </p:nvPr>
        </p:nvSpPr>
        <p:spPr/>
        <p:txBody>
          <a:bodyPr/>
          <a:lstStyle/>
          <a:p>
            <a:r>
              <a:rPr lang="en-US"/>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2783079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Normalisation du modèle relationnel</a:t>
            </a:r>
          </a:p>
        </p:txBody>
      </p:sp>
      <p:sp>
        <p:nvSpPr>
          <p:cNvPr id="3" name="Espace réservé du contenu 2"/>
          <p:cNvSpPr>
            <a:spLocks noGrp="1"/>
          </p:cNvSpPr>
          <p:nvPr>
            <p:ph idx="1"/>
          </p:nvPr>
        </p:nvSpPr>
        <p:spPr>
          <a:xfrm>
            <a:off x="1154954" y="1873783"/>
            <a:ext cx="9978713" cy="4062771"/>
          </a:xfrm>
        </p:spPr>
        <p:txBody>
          <a:bodyPr>
            <a:noAutofit/>
          </a:bodyPr>
          <a:lstStyle/>
          <a:p>
            <a:pPr marL="361950" indent="-361950">
              <a:buFont typeface="Arial" panose="020B0604020202020204" pitchFamily="34" charset="0"/>
              <a:buChar char="•"/>
            </a:pPr>
            <a:r>
              <a:rPr lang="fr-FR" sz="3200" dirty="0"/>
              <a:t>Pour garantir l’efficacité d’une </a:t>
            </a:r>
            <a:r>
              <a:rPr lang="fr-FR" sz="3200" dirty="0" err="1"/>
              <a:t>BDR</a:t>
            </a:r>
            <a:r>
              <a:rPr lang="fr-FR" sz="3200" dirty="0"/>
              <a:t>, certaines règles de normalisation doivent être respectées.</a:t>
            </a:r>
          </a:p>
          <a:p>
            <a:pPr marL="361950" indent="-361950">
              <a:buFont typeface="Arial" panose="020B0604020202020204" pitchFamily="34" charset="0"/>
              <a:buChar char="•"/>
            </a:pPr>
            <a:r>
              <a:rPr lang="fr-FR" sz="3200" dirty="0"/>
              <a:t>Dans le modèle OLTP, il existe 8 formes normales. Le respect d’une FN de niveau supérieur implique le respect des FN des niveaux inférieurs.</a:t>
            </a:r>
          </a:p>
          <a:p>
            <a:pPr marL="361950" indent="-361950">
              <a:buFont typeface="Arial" panose="020B0604020202020204" pitchFamily="34" charset="0"/>
              <a:buChar char="•"/>
            </a:pPr>
            <a:r>
              <a:rPr lang="fr-FR" sz="3200" dirty="0"/>
              <a:t>Le respect des 3 premières formes normales permettent d’éviter les redondances des données., c’est à dire que chaque donnée ne se trouve que dans un seul champ. Les seules redondances autorisées sont les clés étrangères.</a:t>
            </a:r>
          </a:p>
        </p:txBody>
      </p:sp>
      <p:sp>
        <p:nvSpPr>
          <p:cNvPr id="4" name="Espace réservé de la date 3"/>
          <p:cNvSpPr>
            <a:spLocks noGrp="1"/>
          </p:cNvSpPr>
          <p:nvPr>
            <p:ph type="dt" sz="half" idx="10"/>
          </p:nvPr>
        </p:nvSpPr>
        <p:spPr/>
        <p:txBody>
          <a:bodyPr/>
          <a:lstStyle/>
          <a:p>
            <a:fld id="{FD96C8E1-3A8B-8E4B-8195-04B0EFA846EE}" type="datetime1">
              <a:rPr lang="fr-FR" smtClean="0"/>
              <a:pPr/>
              <a:t>27/03/2021</a:t>
            </a:fld>
            <a:endParaRPr lang="fr-BE"/>
          </a:p>
        </p:txBody>
      </p:sp>
      <p:sp>
        <p:nvSpPr>
          <p:cNvPr id="5" name="Espace réservé du pied de page 4"/>
          <p:cNvSpPr>
            <a:spLocks noGrp="1"/>
          </p:cNvSpPr>
          <p:nvPr>
            <p:ph type="ftr" sz="quarter" idx="11"/>
          </p:nvPr>
        </p:nvSpPr>
        <p:spPr/>
        <p:txBody>
          <a:bodyPr/>
          <a:lstStyle/>
          <a:p>
            <a:r>
              <a:rPr lang="fr-BE"/>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6</a:t>
            </a:fld>
            <a:endParaRPr lang="fr-BE"/>
          </a:p>
        </p:txBody>
      </p:sp>
    </p:spTree>
    <p:extLst>
      <p:ext uri="{BB962C8B-B14F-4D97-AF65-F5344CB8AC3E}">
        <p14:creationId xmlns:p14="http://schemas.microsoft.com/office/powerpoint/2010/main" val="14095266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Opérations OLAP - </a:t>
            </a:r>
            <a:r>
              <a:rPr lang="fr-FR" dirty="0" err="1"/>
              <a:t>Scoping</a:t>
            </a:r>
            <a:endParaRPr lang="fr-FR" dirty="0"/>
          </a:p>
        </p:txBody>
      </p:sp>
      <p:pic>
        <p:nvPicPr>
          <p:cNvPr id="7" name="Espace réservé du contenu 6"/>
          <p:cNvPicPr>
            <a:picLocks noGrp="1" noChangeAspect="1"/>
          </p:cNvPicPr>
          <p:nvPr>
            <p:ph idx="1"/>
          </p:nvPr>
        </p:nvPicPr>
        <p:blipFill>
          <a:blip r:embed="rId2"/>
          <a:stretch>
            <a:fillRect/>
          </a:stretch>
        </p:blipFill>
        <p:spPr>
          <a:xfrm>
            <a:off x="2511425" y="1871663"/>
            <a:ext cx="7229475" cy="3971925"/>
          </a:xfrm>
        </p:spPr>
      </p:pic>
      <p:sp>
        <p:nvSpPr>
          <p:cNvPr id="4" name="Espace réservé de la date 3"/>
          <p:cNvSpPr>
            <a:spLocks noGrp="1"/>
          </p:cNvSpPr>
          <p:nvPr>
            <p:ph type="dt" sz="half" idx="10"/>
          </p:nvPr>
        </p:nvSpPr>
        <p:spPr/>
        <p:txBody>
          <a:bodyPr/>
          <a:lstStyle/>
          <a:p>
            <a:fld id="{71271B9D-05D0-6647-86BF-5CADC675A2E2}" type="datetime1">
              <a:rPr lang="fr-FR" smtClean="0"/>
              <a:pPr/>
              <a:t>27/03/2021</a:t>
            </a:fld>
            <a:endParaRPr lang="en-US" dirty="0"/>
          </a:p>
        </p:txBody>
      </p:sp>
      <p:sp>
        <p:nvSpPr>
          <p:cNvPr id="5" name="Espace réservé du pied de page 4"/>
          <p:cNvSpPr>
            <a:spLocks noGrp="1"/>
          </p:cNvSpPr>
          <p:nvPr>
            <p:ph type="ftr" sz="quarter" idx="11"/>
          </p:nvPr>
        </p:nvSpPr>
        <p:spPr/>
        <p:txBody>
          <a:bodyPr/>
          <a:lstStyle/>
          <a:p>
            <a:r>
              <a:rPr lang="en-US"/>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36370448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Stockage</a:t>
            </a:r>
          </a:p>
        </p:txBody>
      </p:sp>
      <p:sp>
        <p:nvSpPr>
          <p:cNvPr id="3" name="Espace réservé du contenu 2"/>
          <p:cNvSpPr>
            <a:spLocks noGrp="1"/>
          </p:cNvSpPr>
          <p:nvPr>
            <p:ph idx="1"/>
          </p:nvPr>
        </p:nvSpPr>
        <p:spPr/>
        <p:txBody>
          <a:bodyPr/>
          <a:lstStyle/>
          <a:p>
            <a:endParaRPr lang="fr-FR" dirty="0"/>
          </a:p>
          <a:p>
            <a:r>
              <a:rPr lang="fr-FR" b="1" dirty="0"/>
              <a:t>ROLAP</a:t>
            </a:r>
            <a:r>
              <a:rPr lang="fr-FR" dirty="0"/>
              <a:t> 	: 	</a:t>
            </a:r>
            <a:r>
              <a:rPr lang="fr-FR" dirty="0" err="1"/>
              <a:t>Relational</a:t>
            </a:r>
            <a:r>
              <a:rPr lang="fr-FR" dirty="0"/>
              <a:t> OLAP</a:t>
            </a:r>
          </a:p>
          <a:p>
            <a:endParaRPr lang="fr-FR" dirty="0"/>
          </a:p>
          <a:p>
            <a:r>
              <a:rPr lang="fr-FR" b="1" dirty="0"/>
              <a:t>MOLAP</a:t>
            </a:r>
            <a:r>
              <a:rPr lang="fr-FR" dirty="0"/>
              <a:t> 	: 	Multi-</a:t>
            </a:r>
            <a:r>
              <a:rPr lang="fr-FR" dirty="0" err="1"/>
              <a:t>Dimentional</a:t>
            </a:r>
            <a:r>
              <a:rPr lang="fr-FR" dirty="0"/>
              <a:t> OLAP</a:t>
            </a:r>
          </a:p>
          <a:p>
            <a:endParaRPr lang="fr-FR" dirty="0"/>
          </a:p>
          <a:p>
            <a:r>
              <a:rPr lang="fr-FR" b="1" dirty="0"/>
              <a:t>HOLAP</a:t>
            </a:r>
            <a:r>
              <a:rPr lang="fr-FR" dirty="0"/>
              <a:t> 	: 	</a:t>
            </a:r>
            <a:r>
              <a:rPr lang="fr-FR" dirty="0" err="1"/>
              <a:t>Hybrid</a:t>
            </a:r>
            <a:r>
              <a:rPr lang="fr-FR" dirty="0"/>
              <a:t> OLAP</a:t>
            </a:r>
          </a:p>
          <a:p>
            <a:endParaRPr lang="fr-FR" dirty="0"/>
          </a:p>
          <a:p>
            <a:r>
              <a:rPr lang="fr-FR" b="1" dirty="0"/>
              <a:t>DOLAP</a:t>
            </a:r>
            <a:r>
              <a:rPr lang="fr-FR" dirty="0"/>
              <a:t> 	: 	Desktop OLAP</a:t>
            </a:r>
          </a:p>
        </p:txBody>
      </p:sp>
      <p:sp>
        <p:nvSpPr>
          <p:cNvPr id="4" name="Espace réservé de la date 3"/>
          <p:cNvSpPr>
            <a:spLocks noGrp="1"/>
          </p:cNvSpPr>
          <p:nvPr>
            <p:ph type="dt" sz="half" idx="10"/>
          </p:nvPr>
        </p:nvSpPr>
        <p:spPr/>
        <p:txBody>
          <a:bodyPr/>
          <a:lstStyle/>
          <a:p>
            <a:fld id="{71271B9D-05D0-6647-86BF-5CADC675A2E2}" type="datetime1">
              <a:rPr lang="fr-FR" smtClean="0"/>
              <a:pPr/>
              <a:t>27/03/2021</a:t>
            </a:fld>
            <a:endParaRPr lang="en-US" dirty="0"/>
          </a:p>
        </p:txBody>
      </p:sp>
      <p:sp>
        <p:nvSpPr>
          <p:cNvPr id="5" name="Espace réservé du pied de page 4"/>
          <p:cNvSpPr>
            <a:spLocks noGrp="1"/>
          </p:cNvSpPr>
          <p:nvPr>
            <p:ph type="ftr" sz="quarter" idx="11"/>
          </p:nvPr>
        </p:nvSpPr>
        <p:spPr/>
        <p:txBody>
          <a:bodyPr/>
          <a:lstStyle/>
          <a:p>
            <a:r>
              <a:rPr lang="en-US"/>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38306832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ROLAP (</a:t>
            </a:r>
            <a:r>
              <a:rPr lang="fr-FR" dirty="0" err="1"/>
              <a:t>Relational</a:t>
            </a:r>
            <a:r>
              <a:rPr lang="fr-FR" dirty="0"/>
              <a:t> OLAP)</a:t>
            </a:r>
          </a:p>
        </p:txBody>
      </p:sp>
      <p:sp>
        <p:nvSpPr>
          <p:cNvPr id="3" name="Espace réservé du contenu 2"/>
          <p:cNvSpPr>
            <a:spLocks noGrp="1"/>
          </p:cNvSpPr>
          <p:nvPr>
            <p:ph idx="1"/>
          </p:nvPr>
        </p:nvSpPr>
        <p:spPr/>
        <p:txBody>
          <a:bodyPr>
            <a:normAutofit/>
          </a:bodyPr>
          <a:lstStyle/>
          <a:p>
            <a:r>
              <a:rPr lang="fr-FR" dirty="0"/>
              <a:t>OLAP relationnel</a:t>
            </a:r>
          </a:p>
          <a:p>
            <a:r>
              <a:rPr lang="fr-FR" dirty="0"/>
              <a:t>Données obtenues à partir de tables relationnelles et de jointures entre celles-ci</a:t>
            </a:r>
          </a:p>
          <a:p>
            <a:r>
              <a:rPr lang="fr-FR" dirty="0"/>
              <a:t>En fonction de la granularité, la requête générée est plus ou moins complexe</a:t>
            </a:r>
          </a:p>
          <a:p>
            <a:r>
              <a:rPr lang="fr-FR" dirty="0"/>
              <a:t>A chaque consultation, la requête est recalculée</a:t>
            </a:r>
          </a:p>
          <a:p>
            <a:pPr lvl="1"/>
            <a:r>
              <a:rPr lang="fr-FR" dirty="0"/>
              <a:t>Les résultats ne sont pas stockés</a:t>
            </a:r>
          </a:p>
          <a:p>
            <a:r>
              <a:rPr lang="fr-FR" dirty="0"/>
              <a:t>Langage : </a:t>
            </a:r>
            <a:r>
              <a:rPr lang="fr-FR" b="1" dirty="0"/>
              <a:t>SQL</a:t>
            </a:r>
            <a:endParaRPr lang="fr-FR" dirty="0"/>
          </a:p>
          <a:p>
            <a:r>
              <a:rPr lang="fr-FR" dirty="0">
                <a:solidFill>
                  <a:schemeClr val="accent2"/>
                </a:solidFill>
              </a:rPr>
              <a:t>Avantages</a:t>
            </a:r>
          </a:p>
          <a:p>
            <a:pPr lvl="1"/>
            <a:r>
              <a:rPr lang="fr-FR" dirty="0"/>
              <a:t>Faible coût (car tire partie des ressources existantes)</a:t>
            </a:r>
          </a:p>
          <a:p>
            <a:r>
              <a:rPr lang="fr-FR" dirty="0">
                <a:solidFill>
                  <a:srgbClr val="FA731A"/>
                </a:solidFill>
              </a:rPr>
              <a:t>Inconvénients</a:t>
            </a:r>
          </a:p>
          <a:p>
            <a:pPr lvl="1"/>
            <a:r>
              <a:rPr lang="fr-FR" dirty="0"/>
              <a:t>Temps de réponse long car sollicitation de la base à chaque relance d’un rapport</a:t>
            </a:r>
          </a:p>
        </p:txBody>
      </p:sp>
      <p:sp>
        <p:nvSpPr>
          <p:cNvPr id="4" name="Espace réservé de la date 3"/>
          <p:cNvSpPr>
            <a:spLocks noGrp="1"/>
          </p:cNvSpPr>
          <p:nvPr>
            <p:ph type="dt" sz="half" idx="10"/>
          </p:nvPr>
        </p:nvSpPr>
        <p:spPr/>
        <p:txBody>
          <a:bodyPr/>
          <a:lstStyle/>
          <a:p>
            <a:fld id="{71271B9D-05D0-6647-86BF-5CADC675A2E2}" type="datetime1">
              <a:rPr lang="fr-FR" smtClean="0"/>
              <a:pPr/>
              <a:t>27/03/2021</a:t>
            </a:fld>
            <a:endParaRPr lang="en-US" dirty="0"/>
          </a:p>
        </p:txBody>
      </p:sp>
      <p:sp>
        <p:nvSpPr>
          <p:cNvPr id="5" name="Espace réservé du pied de page 4"/>
          <p:cNvSpPr>
            <a:spLocks noGrp="1"/>
          </p:cNvSpPr>
          <p:nvPr>
            <p:ph type="ftr" sz="quarter" idx="11"/>
          </p:nvPr>
        </p:nvSpPr>
        <p:spPr/>
        <p:txBody>
          <a:bodyPr/>
          <a:lstStyle/>
          <a:p>
            <a:r>
              <a:rPr lang="en-US"/>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62</a:t>
            </a:fld>
            <a:endParaRPr lang="en-US" dirty="0"/>
          </a:p>
        </p:txBody>
      </p:sp>
    </p:spTree>
    <p:extLst>
      <p:ext uri="{BB962C8B-B14F-4D97-AF65-F5344CB8AC3E}">
        <p14:creationId xmlns:p14="http://schemas.microsoft.com/office/powerpoint/2010/main" val="32392914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MOLAP (Multi-</a:t>
            </a:r>
            <a:r>
              <a:rPr lang="fr-FR" dirty="0" err="1"/>
              <a:t>Dimentional</a:t>
            </a:r>
            <a:r>
              <a:rPr lang="fr-FR" dirty="0"/>
              <a:t> OLAP)</a:t>
            </a:r>
          </a:p>
        </p:txBody>
      </p:sp>
      <p:sp>
        <p:nvSpPr>
          <p:cNvPr id="3" name="Espace réservé du contenu 2"/>
          <p:cNvSpPr>
            <a:spLocks noGrp="1"/>
          </p:cNvSpPr>
          <p:nvPr>
            <p:ph idx="1"/>
          </p:nvPr>
        </p:nvSpPr>
        <p:spPr>
          <a:xfrm>
            <a:off x="1154954" y="2336305"/>
            <a:ext cx="9978713" cy="4014057"/>
          </a:xfrm>
        </p:spPr>
        <p:txBody>
          <a:bodyPr>
            <a:normAutofit fontScale="85000" lnSpcReduction="20000"/>
          </a:bodyPr>
          <a:lstStyle/>
          <a:p>
            <a:r>
              <a:rPr lang="fr-FR" dirty="0"/>
              <a:t>OLAP multi-</a:t>
            </a:r>
            <a:r>
              <a:rPr lang="fr-FR" dirty="0" err="1"/>
              <a:t>dimentionnel</a:t>
            </a:r>
            <a:endParaRPr lang="fr-FR" dirty="0"/>
          </a:p>
          <a:p>
            <a:r>
              <a:rPr lang="fr-FR" dirty="0"/>
              <a:t>Données stockées dans une base de données multi-</a:t>
            </a:r>
            <a:r>
              <a:rPr lang="fr-FR" dirty="0" err="1"/>
              <a:t>dimentionnelle</a:t>
            </a:r>
            <a:r>
              <a:rPr lang="fr-FR" dirty="0"/>
              <a:t> appelée CUBE</a:t>
            </a:r>
          </a:p>
          <a:p>
            <a:pPr lvl="1"/>
            <a:r>
              <a:rPr lang="fr-FR" dirty="0"/>
              <a:t>Exemple : </a:t>
            </a:r>
            <a:r>
              <a:rPr lang="fr-FR" dirty="0" err="1"/>
              <a:t>Essbase</a:t>
            </a:r>
            <a:r>
              <a:rPr lang="fr-FR" dirty="0"/>
              <a:t>…</a:t>
            </a:r>
          </a:p>
          <a:p>
            <a:r>
              <a:rPr lang="fr-FR" dirty="0"/>
              <a:t>Plus de relationnel!</a:t>
            </a:r>
          </a:p>
          <a:p>
            <a:r>
              <a:rPr lang="fr-FR" dirty="0"/>
              <a:t>Tous les croisements possibles sont </a:t>
            </a:r>
            <a:r>
              <a:rPr lang="fr-FR" dirty="0" err="1"/>
              <a:t>précalculés</a:t>
            </a:r>
            <a:endParaRPr lang="fr-FR" dirty="0"/>
          </a:p>
          <a:p>
            <a:pPr lvl="1"/>
            <a:r>
              <a:rPr lang="fr-FR" dirty="0"/>
              <a:t>Restitution des données instantanée</a:t>
            </a:r>
          </a:p>
          <a:p>
            <a:r>
              <a:rPr lang="fr-FR" dirty="0"/>
              <a:t>Langage : </a:t>
            </a:r>
            <a:r>
              <a:rPr lang="fr-FR" b="1" dirty="0"/>
              <a:t>MDX</a:t>
            </a:r>
          </a:p>
          <a:p>
            <a:r>
              <a:rPr lang="fr-FR" dirty="0">
                <a:solidFill>
                  <a:schemeClr val="accent2"/>
                </a:solidFill>
              </a:rPr>
              <a:t>Avantages</a:t>
            </a:r>
          </a:p>
          <a:p>
            <a:pPr lvl="1"/>
            <a:r>
              <a:rPr lang="fr-FR" dirty="0"/>
              <a:t>Temps de réponse très court (toutes les données et résultats sont stockés)</a:t>
            </a:r>
          </a:p>
          <a:p>
            <a:r>
              <a:rPr lang="fr-FR" dirty="0">
                <a:solidFill>
                  <a:srgbClr val="FA731A"/>
                </a:solidFill>
              </a:rPr>
              <a:t>Inconvénients</a:t>
            </a:r>
          </a:p>
          <a:p>
            <a:pPr lvl="1"/>
            <a:r>
              <a:rPr lang="fr-FR" dirty="0"/>
              <a:t>Coût élevé des licences pour les bases multi-</a:t>
            </a:r>
            <a:r>
              <a:rPr lang="fr-FR" dirty="0" err="1"/>
              <a:t>dimentionnelles</a:t>
            </a:r>
            <a:endParaRPr lang="fr-FR" dirty="0"/>
          </a:p>
          <a:p>
            <a:pPr lvl="1"/>
            <a:r>
              <a:rPr lang="fr-FR" dirty="0"/>
              <a:t>Coût élevé de développement des cubes</a:t>
            </a:r>
          </a:p>
          <a:p>
            <a:pPr lvl="1"/>
            <a:r>
              <a:rPr lang="fr-FR" dirty="0"/>
              <a:t>Difficile à mettre en place pour les gros volumes de données, à cause de tous les résultats précompilés</a:t>
            </a:r>
          </a:p>
        </p:txBody>
      </p:sp>
      <p:sp>
        <p:nvSpPr>
          <p:cNvPr id="4" name="Espace réservé de la date 3"/>
          <p:cNvSpPr>
            <a:spLocks noGrp="1"/>
          </p:cNvSpPr>
          <p:nvPr>
            <p:ph type="dt" sz="half" idx="10"/>
          </p:nvPr>
        </p:nvSpPr>
        <p:spPr/>
        <p:txBody>
          <a:bodyPr/>
          <a:lstStyle/>
          <a:p>
            <a:fld id="{71271B9D-05D0-6647-86BF-5CADC675A2E2}" type="datetime1">
              <a:rPr lang="fr-FR" smtClean="0"/>
              <a:pPr/>
              <a:t>27/03/2021</a:t>
            </a:fld>
            <a:endParaRPr lang="en-US" dirty="0"/>
          </a:p>
        </p:txBody>
      </p:sp>
      <p:sp>
        <p:nvSpPr>
          <p:cNvPr id="5" name="Espace réservé du pied de page 4"/>
          <p:cNvSpPr>
            <a:spLocks noGrp="1"/>
          </p:cNvSpPr>
          <p:nvPr>
            <p:ph type="ftr" sz="quarter" idx="11"/>
          </p:nvPr>
        </p:nvSpPr>
        <p:spPr/>
        <p:txBody>
          <a:bodyPr/>
          <a:lstStyle/>
          <a:p>
            <a:r>
              <a:rPr lang="en-US"/>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63</a:t>
            </a:fld>
            <a:endParaRPr lang="en-US" dirty="0"/>
          </a:p>
        </p:txBody>
      </p:sp>
    </p:spTree>
    <p:extLst>
      <p:ext uri="{BB962C8B-B14F-4D97-AF65-F5344CB8AC3E}">
        <p14:creationId xmlns:p14="http://schemas.microsoft.com/office/powerpoint/2010/main" val="37370809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HOLAP (</a:t>
            </a:r>
            <a:r>
              <a:rPr lang="fr-FR" dirty="0" err="1"/>
              <a:t>Hybrid</a:t>
            </a:r>
            <a:r>
              <a:rPr lang="fr-FR" dirty="0"/>
              <a:t> OLAP)</a:t>
            </a:r>
          </a:p>
        </p:txBody>
      </p:sp>
      <p:sp>
        <p:nvSpPr>
          <p:cNvPr id="3" name="Espace réservé du contenu 2"/>
          <p:cNvSpPr>
            <a:spLocks noGrp="1"/>
          </p:cNvSpPr>
          <p:nvPr>
            <p:ph idx="1"/>
          </p:nvPr>
        </p:nvSpPr>
        <p:spPr>
          <a:xfrm>
            <a:off x="1154954" y="2304947"/>
            <a:ext cx="9978713" cy="4092456"/>
          </a:xfrm>
        </p:spPr>
        <p:txBody>
          <a:bodyPr>
            <a:normAutofit fontScale="85000" lnSpcReduction="20000"/>
          </a:bodyPr>
          <a:lstStyle/>
          <a:p>
            <a:r>
              <a:rPr lang="fr-FR" dirty="0"/>
              <a:t>Association du ROLAP et du MOLAP</a:t>
            </a:r>
          </a:p>
          <a:p>
            <a:r>
              <a:rPr lang="fr-FR" dirty="0"/>
              <a:t>Concept de </a:t>
            </a:r>
            <a:r>
              <a:rPr lang="fr-FR" i="1" dirty="0"/>
              <a:t>Drill-</a:t>
            </a:r>
            <a:r>
              <a:rPr lang="fr-FR" i="1" dirty="0" err="1"/>
              <a:t>Through</a:t>
            </a:r>
            <a:endParaRPr lang="fr-FR" dirty="0"/>
          </a:p>
          <a:p>
            <a:pPr lvl="1"/>
            <a:r>
              <a:rPr lang="fr-FR" dirty="0"/>
              <a:t>Accès aux données agrégées avec MOLAP (Cube)</a:t>
            </a:r>
          </a:p>
          <a:p>
            <a:pPr lvl="1"/>
            <a:r>
              <a:rPr lang="fr-FR" dirty="0"/>
              <a:t>Accès aux détails avec le ROLAP (tables relationnelles)</a:t>
            </a:r>
          </a:p>
          <a:p>
            <a:r>
              <a:rPr lang="fr-FR" dirty="0"/>
              <a:t>Étapes : </a:t>
            </a:r>
          </a:p>
          <a:p>
            <a:pPr lvl="1"/>
            <a:r>
              <a:rPr lang="fr-FR" dirty="0"/>
              <a:t>Données agrégées stockées dans une table multi-</a:t>
            </a:r>
            <a:r>
              <a:rPr lang="fr-FR" dirty="0" err="1"/>
              <a:t>dimentionnelle</a:t>
            </a:r>
            <a:endParaRPr lang="fr-FR" dirty="0"/>
          </a:p>
          <a:p>
            <a:pPr lvl="1"/>
            <a:r>
              <a:rPr lang="fr-FR" dirty="0"/>
              <a:t>Restitution de ces données à partir d’un outil de </a:t>
            </a:r>
            <a:r>
              <a:rPr lang="fr-FR" dirty="0" err="1"/>
              <a:t>reporting</a:t>
            </a:r>
            <a:endParaRPr lang="fr-FR" dirty="0"/>
          </a:p>
          <a:p>
            <a:pPr lvl="2"/>
            <a:r>
              <a:rPr lang="fr-FR" dirty="0"/>
              <a:t>Affichage des données agrégées extraites à partir des tables multi-</a:t>
            </a:r>
            <a:r>
              <a:rPr lang="fr-FR" dirty="0" err="1"/>
              <a:t>dimentionnelles</a:t>
            </a:r>
            <a:endParaRPr lang="fr-FR" dirty="0"/>
          </a:p>
          <a:p>
            <a:pPr lvl="2"/>
            <a:r>
              <a:rPr lang="fr-FR" dirty="0"/>
              <a:t>Affichage des détails des opérations issus des bases relationnelles</a:t>
            </a:r>
          </a:p>
          <a:p>
            <a:r>
              <a:rPr lang="fr-FR" dirty="0">
                <a:solidFill>
                  <a:schemeClr val="accent2"/>
                </a:solidFill>
              </a:rPr>
              <a:t>Avantages</a:t>
            </a:r>
          </a:p>
          <a:p>
            <a:pPr lvl="1"/>
            <a:r>
              <a:rPr lang="fr-FR" dirty="0"/>
              <a:t>Temps de réponse assez court </a:t>
            </a:r>
          </a:p>
          <a:p>
            <a:pPr lvl="1"/>
            <a:r>
              <a:rPr lang="fr-FR" dirty="0"/>
              <a:t>Moins coûteux que MOLAP car moins de développement</a:t>
            </a:r>
          </a:p>
          <a:p>
            <a:r>
              <a:rPr lang="fr-FR" dirty="0">
                <a:solidFill>
                  <a:srgbClr val="FA731A"/>
                </a:solidFill>
              </a:rPr>
              <a:t>Inconvénients</a:t>
            </a:r>
          </a:p>
          <a:p>
            <a:pPr lvl="1"/>
            <a:r>
              <a:rPr lang="fr-FR" dirty="0"/>
              <a:t>Ne pourra pas être utilisé si les rapports sont trop complexes et font trop de croisements de données</a:t>
            </a:r>
          </a:p>
          <a:p>
            <a:endParaRPr lang="fr-FR" dirty="0"/>
          </a:p>
          <a:p>
            <a:endParaRPr lang="fr-FR" dirty="0"/>
          </a:p>
        </p:txBody>
      </p:sp>
      <p:sp>
        <p:nvSpPr>
          <p:cNvPr id="4" name="Espace réservé de la date 3"/>
          <p:cNvSpPr>
            <a:spLocks noGrp="1"/>
          </p:cNvSpPr>
          <p:nvPr>
            <p:ph type="dt" sz="half" idx="10"/>
          </p:nvPr>
        </p:nvSpPr>
        <p:spPr/>
        <p:txBody>
          <a:bodyPr/>
          <a:lstStyle/>
          <a:p>
            <a:fld id="{71271B9D-05D0-6647-86BF-5CADC675A2E2}" type="datetime1">
              <a:rPr lang="fr-FR" smtClean="0"/>
              <a:pPr/>
              <a:t>27/03/2021</a:t>
            </a:fld>
            <a:endParaRPr lang="en-US" dirty="0"/>
          </a:p>
        </p:txBody>
      </p:sp>
      <p:sp>
        <p:nvSpPr>
          <p:cNvPr id="5" name="Espace réservé du pied de page 4"/>
          <p:cNvSpPr>
            <a:spLocks noGrp="1"/>
          </p:cNvSpPr>
          <p:nvPr>
            <p:ph type="ftr" sz="quarter" idx="11"/>
          </p:nvPr>
        </p:nvSpPr>
        <p:spPr/>
        <p:txBody>
          <a:bodyPr/>
          <a:lstStyle/>
          <a:p>
            <a:r>
              <a:rPr lang="en-US"/>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64</a:t>
            </a:fld>
            <a:endParaRPr lang="en-US" dirty="0"/>
          </a:p>
        </p:txBody>
      </p:sp>
    </p:spTree>
    <p:extLst>
      <p:ext uri="{BB962C8B-B14F-4D97-AF65-F5344CB8AC3E}">
        <p14:creationId xmlns:p14="http://schemas.microsoft.com/office/powerpoint/2010/main" val="37370809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DOLAP (Desktop OLAP)</a:t>
            </a:r>
          </a:p>
        </p:txBody>
      </p:sp>
      <p:sp>
        <p:nvSpPr>
          <p:cNvPr id="3" name="Espace réservé du contenu 2"/>
          <p:cNvSpPr>
            <a:spLocks noGrp="1"/>
          </p:cNvSpPr>
          <p:nvPr>
            <p:ph idx="1"/>
          </p:nvPr>
        </p:nvSpPr>
        <p:spPr/>
        <p:txBody>
          <a:bodyPr/>
          <a:lstStyle/>
          <a:p>
            <a:endParaRPr lang="fr-FR" dirty="0"/>
          </a:p>
          <a:p>
            <a:r>
              <a:rPr lang="fr-FR" dirty="0"/>
              <a:t>Ce n’est pas une technologie de stockage, mais un mode de fonctionnement.</a:t>
            </a:r>
          </a:p>
          <a:p>
            <a:endParaRPr lang="fr-FR" dirty="0"/>
          </a:p>
          <a:p>
            <a:r>
              <a:rPr lang="fr-FR" dirty="0"/>
              <a:t>Base de donnée OLAP limitée en taille</a:t>
            </a:r>
          </a:p>
          <a:p>
            <a:endParaRPr lang="fr-FR" dirty="0"/>
          </a:p>
          <a:p>
            <a:r>
              <a:rPr lang="fr-FR" dirty="0"/>
              <a:t>Permet à l’utilisateur d’enregistrer une partie de la base de données multi-</a:t>
            </a:r>
            <a:r>
              <a:rPr lang="fr-FR" dirty="0" err="1"/>
              <a:t>dimentionnelle</a:t>
            </a:r>
            <a:r>
              <a:rPr lang="fr-FR" dirty="0"/>
              <a:t> en local</a:t>
            </a:r>
          </a:p>
          <a:p>
            <a:endParaRPr lang="fr-FR" dirty="0"/>
          </a:p>
        </p:txBody>
      </p:sp>
      <p:sp>
        <p:nvSpPr>
          <p:cNvPr id="4" name="Espace réservé de la date 3"/>
          <p:cNvSpPr>
            <a:spLocks noGrp="1"/>
          </p:cNvSpPr>
          <p:nvPr>
            <p:ph type="dt" sz="half" idx="10"/>
          </p:nvPr>
        </p:nvSpPr>
        <p:spPr/>
        <p:txBody>
          <a:bodyPr/>
          <a:lstStyle/>
          <a:p>
            <a:fld id="{71271B9D-05D0-6647-86BF-5CADC675A2E2}" type="datetime1">
              <a:rPr lang="fr-FR" smtClean="0"/>
              <a:pPr/>
              <a:t>27/03/2021</a:t>
            </a:fld>
            <a:endParaRPr lang="en-US" dirty="0"/>
          </a:p>
        </p:txBody>
      </p:sp>
      <p:sp>
        <p:nvSpPr>
          <p:cNvPr id="5" name="Espace réservé du pied de page 4"/>
          <p:cNvSpPr>
            <a:spLocks noGrp="1"/>
          </p:cNvSpPr>
          <p:nvPr>
            <p:ph type="ftr" sz="quarter" idx="11"/>
          </p:nvPr>
        </p:nvSpPr>
        <p:spPr/>
        <p:txBody>
          <a:bodyPr/>
          <a:lstStyle/>
          <a:p>
            <a:r>
              <a:rPr lang="en-US"/>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65</a:t>
            </a:fld>
            <a:endParaRPr lang="en-US" dirty="0"/>
          </a:p>
        </p:txBody>
      </p:sp>
    </p:spTree>
    <p:extLst>
      <p:ext uri="{BB962C8B-B14F-4D97-AF65-F5344CB8AC3E}">
        <p14:creationId xmlns:p14="http://schemas.microsoft.com/office/powerpoint/2010/main" val="37370809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H-OLAP</a:t>
            </a:r>
          </a:p>
        </p:txBody>
      </p:sp>
      <p:sp>
        <p:nvSpPr>
          <p:cNvPr id="3" name="Espace réservé du contenu 2"/>
          <p:cNvSpPr>
            <a:spLocks noGrp="1"/>
          </p:cNvSpPr>
          <p:nvPr>
            <p:ph idx="1"/>
          </p:nvPr>
        </p:nvSpPr>
        <p:spPr>
          <a:xfrm>
            <a:off x="1154954" y="2478519"/>
            <a:ext cx="9978713" cy="4054367"/>
          </a:xfrm>
        </p:spPr>
        <p:txBody>
          <a:bodyPr>
            <a:normAutofit/>
          </a:bodyPr>
          <a:lstStyle/>
          <a:p>
            <a:r>
              <a:rPr lang="fr-FR" dirty="0"/>
              <a:t>Nouvelles fonctions pour SQL</a:t>
            </a:r>
          </a:p>
          <a:p>
            <a:pPr lvl="1"/>
            <a:r>
              <a:rPr lang="fr-FR" dirty="0"/>
              <a:t>BREAK BY (SAS) </a:t>
            </a:r>
          </a:p>
          <a:p>
            <a:pPr lvl="1"/>
            <a:r>
              <a:rPr lang="fr-FR" dirty="0"/>
              <a:t>RANK : Rang d’une ligne par rapport à un agrégat </a:t>
            </a:r>
          </a:p>
          <a:p>
            <a:pPr lvl="1"/>
            <a:r>
              <a:rPr lang="fr-FR" dirty="0"/>
              <a:t>TOP / BOTTOM :  Requête de type « Top </a:t>
            </a:r>
            <a:r>
              <a:rPr lang="fr-FR" dirty="0" err="1"/>
              <a:t>Ten</a:t>
            </a:r>
            <a:r>
              <a:rPr lang="fr-FR" dirty="0"/>
              <a:t> » (les dix meilleurs, les dix moins bons)</a:t>
            </a:r>
          </a:p>
          <a:p>
            <a:pPr lvl="1"/>
            <a:r>
              <a:rPr lang="fr-FR" dirty="0"/>
              <a:t>Extension du Group By (SQL99) </a:t>
            </a:r>
          </a:p>
          <a:p>
            <a:pPr lvl="2"/>
            <a:r>
              <a:rPr lang="fr-FR" dirty="0" err="1"/>
              <a:t>Grouping</a:t>
            </a:r>
            <a:r>
              <a:rPr lang="fr-FR" dirty="0"/>
              <a:t> Sets : Partitionnement selon plusieurs dimensions</a:t>
            </a:r>
          </a:p>
          <a:p>
            <a:pPr lvl="2"/>
            <a:r>
              <a:rPr lang="fr-FR" dirty="0" err="1"/>
              <a:t>Rollup</a:t>
            </a:r>
            <a:r>
              <a:rPr lang="fr-FR" dirty="0"/>
              <a:t>: réduire progressivement</a:t>
            </a:r>
          </a:p>
          <a:p>
            <a:pPr lvl="2"/>
            <a:r>
              <a:rPr lang="fr-FR" dirty="0"/>
              <a:t>Cube : Partitionnement selon tous les sous-ensembles possibles de </a:t>
            </a:r>
            <a:r>
              <a:rPr lang="fr-FR" dirty="0" err="1"/>
              <a:t>Grouping</a:t>
            </a:r>
            <a:r>
              <a:rPr lang="fr-FR" dirty="0"/>
              <a:t> Sets</a:t>
            </a:r>
          </a:p>
          <a:p>
            <a:r>
              <a:rPr lang="fr-FR" dirty="0"/>
              <a:t>MS MDX</a:t>
            </a:r>
          </a:p>
          <a:p>
            <a:pPr lvl="1"/>
            <a:r>
              <a:rPr lang="fr-FR" dirty="0"/>
              <a:t>Langage d’expression OLAP pour MS SQL Server </a:t>
            </a:r>
          </a:p>
          <a:p>
            <a:pPr lvl="1"/>
            <a:r>
              <a:rPr lang="fr-FR" dirty="0"/>
              <a:t>Exemples </a:t>
            </a:r>
          </a:p>
          <a:p>
            <a:pPr lvl="2"/>
            <a:r>
              <a:rPr lang="fr-FR" dirty="0"/>
              <a:t>SELECT NON EMPTY {[Time].[1997], [Time].[1998]} ON COLUMNS, [Promotion Media].[Media Type].</a:t>
            </a:r>
            <a:r>
              <a:rPr lang="fr-FR" dirty="0" err="1"/>
              <a:t>Members</a:t>
            </a:r>
            <a:r>
              <a:rPr lang="fr-FR" dirty="0"/>
              <a:t> ON ROWS FROM Sales </a:t>
            </a:r>
          </a:p>
        </p:txBody>
      </p:sp>
      <p:sp>
        <p:nvSpPr>
          <p:cNvPr id="4" name="Espace réservé de la date 3"/>
          <p:cNvSpPr>
            <a:spLocks noGrp="1"/>
          </p:cNvSpPr>
          <p:nvPr>
            <p:ph type="dt" sz="half" idx="10"/>
          </p:nvPr>
        </p:nvSpPr>
        <p:spPr/>
        <p:txBody>
          <a:bodyPr/>
          <a:lstStyle/>
          <a:p>
            <a:fld id="{71271B9D-05D0-6647-86BF-5CADC675A2E2}" type="datetime1">
              <a:rPr lang="fr-FR" smtClean="0"/>
              <a:pPr/>
              <a:t>27/03/2021</a:t>
            </a:fld>
            <a:endParaRPr lang="en-US" dirty="0"/>
          </a:p>
        </p:txBody>
      </p:sp>
      <p:sp>
        <p:nvSpPr>
          <p:cNvPr id="5" name="Espace réservé du pied de page 4"/>
          <p:cNvSpPr>
            <a:spLocks noGrp="1"/>
          </p:cNvSpPr>
          <p:nvPr>
            <p:ph type="ftr" sz="quarter" idx="11"/>
          </p:nvPr>
        </p:nvSpPr>
        <p:spPr/>
        <p:txBody>
          <a:bodyPr/>
          <a:lstStyle/>
          <a:p>
            <a:r>
              <a:rPr lang="en-US"/>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8758066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Conception d’un Data Warehouse: </a:t>
            </a:r>
            <a:br>
              <a:rPr lang="fr-FR"/>
            </a:br>
            <a:r>
              <a:rPr lang="fr-FR"/>
              <a:t>Étapes et Exemples</a:t>
            </a:r>
            <a:endParaRPr lang="fr-FR" dirty="0"/>
          </a:p>
        </p:txBody>
      </p:sp>
      <p:sp>
        <p:nvSpPr>
          <p:cNvPr id="3" name="Espace réservé du texte 2"/>
          <p:cNvSpPr>
            <a:spLocks noGrp="1"/>
          </p:cNvSpPr>
          <p:nvPr>
            <p:ph type="body" idx="1"/>
          </p:nvPr>
        </p:nvSpPr>
        <p:spPr/>
        <p:txBody>
          <a:bodyPr/>
          <a:lstStyle/>
          <a:p>
            <a:r>
              <a:rPr lang="fr-FR"/>
              <a:t>Chp3: </a:t>
            </a:r>
            <a:r>
              <a:rPr lang="x-none"/>
              <a:t>Modélisation des Données Décisionnelles</a:t>
            </a:r>
            <a:endParaRPr lang="fr-FR" dirty="0"/>
          </a:p>
        </p:txBody>
      </p:sp>
      <p:sp>
        <p:nvSpPr>
          <p:cNvPr id="4" name="Espace réservé de la date 3"/>
          <p:cNvSpPr>
            <a:spLocks noGrp="1"/>
          </p:cNvSpPr>
          <p:nvPr>
            <p:ph type="dt" sz="half" idx="10"/>
          </p:nvPr>
        </p:nvSpPr>
        <p:spPr/>
        <p:txBody>
          <a:bodyPr/>
          <a:lstStyle/>
          <a:p>
            <a:fld id="{4887E811-BCB9-D142-9A57-E8D3D38FF192}" type="datetime1">
              <a:rPr lang="fr-FR" smtClean="0"/>
              <a:pPr/>
              <a:t>27/03/2021</a:t>
            </a:fld>
            <a:endParaRPr lang="fr-BE"/>
          </a:p>
        </p:txBody>
      </p:sp>
      <p:sp>
        <p:nvSpPr>
          <p:cNvPr id="5" name="Espace réservé du pied de page 4"/>
          <p:cNvSpPr>
            <a:spLocks noGrp="1"/>
          </p:cNvSpPr>
          <p:nvPr>
            <p:ph type="ftr" sz="quarter" idx="11"/>
          </p:nvPr>
        </p:nvSpPr>
        <p:spPr/>
        <p:txBody>
          <a:bodyPr/>
          <a:lstStyle/>
          <a:p>
            <a:r>
              <a:rPr lang="fr-BE"/>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67</a:t>
            </a:fld>
            <a:endParaRPr lang="fr-BE"/>
          </a:p>
        </p:txBody>
      </p:sp>
    </p:spTree>
    <p:extLst>
      <p:ext uri="{BB962C8B-B14F-4D97-AF65-F5344CB8AC3E}">
        <p14:creationId xmlns:p14="http://schemas.microsoft.com/office/powerpoint/2010/main" val="19190337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Conception d’un Data Warehouse</a:t>
            </a:r>
            <a:endParaRPr lang="fr-FR" dirty="0"/>
          </a:p>
        </p:txBody>
      </p:sp>
      <p:sp>
        <p:nvSpPr>
          <p:cNvPr id="3" name="Espace réservé du contenu 2"/>
          <p:cNvSpPr>
            <a:spLocks noGrp="1"/>
          </p:cNvSpPr>
          <p:nvPr>
            <p:ph idx="1"/>
          </p:nvPr>
        </p:nvSpPr>
        <p:spPr/>
        <p:txBody>
          <a:bodyPr>
            <a:normAutofit lnSpcReduction="10000"/>
          </a:bodyPr>
          <a:lstStyle/>
          <a:p>
            <a:r>
              <a:rPr lang="fr-FR"/>
              <a:t>Étape 1</a:t>
            </a:r>
          </a:p>
          <a:p>
            <a:pPr lvl="1"/>
            <a:r>
              <a:rPr lang="fr-FR"/>
              <a:t>Choisir le processus à modéliser</a:t>
            </a:r>
          </a:p>
          <a:p>
            <a:r>
              <a:rPr lang="fr-FR"/>
              <a:t>Étape 2</a:t>
            </a:r>
          </a:p>
          <a:p>
            <a:pPr lvl="1"/>
            <a:r>
              <a:rPr lang="fr-FR"/>
              <a:t>Choisir le grain des faits</a:t>
            </a:r>
          </a:p>
          <a:p>
            <a:pPr lvl="1"/>
            <a:r>
              <a:rPr lang="fr-FR"/>
              <a:t>Décider de ce que représente une ligne de la table de faits</a:t>
            </a:r>
          </a:p>
          <a:p>
            <a:pPr lvl="2"/>
            <a:r>
              <a:rPr lang="fr-FR"/>
              <a:t>Niveau de détail : transactions individuelles, récapitulatifs journaliers, mensuels…</a:t>
            </a:r>
          </a:p>
          <a:p>
            <a:r>
              <a:rPr lang="fr-FR"/>
              <a:t>Étape 3</a:t>
            </a:r>
          </a:p>
          <a:p>
            <a:pPr lvl="1"/>
            <a:r>
              <a:rPr lang="fr-FR"/>
              <a:t>Identifier les dimensions qui s’appliquent aux lignes de la table des faits</a:t>
            </a:r>
          </a:p>
          <a:p>
            <a:pPr lvl="2"/>
            <a:r>
              <a:rPr lang="fr-FR"/>
              <a:t>Typiquement le temps, le client, le foyer, le produit, magasin, agence, compte…</a:t>
            </a:r>
          </a:p>
          <a:p>
            <a:r>
              <a:rPr lang="fr-FR"/>
              <a:t>Étape 4</a:t>
            </a:r>
          </a:p>
          <a:p>
            <a:pPr lvl="1"/>
            <a:r>
              <a:rPr lang="fr-FR"/>
              <a:t>Identifier les mesures de fait qui renseignent la table de faits</a:t>
            </a:r>
          </a:p>
          <a:p>
            <a:pPr lvl="2"/>
            <a:r>
              <a:rPr lang="fr-FR"/>
              <a:t>De préférence des quantités numériques additives</a:t>
            </a:r>
            <a:endParaRPr lang="fr-FR" dirty="0"/>
          </a:p>
        </p:txBody>
      </p:sp>
      <p:sp>
        <p:nvSpPr>
          <p:cNvPr id="4" name="Espace réservé de la date 3"/>
          <p:cNvSpPr>
            <a:spLocks noGrp="1"/>
          </p:cNvSpPr>
          <p:nvPr>
            <p:ph type="dt" sz="half" idx="10"/>
          </p:nvPr>
        </p:nvSpPr>
        <p:spPr/>
        <p:txBody>
          <a:bodyPr/>
          <a:lstStyle/>
          <a:p>
            <a:fld id="{EC60B076-6991-CE4F-ABD0-1EBD8F52D4C2}" type="datetime1">
              <a:rPr lang="fr-FR" smtClean="0"/>
              <a:pPr/>
              <a:t>27/03/2021</a:t>
            </a:fld>
            <a:endParaRPr lang="fr-BE"/>
          </a:p>
        </p:txBody>
      </p:sp>
      <p:sp>
        <p:nvSpPr>
          <p:cNvPr id="5" name="Espace réservé du pied de page 4"/>
          <p:cNvSpPr>
            <a:spLocks noGrp="1"/>
          </p:cNvSpPr>
          <p:nvPr>
            <p:ph type="ftr" sz="quarter" idx="11"/>
          </p:nvPr>
        </p:nvSpPr>
        <p:spPr/>
        <p:txBody>
          <a:bodyPr/>
          <a:lstStyle/>
          <a:p>
            <a:r>
              <a:rPr lang="fr-BE"/>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68</a:t>
            </a:fld>
            <a:endParaRPr lang="fr-BE"/>
          </a:p>
        </p:txBody>
      </p:sp>
    </p:spTree>
    <p:extLst>
      <p:ext uri="{BB962C8B-B14F-4D97-AF65-F5344CB8AC3E}">
        <p14:creationId xmlns:p14="http://schemas.microsoft.com/office/powerpoint/2010/main" val="5731557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Conception d’un Data Warehouse</a:t>
            </a:r>
            <a:br>
              <a:rPr lang="fr-FR"/>
            </a:br>
            <a:r>
              <a:rPr lang="fr-FR"/>
              <a:t>Exemple : La Distribution</a:t>
            </a:r>
            <a:endParaRPr lang="fr-FR" dirty="0"/>
          </a:p>
        </p:txBody>
      </p:sp>
      <p:sp>
        <p:nvSpPr>
          <p:cNvPr id="3" name="Espace réservé du contenu 2"/>
          <p:cNvSpPr>
            <a:spLocks noGrp="1"/>
          </p:cNvSpPr>
          <p:nvPr>
            <p:ph idx="1"/>
          </p:nvPr>
        </p:nvSpPr>
        <p:spPr/>
        <p:txBody>
          <a:bodyPr/>
          <a:lstStyle/>
          <a:p>
            <a:r>
              <a:rPr lang="fr-FR"/>
              <a:t>Processus : </a:t>
            </a:r>
          </a:p>
          <a:p>
            <a:pPr lvl="1"/>
            <a:r>
              <a:rPr lang="fr-FR"/>
              <a:t>Comprendre les achats des clients saisis aux Terminaux Points de Vente (TPV) </a:t>
            </a:r>
            <a:endParaRPr lang="fr-FR">
              <a:sym typeface="Wingdings"/>
            </a:endParaRPr>
          </a:p>
          <a:p>
            <a:pPr lvl="1"/>
            <a:r>
              <a:rPr lang="fr-FR">
                <a:sym typeface="Wingdings"/>
              </a:rPr>
              <a:t>Modéliser les ventes au niveau des TPV</a:t>
            </a:r>
          </a:p>
          <a:p>
            <a:r>
              <a:rPr lang="fr-FR">
                <a:sym typeface="Wingdings"/>
              </a:rPr>
              <a:t>Etape 1 : Le premier modèle dimensionnel</a:t>
            </a:r>
          </a:p>
          <a:p>
            <a:pPr lvl="1"/>
            <a:r>
              <a:rPr lang="fr-FR">
                <a:sym typeface="Wingdings"/>
              </a:rPr>
              <a:t>Doit répondre aux questions les plus pressantes de l’utilisateur</a:t>
            </a:r>
          </a:p>
          <a:p>
            <a:pPr lvl="1"/>
            <a:r>
              <a:rPr lang="fr-FR">
                <a:sym typeface="Wingdings"/>
              </a:rPr>
              <a:t>Ses données doivent être les plus faciles à extraire</a:t>
            </a:r>
          </a:p>
          <a:p>
            <a:pPr lvl="1"/>
            <a:endParaRPr lang="fr-FR">
              <a:sym typeface="Wingdings"/>
            </a:endParaRPr>
          </a:p>
          <a:p>
            <a:pPr lvl="1"/>
            <a:r>
              <a:rPr lang="fr-FR">
                <a:sym typeface="Wingdings"/>
              </a:rPr>
              <a:t> Quels produits se vendent dans quel magasin, à quel prix, quand, dans quelles conditions de promotion?</a:t>
            </a:r>
            <a:endParaRPr lang="fr-FR" dirty="0"/>
          </a:p>
        </p:txBody>
      </p:sp>
      <p:sp>
        <p:nvSpPr>
          <p:cNvPr id="4" name="Espace réservé de la date 3"/>
          <p:cNvSpPr>
            <a:spLocks noGrp="1"/>
          </p:cNvSpPr>
          <p:nvPr>
            <p:ph type="dt" sz="half" idx="10"/>
          </p:nvPr>
        </p:nvSpPr>
        <p:spPr/>
        <p:txBody>
          <a:bodyPr/>
          <a:lstStyle/>
          <a:p>
            <a:fld id="{9FBEE20B-E6E8-B841-899E-B12D2EB079F7}" type="datetime1">
              <a:rPr lang="fr-FR" smtClean="0"/>
              <a:pPr/>
              <a:t>27/03/2021</a:t>
            </a:fld>
            <a:endParaRPr lang="fr-BE"/>
          </a:p>
        </p:txBody>
      </p:sp>
      <p:sp>
        <p:nvSpPr>
          <p:cNvPr id="5" name="Espace réservé du pied de page 4"/>
          <p:cNvSpPr>
            <a:spLocks noGrp="1"/>
          </p:cNvSpPr>
          <p:nvPr>
            <p:ph type="ftr" sz="quarter" idx="11"/>
          </p:nvPr>
        </p:nvSpPr>
        <p:spPr/>
        <p:txBody>
          <a:bodyPr/>
          <a:lstStyle/>
          <a:p>
            <a:r>
              <a:rPr lang="fr-BE"/>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69</a:t>
            </a:fld>
            <a:endParaRPr lang="fr-BE"/>
          </a:p>
        </p:txBody>
      </p:sp>
    </p:spTree>
    <p:extLst>
      <p:ext uri="{BB962C8B-B14F-4D97-AF65-F5344CB8AC3E}">
        <p14:creationId xmlns:p14="http://schemas.microsoft.com/office/powerpoint/2010/main" val="2686189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Première Forme Normale (1FN)</a:t>
            </a:r>
          </a:p>
        </p:txBody>
      </p:sp>
      <p:sp>
        <p:nvSpPr>
          <p:cNvPr id="13" name="Rectangle 2"/>
          <p:cNvSpPr>
            <a:spLocks noGrp="1" noChangeArrowheads="1"/>
          </p:cNvSpPr>
          <p:nvPr>
            <p:ph idx="1"/>
          </p:nvPr>
        </p:nvSpPr>
        <p:spPr>
          <a:xfrm>
            <a:off x="672860" y="2328865"/>
            <a:ext cx="10460807" cy="2225882"/>
          </a:xfrm>
          <a:ln/>
          <a:extLst>
            <a:ext uri="{91240B29-F687-4F45-9708-019B960494DF}">
              <a14:hiddenLine xmlns:a14="http://schemas.microsoft.com/office/drawing/2010/main" w="9525">
                <a:solidFill>
                  <a:srgbClr val="000000"/>
                </a:solidFill>
                <a:miter lim="800000"/>
                <a:headEnd/>
                <a:tailEnd/>
              </a14:hiddenLine>
            </a:ext>
          </a:extLst>
        </p:spPr>
        <p:txBody>
          <a:bodyPr lIns="0" tIns="0" rIns="0" bIns="0">
            <a:noAutofit/>
          </a:bodyPr>
          <a:lstStyle/>
          <a:p>
            <a:pPr marL="534988" indent="-534988">
              <a:buFont typeface="Arial" panose="020B0604020202020204" pitchFamily="34" charset="0"/>
              <a:buChar char="•"/>
              <a:tabLst>
                <a:tab pos="984250" algn="l"/>
                <a:tab pos="1898650" algn="l"/>
                <a:tab pos="2813050" algn="l"/>
                <a:tab pos="3727450" algn="l"/>
                <a:tab pos="4641850" algn="l"/>
                <a:tab pos="5556250" algn="l"/>
                <a:tab pos="6470650" algn="l"/>
                <a:tab pos="7385050" algn="l"/>
                <a:tab pos="7962900" algn="l"/>
              </a:tabLst>
            </a:pPr>
            <a:r>
              <a:rPr lang="en-GB" altLang="fr-FR" sz="3200" dirty="0"/>
              <a:t>Une relation </a:t>
            </a:r>
            <a:r>
              <a:rPr lang="en-GB" altLang="fr-FR" sz="3200" dirty="0" err="1"/>
              <a:t>est</a:t>
            </a:r>
            <a:r>
              <a:rPr lang="en-GB" altLang="fr-FR" sz="3200" dirty="0"/>
              <a:t> </a:t>
            </a:r>
            <a:r>
              <a:rPr lang="en-GB" altLang="fr-FR" sz="3200" dirty="0" err="1"/>
              <a:t>dite</a:t>
            </a:r>
            <a:r>
              <a:rPr lang="en-GB" altLang="fr-FR" sz="3200" dirty="0"/>
              <a:t> </a:t>
            </a:r>
            <a:r>
              <a:rPr lang="en-GB" altLang="fr-FR" sz="3200" dirty="0" err="1"/>
              <a:t>en</a:t>
            </a:r>
            <a:r>
              <a:rPr lang="en-GB" altLang="fr-FR" sz="3200" dirty="0"/>
              <a:t> première </a:t>
            </a:r>
            <a:r>
              <a:rPr lang="en-GB" altLang="fr-FR" sz="3200" dirty="0" err="1"/>
              <a:t>forme</a:t>
            </a:r>
            <a:r>
              <a:rPr lang="en-GB" altLang="fr-FR" sz="3200" dirty="0"/>
              <a:t> </a:t>
            </a:r>
            <a:r>
              <a:rPr lang="en-GB" altLang="fr-FR" sz="3200" dirty="0" err="1"/>
              <a:t>normale</a:t>
            </a:r>
            <a:r>
              <a:rPr lang="en-GB" altLang="fr-FR" sz="3200" dirty="0"/>
              <a:t>  (</a:t>
            </a:r>
            <a:r>
              <a:rPr lang="en-GB" altLang="fr-FR" sz="3200" dirty="0" err="1"/>
              <a:t>1FN</a:t>
            </a:r>
            <a:r>
              <a:rPr lang="en-GB" altLang="fr-FR" sz="3200" dirty="0"/>
              <a:t>) </a:t>
            </a:r>
            <a:r>
              <a:rPr lang="en-GB" altLang="fr-FR" sz="3200" dirty="0" err="1"/>
              <a:t>si</a:t>
            </a:r>
            <a:r>
              <a:rPr lang="en-GB" altLang="fr-FR" sz="3200" dirty="0"/>
              <a:t> les </a:t>
            </a:r>
            <a:r>
              <a:rPr lang="en-GB" altLang="fr-FR" sz="3200" dirty="0" err="1"/>
              <a:t>attributs</a:t>
            </a:r>
            <a:r>
              <a:rPr lang="en-GB" altLang="fr-FR" sz="3200" dirty="0"/>
              <a:t> (</a:t>
            </a:r>
            <a:r>
              <a:rPr lang="en-GB" altLang="fr-FR" sz="3200" dirty="0" err="1"/>
              <a:t>autres</a:t>
            </a:r>
            <a:r>
              <a:rPr lang="en-GB" altLang="fr-FR" sz="3200" dirty="0"/>
              <a:t> que la </a:t>
            </a:r>
            <a:r>
              <a:rPr lang="en-GB" altLang="fr-FR" sz="3200" dirty="0" err="1"/>
              <a:t>clé</a:t>
            </a:r>
            <a:r>
              <a:rPr lang="en-GB" altLang="fr-FR" sz="3200" dirty="0"/>
              <a:t>) dependent de la </a:t>
            </a:r>
            <a:r>
              <a:rPr lang="en-GB" altLang="fr-FR" sz="3200" dirty="0" err="1"/>
              <a:t>clé</a:t>
            </a:r>
            <a:r>
              <a:rPr lang="en-GB" altLang="fr-FR" sz="3200" dirty="0"/>
              <a:t> et ne </a:t>
            </a:r>
            <a:r>
              <a:rPr lang="en-GB" altLang="fr-FR" sz="3200" dirty="0" err="1"/>
              <a:t>sont</a:t>
            </a:r>
            <a:r>
              <a:rPr lang="en-GB" altLang="fr-FR" sz="3200" dirty="0"/>
              <a:t> pas </a:t>
            </a:r>
            <a:r>
              <a:rPr lang="en-GB" altLang="fr-FR" sz="3200" dirty="0" err="1"/>
              <a:t>décomposables</a:t>
            </a:r>
            <a:r>
              <a:rPr lang="en-GB" altLang="fr-FR" sz="3200" dirty="0"/>
              <a:t>. (tout </a:t>
            </a:r>
            <a:r>
              <a:rPr lang="en-GB" altLang="fr-FR" sz="3200" dirty="0" err="1"/>
              <a:t>attribut</a:t>
            </a:r>
            <a:r>
              <a:rPr lang="en-GB" altLang="fr-FR" sz="3200" dirty="0"/>
              <a:t> </a:t>
            </a:r>
            <a:r>
              <a:rPr lang="en-GB" altLang="fr-FR" sz="3200" dirty="0" err="1"/>
              <a:t>est</a:t>
            </a:r>
            <a:r>
              <a:rPr lang="en-GB" altLang="fr-FR" sz="3200" dirty="0"/>
              <a:t> </a:t>
            </a:r>
            <a:r>
              <a:rPr lang="en-GB" altLang="fr-FR" sz="3200" dirty="0" err="1"/>
              <a:t>atomique</a:t>
            </a:r>
            <a:r>
              <a:rPr lang="en-GB" altLang="fr-FR" sz="3200" dirty="0"/>
              <a:t>)</a:t>
            </a:r>
          </a:p>
          <a:p>
            <a:pPr marL="534988" indent="-534988">
              <a:buFont typeface="Arial" panose="020B0604020202020204" pitchFamily="34" charset="0"/>
              <a:buChar char="•"/>
              <a:tabLst>
                <a:tab pos="984250" algn="l"/>
                <a:tab pos="1898650" algn="l"/>
                <a:tab pos="2813050" algn="l"/>
                <a:tab pos="3727450" algn="l"/>
                <a:tab pos="4641850" algn="l"/>
                <a:tab pos="5556250" algn="l"/>
                <a:tab pos="6470650" algn="l"/>
                <a:tab pos="7385050" algn="l"/>
                <a:tab pos="7962900" algn="l"/>
              </a:tabLst>
            </a:pPr>
            <a:r>
              <a:rPr lang="en-GB" altLang="fr-FR" sz="3200" dirty="0"/>
              <a:t>Elle a pour but </a:t>
            </a:r>
            <a:r>
              <a:rPr lang="en-GB" altLang="fr-FR" sz="3200" dirty="0" err="1"/>
              <a:t>d’éviter</a:t>
            </a:r>
            <a:r>
              <a:rPr lang="en-GB" altLang="fr-FR" sz="3200" dirty="0"/>
              <a:t> les </a:t>
            </a:r>
            <a:r>
              <a:rPr lang="en-GB" altLang="fr-FR" sz="3200" dirty="0" err="1"/>
              <a:t>groupes</a:t>
            </a:r>
            <a:r>
              <a:rPr lang="en-GB" altLang="fr-FR" sz="3200" dirty="0"/>
              <a:t> </a:t>
            </a:r>
            <a:r>
              <a:rPr lang="en-GB" altLang="fr-FR" sz="3200" dirty="0" err="1"/>
              <a:t>répétitifs</a:t>
            </a:r>
            <a:r>
              <a:rPr lang="en-GB" altLang="fr-FR" sz="3200" dirty="0"/>
              <a:t> dans </a:t>
            </a:r>
            <a:r>
              <a:rPr lang="en-GB" altLang="fr-FR" sz="3200" dirty="0" err="1"/>
              <a:t>une</a:t>
            </a:r>
            <a:r>
              <a:rPr lang="en-GB" altLang="fr-FR" sz="3200" dirty="0"/>
              <a:t> table.</a:t>
            </a:r>
          </a:p>
        </p:txBody>
      </p:sp>
      <p:sp>
        <p:nvSpPr>
          <p:cNvPr id="4" name="Espace réservé de la date 3"/>
          <p:cNvSpPr>
            <a:spLocks noGrp="1"/>
          </p:cNvSpPr>
          <p:nvPr>
            <p:ph type="dt" sz="half" idx="10"/>
          </p:nvPr>
        </p:nvSpPr>
        <p:spPr/>
        <p:txBody>
          <a:bodyPr/>
          <a:lstStyle/>
          <a:p>
            <a:fld id="{F97887C4-B5DC-734C-9148-AC51E07343E9}" type="datetime1">
              <a:rPr lang="fr-FR" smtClean="0"/>
              <a:pPr/>
              <a:t>27/03/2021</a:t>
            </a:fld>
            <a:endParaRPr lang="fr-BE"/>
          </a:p>
        </p:txBody>
      </p:sp>
      <p:sp>
        <p:nvSpPr>
          <p:cNvPr id="5" name="Espace réservé du pied de page 4"/>
          <p:cNvSpPr>
            <a:spLocks noGrp="1"/>
          </p:cNvSpPr>
          <p:nvPr>
            <p:ph type="ftr" sz="quarter" idx="11"/>
          </p:nvPr>
        </p:nvSpPr>
        <p:spPr/>
        <p:txBody>
          <a:bodyPr/>
          <a:lstStyle/>
          <a:p>
            <a:r>
              <a:rPr lang="fr-BE"/>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7</a:t>
            </a:fld>
            <a:endParaRPr lang="fr-BE"/>
          </a:p>
        </p:txBody>
      </p:sp>
      <p:graphicFrame>
        <p:nvGraphicFramePr>
          <p:cNvPr id="7" name="Tableau 6"/>
          <p:cNvGraphicFramePr>
            <a:graphicFrameLocks noGrp="1"/>
          </p:cNvGraphicFramePr>
          <p:nvPr>
            <p:extLst>
              <p:ext uri="{D42A27DB-BD31-4B8C-83A1-F6EECF244321}">
                <p14:modId xmlns:p14="http://schemas.microsoft.com/office/powerpoint/2010/main" val="847586512"/>
              </p:ext>
            </p:extLst>
          </p:nvPr>
        </p:nvGraphicFramePr>
        <p:xfrm>
          <a:off x="1413612" y="5406374"/>
          <a:ext cx="4874387" cy="741680"/>
        </p:xfrm>
        <a:graphic>
          <a:graphicData uri="http://schemas.openxmlformats.org/drawingml/2006/table">
            <a:tbl>
              <a:tblPr firstRow="1" bandRow="1">
                <a:tableStyleId>{5C22544A-7EE6-4342-B048-85BDC9FD1C3A}</a:tableStyleId>
              </a:tblPr>
              <a:tblGrid>
                <a:gridCol w="2038380">
                  <a:extLst>
                    <a:ext uri="{9D8B030D-6E8A-4147-A177-3AD203B41FA5}">
                      <a16:colId xmlns:a16="http://schemas.microsoft.com/office/drawing/2014/main" val="20000"/>
                    </a:ext>
                  </a:extLst>
                </a:gridCol>
                <a:gridCol w="2836007">
                  <a:extLst>
                    <a:ext uri="{9D8B030D-6E8A-4147-A177-3AD203B41FA5}">
                      <a16:colId xmlns:a16="http://schemas.microsoft.com/office/drawing/2014/main" val="20001"/>
                    </a:ext>
                  </a:extLst>
                </a:gridCol>
              </a:tblGrid>
              <a:tr h="370840">
                <a:tc>
                  <a:txBody>
                    <a:bodyPr/>
                    <a:lstStyle/>
                    <a:p>
                      <a:pPr algn="ctr"/>
                      <a:r>
                        <a:rPr lang="fr-FR" dirty="0"/>
                        <a:t>Produit</a:t>
                      </a:r>
                    </a:p>
                  </a:txBody>
                  <a:tcPr marL="112542" marR="112542"/>
                </a:tc>
                <a:tc>
                  <a:txBody>
                    <a:bodyPr/>
                    <a:lstStyle/>
                    <a:p>
                      <a:pPr algn="ctr"/>
                      <a:r>
                        <a:rPr lang="fr-FR" dirty="0"/>
                        <a:t>Fournisseur</a:t>
                      </a:r>
                    </a:p>
                  </a:txBody>
                  <a:tcPr marL="112542" marR="112542"/>
                </a:tc>
                <a:extLst>
                  <a:ext uri="{0D108BD9-81ED-4DB2-BD59-A6C34878D82A}">
                    <a16:rowId xmlns:a16="http://schemas.microsoft.com/office/drawing/2014/main" val="10000"/>
                  </a:ext>
                </a:extLst>
              </a:tr>
              <a:tr h="370840">
                <a:tc>
                  <a:txBody>
                    <a:bodyPr/>
                    <a:lstStyle/>
                    <a:p>
                      <a:r>
                        <a:rPr lang="fr-FR" dirty="0"/>
                        <a:t>Téléviseur</a:t>
                      </a:r>
                    </a:p>
                  </a:txBody>
                  <a:tcPr marL="112542" marR="112542"/>
                </a:tc>
                <a:tc>
                  <a:txBody>
                    <a:bodyPr/>
                    <a:lstStyle/>
                    <a:p>
                      <a:r>
                        <a:rPr lang="fr-FR" dirty="0"/>
                        <a:t>Vidéo SA, </a:t>
                      </a:r>
                      <a:r>
                        <a:rPr lang="fr-FR" dirty="0" err="1"/>
                        <a:t>Hitek</a:t>
                      </a:r>
                      <a:r>
                        <a:rPr lang="fr-FR" dirty="0"/>
                        <a:t> LTD</a:t>
                      </a:r>
                    </a:p>
                  </a:txBody>
                  <a:tcPr marL="112542" marR="112542"/>
                </a:tc>
                <a:extLst>
                  <a:ext uri="{0D108BD9-81ED-4DB2-BD59-A6C34878D82A}">
                    <a16:rowId xmlns:a16="http://schemas.microsoft.com/office/drawing/2014/main" val="10001"/>
                  </a:ext>
                </a:extLst>
              </a:tr>
            </a:tbl>
          </a:graphicData>
        </a:graphic>
      </p:graphicFrame>
      <p:graphicFrame>
        <p:nvGraphicFramePr>
          <p:cNvPr id="8" name="Tableau 7"/>
          <p:cNvGraphicFramePr>
            <a:graphicFrameLocks noGrp="1"/>
          </p:cNvGraphicFramePr>
          <p:nvPr>
            <p:extLst>
              <p:ext uri="{D42A27DB-BD31-4B8C-83A1-F6EECF244321}">
                <p14:modId xmlns:p14="http://schemas.microsoft.com/office/powerpoint/2010/main" val="977224677"/>
              </p:ext>
            </p:extLst>
          </p:nvPr>
        </p:nvGraphicFramePr>
        <p:xfrm>
          <a:off x="6805002" y="5175129"/>
          <a:ext cx="4159861" cy="1112520"/>
        </p:xfrm>
        <a:graphic>
          <a:graphicData uri="http://schemas.openxmlformats.org/drawingml/2006/table">
            <a:tbl>
              <a:tblPr firstRow="1" bandRow="1">
                <a:tableStyleId>{00A15C55-8517-42AA-B614-E9B94910E393}</a:tableStyleId>
              </a:tblPr>
              <a:tblGrid>
                <a:gridCol w="1739578">
                  <a:extLst>
                    <a:ext uri="{9D8B030D-6E8A-4147-A177-3AD203B41FA5}">
                      <a16:colId xmlns:a16="http://schemas.microsoft.com/office/drawing/2014/main" val="20000"/>
                    </a:ext>
                  </a:extLst>
                </a:gridCol>
                <a:gridCol w="2420283">
                  <a:extLst>
                    <a:ext uri="{9D8B030D-6E8A-4147-A177-3AD203B41FA5}">
                      <a16:colId xmlns:a16="http://schemas.microsoft.com/office/drawing/2014/main" val="20001"/>
                    </a:ext>
                  </a:extLst>
                </a:gridCol>
              </a:tblGrid>
              <a:tr h="370840">
                <a:tc>
                  <a:txBody>
                    <a:bodyPr/>
                    <a:lstStyle/>
                    <a:p>
                      <a:pPr algn="ctr"/>
                      <a:r>
                        <a:rPr lang="fr-FR" dirty="0"/>
                        <a:t>Produit</a:t>
                      </a:r>
                    </a:p>
                  </a:txBody>
                  <a:tcPr marL="112542" marR="112542"/>
                </a:tc>
                <a:tc>
                  <a:txBody>
                    <a:bodyPr/>
                    <a:lstStyle/>
                    <a:p>
                      <a:pPr algn="ctr"/>
                      <a:r>
                        <a:rPr lang="fr-FR" dirty="0"/>
                        <a:t>Fournisseur</a:t>
                      </a:r>
                    </a:p>
                  </a:txBody>
                  <a:tcPr marL="112542" marR="112542"/>
                </a:tc>
                <a:extLst>
                  <a:ext uri="{0D108BD9-81ED-4DB2-BD59-A6C34878D82A}">
                    <a16:rowId xmlns:a16="http://schemas.microsoft.com/office/drawing/2014/main" val="10000"/>
                  </a:ext>
                </a:extLst>
              </a:tr>
              <a:tr h="370840">
                <a:tc>
                  <a:txBody>
                    <a:bodyPr/>
                    <a:lstStyle/>
                    <a:p>
                      <a:r>
                        <a:rPr lang="fr-FR" dirty="0"/>
                        <a:t>Téléviseur</a:t>
                      </a:r>
                    </a:p>
                  </a:txBody>
                  <a:tcPr marL="112542" marR="112542"/>
                </a:tc>
                <a:tc>
                  <a:txBody>
                    <a:bodyPr/>
                    <a:lstStyle/>
                    <a:p>
                      <a:r>
                        <a:rPr lang="fr-FR" dirty="0"/>
                        <a:t>Vidéo SA</a:t>
                      </a:r>
                    </a:p>
                  </a:txBody>
                  <a:tcPr marL="112542" marR="112542"/>
                </a:tc>
                <a:extLst>
                  <a:ext uri="{0D108BD9-81ED-4DB2-BD59-A6C34878D82A}">
                    <a16:rowId xmlns:a16="http://schemas.microsoft.com/office/drawing/2014/main" val="10001"/>
                  </a:ext>
                </a:extLst>
              </a:tr>
              <a:tr h="370840">
                <a:tc>
                  <a:txBody>
                    <a:bodyPr/>
                    <a:lstStyle/>
                    <a:p>
                      <a:r>
                        <a:rPr lang="fr-FR" dirty="0"/>
                        <a:t>Téléviseur</a:t>
                      </a:r>
                    </a:p>
                  </a:txBody>
                  <a:tcPr marL="112542" marR="1125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err="1"/>
                        <a:t>Hitek</a:t>
                      </a:r>
                      <a:r>
                        <a:rPr lang="fr-FR" dirty="0"/>
                        <a:t> LTD</a:t>
                      </a:r>
                    </a:p>
                  </a:txBody>
                  <a:tcPr marL="112542" marR="112542"/>
                </a:tc>
                <a:extLst>
                  <a:ext uri="{0D108BD9-81ED-4DB2-BD59-A6C34878D82A}">
                    <a16:rowId xmlns:a16="http://schemas.microsoft.com/office/drawing/2014/main" val="10002"/>
                  </a:ext>
                </a:extLst>
              </a:tr>
            </a:tbl>
          </a:graphicData>
        </a:graphic>
      </p:graphicFrame>
      <p:sp>
        <p:nvSpPr>
          <p:cNvPr id="9" name="ZoneTexte 8"/>
          <p:cNvSpPr txBox="1"/>
          <p:nvPr/>
        </p:nvSpPr>
        <p:spPr>
          <a:xfrm>
            <a:off x="2801956" y="4943202"/>
            <a:ext cx="1401854" cy="369332"/>
          </a:xfrm>
          <a:prstGeom prst="rect">
            <a:avLst/>
          </a:prstGeom>
          <a:noFill/>
        </p:spPr>
        <p:txBody>
          <a:bodyPr wrap="square" rtlCol="0">
            <a:spAutoFit/>
          </a:bodyPr>
          <a:lstStyle/>
          <a:p>
            <a:r>
              <a:rPr lang="fr-FR" dirty="0"/>
              <a:t>Problème</a:t>
            </a:r>
          </a:p>
        </p:txBody>
      </p:sp>
      <p:sp>
        <p:nvSpPr>
          <p:cNvPr id="10" name="ZoneTexte 9"/>
          <p:cNvSpPr txBox="1"/>
          <p:nvPr/>
        </p:nvSpPr>
        <p:spPr>
          <a:xfrm>
            <a:off x="8035751" y="4799659"/>
            <a:ext cx="1401854" cy="369332"/>
          </a:xfrm>
          <a:prstGeom prst="rect">
            <a:avLst/>
          </a:prstGeom>
          <a:noFill/>
        </p:spPr>
        <p:txBody>
          <a:bodyPr wrap="square" rtlCol="0">
            <a:spAutoFit/>
          </a:bodyPr>
          <a:lstStyle/>
          <a:p>
            <a:r>
              <a:rPr lang="fr-FR" dirty="0"/>
              <a:t>Solution</a:t>
            </a:r>
          </a:p>
        </p:txBody>
      </p:sp>
    </p:spTree>
    <p:extLst>
      <p:ext uri="{BB962C8B-B14F-4D97-AF65-F5344CB8AC3E}">
        <p14:creationId xmlns:p14="http://schemas.microsoft.com/office/powerpoint/2010/main" val="38683460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Conception d’un Data Warehouse</a:t>
            </a:r>
            <a:br>
              <a:rPr lang="fr-FR"/>
            </a:br>
            <a:r>
              <a:rPr lang="fr-FR"/>
              <a:t>Exemple : La Distribution</a:t>
            </a:r>
            <a:endParaRPr lang="fr-FR" dirty="0"/>
          </a:p>
        </p:txBody>
      </p:sp>
      <p:sp>
        <p:nvSpPr>
          <p:cNvPr id="3" name="Espace réservé du contenu 2"/>
          <p:cNvSpPr>
            <a:spLocks noGrp="1"/>
          </p:cNvSpPr>
          <p:nvPr>
            <p:ph idx="1"/>
          </p:nvPr>
        </p:nvSpPr>
        <p:spPr/>
        <p:txBody>
          <a:bodyPr/>
          <a:lstStyle/>
          <a:p>
            <a:endParaRPr lang="fr-FR">
              <a:sym typeface="Wingdings"/>
            </a:endParaRPr>
          </a:p>
          <a:p>
            <a:r>
              <a:rPr lang="fr-FR">
                <a:sym typeface="Wingdings"/>
              </a:rPr>
              <a:t>Etape 2 :</a:t>
            </a:r>
          </a:p>
          <a:p>
            <a:pPr lvl="1"/>
            <a:r>
              <a:rPr lang="fr-FR">
                <a:sym typeface="Wingdings"/>
              </a:rPr>
              <a:t>Quel niveau de détail doit être disponible dans le modèle?</a:t>
            </a:r>
          </a:p>
          <a:p>
            <a:pPr lvl="1"/>
            <a:r>
              <a:rPr lang="fr-FR">
                <a:sym typeface="Wingdings"/>
              </a:rPr>
              <a:t>Principe: Obtenir un schéma basé sur les données les plus atomiques</a:t>
            </a:r>
          </a:p>
          <a:p>
            <a:pPr lvl="1"/>
            <a:endParaRPr lang="fr-FR">
              <a:sym typeface="Wingdings"/>
            </a:endParaRPr>
          </a:p>
          <a:p>
            <a:pPr lvl="1"/>
            <a:r>
              <a:rPr lang="fr-FR">
                <a:sym typeface="Wingdings"/>
              </a:rPr>
              <a:t> Donnée atomique : une ligne individuelle de transaction saisie sur un TPV pour mieux anticiper les requêtes ad-hoc des utilisateurs</a:t>
            </a:r>
            <a:endParaRPr lang="fr-FR" dirty="0"/>
          </a:p>
        </p:txBody>
      </p:sp>
      <p:sp>
        <p:nvSpPr>
          <p:cNvPr id="4" name="Espace réservé de la date 3"/>
          <p:cNvSpPr>
            <a:spLocks noGrp="1"/>
          </p:cNvSpPr>
          <p:nvPr>
            <p:ph type="dt" sz="half" idx="10"/>
          </p:nvPr>
        </p:nvSpPr>
        <p:spPr/>
        <p:txBody>
          <a:bodyPr/>
          <a:lstStyle/>
          <a:p>
            <a:fld id="{3EA3E18B-823D-8546-9641-402DB0CA5987}" type="datetime1">
              <a:rPr lang="fr-FR" smtClean="0"/>
              <a:pPr/>
              <a:t>27/03/2021</a:t>
            </a:fld>
            <a:endParaRPr lang="fr-BE"/>
          </a:p>
        </p:txBody>
      </p:sp>
      <p:sp>
        <p:nvSpPr>
          <p:cNvPr id="5" name="Espace réservé du pied de page 4"/>
          <p:cNvSpPr>
            <a:spLocks noGrp="1"/>
          </p:cNvSpPr>
          <p:nvPr>
            <p:ph type="ftr" sz="quarter" idx="11"/>
          </p:nvPr>
        </p:nvSpPr>
        <p:spPr/>
        <p:txBody>
          <a:bodyPr/>
          <a:lstStyle/>
          <a:p>
            <a:r>
              <a:rPr lang="fr-BE"/>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70</a:t>
            </a:fld>
            <a:endParaRPr lang="fr-BE"/>
          </a:p>
        </p:txBody>
      </p:sp>
    </p:spTree>
    <p:extLst>
      <p:ext uri="{BB962C8B-B14F-4D97-AF65-F5344CB8AC3E}">
        <p14:creationId xmlns:p14="http://schemas.microsoft.com/office/powerpoint/2010/main" val="29683129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Conception d’un Data Warehouse</a:t>
            </a:r>
            <a:br>
              <a:rPr lang="fr-FR"/>
            </a:br>
            <a:r>
              <a:rPr lang="fr-FR"/>
              <a:t>Exemple : La Distribution</a:t>
            </a:r>
            <a:endParaRPr lang="fr-FR" dirty="0"/>
          </a:p>
        </p:txBody>
      </p:sp>
      <p:sp>
        <p:nvSpPr>
          <p:cNvPr id="3" name="Espace réservé du contenu 2"/>
          <p:cNvSpPr>
            <a:spLocks noGrp="1"/>
          </p:cNvSpPr>
          <p:nvPr>
            <p:ph idx="1"/>
          </p:nvPr>
        </p:nvSpPr>
        <p:spPr/>
        <p:txBody>
          <a:bodyPr>
            <a:normAutofit/>
          </a:bodyPr>
          <a:lstStyle/>
          <a:p>
            <a:r>
              <a:rPr lang="fr-FR">
                <a:sym typeface="Wingdings"/>
              </a:rPr>
              <a:t>Etape 3 : </a:t>
            </a:r>
          </a:p>
          <a:p>
            <a:pPr lvl="1"/>
            <a:r>
              <a:rPr lang="fr-FR">
                <a:sym typeface="Wingdings"/>
              </a:rPr>
              <a:t>Choix des dimensions</a:t>
            </a:r>
          </a:p>
          <a:p>
            <a:pPr lvl="1"/>
            <a:r>
              <a:rPr lang="fr-FR">
                <a:sym typeface="Wingdings"/>
              </a:rPr>
              <a:t>Principe: l’énoncé précis du grain détermine les dimensions principales</a:t>
            </a:r>
          </a:p>
          <a:p>
            <a:pPr lvl="1"/>
            <a:r>
              <a:rPr lang="fr-FR">
                <a:sym typeface="Wingdings"/>
              </a:rPr>
              <a:t>Les dimensions supplémentaires qui peuvent être ajoutées doivent prendre une valeur unique pour chaque combinaison de valeurs des dimensions principales</a:t>
            </a:r>
          </a:p>
          <a:p>
            <a:pPr lvl="1"/>
            <a:endParaRPr lang="fr-FR">
              <a:sym typeface="Wingdings"/>
            </a:endParaRPr>
          </a:p>
          <a:p>
            <a:r>
              <a:rPr lang="fr-FR">
                <a:sym typeface="Wingdings"/>
              </a:rPr>
              <a:t>Dimensions principales</a:t>
            </a:r>
          </a:p>
          <a:p>
            <a:pPr lvl="1"/>
            <a:r>
              <a:rPr lang="fr-FR">
                <a:sym typeface="Wingdings"/>
              </a:rPr>
              <a:t>Temps</a:t>
            </a:r>
          </a:p>
          <a:p>
            <a:pPr lvl="1"/>
            <a:r>
              <a:rPr lang="fr-FR">
                <a:sym typeface="Wingdings"/>
              </a:rPr>
              <a:t>Produit</a:t>
            </a:r>
          </a:p>
          <a:p>
            <a:pPr lvl="1"/>
            <a:r>
              <a:rPr lang="fr-FR">
                <a:sym typeface="Wingdings"/>
              </a:rPr>
              <a:t>Magasin</a:t>
            </a:r>
          </a:p>
          <a:p>
            <a:pPr lvl="1"/>
            <a:r>
              <a:rPr lang="fr-FR">
                <a:sym typeface="Wingdings"/>
              </a:rPr>
              <a:t>Promotion</a:t>
            </a:r>
            <a:endParaRPr lang="fr-FR" dirty="0"/>
          </a:p>
        </p:txBody>
      </p:sp>
      <p:sp>
        <p:nvSpPr>
          <p:cNvPr id="4" name="Espace réservé de la date 3"/>
          <p:cNvSpPr>
            <a:spLocks noGrp="1"/>
          </p:cNvSpPr>
          <p:nvPr>
            <p:ph type="dt" sz="half" idx="10"/>
          </p:nvPr>
        </p:nvSpPr>
        <p:spPr/>
        <p:txBody>
          <a:bodyPr/>
          <a:lstStyle/>
          <a:p>
            <a:fld id="{DE5C025C-A642-8D40-AE35-6555D82401A1}" type="datetime1">
              <a:rPr lang="fr-FR" smtClean="0"/>
              <a:pPr/>
              <a:t>27/03/2021</a:t>
            </a:fld>
            <a:endParaRPr lang="fr-BE"/>
          </a:p>
        </p:txBody>
      </p:sp>
      <p:sp>
        <p:nvSpPr>
          <p:cNvPr id="5" name="Espace réservé du pied de page 4"/>
          <p:cNvSpPr>
            <a:spLocks noGrp="1"/>
          </p:cNvSpPr>
          <p:nvPr>
            <p:ph type="ftr" sz="quarter" idx="11"/>
          </p:nvPr>
        </p:nvSpPr>
        <p:spPr/>
        <p:txBody>
          <a:bodyPr/>
          <a:lstStyle/>
          <a:p>
            <a:r>
              <a:rPr lang="fr-BE"/>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71</a:t>
            </a:fld>
            <a:endParaRPr lang="fr-BE"/>
          </a:p>
        </p:txBody>
      </p:sp>
      <p:grpSp>
        <p:nvGrpSpPr>
          <p:cNvPr id="34" name="Grouper 33"/>
          <p:cNvGrpSpPr/>
          <p:nvPr/>
        </p:nvGrpSpPr>
        <p:grpSpPr>
          <a:xfrm>
            <a:off x="4236671" y="4120929"/>
            <a:ext cx="7159503" cy="2323420"/>
            <a:chOff x="4943872" y="3789040"/>
            <a:chExt cx="7159503" cy="2323420"/>
          </a:xfrm>
        </p:grpSpPr>
        <p:grpSp>
          <p:nvGrpSpPr>
            <p:cNvPr id="7" name="Grouper 6"/>
            <p:cNvGrpSpPr/>
            <p:nvPr/>
          </p:nvGrpSpPr>
          <p:grpSpPr>
            <a:xfrm>
              <a:off x="7070877" y="3789040"/>
              <a:ext cx="2964377" cy="2160240"/>
              <a:chOff x="4409228" y="4221088"/>
              <a:chExt cx="2408556" cy="2160240"/>
            </a:xfrm>
          </p:grpSpPr>
          <p:sp>
            <p:nvSpPr>
              <p:cNvPr id="8" name="Rectangle 7"/>
              <p:cNvSpPr/>
              <p:nvPr/>
            </p:nvSpPr>
            <p:spPr>
              <a:xfrm>
                <a:off x="4448944" y="4221088"/>
                <a:ext cx="2192532" cy="216024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FR" dirty="0"/>
              </a:p>
            </p:txBody>
          </p:sp>
          <p:cxnSp>
            <p:nvCxnSpPr>
              <p:cNvPr id="9" name="Connecteur droit 8"/>
              <p:cNvCxnSpPr/>
              <p:nvPr/>
            </p:nvCxnSpPr>
            <p:spPr>
              <a:xfrm>
                <a:off x="4448944" y="4653136"/>
                <a:ext cx="2192532" cy="0"/>
              </a:xfrm>
              <a:prstGeom prst="line">
                <a:avLst/>
              </a:prstGeom>
            </p:spPr>
            <p:style>
              <a:lnRef idx="1">
                <a:schemeClr val="accent3"/>
              </a:lnRef>
              <a:fillRef idx="0">
                <a:schemeClr val="accent3"/>
              </a:fillRef>
              <a:effectRef idx="0">
                <a:schemeClr val="accent3"/>
              </a:effectRef>
              <a:fontRef idx="minor">
                <a:schemeClr val="tx1"/>
              </a:fontRef>
            </p:style>
          </p:cxnSp>
          <p:sp>
            <p:nvSpPr>
              <p:cNvPr id="10" name="ZoneTexte 9"/>
              <p:cNvSpPr txBox="1"/>
              <p:nvPr/>
            </p:nvSpPr>
            <p:spPr>
              <a:xfrm>
                <a:off x="4409228" y="4251086"/>
                <a:ext cx="2060476" cy="338554"/>
              </a:xfrm>
              <a:prstGeom prst="rect">
                <a:avLst/>
              </a:prstGeom>
              <a:noFill/>
            </p:spPr>
            <p:txBody>
              <a:bodyPr wrap="none" rtlCol="0">
                <a:spAutoFit/>
              </a:bodyPr>
              <a:lstStyle/>
              <a:p>
                <a:r>
                  <a:rPr lang="fr-FR" sz="1600" b="1" dirty="0"/>
                  <a:t>Faits de Transaction TPV</a:t>
                </a:r>
              </a:p>
            </p:txBody>
          </p:sp>
          <p:sp>
            <p:nvSpPr>
              <p:cNvPr id="11" name="ZoneTexte 10"/>
              <p:cNvSpPr txBox="1"/>
              <p:nvPr/>
            </p:nvSpPr>
            <p:spPr>
              <a:xfrm>
                <a:off x="4481236" y="4653136"/>
                <a:ext cx="2336548" cy="1477328"/>
              </a:xfrm>
              <a:prstGeom prst="rect">
                <a:avLst/>
              </a:prstGeom>
              <a:noFill/>
            </p:spPr>
            <p:txBody>
              <a:bodyPr wrap="square" rtlCol="0">
                <a:spAutoFit/>
              </a:bodyPr>
              <a:lstStyle/>
              <a:p>
                <a:r>
                  <a:rPr lang="fr-FR" dirty="0">
                    <a:solidFill>
                      <a:schemeClr val="accent2"/>
                    </a:solidFill>
                  </a:rPr>
                  <a:t>Clé date</a:t>
                </a:r>
              </a:p>
              <a:p>
                <a:r>
                  <a:rPr lang="fr-FR" dirty="0">
                    <a:solidFill>
                      <a:schemeClr val="accent2"/>
                    </a:solidFill>
                  </a:rPr>
                  <a:t>Clé Produit</a:t>
                </a:r>
              </a:p>
              <a:p>
                <a:r>
                  <a:rPr lang="fr-FR" dirty="0">
                    <a:solidFill>
                      <a:schemeClr val="accent2"/>
                    </a:solidFill>
                  </a:rPr>
                  <a:t>Clé Magasin</a:t>
                </a:r>
              </a:p>
              <a:p>
                <a:r>
                  <a:rPr lang="fr-FR" dirty="0">
                    <a:solidFill>
                      <a:schemeClr val="accent2"/>
                    </a:solidFill>
                  </a:rPr>
                  <a:t>Clé Promotion</a:t>
                </a:r>
              </a:p>
              <a:p>
                <a:r>
                  <a:rPr lang="fr-FR" dirty="0"/>
                  <a:t>…</a:t>
                </a:r>
              </a:p>
            </p:txBody>
          </p:sp>
        </p:grpSp>
        <p:grpSp>
          <p:nvGrpSpPr>
            <p:cNvPr id="12" name="Grouper 11"/>
            <p:cNvGrpSpPr/>
            <p:nvPr/>
          </p:nvGrpSpPr>
          <p:grpSpPr>
            <a:xfrm>
              <a:off x="5032498" y="4221088"/>
              <a:ext cx="1178320" cy="792088"/>
              <a:chOff x="1979391" y="4437112"/>
              <a:chExt cx="957385" cy="792088"/>
            </a:xfrm>
          </p:grpSpPr>
          <p:sp>
            <p:nvSpPr>
              <p:cNvPr id="13" name="Rectangle 12"/>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14" name="Connecteur droit 13"/>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15" name="ZoneTexte 14"/>
              <p:cNvSpPr txBox="1"/>
              <p:nvPr/>
            </p:nvSpPr>
            <p:spPr>
              <a:xfrm>
                <a:off x="1979391" y="4437112"/>
                <a:ext cx="533528" cy="338554"/>
              </a:xfrm>
              <a:prstGeom prst="rect">
                <a:avLst/>
              </a:prstGeom>
              <a:noFill/>
            </p:spPr>
            <p:txBody>
              <a:bodyPr wrap="none" rtlCol="0">
                <a:spAutoFit/>
              </a:bodyPr>
              <a:lstStyle/>
              <a:p>
                <a:r>
                  <a:rPr lang="fr-FR" sz="1600" b="1" dirty="0"/>
                  <a:t>Date</a:t>
                </a:r>
                <a:endParaRPr lang="fr-FR" b="1" dirty="0"/>
              </a:p>
            </p:txBody>
          </p:sp>
        </p:grpSp>
        <p:grpSp>
          <p:nvGrpSpPr>
            <p:cNvPr id="16" name="Grouper 15"/>
            <p:cNvGrpSpPr/>
            <p:nvPr/>
          </p:nvGrpSpPr>
          <p:grpSpPr>
            <a:xfrm>
              <a:off x="4970064" y="5301208"/>
              <a:ext cx="1152128" cy="792088"/>
              <a:chOff x="2000672" y="4437112"/>
              <a:chExt cx="936104" cy="792088"/>
            </a:xfrm>
          </p:grpSpPr>
          <p:sp>
            <p:nvSpPr>
              <p:cNvPr id="17" name="Rectangle 16"/>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18" name="Connecteur droit 17"/>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19" name="ZoneTexte 18"/>
              <p:cNvSpPr txBox="1"/>
              <p:nvPr/>
            </p:nvSpPr>
            <p:spPr>
              <a:xfrm>
                <a:off x="2012377" y="4437112"/>
                <a:ext cx="703497" cy="338554"/>
              </a:xfrm>
              <a:prstGeom prst="rect">
                <a:avLst/>
              </a:prstGeom>
              <a:noFill/>
            </p:spPr>
            <p:txBody>
              <a:bodyPr wrap="none" rtlCol="0">
                <a:spAutoFit/>
              </a:bodyPr>
              <a:lstStyle/>
              <a:p>
                <a:r>
                  <a:rPr lang="fr-FR" sz="1600" b="1" dirty="0"/>
                  <a:t>Produit</a:t>
                </a:r>
                <a:endParaRPr lang="fr-FR" b="1" dirty="0"/>
              </a:p>
            </p:txBody>
          </p:sp>
        </p:grpSp>
        <p:grpSp>
          <p:nvGrpSpPr>
            <p:cNvPr id="20" name="Grouper 19"/>
            <p:cNvGrpSpPr/>
            <p:nvPr/>
          </p:nvGrpSpPr>
          <p:grpSpPr>
            <a:xfrm>
              <a:off x="10527262" y="3789040"/>
              <a:ext cx="1576113" cy="792088"/>
              <a:chOff x="2000672" y="4437112"/>
              <a:chExt cx="936104" cy="792088"/>
            </a:xfrm>
          </p:grpSpPr>
          <p:sp>
            <p:nvSpPr>
              <p:cNvPr id="21" name="Rectangle 20"/>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endParaRPr lang="fr-FR" sz="1400" dirty="0"/>
              </a:p>
              <a:p>
                <a:r>
                  <a:rPr lang="fr-FR" sz="1400" dirty="0">
                    <a:solidFill>
                      <a:srgbClr val="C0504D"/>
                    </a:solidFill>
                  </a:rPr>
                  <a:t>Clé magasin</a:t>
                </a:r>
              </a:p>
              <a:p>
                <a:r>
                  <a:rPr lang="fr-FR" sz="1400" i="1" dirty="0"/>
                  <a:t>Attributs</a:t>
                </a:r>
              </a:p>
            </p:txBody>
          </p:sp>
          <p:cxnSp>
            <p:nvCxnSpPr>
              <p:cNvPr id="22" name="Connecteur droit 21"/>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23" name="ZoneTexte 22"/>
              <p:cNvSpPr txBox="1"/>
              <p:nvPr/>
            </p:nvSpPr>
            <p:spPr>
              <a:xfrm>
                <a:off x="2000672" y="4437112"/>
                <a:ext cx="616659" cy="338554"/>
              </a:xfrm>
              <a:prstGeom prst="rect">
                <a:avLst/>
              </a:prstGeom>
              <a:noFill/>
            </p:spPr>
            <p:txBody>
              <a:bodyPr wrap="none" rtlCol="0">
                <a:spAutoFit/>
              </a:bodyPr>
              <a:lstStyle/>
              <a:p>
                <a:r>
                  <a:rPr lang="fr-FR" sz="1600" b="1" dirty="0"/>
                  <a:t>Magasin</a:t>
                </a:r>
                <a:endParaRPr lang="fr-FR" b="1" dirty="0"/>
              </a:p>
            </p:txBody>
          </p:sp>
        </p:grpSp>
        <p:cxnSp>
          <p:nvCxnSpPr>
            <p:cNvPr id="24" name="Connecteur droit avec flèche 23"/>
            <p:cNvCxnSpPr>
              <a:endCxn id="13" idx="3"/>
            </p:cNvCxnSpPr>
            <p:nvPr/>
          </p:nvCxnSpPr>
          <p:spPr>
            <a:xfrm flipH="1">
              <a:off x="6210818" y="4437112"/>
              <a:ext cx="1037311" cy="216024"/>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cxnSp>
          <p:nvCxnSpPr>
            <p:cNvPr id="25" name="Connecteur droit avec flèche 24"/>
            <p:cNvCxnSpPr/>
            <p:nvPr/>
          </p:nvCxnSpPr>
          <p:spPr>
            <a:xfrm flipH="1">
              <a:off x="6122192" y="4725144"/>
              <a:ext cx="1152128" cy="792088"/>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cxnSp>
          <p:nvCxnSpPr>
            <p:cNvPr id="26" name="Connecteur droit avec flèche 25"/>
            <p:cNvCxnSpPr>
              <a:endCxn id="21" idx="1"/>
            </p:cNvCxnSpPr>
            <p:nvPr/>
          </p:nvCxnSpPr>
          <p:spPr>
            <a:xfrm flipV="1">
              <a:off x="8666132" y="4221088"/>
              <a:ext cx="1861130" cy="720080"/>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grpSp>
          <p:nvGrpSpPr>
            <p:cNvPr id="27" name="Grouper 26"/>
            <p:cNvGrpSpPr/>
            <p:nvPr/>
          </p:nvGrpSpPr>
          <p:grpSpPr>
            <a:xfrm>
              <a:off x="10438638" y="5085184"/>
              <a:ext cx="1240754" cy="792088"/>
              <a:chOff x="1928664" y="4437112"/>
              <a:chExt cx="1008112" cy="792088"/>
            </a:xfrm>
          </p:grpSpPr>
          <p:sp>
            <p:nvSpPr>
              <p:cNvPr id="28" name="Rectangle 27"/>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endParaRPr lang="fr-FR" sz="1400" dirty="0"/>
              </a:p>
              <a:p>
                <a:r>
                  <a:rPr lang="fr-FR" sz="1400" dirty="0">
                    <a:solidFill>
                      <a:srgbClr val="C0504D"/>
                    </a:solidFill>
                  </a:rPr>
                  <a:t>Clé Promo</a:t>
                </a:r>
              </a:p>
              <a:p>
                <a:r>
                  <a:rPr lang="fr-FR" sz="1400" i="1" dirty="0"/>
                  <a:t>Attributs</a:t>
                </a:r>
              </a:p>
            </p:txBody>
          </p:sp>
          <p:cxnSp>
            <p:nvCxnSpPr>
              <p:cNvPr id="29" name="Connecteur droit 28"/>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30" name="ZoneTexte 29"/>
              <p:cNvSpPr txBox="1"/>
              <p:nvPr/>
            </p:nvSpPr>
            <p:spPr>
              <a:xfrm>
                <a:off x="1928664" y="4437112"/>
                <a:ext cx="963578" cy="338554"/>
              </a:xfrm>
              <a:prstGeom prst="rect">
                <a:avLst/>
              </a:prstGeom>
              <a:noFill/>
            </p:spPr>
            <p:txBody>
              <a:bodyPr wrap="none" rtlCol="0">
                <a:spAutoFit/>
              </a:bodyPr>
              <a:lstStyle/>
              <a:p>
                <a:r>
                  <a:rPr lang="fr-FR" sz="1600" b="1" dirty="0"/>
                  <a:t>Promotion</a:t>
                </a:r>
                <a:endParaRPr lang="fr-FR" b="1" dirty="0"/>
              </a:p>
            </p:txBody>
          </p:sp>
        </p:grpSp>
        <p:cxnSp>
          <p:nvCxnSpPr>
            <p:cNvPr id="31" name="Connecteur droit avec flèche 30"/>
            <p:cNvCxnSpPr>
              <a:endCxn id="28" idx="1"/>
            </p:cNvCxnSpPr>
            <p:nvPr/>
          </p:nvCxnSpPr>
          <p:spPr>
            <a:xfrm>
              <a:off x="8932007" y="5301208"/>
              <a:ext cx="1595254" cy="216024"/>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sp>
          <p:nvSpPr>
            <p:cNvPr id="32" name="ZoneTexte 31"/>
            <p:cNvSpPr txBox="1"/>
            <p:nvPr/>
          </p:nvSpPr>
          <p:spPr>
            <a:xfrm>
              <a:off x="5032497" y="4498653"/>
              <a:ext cx="1152128" cy="523220"/>
            </a:xfrm>
            <a:prstGeom prst="rect">
              <a:avLst/>
            </a:prstGeom>
            <a:noFill/>
          </p:spPr>
          <p:txBody>
            <a:bodyPr wrap="square" rtlCol="0">
              <a:spAutoFit/>
            </a:bodyPr>
            <a:lstStyle/>
            <a:p>
              <a:r>
                <a:rPr lang="fr-FR" sz="1400" dirty="0">
                  <a:solidFill>
                    <a:schemeClr val="accent2"/>
                  </a:solidFill>
                </a:rPr>
                <a:t>Clé Date</a:t>
              </a:r>
            </a:p>
            <a:p>
              <a:r>
                <a:rPr lang="fr-FR" sz="1400" i="1" dirty="0"/>
                <a:t>Attributs</a:t>
              </a:r>
            </a:p>
          </p:txBody>
        </p:sp>
        <p:sp>
          <p:nvSpPr>
            <p:cNvPr id="33" name="ZoneTexte 32"/>
            <p:cNvSpPr txBox="1"/>
            <p:nvPr/>
          </p:nvSpPr>
          <p:spPr>
            <a:xfrm>
              <a:off x="4943872" y="5589240"/>
              <a:ext cx="1240753" cy="523220"/>
            </a:xfrm>
            <a:prstGeom prst="rect">
              <a:avLst/>
            </a:prstGeom>
            <a:noFill/>
          </p:spPr>
          <p:txBody>
            <a:bodyPr wrap="square" rtlCol="0">
              <a:spAutoFit/>
            </a:bodyPr>
            <a:lstStyle/>
            <a:p>
              <a:r>
                <a:rPr lang="fr-FR" sz="1400" dirty="0">
                  <a:solidFill>
                    <a:srgbClr val="C0504D"/>
                  </a:solidFill>
                </a:rPr>
                <a:t>Clé Produit</a:t>
              </a:r>
            </a:p>
            <a:p>
              <a:r>
                <a:rPr lang="fr-FR" sz="1400" i="1" dirty="0"/>
                <a:t>Attributs</a:t>
              </a:r>
            </a:p>
          </p:txBody>
        </p:sp>
      </p:grpSp>
    </p:spTree>
    <p:extLst>
      <p:ext uri="{BB962C8B-B14F-4D97-AF65-F5344CB8AC3E}">
        <p14:creationId xmlns:p14="http://schemas.microsoft.com/office/powerpoint/2010/main" val="36372949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Conception d’un Data Warehouse</a:t>
            </a:r>
            <a:br>
              <a:rPr lang="fr-FR"/>
            </a:br>
            <a:r>
              <a:rPr lang="fr-FR"/>
              <a:t>Exemple : La Distribution</a:t>
            </a:r>
            <a:endParaRPr lang="fr-FR" dirty="0"/>
          </a:p>
        </p:txBody>
      </p:sp>
      <p:sp>
        <p:nvSpPr>
          <p:cNvPr id="3" name="Espace réservé du contenu 2"/>
          <p:cNvSpPr>
            <a:spLocks noGrp="1"/>
          </p:cNvSpPr>
          <p:nvPr>
            <p:ph idx="1"/>
          </p:nvPr>
        </p:nvSpPr>
        <p:spPr/>
        <p:txBody>
          <a:bodyPr/>
          <a:lstStyle/>
          <a:p>
            <a:endParaRPr lang="fr-FR">
              <a:sym typeface="Wingdings"/>
            </a:endParaRPr>
          </a:p>
          <a:p>
            <a:endParaRPr lang="fr-FR">
              <a:sym typeface="Wingdings"/>
            </a:endParaRPr>
          </a:p>
          <a:p>
            <a:r>
              <a:rPr lang="fr-FR">
                <a:sym typeface="Wingdings"/>
              </a:rPr>
              <a:t>Etape 3 (Suite): </a:t>
            </a:r>
          </a:p>
          <a:p>
            <a:pPr lvl="1"/>
            <a:r>
              <a:rPr lang="fr-FR"/>
              <a:t>Dimension Produit</a:t>
            </a:r>
          </a:p>
          <a:p>
            <a:pPr lvl="2"/>
            <a:r>
              <a:rPr lang="fr-FR"/>
              <a:t>Attributs obtenus à partir du fichier Produits de l’application opérationnelle</a:t>
            </a:r>
            <a:endParaRPr lang="fr-FR" dirty="0"/>
          </a:p>
        </p:txBody>
      </p:sp>
      <p:sp>
        <p:nvSpPr>
          <p:cNvPr id="4" name="Espace réservé de la date 3"/>
          <p:cNvSpPr>
            <a:spLocks noGrp="1"/>
          </p:cNvSpPr>
          <p:nvPr>
            <p:ph type="dt" sz="half" idx="10"/>
          </p:nvPr>
        </p:nvSpPr>
        <p:spPr/>
        <p:txBody>
          <a:bodyPr/>
          <a:lstStyle/>
          <a:p>
            <a:fld id="{BF8BACD1-BE25-2A42-BBCC-872EF29042AA}" type="datetime1">
              <a:rPr lang="fr-FR" smtClean="0"/>
              <a:pPr/>
              <a:t>27/03/2021</a:t>
            </a:fld>
            <a:endParaRPr lang="fr-BE"/>
          </a:p>
        </p:txBody>
      </p:sp>
      <p:sp>
        <p:nvSpPr>
          <p:cNvPr id="5" name="Espace réservé du pied de page 4"/>
          <p:cNvSpPr>
            <a:spLocks noGrp="1"/>
          </p:cNvSpPr>
          <p:nvPr>
            <p:ph type="ftr" sz="quarter" idx="11"/>
          </p:nvPr>
        </p:nvSpPr>
        <p:spPr/>
        <p:txBody>
          <a:bodyPr/>
          <a:lstStyle/>
          <a:p>
            <a:r>
              <a:rPr lang="fr-BE"/>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72</a:t>
            </a:fld>
            <a:endParaRPr lang="fr-BE"/>
          </a:p>
        </p:txBody>
      </p:sp>
      <p:grpSp>
        <p:nvGrpSpPr>
          <p:cNvPr id="7" name="Grouper 6"/>
          <p:cNvGrpSpPr/>
          <p:nvPr/>
        </p:nvGrpSpPr>
        <p:grpSpPr>
          <a:xfrm>
            <a:off x="8629249" y="2407452"/>
            <a:ext cx="2992410" cy="3744416"/>
            <a:chOff x="4448943" y="4509119"/>
            <a:chExt cx="2645862" cy="1872208"/>
          </a:xfrm>
        </p:grpSpPr>
        <p:sp>
          <p:nvSpPr>
            <p:cNvPr id="8" name="Rectangle 7"/>
            <p:cNvSpPr/>
            <p:nvPr/>
          </p:nvSpPr>
          <p:spPr>
            <a:xfrm>
              <a:off x="4448943" y="4509119"/>
              <a:ext cx="2645861" cy="1872208"/>
            </a:xfrm>
            <a:prstGeom prst="rect">
              <a:avLst/>
            </a:prstGeom>
            <a:ln>
              <a:solidFill>
                <a:srgbClr val="C0504D"/>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fr-FR" dirty="0"/>
            </a:p>
          </p:txBody>
        </p:sp>
        <p:cxnSp>
          <p:nvCxnSpPr>
            <p:cNvPr id="9" name="Connecteur droit 8"/>
            <p:cNvCxnSpPr/>
            <p:nvPr/>
          </p:nvCxnSpPr>
          <p:spPr>
            <a:xfrm>
              <a:off x="4448944" y="4725143"/>
              <a:ext cx="2645861" cy="0"/>
            </a:xfrm>
            <a:prstGeom prst="line">
              <a:avLst/>
            </a:prstGeom>
            <a:ln>
              <a:solidFill>
                <a:srgbClr val="C0504D"/>
              </a:solidFill>
            </a:ln>
          </p:spPr>
          <p:style>
            <a:lnRef idx="1">
              <a:schemeClr val="accent3"/>
            </a:lnRef>
            <a:fillRef idx="0">
              <a:schemeClr val="accent3"/>
            </a:fillRef>
            <a:effectRef idx="0">
              <a:schemeClr val="accent3"/>
            </a:effectRef>
            <a:fontRef idx="minor">
              <a:schemeClr val="tx1"/>
            </a:fontRef>
          </p:style>
        </p:cxnSp>
        <p:sp>
          <p:nvSpPr>
            <p:cNvPr id="10" name="ZoneTexte 9"/>
            <p:cNvSpPr txBox="1"/>
            <p:nvPr/>
          </p:nvSpPr>
          <p:spPr>
            <a:xfrm>
              <a:off x="5256338" y="4509120"/>
              <a:ext cx="840856" cy="184666"/>
            </a:xfrm>
            <a:prstGeom prst="rect">
              <a:avLst/>
            </a:prstGeom>
            <a:noFill/>
          </p:spPr>
          <p:txBody>
            <a:bodyPr wrap="none" rtlCol="0">
              <a:spAutoFit/>
            </a:bodyPr>
            <a:lstStyle/>
            <a:p>
              <a:r>
                <a:rPr lang="fr-FR" b="1" dirty="0"/>
                <a:t>Produit</a:t>
              </a:r>
            </a:p>
          </p:txBody>
        </p:sp>
        <p:sp>
          <p:nvSpPr>
            <p:cNvPr id="11" name="ZoneTexte 10"/>
            <p:cNvSpPr txBox="1"/>
            <p:nvPr/>
          </p:nvSpPr>
          <p:spPr>
            <a:xfrm>
              <a:off x="4587232" y="4826765"/>
              <a:ext cx="2448272" cy="1554272"/>
            </a:xfrm>
            <a:prstGeom prst="rect">
              <a:avLst/>
            </a:prstGeom>
            <a:noFill/>
          </p:spPr>
          <p:txBody>
            <a:bodyPr wrap="square" rtlCol="0">
              <a:spAutoFit/>
            </a:bodyPr>
            <a:lstStyle/>
            <a:p>
              <a:r>
                <a:rPr lang="fr-FR" sz="1400" dirty="0">
                  <a:solidFill>
                    <a:schemeClr val="accent1"/>
                  </a:solidFill>
                </a:rPr>
                <a:t>Clé Produit</a:t>
              </a:r>
            </a:p>
            <a:p>
              <a:r>
                <a:rPr lang="fr-FR" sz="1400" dirty="0"/>
                <a:t>Description produit</a:t>
              </a:r>
            </a:p>
            <a:p>
              <a:r>
                <a:rPr lang="fr-FR" sz="1400" dirty="0"/>
                <a:t>Description marque</a:t>
              </a:r>
            </a:p>
            <a:p>
              <a:r>
                <a:rPr lang="fr-FR" sz="1400" dirty="0"/>
                <a:t>Description catégorie</a:t>
              </a:r>
            </a:p>
            <a:p>
              <a:r>
                <a:rPr lang="fr-FR" sz="1400" dirty="0"/>
                <a:t>Description type emballage</a:t>
              </a:r>
            </a:p>
            <a:p>
              <a:r>
                <a:rPr lang="fr-FR" sz="1400" dirty="0"/>
                <a:t>Taille emballage</a:t>
              </a:r>
            </a:p>
            <a:p>
              <a:r>
                <a:rPr lang="fr-FR" sz="1400" dirty="0"/>
                <a:t>Poids</a:t>
              </a:r>
            </a:p>
            <a:p>
              <a:r>
                <a:rPr lang="fr-FR" sz="1400" dirty="0"/>
                <a:t>Unité de mesure du poids</a:t>
              </a:r>
            </a:p>
            <a:p>
              <a:r>
                <a:rPr lang="fr-FR" sz="1400" dirty="0"/>
                <a:t>Type de stockage</a:t>
              </a:r>
            </a:p>
            <a:p>
              <a:r>
                <a:rPr lang="fr-FR" sz="1400" dirty="0"/>
                <a:t>Type de durée rayon</a:t>
              </a:r>
            </a:p>
            <a:p>
              <a:r>
                <a:rPr lang="fr-FR" sz="1400" dirty="0"/>
                <a:t>Largeur sur étagère</a:t>
              </a:r>
            </a:p>
            <a:p>
              <a:r>
                <a:rPr lang="fr-FR" sz="1400" dirty="0"/>
                <a:t>Hauteur sur étagère</a:t>
              </a:r>
            </a:p>
            <a:p>
              <a:r>
                <a:rPr lang="fr-FR" sz="1400" dirty="0"/>
                <a:t>Profondeur sur étagère</a:t>
              </a:r>
            </a:p>
            <a:p>
              <a:r>
                <a:rPr lang="fr-FR" sz="1400" dirty="0"/>
                <a:t>…</a:t>
              </a:r>
            </a:p>
          </p:txBody>
        </p:sp>
      </p:grpSp>
    </p:spTree>
    <p:extLst>
      <p:ext uri="{BB962C8B-B14F-4D97-AF65-F5344CB8AC3E}">
        <p14:creationId xmlns:p14="http://schemas.microsoft.com/office/powerpoint/2010/main" val="21795192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Conception d’un Data Warehouse</a:t>
            </a:r>
            <a:br>
              <a:rPr lang="fr-FR"/>
            </a:br>
            <a:r>
              <a:rPr lang="fr-FR"/>
              <a:t>Exemple : La Distribution</a:t>
            </a:r>
            <a:endParaRPr lang="fr-FR" dirty="0"/>
          </a:p>
        </p:txBody>
      </p:sp>
      <p:sp>
        <p:nvSpPr>
          <p:cNvPr id="3" name="Espace réservé du contenu 2"/>
          <p:cNvSpPr>
            <a:spLocks noGrp="1"/>
          </p:cNvSpPr>
          <p:nvPr>
            <p:ph idx="1"/>
          </p:nvPr>
        </p:nvSpPr>
        <p:spPr>
          <a:xfrm>
            <a:off x="1154954" y="2312810"/>
            <a:ext cx="9978713" cy="1359070"/>
          </a:xfrm>
        </p:spPr>
        <p:txBody>
          <a:bodyPr>
            <a:normAutofit fontScale="92500" lnSpcReduction="20000"/>
          </a:bodyPr>
          <a:lstStyle/>
          <a:p>
            <a:r>
              <a:rPr lang="fr-FR" dirty="0">
                <a:sym typeface="Wingdings"/>
              </a:rPr>
              <a:t>Etape 4 : Identifier les faits</a:t>
            </a:r>
          </a:p>
          <a:p>
            <a:pPr lvl="1"/>
            <a:r>
              <a:rPr lang="fr-FR" dirty="0">
                <a:sym typeface="Wingdings"/>
              </a:rPr>
              <a:t>Quantité vendue, montant de la vente en euros, coût standard en euro</a:t>
            </a:r>
          </a:p>
          <a:p>
            <a:pPr lvl="1"/>
            <a:r>
              <a:rPr lang="fr-FR" dirty="0">
                <a:sym typeface="Wingdings"/>
              </a:rPr>
              <a:t>Questions: stocker le bénéfice? La marge brute?</a:t>
            </a:r>
          </a:p>
          <a:p>
            <a:pPr lvl="1"/>
            <a:r>
              <a:rPr lang="fr-FR" dirty="0">
                <a:sym typeface="Wingdings"/>
              </a:rPr>
              <a:t>Principe: pourcentage et ratios sont non-additifs  Ne pas les stocker, mais stocker le numérateur et dénominateur</a:t>
            </a:r>
          </a:p>
        </p:txBody>
      </p:sp>
      <p:sp>
        <p:nvSpPr>
          <p:cNvPr id="4" name="Espace réservé de la date 3"/>
          <p:cNvSpPr>
            <a:spLocks noGrp="1"/>
          </p:cNvSpPr>
          <p:nvPr>
            <p:ph type="dt" sz="half" idx="10"/>
          </p:nvPr>
        </p:nvSpPr>
        <p:spPr/>
        <p:txBody>
          <a:bodyPr/>
          <a:lstStyle/>
          <a:p>
            <a:fld id="{1E2BE6C3-6668-7640-8454-6959B8113DEC}" type="datetime1">
              <a:rPr lang="fr-FR" smtClean="0"/>
              <a:pPr/>
              <a:t>27/03/2021</a:t>
            </a:fld>
            <a:endParaRPr lang="fr-BE"/>
          </a:p>
        </p:txBody>
      </p:sp>
      <p:sp>
        <p:nvSpPr>
          <p:cNvPr id="5" name="Espace réservé du pied de page 4"/>
          <p:cNvSpPr>
            <a:spLocks noGrp="1"/>
          </p:cNvSpPr>
          <p:nvPr>
            <p:ph type="ftr" sz="quarter" idx="11"/>
          </p:nvPr>
        </p:nvSpPr>
        <p:spPr/>
        <p:txBody>
          <a:bodyPr/>
          <a:lstStyle/>
          <a:p>
            <a:r>
              <a:rPr lang="fr-BE"/>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73</a:t>
            </a:fld>
            <a:endParaRPr lang="fr-BE"/>
          </a:p>
        </p:txBody>
      </p:sp>
      <p:grpSp>
        <p:nvGrpSpPr>
          <p:cNvPr id="34" name="Grouper 33"/>
          <p:cNvGrpSpPr/>
          <p:nvPr/>
        </p:nvGrpSpPr>
        <p:grpSpPr>
          <a:xfrm>
            <a:off x="2905492" y="3787759"/>
            <a:ext cx="7159502" cy="2922199"/>
            <a:chOff x="2905492" y="3484729"/>
            <a:chExt cx="7159502" cy="2922199"/>
          </a:xfrm>
        </p:grpSpPr>
        <p:grpSp>
          <p:nvGrpSpPr>
            <p:cNvPr id="7" name="Grouper 6"/>
            <p:cNvGrpSpPr/>
            <p:nvPr/>
          </p:nvGrpSpPr>
          <p:grpSpPr>
            <a:xfrm>
              <a:off x="5032497" y="3484729"/>
              <a:ext cx="2875751" cy="2922199"/>
              <a:chOff x="4409228" y="4208411"/>
              <a:chExt cx="2336548" cy="2275039"/>
            </a:xfrm>
          </p:grpSpPr>
          <p:sp>
            <p:nvSpPr>
              <p:cNvPr id="8" name="Rectangle 7"/>
              <p:cNvSpPr/>
              <p:nvPr/>
            </p:nvSpPr>
            <p:spPr>
              <a:xfrm>
                <a:off x="4448944" y="4221088"/>
                <a:ext cx="2192532" cy="224243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FR" dirty="0"/>
              </a:p>
            </p:txBody>
          </p:sp>
          <p:cxnSp>
            <p:nvCxnSpPr>
              <p:cNvPr id="9" name="Connecteur droit 8"/>
              <p:cNvCxnSpPr/>
              <p:nvPr/>
            </p:nvCxnSpPr>
            <p:spPr>
              <a:xfrm>
                <a:off x="4448944" y="4501390"/>
                <a:ext cx="2192532" cy="0"/>
              </a:xfrm>
              <a:prstGeom prst="line">
                <a:avLst/>
              </a:prstGeom>
            </p:spPr>
            <p:style>
              <a:lnRef idx="1">
                <a:schemeClr val="accent3"/>
              </a:lnRef>
              <a:fillRef idx="0">
                <a:schemeClr val="accent3"/>
              </a:fillRef>
              <a:effectRef idx="0">
                <a:schemeClr val="accent3"/>
              </a:effectRef>
              <a:fontRef idx="minor">
                <a:schemeClr val="tx1"/>
              </a:fontRef>
            </p:style>
          </p:cxnSp>
          <p:sp>
            <p:nvSpPr>
              <p:cNvPr id="10" name="ZoneTexte 9"/>
              <p:cNvSpPr txBox="1"/>
              <p:nvPr/>
            </p:nvSpPr>
            <p:spPr>
              <a:xfrm>
                <a:off x="4425511" y="4208411"/>
                <a:ext cx="2060477" cy="263577"/>
              </a:xfrm>
              <a:prstGeom prst="rect">
                <a:avLst/>
              </a:prstGeom>
              <a:noFill/>
            </p:spPr>
            <p:txBody>
              <a:bodyPr wrap="none" rtlCol="0">
                <a:spAutoFit/>
              </a:bodyPr>
              <a:lstStyle/>
              <a:p>
                <a:r>
                  <a:rPr lang="fr-FR" sz="1600" b="1" dirty="0"/>
                  <a:t>Faits de Transaction TPV</a:t>
                </a:r>
              </a:p>
            </p:txBody>
          </p:sp>
          <p:sp>
            <p:nvSpPr>
              <p:cNvPr id="11" name="ZoneTexte 10"/>
              <p:cNvSpPr txBox="1"/>
              <p:nvPr/>
            </p:nvSpPr>
            <p:spPr>
              <a:xfrm>
                <a:off x="4409228" y="4470680"/>
                <a:ext cx="2336548" cy="2012770"/>
              </a:xfrm>
              <a:prstGeom prst="rect">
                <a:avLst/>
              </a:prstGeom>
              <a:noFill/>
            </p:spPr>
            <p:txBody>
              <a:bodyPr wrap="square" rtlCol="0">
                <a:spAutoFit/>
              </a:bodyPr>
              <a:lstStyle/>
              <a:p>
                <a:r>
                  <a:rPr lang="fr-FR" dirty="0">
                    <a:solidFill>
                      <a:schemeClr val="accent2"/>
                    </a:solidFill>
                  </a:rPr>
                  <a:t>Clé date</a:t>
                </a:r>
              </a:p>
              <a:p>
                <a:r>
                  <a:rPr lang="fr-FR" dirty="0">
                    <a:solidFill>
                      <a:schemeClr val="accent2"/>
                    </a:solidFill>
                  </a:rPr>
                  <a:t>Clé Produit</a:t>
                </a:r>
              </a:p>
              <a:p>
                <a:r>
                  <a:rPr lang="fr-FR" dirty="0">
                    <a:solidFill>
                      <a:schemeClr val="accent2"/>
                    </a:solidFill>
                  </a:rPr>
                  <a:t>Clé Magasin</a:t>
                </a:r>
              </a:p>
              <a:p>
                <a:r>
                  <a:rPr lang="fr-FR" dirty="0">
                    <a:solidFill>
                      <a:schemeClr val="accent2"/>
                    </a:solidFill>
                  </a:rPr>
                  <a:t>Clé Promotion</a:t>
                </a:r>
              </a:p>
              <a:p>
                <a:r>
                  <a:rPr lang="fr-FR" dirty="0"/>
                  <a:t>Numéro de </a:t>
                </a:r>
                <a:r>
                  <a:rPr lang="fr-FR" dirty="0" err="1"/>
                  <a:t>trans</a:t>
                </a:r>
                <a:r>
                  <a:rPr lang="fr-FR" dirty="0"/>
                  <a:t>. TPV</a:t>
                </a:r>
              </a:p>
              <a:p>
                <a:r>
                  <a:rPr lang="fr-FR" dirty="0"/>
                  <a:t>Quantité vendue</a:t>
                </a:r>
              </a:p>
              <a:p>
                <a:r>
                  <a:rPr lang="fr-FR" dirty="0"/>
                  <a:t>Montant des ventes</a:t>
                </a:r>
              </a:p>
              <a:p>
                <a:r>
                  <a:rPr lang="fr-FR" dirty="0"/>
                  <a:t>Coût</a:t>
                </a:r>
              </a:p>
              <a:p>
                <a:r>
                  <a:rPr lang="fr-FR" dirty="0"/>
                  <a:t>Bénéfice Brut</a:t>
                </a:r>
              </a:p>
            </p:txBody>
          </p:sp>
        </p:grpSp>
        <p:grpSp>
          <p:nvGrpSpPr>
            <p:cNvPr id="12" name="Grouper 11"/>
            <p:cNvGrpSpPr/>
            <p:nvPr/>
          </p:nvGrpSpPr>
          <p:grpSpPr>
            <a:xfrm>
              <a:off x="2994118" y="3933056"/>
              <a:ext cx="1178320" cy="792088"/>
              <a:chOff x="1979391" y="4437112"/>
              <a:chExt cx="957385" cy="792088"/>
            </a:xfrm>
          </p:grpSpPr>
          <p:sp>
            <p:nvSpPr>
              <p:cNvPr id="13" name="Rectangle 12"/>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14" name="Connecteur droit 13"/>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15" name="ZoneTexte 14"/>
              <p:cNvSpPr txBox="1"/>
              <p:nvPr/>
            </p:nvSpPr>
            <p:spPr>
              <a:xfrm>
                <a:off x="1979391" y="4437112"/>
                <a:ext cx="533528" cy="338554"/>
              </a:xfrm>
              <a:prstGeom prst="rect">
                <a:avLst/>
              </a:prstGeom>
              <a:noFill/>
            </p:spPr>
            <p:txBody>
              <a:bodyPr wrap="none" rtlCol="0">
                <a:spAutoFit/>
              </a:bodyPr>
              <a:lstStyle/>
              <a:p>
                <a:r>
                  <a:rPr lang="fr-FR" sz="1600" b="1" dirty="0"/>
                  <a:t>Date</a:t>
                </a:r>
                <a:endParaRPr lang="fr-FR" b="1" dirty="0"/>
              </a:p>
            </p:txBody>
          </p:sp>
        </p:grpSp>
        <p:grpSp>
          <p:nvGrpSpPr>
            <p:cNvPr id="16" name="Grouper 15"/>
            <p:cNvGrpSpPr/>
            <p:nvPr/>
          </p:nvGrpSpPr>
          <p:grpSpPr>
            <a:xfrm>
              <a:off x="2931684" y="5013176"/>
              <a:ext cx="1152128" cy="792088"/>
              <a:chOff x="2000672" y="4437112"/>
              <a:chExt cx="936104" cy="792088"/>
            </a:xfrm>
          </p:grpSpPr>
          <p:sp>
            <p:nvSpPr>
              <p:cNvPr id="17" name="Rectangle 16"/>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18" name="Connecteur droit 17"/>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19" name="ZoneTexte 18"/>
              <p:cNvSpPr txBox="1"/>
              <p:nvPr/>
            </p:nvSpPr>
            <p:spPr>
              <a:xfrm>
                <a:off x="2012377" y="4437112"/>
                <a:ext cx="703497" cy="338554"/>
              </a:xfrm>
              <a:prstGeom prst="rect">
                <a:avLst/>
              </a:prstGeom>
              <a:noFill/>
            </p:spPr>
            <p:txBody>
              <a:bodyPr wrap="none" rtlCol="0">
                <a:spAutoFit/>
              </a:bodyPr>
              <a:lstStyle/>
              <a:p>
                <a:r>
                  <a:rPr lang="fr-FR" sz="1600" b="1" dirty="0"/>
                  <a:t>Produit</a:t>
                </a:r>
                <a:endParaRPr lang="fr-FR" b="1" dirty="0"/>
              </a:p>
            </p:txBody>
          </p:sp>
        </p:grpSp>
        <p:grpSp>
          <p:nvGrpSpPr>
            <p:cNvPr id="20" name="Grouper 19"/>
            <p:cNvGrpSpPr/>
            <p:nvPr/>
          </p:nvGrpSpPr>
          <p:grpSpPr>
            <a:xfrm>
              <a:off x="8488881" y="3501008"/>
              <a:ext cx="1576113" cy="792088"/>
              <a:chOff x="2000672" y="4437112"/>
              <a:chExt cx="936104" cy="792088"/>
            </a:xfrm>
          </p:grpSpPr>
          <p:sp>
            <p:nvSpPr>
              <p:cNvPr id="21" name="Rectangle 20"/>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endParaRPr lang="fr-FR" sz="1400" dirty="0"/>
              </a:p>
              <a:p>
                <a:r>
                  <a:rPr lang="fr-FR" sz="1400" dirty="0">
                    <a:solidFill>
                      <a:srgbClr val="C0504D"/>
                    </a:solidFill>
                  </a:rPr>
                  <a:t>Clé magasin</a:t>
                </a:r>
              </a:p>
              <a:p>
                <a:r>
                  <a:rPr lang="fr-FR" sz="1400" i="1" dirty="0"/>
                  <a:t>Attributs</a:t>
                </a:r>
              </a:p>
            </p:txBody>
          </p:sp>
          <p:cxnSp>
            <p:nvCxnSpPr>
              <p:cNvPr id="22" name="Connecteur droit 21"/>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23" name="ZoneTexte 22"/>
              <p:cNvSpPr txBox="1"/>
              <p:nvPr/>
            </p:nvSpPr>
            <p:spPr>
              <a:xfrm>
                <a:off x="2147203" y="4437112"/>
                <a:ext cx="616659" cy="338554"/>
              </a:xfrm>
              <a:prstGeom prst="rect">
                <a:avLst/>
              </a:prstGeom>
              <a:noFill/>
            </p:spPr>
            <p:txBody>
              <a:bodyPr wrap="none" rtlCol="0">
                <a:spAutoFit/>
              </a:bodyPr>
              <a:lstStyle/>
              <a:p>
                <a:r>
                  <a:rPr lang="fr-FR" sz="1600" b="1" dirty="0"/>
                  <a:t>Magasin</a:t>
                </a:r>
                <a:endParaRPr lang="fr-FR" b="1" dirty="0"/>
              </a:p>
            </p:txBody>
          </p:sp>
        </p:grpSp>
        <p:cxnSp>
          <p:nvCxnSpPr>
            <p:cNvPr id="24" name="Connecteur droit avec flèche 23"/>
            <p:cNvCxnSpPr>
              <a:endCxn id="13" idx="3"/>
            </p:cNvCxnSpPr>
            <p:nvPr/>
          </p:nvCxnSpPr>
          <p:spPr>
            <a:xfrm flipH="1">
              <a:off x="4172437" y="4005064"/>
              <a:ext cx="948686" cy="360040"/>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cxnSp>
          <p:nvCxnSpPr>
            <p:cNvPr id="25" name="Connecteur droit avec flèche 24"/>
            <p:cNvCxnSpPr/>
            <p:nvPr/>
          </p:nvCxnSpPr>
          <p:spPr>
            <a:xfrm flipH="1">
              <a:off x="4083813" y="4365104"/>
              <a:ext cx="1037310" cy="864096"/>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cxnSp>
          <p:nvCxnSpPr>
            <p:cNvPr id="26" name="Connecteur droit avec flèche 25"/>
            <p:cNvCxnSpPr>
              <a:endCxn id="21" idx="1"/>
            </p:cNvCxnSpPr>
            <p:nvPr/>
          </p:nvCxnSpPr>
          <p:spPr>
            <a:xfrm flipV="1">
              <a:off x="6627751" y="3933056"/>
              <a:ext cx="1861130" cy="648072"/>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grpSp>
          <p:nvGrpSpPr>
            <p:cNvPr id="27" name="Grouper 26"/>
            <p:cNvGrpSpPr/>
            <p:nvPr/>
          </p:nvGrpSpPr>
          <p:grpSpPr>
            <a:xfrm>
              <a:off x="8511002" y="4797152"/>
              <a:ext cx="1439700" cy="792088"/>
              <a:chOff x="2000672" y="4437112"/>
              <a:chExt cx="936104" cy="792088"/>
            </a:xfrm>
          </p:grpSpPr>
          <p:sp>
            <p:nvSpPr>
              <p:cNvPr id="28" name="Rectangle 27"/>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endParaRPr lang="fr-FR" sz="1400" dirty="0"/>
              </a:p>
              <a:p>
                <a:r>
                  <a:rPr lang="fr-FR" sz="1400" dirty="0">
                    <a:solidFill>
                      <a:srgbClr val="C0504D"/>
                    </a:solidFill>
                  </a:rPr>
                  <a:t>Clé Promo</a:t>
                </a:r>
              </a:p>
              <a:p>
                <a:r>
                  <a:rPr lang="fr-FR" sz="1400" i="1" dirty="0"/>
                  <a:t>Attributs</a:t>
                </a:r>
              </a:p>
            </p:txBody>
          </p:sp>
          <p:cxnSp>
            <p:nvCxnSpPr>
              <p:cNvPr id="29" name="Connecteur droit 28"/>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30" name="ZoneTexte 29"/>
              <p:cNvSpPr txBox="1"/>
              <p:nvPr/>
            </p:nvSpPr>
            <p:spPr>
              <a:xfrm>
                <a:off x="2043914" y="4437112"/>
                <a:ext cx="771109" cy="338554"/>
              </a:xfrm>
              <a:prstGeom prst="rect">
                <a:avLst/>
              </a:prstGeom>
              <a:noFill/>
            </p:spPr>
            <p:txBody>
              <a:bodyPr wrap="none" rtlCol="0">
                <a:spAutoFit/>
              </a:bodyPr>
              <a:lstStyle/>
              <a:p>
                <a:r>
                  <a:rPr lang="fr-FR" sz="1600" b="1" dirty="0"/>
                  <a:t>Promotion</a:t>
                </a:r>
                <a:endParaRPr lang="fr-FR" b="1" dirty="0"/>
              </a:p>
            </p:txBody>
          </p:sp>
        </p:grpSp>
        <p:cxnSp>
          <p:nvCxnSpPr>
            <p:cNvPr id="31" name="Connecteur droit avec flèche 30"/>
            <p:cNvCxnSpPr>
              <a:endCxn id="28" idx="1"/>
            </p:cNvCxnSpPr>
            <p:nvPr/>
          </p:nvCxnSpPr>
          <p:spPr>
            <a:xfrm>
              <a:off x="6805002" y="4869160"/>
              <a:ext cx="1706000" cy="360040"/>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sp>
          <p:nvSpPr>
            <p:cNvPr id="32" name="ZoneTexte 31"/>
            <p:cNvSpPr txBox="1"/>
            <p:nvPr/>
          </p:nvSpPr>
          <p:spPr>
            <a:xfrm>
              <a:off x="2994117" y="4210621"/>
              <a:ext cx="1152128" cy="523220"/>
            </a:xfrm>
            <a:prstGeom prst="rect">
              <a:avLst/>
            </a:prstGeom>
            <a:noFill/>
          </p:spPr>
          <p:txBody>
            <a:bodyPr wrap="square" rtlCol="0">
              <a:spAutoFit/>
            </a:bodyPr>
            <a:lstStyle/>
            <a:p>
              <a:r>
                <a:rPr lang="fr-FR" sz="1400" dirty="0">
                  <a:solidFill>
                    <a:schemeClr val="accent2"/>
                  </a:solidFill>
                </a:rPr>
                <a:t>Clé Date</a:t>
              </a:r>
            </a:p>
            <a:p>
              <a:r>
                <a:rPr lang="fr-FR" sz="1400" i="1" dirty="0"/>
                <a:t>Attributs</a:t>
              </a:r>
            </a:p>
          </p:txBody>
        </p:sp>
        <p:sp>
          <p:nvSpPr>
            <p:cNvPr id="33" name="ZoneTexte 32"/>
            <p:cNvSpPr txBox="1"/>
            <p:nvPr/>
          </p:nvSpPr>
          <p:spPr>
            <a:xfrm>
              <a:off x="2905492" y="5301208"/>
              <a:ext cx="1240753" cy="523220"/>
            </a:xfrm>
            <a:prstGeom prst="rect">
              <a:avLst/>
            </a:prstGeom>
            <a:noFill/>
          </p:spPr>
          <p:txBody>
            <a:bodyPr wrap="square" rtlCol="0">
              <a:spAutoFit/>
            </a:bodyPr>
            <a:lstStyle/>
            <a:p>
              <a:r>
                <a:rPr lang="fr-FR" sz="1400" dirty="0">
                  <a:solidFill>
                    <a:srgbClr val="C0504D"/>
                  </a:solidFill>
                </a:rPr>
                <a:t>Clé Produit</a:t>
              </a:r>
            </a:p>
            <a:p>
              <a:r>
                <a:rPr lang="fr-FR" sz="1400" i="1" dirty="0"/>
                <a:t>Attributs</a:t>
              </a:r>
            </a:p>
          </p:txBody>
        </p:sp>
      </p:grpSp>
    </p:spTree>
    <p:extLst>
      <p:ext uri="{BB962C8B-B14F-4D97-AF65-F5344CB8AC3E}">
        <p14:creationId xmlns:p14="http://schemas.microsoft.com/office/powerpoint/2010/main" val="13853327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a:t>Bibliographie</a:t>
            </a:r>
            <a:endParaRPr lang="fr-FR" dirty="0"/>
          </a:p>
        </p:txBody>
      </p:sp>
      <p:sp>
        <p:nvSpPr>
          <p:cNvPr id="8" name="Espace réservé du contenu 7"/>
          <p:cNvSpPr>
            <a:spLocks noGrp="1"/>
          </p:cNvSpPr>
          <p:nvPr>
            <p:ph idx="1"/>
          </p:nvPr>
        </p:nvSpPr>
        <p:spPr/>
        <p:txBody>
          <a:bodyPr/>
          <a:lstStyle/>
          <a:p>
            <a:r>
              <a:rPr lang="fr-FR" b="1" dirty="0">
                <a:solidFill>
                  <a:schemeClr val="tx2"/>
                </a:solidFill>
              </a:rPr>
              <a:t>Supports de Cours</a:t>
            </a:r>
          </a:p>
          <a:p>
            <a:pPr lvl="1"/>
            <a:r>
              <a:rPr lang="fr-FR" b="1" dirty="0"/>
              <a:t>Karima </a:t>
            </a:r>
            <a:r>
              <a:rPr lang="fr-FR" b="1" dirty="0" err="1"/>
              <a:t>Tekaya</a:t>
            </a:r>
            <a:r>
              <a:rPr lang="fr-FR" b="1" dirty="0"/>
              <a:t> </a:t>
            </a:r>
            <a:r>
              <a:rPr lang="fr-FR" dirty="0"/>
              <a:t>– « Informatique Décisionnelle » - INSAT</a:t>
            </a:r>
          </a:p>
          <a:p>
            <a:pPr lvl="1"/>
            <a:r>
              <a:rPr lang="fr-FR" b="1" dirty="0"/>
              <a:t>Fatma </a:t>
            </a:r>
            <a:r>
              <a:rPr lang="fr-FR" b="1" dirty="0" err="1"/>
              <a:t>Baklouti</a:t>
            </a:r>
            <a:r>
              <a:rPr lang="fr-FR" b="1" dirty="0"/>
              <a:t> </a:t>
            </a:r>
            <a:r>
              <a:rPr lang="fr-FR" dirty="0"/>
              <a:t>– « Les entrepôts de données (Data </a:t>
            </a:r>
            <a:r>
              <a:rPr lang="fr-FR" dirty="0" err="1"/>
              <a:t>Warehouses</a:t>
            </a:r>
            <a:r>
              <a:rPr lang="fr-FR" dirty="0"/>
              <a:t>) » - INSAT</a:t>
            </a:r>
          </a:p>
          <a:p>
            <a:pPr lvl="1"/>
            <a:r>
              <a:rPr lang="fr-FR" b="1" dirty="0"/>
              <a:t>Didier </a:t>
            </a:r>
            <a:r>
              <a:rPr lang="fr-FR" b="1" dirty="0" err="1"/>
              <a:t>Donsez</a:t>
            </a:r>
            <a:r>
              <a:rPr lang="fr-FR" b="1" dirty="0"/>
              <a:t> </a:t>
            </a:r>
            <a:r>
              <a:rPr lang="fr-FR" dirty="0"/>
              <a:t>– « Conception de Bases Décisionnelles » -  Université Joseph Fourier</a:t>
            </a:r>
          </a:p>
          <a:p>
            <a:pPr lvl="1"/>
            <a:r>
              <a:rPr lang="fr-FR" b="1" dirty="0"/>
              <a:t>E. </a:t>
            </a:r>
            <a:r>
              <a:rPr lang="fr-FR" b="1" dirty="0" err="1"/>
              <a:t>Grislin</a:t>
            </a:r>
            <a:r>
              <a:rPr lang="fr-FR" b="1" dirty="0"/>
              <a:t>-Le </a:t>
            </a:r>
            <a:r>
              <a:rPr lang="fr-FR" b="1" dirty="0" err="1"/>
              <a:t>Strugeon</a:t>
            </a:r>
            <a:r>
              <a:rPr lang="fr-FR" b="1" dirty="0"/>
              <a:t> </a:t>
            </a:r>
            <a:r>
              <a:rPr lang="fr-FR" dirty="0"/>
              <a:t>– « </a:t>
            </a:r>
            <a:r>
              <a:rPr lang="fr-FR" dirty="0" err="1"/>
              <a:t>Systèmes</a:t>
            </a:r>
            <a:r>
              <a:rPr lang="fr-FR" dirty="0"/>
              <a:t> d’information </a:t>
            </a:r>
            <a:r>
              <a:rPr lang="fr-FR" dirty="0" err="1"/>
              <a:t>décisionnels</a:t>
            </a:r>
            <a:r>
              <a:rPr lang="fr-FR" dirty="0"/>
              <a:t> (Data </a:t>
            </a:r>
            <a:r>
              <a:rPr lang="fr-FR" dirty="0" err="1"/>
              <a:t>Warehouse</a:t>
            </a:r>
            <a:r>
              <a:rPr lang="fr-FR" dirty="0"/>
              <a:t> / Data </a:t>
            </a:r>
            <a:r>
              <a:rPr lang="fr-FR" dirty="0" err="1"/>
              <a:t>Mining</a:t>
            </a:r>
            <a:r>
              <a:rPr lang="fr-FR" dirty="0"/>
              <a:t>) » - Université de Valenciennes</a:t>
            </a:r>
          </a:p>
          <a:p>
            <a:pPr lvl="1"/>
            <a:endParaRPr lang="fr-FR" dirty="0"/>
          </a:p>
        </p:txBody>
      </p:sp>
      <p:sp>
        <p:nvSpPr>
          <p:cNvPr id="4" name="Espace réservé de la date 3"/>
          <p:cNvSpPr>
            <a:spLocks noGrp="1"/>
          </p:cNvSpPr>
          <p:nvPr>
            <p:ph type="dt" sz="half" idx="10"/>
          </p:nvPr>
        </p:nvSpPr>
        <p:spPr/>
        <p:txBody>
          <a:bodyPr/>
          <a:lstStyle/>
          <a:p>
            <a:fld id="{407E07C4-5D6C-684E-B942-37DBBD823DE2}" type="datetime1">
              <a:rPr lang="fr-FR" smtClean="0"/>
              <a:pPr/>
              <a:t>27/03/2021</a:t>
            </a:fld>
            <a:endParaRPr lang="fr-BE"/>
          </a:p>
        </p:txBody>
      </p:sp>
      <p:sp>
        <p:nvSpPr>
          <p:cNvPr id="5" name="Espace réservé du pied de page 4"/>
          <p:cNvSpPr>
            <a:spLocks noGrp="1"/>
          </p:cNvSpPr>
          <p:nvPr>
            <p:ph type="ftr" sz="quarter" idx="11"/>
          </p:nvPr>
        </p:nvSpPr>
        <p:spPr/>
        <p:txBody>
          <a:bodyPr/>
          <a:lstStyle/>
          <a:p>
            <a:r>
              <a:rPr lang="fr-BE"/>
              <a:t>Business Intelligence</a:t>
            </a:r>
            <a:endParaRPr lang="fr-BE" dirty="0"/>
          </a:p>
        </p:txBody>
      </p:sp>
      <p:sp>
        <p:nvSpPr>
          <p:cNvPr id="10" name="Espace réservé du numéro de diapositive 9"/>
          <p:cNvSpPr>
            <a:spLocks noGrp="1"/>
          </p:cNvSpPr>
          <p:nvPr>
            <p:ph type="sldNum" sz="quarter" idx="12"/>
          </p:nvPr>
        </p:nvSpPr>
        <p:spPr/>
        <p:txBody>
          <a:bodyPr/>
          <a:lstStyle/>
          <a:p>
            <a:fld id="{D57F1E4F-1CFF-5643-939E-217C01CDF565}" type="slidenum">
              <a:rPr lang="en-US" smtClean="0"/>
              <a:pPr/>
              <a:t>74</a:t>
            </a:fld>
            <a:endParaRPr lang="en-US" dirty="0"/>
          </a:p>
        </p:txBody>
      </p:sp>
    </p:spTree>
    <p:extLst>
      <p:ext uri="{BB962C8B-B14F-4D97-AF65-F5344CB8AC3E}">
        <p14:creationId xmlns:p14="http://schemas.microsoft.com/office/powerpoint/2010/main" val="3154612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Deuxième Forme Normale (2FN)</a:t>
            </a:r>
          </a:p>
        </p:txBody>
      </p:sp>
      <p:sp>
        <p:nvSpPr>
          <p:cNvPr id="3" name="Espace réservé du contenu 2"/>
          <p:cNvSpPr>
            <a:spLocks noGrp="1"/>
          </p:cNvSpPr>
          <p:nvPr>
            <p:ph idx="1"/>
          </p:nvPr>
        </p:nvSpPr>
        <p:spPr>
          <a:xfrm>
            <a:off x="1154954" y="1756180"/>
            <a:ext cx="9978713" cy="4310803"/>
          </a:xfrm>
        </p:spPr>
        <p:txBody>
          <a:bodyPr>
            <a:normAutofit lnSpcReduction="10000"/>
          </a:bodyPr>
          <a:lstStyle/>
          <a:p>
            <a:r>
              <a:rPr lang="fr-FR" sz="2000" dirty="0"/>
              <a:t>Les attributs d'une relation sont divisés en deux groupes : </a:t>
            </a:r>
          </a:p>
          <a:p>
            <a:pPr lvl="1"/>
            <a:r>
              <a:rPr lang="fr-FR" sz="2000" dirty="0"/>
              <a:t>Le premier groupe est composé de la clé (une ou plusieurs).</a:t>
            </a:r>
          </a:p>
          <a:p>
            <a:pPr lvl="1"/>
            <a:r>
              <a:rPr lang="fr-FR" sz="2000" dirty="0"/>
              <a:t>Le deuxième groupe est composé des autres attributs (éventuellement vides). </a:t>
            </a:r>
          </a:p>
          <a:p>
            <a:r>
              <a:rPr lang="fr-FR" sz="2000" dirty="0"/>
              <a:t>Une relation est en </a:t>
            </a:r>
            <a:r>
              <a:rPr lang="fr-FR" sz="2000" dirty="0" err="1"/>
              <a:t>2FN</a:t>
            </a:r>
            <a:r>
              <a:rPr lang="fr-FR" sz="2000" dirty="0"/>
              <a:t>, si et seulement si, elle est en </a:t>
            </a:r>
            <a:r>
              <a:rPr lang="fr-FR" sz="2000" dirty="0" err="1"/>
              <a:t>1FN</a:t>
            </a:r>
            <a:r>
              <a:rPr lang="fr-FR" sz="2000" dirty="0"/>
              <a:t> et que tout attribut non clé ne dépend pas d’une partie de la clé mais de toute la clé</a:t>
            </a:r>
          </a:p>
          <a:p>
            <a:r>
              <a:rPr lang="fr-FR" sz="2000" dirty="0"/>
              <a:t>Exemple:</a:t>
            </a:r>
          </a:p>
          <a:p>
            <a:pPr marL="0" indent="0" algn="ctr">
              <a:buNone/>
            </a:pPr>
            <a:r>
              <a:rPr lang="fr-FR" sz="2000" dirty="0"/>
              <a:t>Pilote (</a:t>
            </a:r>
            <a:r>
              <a:rPr lang="fr-FR" sz="2000" u="sng" dirty="0" err="1"/>
              <a:t>IDPilote</a:t>
            </a:r>
            <a:r>
              <a:rPr lang="fr-FR" sz="2000" dirty="0"/>
              <a:t>, Nom, </a:t>
            </a:r>
            <a:r>
              <a:rPr lang="fr-FR" sz="2000" u="sng" dirty="0"/>
              <a:t>Licence, </a:t>
            </a:r>
            <a:r>
              <a:rPr lang="fr-FR" sz="2000" dirty="0" err="1"/>
              <a:t>DateObtention</a:t>
            </a:r>
            <a:r>
              <a:rPr lang="fr-FR" sz="2000" dirty="0"/>
              <a:t>)</a:t>
            </a:r>
          </a:p>
          <a:p>
            <a:pPr marL="0" indent="0" algn="ctr">
              <a:buNone/>
            </a:pPr>
            <a:r>
              <a:rPr lang="fr-FR" sz="2000" i="1" dirty="0">
                <a:sym typeface="Wingdings" panose="05000000000000000000" pitchFamily="2" charset="2"/>
              </a:rPr>
              <a:t> </a:t>
            </a:r>
            <a:r>
              <a:rPr lang="fr-FR" sz="2000" i="1" dirty="0"/>
              <a:t>N’est pas de deuxième forme normale</a:t>
            </a:r>
            <a:r>
              <a:rPr lang="fr-FR" sz="2000" dirty="0"/>
              <a:t>.</a:t>
            </a:r>
          </a:p>
          <a:p>
            <a:pPr marL="0" indent="0" algn="ctr">
              <a:buNone/>
            </a:pPr>
            <a:r>
              <a:rPr lang="fr-FR" sz="2000" dirty="0"/>
              <a:t>Pilote (</a:t>
            </a:r>
            <a:r>
              <a:rPr lang="fr-FR" sz="2000" u="sng" dirty="0" err="1"/>
              <a:t>IDPilote</a:t>
            </a:r>
            <a:r>
              <a:rPr lang="fr-FR" sz="2000" dirty="0"/>
              <a:t>, Nom)</a:t>
            </a:r>
            <a:br>
              <a:rPr lang="fr-FR" sz="2000" dirty="0"/>
            </a:br>
            <a:r>
              <a:rPr lang="fr-FR" sz="2000" dirty="0" err="1"/>
              <a:t>LicencePilote</a:t>
            </a:r>
            <a:r>
              <a:rPr lang="fr-FR" sz="2000" dirty="0"/>
              <a:t>(</a:t>
            </a:r>
            <a:r>
              <a:rPr lang="fr-FR" sz="2000" u="sng" dirty="0" err="1"/>
              <a:t>IDPilote</a:t>
            </a:r>
            <a:r>
              <a:rPr lang="fr-FR" sz="2000" u="sng" dirty="0"/>
              <a:t>, Licence, </a:t>
            </a:r>
            <a:r>
              <a:rPr lang="fr-FR" sz="2000" dirty="0" err="1"/>
              <a:t>DateObtention</a:t>
            </a:r>
            <a:r>
              <a:rPr lang="fr-FR" sz="2000" dirty="0"/>
              <a:t>)</a:t>
            </a:r>
          </a:p>
          <a:p>
            <a:pPr marL="0" indent="0" algn="ctr">
              <a:buNone/>
            </a:pPr>
            <a:r>
              <a:rPr lang="fr-FR" sz="2000" i="1" dirty="0">
                <a:sym typeface="Wingdings" panose="05000000000000000000" pitchFamily="2" charset="2"/>
              </a:rPr>
              <a:t> </a:t>
            </a:r>
            <a:r>
              <a:rPr lang="fr-FR" sz="2000" i="1" dirty="0"/>
              <a:t>Est de deuxième forme normale</a:t>
            </a:r>
            <a:r>
              <a:rPr lang="fr-FR" sz="2000" dirty="0"/>
              <a:t>.</a:t>
            </a:r>
          </a:p>
          <a:p>
            <a:endParaRPr lang="fr-FR" sz="2000" dirty="0"/>
          </a:p>
        </p:txBody>
      </p:sp>
      <p:sp>
        <p:nvSpPr>
          <p:cNvPr id="4" name="Espace réservé de la date 3"/>
          <p:cNvSpPr>
            <a:spLocks noGrp="1"/>
          </p:cNvSpPr>
          <p:nvPr>
            <p:ph type="dt" sz="half" idx="10"/>
          </p:nvPr>
        </p:nvSpPr>
        <p:spPr/>
        <p:txBody>
          <a:bodyPr/>
          <a:lstStyle/>
          <a:p>
            <a:fld id="{DFA1086B-5942-6346-9453-60B92B7F3E65}" type="datetime1">
              <a:rPr lang="fr-FR" smtClean="0"/>
              <a:pPr/>
              <a:t>27/03/2021</a:t>
            </a:fld>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8</a:t>
            </a:fld>
            <a:endParaRPr lang="fr-BE"/>
          </a:p>
        </p:txBody>
      </p:sp>
    </p:spTree>
    <p:extLst>
      <p:ext uri="{BB962C8B-B14F-4D97-AF65-F5344CB8AC3E}">
        <p14:creationId xmlns:p14="http://schemas.microsoft.com/office/powerpoint/2010/main" val="3217109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Troisième Forme Normale (3FN)</a:t>
            </a:r>
          </a:p>
        </p:txBody>
      </p:sp>
      <p:sp>
        <p:nvSpPr>
          <p:cNvPr id="3" name="Espace réservé du contenu 2"/>
          <p:cNvSpPr>
            <a:spLocks noGrp="1"/>
          </p:cNvSpPr>
          <p:nvPr>
            <p:ph idx="1"/>
          </p:nvPr>
        </p:nvSpPr>
        <p:spPr>
          <a:xfrm>
            <a:off x="1200861" y="1823865"/>
            <a:ext cx="9978713" cy="2655040"/>
          </a:xfrm>
        </p:spPr>
        <p:txBody>
          <a:bodyPr>
            <a:noAutofit/>
          </a:bodyPr>
          <a:lstStyle/>
          <a:p>
            <a:r>
              <a:rPr lang="fr-FR" sz="2800" dirty="0"/>
              <a:t>Une relation est </a:t>
            </a:r>
            <a:r>
              <a:rPr lang="fr-FR" sz="2800" dirty="0" err="1"/>
              <a:t>3FN</a:t>
            </a:r>
            <a:r>
              <a:rPr lang="fr-FR" sz="2800" dirty="0"/>
              <a:t>, si et seulement si, elle est en </a:t>
            </a:r>
            <a:r>
              <a:rPr lang="fr-FR" sz="2800" dirty="0" err="1"/>
              <a:t>2FN</a:t>
            </a:r>
            <a:r>
              <a:rPr lang="fr-FR" sz="2800" dirty="0"/>
              <a:t> et que tout attribut autre que la clé ne dépend uniquement  que de la clé. C’est à dire que les attributs ne doivent pas être en dépendance fonctionnelle avec d’autres attributs ne faisant pas partie de la clé </a:t>
            </a:r>
          </a:p>
          <a:p>
            <a:pPr marL="0" indent="0" algn="ctr">
              <a:buNone/>
            </a:pPr>
            <a:r>
              <a:rPr lang="fr-FR" sz="2800" dirty="0">
                <a:sym typeface="Wingdings" panose="05000000000000000000" pitchFamily="2" charset="2"/>
              </a:rPr>
              <a:t> l</a:t>
            </a:r>
            <a:r>
              <a:rPr lang="fr-FR" sz="2800" dirty="0"/>
              <a:t>es attributs sont donc complètement indépendants les uns des autres).</a:t>
            </a:r>
          </a:p>
        </p:txBody>
      </p:sp>
      <p:sp>
        <p:nvSpPr>
          <p:cNvPr id="4" name="Espace réservé de la date 3"/>
          <p:cNvSpPr>
            <a:spLocks noGrp="1"/>
          </p:cNvSpPr>
          <p:nvPr>
            <p:ph type="dt" sz="half" idx="10"/>
          </p:nvPr>
        </p:nvSpPr>
        <p:spPr/>
        <p:txBody>
          <a:bodyPr/>
          <a:lstStyle/>
          <a:p>
            <a:fld id="{4822C5BE-7451-7241-96BD-FF9CFDE8B50B}" type="datetime1">
              <a:rPr lang="fr-FR" smtClean="0"/>
              <a:pPr/>
              <a:t>27/03/2021</a:t>
            </a:fld>
            <a:endParaRPr lang="fr-BE"/>
          </a:p>
        </p:txBody>
      </p:sp>
      <p:sp>
        <p:nvSpPr>
          <p:cNvPr id="5" name="Espace réservé du pied de page 4"/>
          <p:cNvSpPr>
            <a:spLocks noGrp="1"/>
          </p:cNvSpPr>
          <p:nvPr>
            <p:ph type="ftr" sz="quarter" idx="11"/>
          </p:nvPr>
        </p:nvSpPr>
        <p:spPr/>
        <p:txBody>
          <a:bodyPr/>
          <a:lstStyle/>
          <a:p>
            <a:r>
              <a:rPr lang="fr-BE"/>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9</a:t>
            </a:fld>
            <a:endParaRPr lang="fr-BE"/>
          </a:p>
        </p:txBody>
      </p:sp>
      <p:graphicFrame>
        <p:nvGraphicFramePr>
          <p:cNvPr id="9" name="Tableau 8"/>
          <p:cNvGraphicFramePr>
            <a:graphicFrameLocks noGrp="1"/>
          </p:cNvGraphicFramePr>
          <p:nvPr>
            <p:extLst>
              <p:ext uri="{D42A27DB-BD31-4B8C-83A1-F6EECF244321}">
                <p14:modId xmlns:p14="http://schemas.microsoft.com/office/powerpoint/2010/main" val="1710879047"/>
              </p:ext>
            </p:extLst>
          </p:nvPr>
        </p:nvGraphicFramePr>
        <p:xfrm>
          <a:off x="415637" y="4927874"/>
          <a:ext cx="4972678" cy="1112520"/>
        </p:xfrm>
        <a:graphic>
          <a:graphicData uri="http://schemas.openxmlformats.org/drawingml/2006/table">
            <a:tbl>
              <a:tblPr firstRow="1" bandRow="1">
                <a:tableStyleId>{5C22544A-7EE6-4342-B048-85BDC9FD1C3A}</a:tableStyleId>
              </a:tblPr>
              <a:tblGrid>
                <a:gridCol w="1220446">
                  <a:extLst>
                    <a:ext uri="{9D8B030D-6E8A-4147-A177-3AD203B41FA5}">
                      <a16:colId xmlns:a16="http://schemas.microsoft.com/office/drawing/2014/main" val="20000"/>
                    </a:ext>
                  </a:extLst>
                </a:gridCol>
                <a:gridCol w="1250744">
                  <a:extLst>
                    <a:ext uri="{9D8B030D-6E8A-4147-A177-3AD203B41FA5}">
                      <a16:colId xmlns:a16="http://schemas.microsoft.com/office/drawing/2014/main" val="20001"/>
                    </a:ext>
                  </a:extLst>
                </a:gridCol>
                <a:gridCol w="1250744">
                  <a:extLst>
                    <a:ext uri="{9D8B030D-6E8A-4147-A177-3AD203B41FA5}">
                      <a16:colId xmlns:a16="http://schemas.microsoft.com/office/drawing/2014/main" val="20002"/>
                    </a:ext>
                  </a:extLst>
                </a:gridCol>
                <a:gridCol w="1250744">
                  <a:extLst>
                    <a:ext uri="{9D8B030D-6E8A-4147-A177-3AD203B41FA5}">
                      <a16:colId xmlns:a16="http://schemas.microsoft.com/office/drawing/2014/main" val="20003"/>
                    </a:ext>
                  </a:extLst>
                </a:gridCol>
              </a:tblGrid>
              <a:tr h="370840">
                <a:tc>
                  <a:txBody>
                    <a:bodyPr/>
                    <a:lstStyle/>
                    <a:p>
                      <a:pPr algn="ctr"/>
                      <a:r>
                        <a:rPr lang="fr-FR" sz="1400" u="sng" dirty="0"/>
                        <a:t>Fournisseur</a:t>
                      </a:r>
                    </a:p>
                  </a:txBody>
                  <a:tcPr marL="112542" marR="112542"/>
                </a:tc>
                <a:tc>
                  <a:txBody>
                    <a:bodyPr/>
                    <a:lstStyle/>
                    <a:p>
                      <a:pPr algn="ctr"/>
                      <a:r>
                        <a:rPr lang="fr-FR" sz="1400" dirty="0"/>
                        <a:t>Adresse</a:t>
                      </a:r>
                    </a:p>
                  </a:txBody>
                  <a:tcPr marL="112542" marR="112542"/>
                </a:tc>
                <a:tc>
                  <a:txBody>
                    <a:bodyPr/>
                    <a:lstStyle/>
                    <a:p>
                      <a:pPr algn="ctr"/>
                      <a:r>
                        <a:rPr lang="fr-FR" sz="1400" dirty="0"/>
                        <a:t>Ville</a:t>
                      </a:r>
                    </a:p>
                  </a:txBody>
                  <a:tcPr marL="112542" marR="112542"/>
                </a:tc>
                <a:tc>
                  <a:txBody>
                    <a:bodyPr/>
                    <a:lstStyle/>
                    <a:p>
                      <a:pPr algn="ctr"/>
                      <a:r>
                        <a:rPr lang="fr-FR" sz="1400" dirty="0"/>
                        <a:t>Pays</a:t>
                      </a:r>
                    </a:p>
                  </a:txBody>
                  <a:tcPr marL="112542" marR="112542"/>
                </a:tc>
                <a:extLst>
                  <a:ext uri="{0D108BD9-81ED-4DB2-BD59-A6C34878D82A}">
                    <a16:rowId xmlns:a16="http://schemas.microsoft.com/office/drawing/2014/main" val="10000"/>
                  </a:ext>
                </a:extLst>
              </a:tr>
              <a:tr h="370840">
                <a:tc>
                  <a:txBody>
                    <a:bodyPr/>
                    <a:lstStyle/>
                    <a:p>
                      <a:r>
                        <a:rPr lang="fr-FR" sz="1400" dirty="0"/>
                        <a:t>Vidéo SA</a:t>
                      </a:r>
                    </a:p>
                  </a:txBody>
                  <a:tcPr marL="112542" marR="1125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a:t>13 rue Midi</a:t>
                      </a:r>
                    </a:p>
                  </a:txBody>
                  <a:tcPr marL="112542" marR="1125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a:t>Paris</a:t>
                      </a:r>
                    </a:p>
                  </a:txBody>
                  <a:tcPr marL="112542" marR="1125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a:t>France</a:t>
                      </a:r>
                    </a:p>
                  </a:txBody>
                  <a:tcPr marL="112542" marR="112542"/>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err="1"/>
                        <a:t>Hitek</a:t>
                      </a:r>
                      <a:r>
                        <a:rPr lang="fr-FR" sz="1400" dirty="0"/>
                        <a:t> LTD</a:t>
                      </a:r>
                    </a:p>
                  </a:txBody>
                  <a:tcPr marL="112542" marR="1125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a:t>25 rue Bond </a:t>
                      </a:r>
                    </a:p>
                  </a:txBody>
                  <a:tcPr marL="112542" marR="1125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a:t>London</a:t>
                      </a:r>
                    </a:p>
                  </a:txBody>
                  <a:tcPr marL="112542" marR="1125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err="1"/>
                        <a:t>England</a:t>
                      </a:r>
                      <a:endParaRPr lang="fr-FR" sz="1400" dirty="0"/>
                    </a:p>
                  </a:txBody>
                  <a:tcPr marL="112542" marR="112542"/>
                </a:tc>
                <a:extLst>
                  <a:ext uri="{0D108BD9-81ED-4DB2-BD59-A6C34878D82A}">
                    <a16:rowId xmlns:a16="http://schemas.microsoft.com/office/drawing/2014/main" val="10002"/>
                  </a:ext>
                </a:extLst>
              </a:tr>
            </a:tbl>
          </a:graphicData>
        </a:graphic>
      </p:graphicFrame>
      <p:graphicFrame>
        <p:nvGraphicFramePr>
          <p:cNvPr id="10" name="Tableau 9"/>
          <p:cNvGraphicFramePr>
            <a:graphicFrameLocks noGrp="1"/>
          </p:cNvGraphicFramePr>
          <p:nvPr>
            <p:extLst>
              <p:ext uri="{D42A27DB-BD31-4B8C-83A1-F6EECF244321}">
                <p14:modId xmlns:p14="http://schemas.microsoft.com/office/powerpoint/2010/main" val="3528075951"/>
              </p:ext>
            </p:extLst>
          </p:nvPr>
        </p:nvGraphicFramePr>
        <p:xfrm>
          <a:off x="5456894" y="4951850"/>
          <a:ext cx="3489301" cy="1259840"/>
        </p:xfrm>
        <a:graphic>
          <a:graphicData uri="http://schemas.openxmlformats.org/drawingml/2006/table">
            <a:tbl>
              <a:tblPr firstRow="1" bandRow="1">
                <a:tableStyleId>{00A15C55-8517-42AA-B614-E9B94910E393}</a:tableStyleId>
              </a:tblPr>
              <a:tblGrid>
                <a:gridCol w="1193288">
                  <a:extLst>
                    <a:ext uri="{9D8B030D-6E8A-4147-A177-3AD203B41FA5}">
                      <a16:colId xmlns:a16="http://schemas.microsoft.com/office/drawing/2014/main" val="20000"/>
                    </a:ext>
                  </a:extLst>
                </a:gridCol>
                <a:gridCol w="1088178">
                  <a:extLst>
                    <a:ext uri="{9D8B030D-6E8A-4147-A177-3AD203B41FA5}">
                      <a16:colId xmlns:a16="http://schemas.microsoft.com/office/drawing/2014/main" val="20001"/>
                    </a:ext>
                  </a:extLst>
                </a:gridCol>
                <a:gridCol w="1207835">
                  <a:extLst>
                    <a:ext uri="{9D8B030D-6E8A-4147-A177-3AD203B41FA5}">
                      <a16:colId xmlns:a16="http://schemas.microsoft.com/office/drawing/2014/main" val="20002"/>
                    </a:ext>
                  </a:extLst>
                </a:gridCol>
              </a:tblGrid>
              <a:tr h="370840">
                <a:tc>
                  <a:txBody>
                    <a:bodyPr/>
                    <a:lstStyle/>
                    <a:p>
                      <a:pPr algn="ctr"/>
                      <a:r>
                        <a:rPr lang="fr-FR" sz="1400" u="sng" dirty="0"/>
                        <a:t>Fournisseur</a:t>
                      </a:r>
                    </a:p>
                  </a:txBody>
                  <a:tcPr marL="112542" marR="112542"/>
                </a:tc>
                <a:tc>
                  <a:txBody>
                    <a:bodyPr/>
                    <a:lstStyle/>
                    <a:p>
                      <a:pPr algn="ctr"/>
                      <a:r>
                        <a:rPr lang="fr-FR" sz="1400" dirty="0"/>
                        <a:t>Adresse</a:t>
                      </a:r>
                    </a:p>
                  </a:txBody>
                  <a:tcPr marL="112542" marR="112542"/>
                </a:tc>
                <a:tc>
                  <a:txBody>
                    <a:bodyPr/>
                    <a:lstStyle/>
                    <a:p>
                      <a:pPr algn="ctr"/>
                      <a:r>
                        <a:rPr lang="fr-FR" sz="1400" dirty="0"/>
                        <a:t>Ville</a:t>
                      </a:r>
                    </a:p>
                  </a:txBody>
                  <a:tcPr marL="112542" marR="112542"/>
                </a:tc>
                <a:extLst>
                  <a:ext uri="{0D108BD9-81ED-4DB2-BD59-A6C34878D82A}">
                    <a16:rowId xmlns:a16="http://schemas.microsoft.com/office/drawing/2014/main" val="10000"/>
                  </a:ext>
                </a:extLst>
              </a:tr>
              <a:tr h="370840">
                <a:tc>
                  <a:txBody>
                    <a:bodyPr/>
                    <a:lstStyle/>
                    <a:p>
                      <a:r>
                        <a:rPr lang="fr-FR" sz="1400" dirty="0"/>
                        <a:t>Vidéo SA</a:t>
                      </a:r>
                    </a:p>
                  </a:txBody>
                  <a:tcPr marL="112542" marR="1125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a:t>13 rue Midi</a:t>
                      </a:r>
                    </a:p>
                  </a:txBody>
                  <a:tcPr marL="112542" marR="1125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a:t>Paris</a:t>
                      </a:r>
                    </a:p>
                  </a:txBody>
                  <a:tcPr marL="112542" marR="112542"/>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err="1"/>
                        <a:t>Hitek</a:t>
                      </a:r>
                      <a:r>
                        <a:rPr lang="fr-FR" sz="1400" dirty="0"/>
                        <a:t> LTD</a:t>
                      </a:r>
                    </a:p>
                  </a:txBody>
                  <a:tcPr marL="112542" marR="1125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a:t>25 rue Bond </a:t>
                      </a:r>
                    </a:p>
                  </a:txBody>
                  <a:tcPr marL="112542" marR="1125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a:t>London</a:t>
                      </a:r>
                    </a:p>
                  </a:txBody>
                  <a:tcPr marL="112542" marR="112542"/>
                </a:tc>
                <a:extLst>
                  <a:ext uri="{0D108BD9-81ED-4DB2-BD59-A6C34878D82A}">
                    <a16:rowId xmlns:a16="http://schemas.microsoft.com/office/drawing/2014/main" val="10002"/>
                  </a:ext>
                </a:extLst>
              </a:tr>
            </a:tbl>
          </a:graphicData>
        </a:graphic>
      </p:graphicFrame>
      <p:graphicFrame>
        <p:nvGraphicFramePr>
          <p:cNvPr id="11" name="Tableau 10"/>
          <p:cNvGraphicFramePr>
            <a:graphicFrameLocks noGrp="1"/>
          </p:cNvGraphicFramePr>
          <p:nvPr>
            <p:extLst>
              <p:ext uri="{D42A27DB-BD31-4B8C-83A1-F6EECF244321}">
                <p14:modId xmlns:p14="http://schemas.microsoft.com/office/powerpoint/2010/main" val="1320630220"/>
              </p:ext>
            </p:extLst>
          </p:nvPr>
        </p:nvGraphicFramePr>
        <p:xfrm>
          <a:off x="9179153" y="4999882"/>
          <a:ext cx="2550990" cy="1112520"/>
        </p:xfrm>
        <a:graphic>
          <a:graphicData uri="http://schemas.openxmlformats.org/drawingml/2006/table">
            <a:tbl>
              <a:tblPr firstRow="1" bandRow="1">
                <a:tableStyleId>{00A15C55-8517-42AA-B614-E9B94910E393}</a:tableStyleId>
              </a:tblPr>
              <a:tblGrid>
                <a:gridCol w="1275495">
                  <a:extLst>
                    <a:ext uri="{9D8B030D-6E8A-4147-A177-3AD203B41FA5}">
                      <a16:colId xmlns:a16="http://schemas.microsoft.com/office/drawing/2014/main" val="20000"/>
                    </a:ext>
                  </a:extLst>
                </a:gridCol>
                <a:gridCol w="1275495">
                  <a:extLst>
                    <a:ext uri="{9D8B030D-6E8A-4147-A177-3AD203B41FA5}">
                      <a16:colId xmlns:a16="http://schemas.microsoft.com/office/drawing/2014/main" val="20001"/>
                    </a:ext>
                  </a:extLst>
                </a:gridCol>
              </a:tblGrid>
              <a:tr h="370840">
                <a:tc>
                  <a:txBody>
                    <a:bodyPr/>
                    <a:lstStyle/>
                    <a:p>
                      <a:pPr algn="ctr"/>
                      <a:r>
                        <a:rPr lang="fr-FR" sz="1400" u="sng" dirty="0"/>
                        <a:t>Ville</a:t>
                      </a:r>
                    </a:p>
                  </a:txBody>
                  <a:tcPr marL="112542" marR="112542"/>
                </a:tc>
                <a:tc>
                  <a:txBody>
                    <a:bodyPr/>
                    <a:lstStyle/>
                    <a:p>
                      <a:pPr algn="ctr"/>
                      <a:r>
                        <a:rPr lang="fr-FR" sz="1400" dirty="0"/>
                        <a:t>Pays</a:t>
                      </a:r>
                    </a:p>
                  </a:txBody>
                  <a:tcPr marL="112542" marR="112542"/>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a:t>Paris</a:t>
                      </a:r>
                    </a:p>
                  </a:txBody>
                  <a:tcPr marL="112542" marR="1125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a:t>France</a:t>
                      </a:r>
                    </a:p>
                  </a:txBody>
                  <a:tcPr marL="112542" marR="112542"/>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a:t>London</a:t>
                      </a:r>
                    </a:p>
                  </a:txBody>
                  <a:tcPr marL="112542" marR="1125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err="1"/>
                        <a:t>England</a:t>
                      </a:r>
                      <a:endParaRPr lang="fr-FR" sz="1400" dirty="0"/>
                    </a:p>
                  </a:txBody>
                  <a:tcPr marL="112542" marR="112542"/>
                </a:tc>
                <a:extLst>
                  <a:ext uri="{0D108BD9-81ED-4DB2-BD59-A6C34878D82A}">
                    <a16:rowId xmlns:a16="http://schemas.microsoft.com/office/drawing/2014/main" val="10002"/>
                  </a:ext>
                </a:extLst>
              </a:tr>
            </a:tbl>
          </a:graphicData>
        </a:graphic>
      </p:graphicFrame>
      <p:sp>
        <p:nvSpPr>
          <p:cNvPr id="12" name="ZoneTexte 11"/>
          <p:cNvSpPr txBox="1"/>
          <p:nvPr/>
        </p:nvSpPr>
        <p:spPr>
          <a:xfrm>
            <a:off x="2209987" y="4552757"/>
            <a:ext cx="1401854" cy="369332"/>
          </a:xfrm>
          <a:prstGeom prst="rect">
            <a:avLst/>
          </a:prstGeom>
          <a:noFill/>
        </p:spPr>
        <p:txBody>
          <a:bodyPr wrap="square" rtlCol="0">
            <a:spAutoFit/>
          </a:bodyPr>
          <a:lstStyle/>
          <a:p>
            <a:r>
              <a:rPr lang="fr-FR" b="1" dirty="0"/>
              <a:t>Problème</a:t>
            </a:r>
          </a:p>
        </p:txBody>
      </p:sp>
      <p:sp>
        <p:nvSpPr>
          <p:cNvPr id="13" name="ZoneTexte 12"/>
          <p:cNvSpPr txBox="1"/>
          <p:nvPr/>
        </p:nvSpPr>
        <p:spPr>
          <a:xfrm>
            <a:off x="8035751" y="4556698"/>
            <a:ext cx="1401854" cy="369332"/>
          </a:xfrm>
          <a:prstGeom prst="rect">
            <a:avLst/>
          </a:prstGeom>
          <a:noFill/>
        </p:spPr>
        <p:txBody>
          <a:bodyPr wrap="square" rtlCol="0">
            <a:spAutoFit/>
          </a:bodyPr>
          <a:lstStyle/>
          <a:p>
            <a:r>
              <a:rPr lang="fr-FR" b="1" dirty="0"/>
              <a:t>Solution</a:t>
            </a:r>
          </a:p>
        </p:txBody>
      </p:sp>
    </p:spTree>
    <p:extLst>
      <p:ext uri="{BB962C8B-B14F-4D97-AF65-F5344CB8AC3E}">
        <p14:creationId xmlns:p14="http://schemas.microsoft.com/office/powerpoint/2010/main" val="1382430496"/>
      </p:ext>
    </p:extLst>
  </p:cSld>
  <p:clrMapOvr>
    <a:masterClrMapping/>
  </p:clrMapOvr>
</p:sld>
</file>

<file path=ppt/theme/theme1.xml><?xml version="1.0" encoding="utf-8"?>
<a:theme xmlns:a="http://schemas.openxmlformats.org/drawingml/2006/main" name="Rétrospective">
  <a:themeElements>
    <a:clrScheme name="Rétrospectiv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34525</TotalTime>
  <Words>5115</Words>
  <Application>Microsoft Office PowerPoint</Application>
  <PresentationFormat>Grand écran</PresentationFormat>
  <Paragraphs>1071</Paragraphs>
  <Slides>74</Slides>
  <Notes>5</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74</vt:i4>
      </vt:variant>
    </vt:vector>
  </HeadingPairs>
  <TitlesOfParts>
    <vt:vector size="80" baseType="lpstr">
      <vt:lpstr>Arial</vt:lpstr>
      <vt:lpstr>Calibri</vt:lpstr>
      <vt:lpstr>Calibri Light</vt:lpstr>
      <vt:lpstr>Courier New</vt:lpstr>
      <vt:lpstr>Wingdings</vt:lpstr>
      <vt:lpstr>Rétrospective</vt:lpstr>
      <vt:lpstr>Chapitre 3 – Modélisation des Données Décisionnelles </vt:lpstr>
      <vt:lpstr>OLAP : Besoin d’une structure de stockage multidimensionnelle</vt:lpstr>
      <vt:lpstr>Présentation PowerPoint</vt:lpstr>
      <vt:lpstr>Objectifs et étapes de la modélisation  Entité-Relation</vt:lpstr>
      <vt:lpstr>Exemple de modèle relationnel</vt:lpstr>
      <vt:lpstr>Normalisation du modèle relationnel</vt:lpstr>
      <vt:lpstr>Première Forme Normale (1FN)</vt:lpstr>
      <vt:lpstr>Deuxième Forme Normale (2FN)</vt:lpstr>
      <vt:lpstr>Troisième Forme Normale (3FN)</vt:lpstr>
      <vt:lpstr>Modélisation Entité-Relation</vt:lpstr>
      <vt:lpstr>Limites de la Modélisation E/R</vt:lpstr>
      <vt:lpstr>Présentation PowerPoint</vt:lpstr>
      <vt:lpstr>Modélisation Multidimensionnelle : Définition</vt:lpstr>
      <vt:lpstr>Faits : Définition</vt:lpstr>
      <vt:lpstr>Table des Faits : Définition</vt:lpstr>
      <vt:lpstr>Table des Dimensions</vt:lpstr>
      <vt:lpstr>Faits – Table des Faits</vt:lpstr>
      <vt:lpstr>Vue : Définition</vt:lpstr>
      <vt:lpstr>Vue</vt:lpstr>
      <vt:lpstr>Vue</vt:lpstr>
      <vt:lpstr>Vue</vt:lpstr>
      <vt:lpstr>Vue</vt:lpstr>
      <vt:lpstr>Domaine et Contexte : Définitions</vt:lpstr>
      <vt:lpstr>Contexte : Activité des Ventes</vt:lpstr>
      <vt:lpstr>Contexte : Activité des Ventes</vt:lpstr>
      <vt:lpstr>Hiérarchie : Définition</vt:lpstr>
      <vt:lpstr>Hiérarchie : Activité des Ventes</vt:lpstr>
      <vt:lpstr>Granularité : Définition</vt:lpstr>
      <vt:lpstr>Granularité (Exemple)</vt:lpstr>
      <vt:lpstr>Grain du contexte Vente</vt:lpstr>
      <vt:lpstr>Caractéristiques de la Modélisation Multidimensionnelle</vt:lpstr>
      <vt:lpstr>Avantages de la Modélisation Multidimensionnelle</vt:lpstr>
      <vt:lpstr>Inconvénients  de la Modélisation Multidimensionnelle</vt:lpstr>
      <vt:lpstr>Règles d’Élaboration et d’Intégration des Vues</vt:lpstr>
      <vt:lpstr>Démarche de Synthèse des Vues-Contextes</vt:lpstr>
      <vt:lpstr>Normalisation des Contextes</vt:lpstr>
      <vt:lpstr>Règles de Normalisation Dimensionnelle</vt:lpstr>
      <vt:lpstr>Règles de Normalisation Dimensionnelle</vt:lpstr>
      <vt:lpstr>Règles de Normalisation Dimensionnelle</vt:lpstr>
      <vt:lpstr>Forme Dimensionnelle Normale</vt:lpstr>
      <vt:lpstr>Modèles d’un Data Warehouse</vt:lpstr>
      <vt:lpstr>Modèles d’un DataWarehouse</vt:lpstr>
      <vt:lpstr>Modèle Étoile</vt:lpstr>
      <vt:lpstr>Modèle en Étoile - Exemple</vt:lpstr>
      <vt:lpstr>Modèle en Flocon de Neige</vt:lpstr>
      <vt:lpstr>Modèle en Flocon de Neige - Exemple</vt:lpstr>
      <vt:lpstr>Constellation</vt:lpstr>
      <vt:lpstr>Modèle en Constellation - Exemple</vt:lpstr>
      <vt:lpstr>Synthèse</vt:lpstr>
      <vt:lpstr>Aspects Fondamentaux de la Modélisation MultiDimensionnelle</vt:lpstr>
      <vt:lpstr>Dimension</vt:lpstr>
      <vt:lpstr>Dimensions - Caractéristiques</vt:lpstr>
      <vt:lpstr>Faits</vt:lpstr>
      <vt:lpstr>Faits – Table des Faits</vt:lpstr>
      <vt:lpstr>Dimension Temps</vt:lpstr>
      <vt:lpstr>Opérations OLAP</vt:lpstr>
      <vt:lpstr>Opérations OLAP - Drill Up/Drill Down</vt:lpstr>
      <vt:lpstr>Opérations OLAP - Rotate</vt:lpstr>
      <vt:lpstr>Opérations OLAP - Slicing</vt:lpstr>
      <vt:lpstr>Opérations OLAP - Scoping</vt:lpstr>
      <vt:lpstr>Stockage</vt:lpstr>
      <vt:lpstr>ROLAP (Relational OLAP)</vt:lpstr>
      <vt:lpstr>MOLAP (Multi-Dimentional OLAP)</vt:lpstr>
      <vt:lpstr>HOLAP (Hybrid OLAP)</vt:lpstr>
      <vt:lpstr>DOLAP (Desktop OLAP)</vt:lpstr>
      <vt:lpstr>H-OLAP</vt:lpstr>
      <vt:lpstr>Conception d’un Data Warehouse:  Étapes et Exemples</vt:lpstr>
      <vt:lpstr>Conception d’un Data Warehouse</vt:lpstr>
      <vt:lpstr>Conception d’un Data Warehouse Exemple : La Distribution</vt:lpstr>
      <vt:lpstr>Conception d’un Data Warehouse Exemple : La Distribution</vt:lpstr>
      <vt:lpstr>Conception d’un Data Warehouse Exemple : La Distribution</vt:lpstr>
      <vt:lpstr>Conception d’un Data Warehouse Exemple : La Distribution</vt:lpstr>
      <vt:lpstr>Conception d’un Data Warehouse Exemple : La Distribution</vt:lpstr>
      <vt:lpstr>Bibliographie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E-Services</dc:title>
  <dc:creator>W8VPC</dc:creator>
  <cp:lastModifiedBy>Ghorbel Molka</cp:lastModifiedBy>
  <cp:revision>165</cp:revision>
  <cp:lastPrinted>2013-09-30T05:29:18Z</cp:lastPrinted>
  <dcterms:created xsi:type="dcterms:W3CDTF">2013-09-20T13:41:47Z</dcterms:created>
  <dcterms:modified xsi:type="dcterms:W3CDTF">2021-03-27T16:27:57Z</dcterms:modified>
</cp:coreProperties>
</file>