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1"/>
  </p:sldMasterIdLst>
  <p:notesMasterIdLst>
    <p:notesMasterId r:id="rId45"/>
  </p:notesMasterIdLst>
  <p:handoutMasterIdLst>
    <p:handoutMasterId r:id="rId46"/>
  </p:handoutMasterIdLst>
  <p:sldIdLst>
    <p:sldId id="256" r:id="rId2"/>
    <p:sldId id="335" r:id="rId3"/>
    <p:sldId id="318" r:id="rId4"/>
    <p:sldId id="337" r:id="rId5"/>
    <p:sldId id="334" r:id="rId6"/>
    <p:sldId id="316" r:id="rId7"/>
    <p:sldId id="338" r:id="rId8"/>
    <p:sldId id="339" r:id="rId9"/>
    <p:sldId id="341" r:id="rId10"/>
    <p:sldId id="340" r:id="rId11"/>
    <p:sldId id="342" r:id="rId12"/>
    <p:sldId id="333" r:id="rId13"/>
    <p:sldId id="336" r:id="rId14"/>
    <p:sldId id="343" r:id="rId15"/>
    <p:sldId id="344" r:id="rId16"/>
    <p:sldId id="345" r:id="rId17"/>
    <p:sldId id="346" r:id="rId18"/>
    <p:sldId id="347" r:id="rId19"/>
    <p:sldId id="307" r:id="rId20"/>
    <p:sldId id="348" r:id="rId21"/>
    <p:sldId id="349" r:id="rId22"/>
    <p:sldId id="308" r:id="rId23"/>
    <p:sldId id="351" r:id="rId24"/>
    <p:sldId id="350" r:id="rId25"/>
    <p:sldId id="311" r:id="rId26"/>
    <p:sldId id="352" r:id="rId27"/>
    <p:sldId id="353" r:id="rId28"/>
    <p:sldId id="354" r:id="rId29"/>
    <p:sldId id="355" r:id="rId30"/>
    <p:sldId id="359" r:id="rId31"/>
    <p:sldId id="364" r:id="rId32"/>
    <p:sldId id="357" r:id="rId33"/>
    <p:sldId id="358" r:id="rId34"/>
    <p:sldId id="360" r:id="rId35"/>
    <p:sldId id="361" r:id="rId36"/>
    <p:sldId id="362" r:id="rId37"/>
    <p:sldId id="363" r:id="rId38"/>
    <p:sldId id="365" r:id="rId39"/>
    <p:sldId id="366" r:id="rId40"/>
    <p:sldId id="370" r:id="rId41"/>
    <p:sldId id="367" r:id="rId42"/>
    <p:sldId id="368" r:id="rId43"/>
    <p:sldId id="36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88" autoAdjust="0"/>
    <p:restoredTop sz="84006" autoAdjust="0"/>
  </p:normalViewPr>
  <p:slideViewPr>
    <p:cSldViewPr snapToGrid="0">
      <p:cViewPr varScale="1">
        <p:scale>
          <a:sx n="57" d="100"/>
          <a:sy n="57" d="100"/>
        </p:scale>
        <p:origin x="1386"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DF27A5-F084-8E49-89FB-963DB7EA332C}" type="datetimeFigureOut">
              <a:rPr lang="fr-FR" smtClean="0"/>
              <a:pPr/>
              <a:t>06/04/2022</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680C9-141F-D842-B2FA-93EF7ADDEA17}" type="slidenum">
              <a:rPr lang="fr-FR" smtClean="0"/>
              <a:pPr/>
              <a:t>‹N°›</a:t>
            </a:fld>
            <a:endParaRPr lang="fr-FR"/>
          </a:p>
        </p:txBody>
      </p:sp>
    </p:spTree>
    <p:extLst>
      <p:ext uri="{BB962C8B-B14F-4D97-AF65-F5344CB8AC3E}">
        <p14:creationId xmlns:p14="http://schemas.microsoft.com/office/powerpoint/2010/main" val="16132319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9EF140-6712-FE4C-B81E-02A43DAFA19D}" type="datetimeFigureOut">
              <a:rPr lang="fr-FR" smtClean="0"/>
              <a:pPr/>
              <a:t>06/04/2022</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Cliquez pour modifier les styles du texte du masque</a:t>
            </a:r>
          </a:p>
          <a:p>
            <a:pPr lvl="1"/>
            <a:r>
              <a:rPr lang="x-none"/>
              <a:t>Deuxième niveau</a:t>
            </a:r>
          </a:p>
          <a:p>
            <a:pPr lvl="2"/>
            <a:r>
              <a:rPr lang="x-none"/>
              <a:t>Troisième niveau</a:t>
            </a:r>
          </a:p>
          <a:p>
            <a:pPr lvl="3"/>
            <a:r>
              <a:rPr lang="x-none"/>
              <a:t>Quatrième niveau</a:t>
            </a:r>
          </a:p>
          <a:p>
            <a:pPr lvl="4"/>
            <a:r>
              <a:rPr lang="x-none"/>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2CC0E2-1CC6-1642-81A9-2AAC0280920E}" type="slidenum">
              <a:rPr lang="fr-FR" smtClean="0"/>
              <a:pPr/>
              <a:t>‹N°›</a:t>
            </a:fld>
            <a:endParaRPr lang="fr-FR"/>
          </a:p>
        </p:txBody>
      </p:sp>
    </p:spTree>
    <p:extLst>
      <p:ext uri="{BB962C8B-B14F-4D97-AF65-F5344CB8AC3E}">
        <p14:creationId xmlns:p14="http://schemas.microsoft.com/office/powerpoint/2010/main" val="230680165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E2CC0E2-1CC6-1642-81A9-2AAC0280920E}" type="slidenum">
              <a:rPr lang="fr-FR" smtClean="0"/>
              <a:pPr/>
              <a:t>1</a:t>
            </a:fld>
            <a:endParaRPr lang="fr-FR"/>
          </a:p>
        </p:txBody>
      </p:sp>
    </p:spTree>
    <p:extLst>
      <p:ext uri="{BB962C8B-B14F-4D97-AF65-F5344CB8AC3E}">
        <p14:creationId xmlns:p14="http://schemas.microsoft.com/office/powerpoint/2010/main" val="525500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E2CC0E2-1CC6-1642-81A9-2AAC0280920E}" type="slidenum">
              <a:rPr lang="fr-FR" smtClean="0"/>
              <a:pPr/>
              <a:t>14</a:t>
            </a:fld>
            <a:endParaRPr lang="fr-FR"/>
          </a:p>
        </p:txBody>
      </p:sp>
    </p:spTree>
    <p:extLst>
      <p:ext uri="{BB962C8B-B14F-4D97-AF65-F5344CB8AC3E}">
        <p14:creationId xmlns:p14="http://schemas.microsoft.com/office/powerpoint/2010/main" val="3703904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Footer Placeholder 4"/>
          <p:cNvSpPr>
            <a:spLocks noGrp="1"/>
          </p:cNvSpPr>
          <p:nvPr>
            <p:ph type="ftr" sz="quarter" idx="11"/>
          </p:nvPr>
        </p:nvSpPr>
        <p:spPr/>
        <p:txBody>
          <a:bodyPr/>
          <a:lstStyle/>
          <a:p>
            <a:r>
              <a:rPr lang="en-US"/>
              <a:t>Business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70274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Footer Placeholder 4"/>
          <p:cNvSpPr>
            <a:spLocks noGrp="1"/>
          </p:cNvSpPr>
          <p:nvPr>
            <p:ph type="ftr" sz="quarter" idx="11"/>
          </p:nvPr>
        </p:nvSpPr>
        <p:spPr/>
        <p:txBody>
          <a:bodyPr/>
          <a:lstStyle/>
          <a:p>
            <a:r>
              <a:rPr lang="en-US"/>
              <a:t>Business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5538482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Footer Placeholder 4"/>
          <p:cNvSpPr>
            <a:spLocks noGrp="1"/>
          </p:cNvSpPr>
          <p:nvPr>
            <p:ph type="ftr" sz="quarter" idx="11"/>
          </p:nvPr>
        </p:nvSpPr>
        <p:spPr/>
        <p:txBody>
          <a:bodyPr/>
          <a:lstStyle/>
          <a:p>
            <a:r>
              <a:rPr lang="en-US"/>
              <a:t>Business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3044256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la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x-none"/>
              <a:t>Cliquez et modifiez le titre</a:t>
            </a:r>
            <a:endParaRPr lang="fr-FR"/>
          </a:p>
        </p:txBody>
      </p:sp>
      <p:sp>
        <p:nvSpPr>
          <p:cNvPr id="3" name="Espace réservé du pied de page 2"/>
          <p:cNvSpPr>
            <a:spLocks noGrp="1"/>
          </p:cNvSpPr>
          <p:nvPr>
            <p:ph type="ftr" sz="quarter" idx="10"/>
          </p:nvPr>
        </p:nvSpPr>
        <p:spPr>
          <a:xfrm>
            <a:off x="561110" y="6304245"/>
            <a:ext cx="3859795" cy="304801"/>
          </a:xfrm>
        </p:spPr>
        <p:txBody>
          <a:bodyPr/>
          <a:lstStyle/>
          <a:p>
            <a:r>
              <a:rPr lang="fr-BE"/>
              <a:t>Business Intelligence</a:t>
            </a:r>
            <a:endParaRPr lang="fr-BE" dirty="0"/>
          </a:p>
        </p:txBody>
      </p:sp>
      <p:sp>
        <p:nvSpPr>
          <p:cNvPr id="4" name="Espace réservé du numéro de diapositive 3"/>
          <p:cNvSpPr>
            <a:spLocks noGrp="1"/>
          </p:cNvSpPr>
          <p:nvPr>
            <p:ph type="sldNum" sz="quarter" idx="11"/>
          </p:nvPr>
        </p:nvSpPr>
        <p:spPr/>
        <p:txBody>
          <a:bodyPr/>
          <a:lstStyle/>
          <a:p>
            <a:fld id="{CF4668DC-857F-487D-BFFA-8C0CA5037977}" type="slidenum">
              <a:rPr lang="fr-BE" smtClean="0"/>
              <a:pPr/>
              <a:t>‹N°›</a:t>
            </a:fld>
            <a:endParaRPr lang="fr-BE" dirty="0"/>
          </a:p>
        </p:txBody>
      </p:sp>
      <p:sp>
        <p:nvSpPr>
          <p:cNvPr id="5" name="Espace réservé de la date 4"/>
          <p:cNvSpPr>
            <a:spLocks noGrp="1"/>
          </p:cNvSpPr>
          <p:nvPr>
            <p:ph type="dt" sz="half" idx="12"/>
          </p:nvPr>
        </p:nvSpPr>
        <p:spPr/>
        <p:txBody>
          <a:bodyPr/>
          <a:lstStyle/>
          <a:p>
            <a:fld id="{1BBAC0A2-5E6B-FB46-96BD-05DBDC048F2A}" type="datetime1">
              <a:rPr lang="fr-FR" smtClean="0"/>
              <a:pPr/>
              <a:t>06/04/2022</a:t>
            </a:fld>
            <a:endParaRPr lang="fr-BE" dirty="0"/>
          </a:p>
        </p:txBody>
      </p:sp>
      <p:sp>
        <p:nvSpPr>
          <p:cNvPr id="7" name="Espace réservé du contenu 6"/>
          <p:cNvSpPr>
            <a:spLocks noGrp="1"/>
          </p:cNvSpPr>
          <p:nvPr>
            <p:ph sz="quarter" idx="13"/>
          </p:nvPr>
        </p:nvSpPr>
        <p:spPr>
          <a:xfrm>
            <a:off x="1311031" y="1628776"/>
            <a:ext cx="10634784" cy="4608513"/>
          </a:xfrm>
        </p:spPr>
        <p:txBody>
          <a:bodyPr/>
          <a:lstStyle/>
          <a:p>
            <a:pPr lvl="0"/>
            <a:r>
              <a:rPr lang="x-none"/>
              <a:t>Cliquez pour modifier les styles du texte du masque</a:t>
            </a:r>
          </a:p>
          <a:p>
            <a:pPr lvl="1"/>
            <a:r>
              <a:rPr lang="x-none"/>
              <a:t>Deuxième niveau</a:t>
            </a:r>
          </a:p>
          <a:p>
            <a:pPr lvl="2"/>
            <a:r>
              <a:rPr lang="x-none"/>
              <a:t>Troisième niveau</a:t>
            </a:r>
          </a:p>
          <a:p>
            <a:pPr lvl="3"/>
            <a:r>
              <a:rPr lang="x-none"/>
              <a:t>Quatrième niveau</a:t>
            </a:r>
          </a:p>
          <a:p>
            <a:pPr lvl="4"/>
            <a:r>
              <a:rPr lang="x-none"/>
              <a:t>Cinquième niveau</a:t>
            </a:r>
            <a:endParaRPr lang="fr-FR"/>
          </a:p>
        </p:txBody>
      </p:sp>
    </p:spTree>
    <p:extLst>
      <p:ext uri="{BB962C8B-B14F-4D97-AF65-F5344CB8AC3E}">
        <p14:creationId xmlns:p14="http://schemas.microsoft.com/office/powerpoint/2010/main" val="111947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Footer Placeholder 4"/>
          <p:cNvSpPr>
            <a:spLocks noGrp="1"/>
          </p:cNvSpPr>
          <p:nvPr>
            <p:ph type="ftr" sz="quarter" idx="11"/>
          </p:nvPr>
        </p:nvSpPr>
        <p:spPr/>
        <p:txBody>
          <a:bodyPr/>
          <a:lstStyle/>
          <a:p>
            <a:r>
              <a:rPr lang="en-US"/>
              <a:t>Business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81573339"/>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Footer Placeholder 4"/>
          <p:cNvSpPr>
            <a:spLocks noGrp="1"/>
          </p:cNvSpPr>
          <p:nvPr>
            <p:ph type="ftr" sz="quarter" idx="11"/>
          </p:nvPr>
        </p:nvSpPr>
        <p:spPr/>
        <p:txBody>
          <a:bodyPr/>
          <a:lstStyle/>
          <a:p>
            <a:r>
              <a:rPr lang="en-US"/>
              <a:t>Business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38438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8EECD39-145E-7145-A95E-4F4F63054827}" type="datetime1">
              <a:rPr lang="fr-FR" smtClean="0"/>
              <a:pPr/>
              <a:t>06/04/2022</a:t>
            </a:fld>
            <a:endParaRPr lang="en-US" dirty="0"/>
          </a:p>
        </p:txBody>
      </p:sp>
      <p:sp>
        <p:nvSpPr>
          <p:cNvPr id="6" name="Footer Placeholder 5"/>
          <p:cNvSpPr>
            <a:spLocks noGrp="1"/>
          </p:cNvSpPr>
          <p:nvPr>
            <p:ph type="ftr" sz="quarter" idx="11"/>
          </p:nvPr>
        </p:nvSpPr>
        <p:spPr/>
        <p:txBody>
          <a:bodyPr/>
          <a:lstStyle/>
          <a:p>
            <a:r>
              <a:rPr lang="en-US"/>
              <a:t>Business Intelligence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7895952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8EECD39-145E-7145-A95E-4F4F63054827}" type="datetime1">
              <a:rPr lang="fr-FR" smtClean="0"/>
              <a:pPr/>
              <a:t>06/04/2022</a:t>
            </a:fld>
            <a:endParaRPr lang="en-US" dirty="0"/>
          </a:p>
        </p:txBody>
      </p:sp>
      <p:sp>
        <p:nvSpPr>
          <p:cNvPr id="8" name="Footer Placeholder 7"/>
          <p:cNvSpPr>
            <a:spLocks noGrp="1"/>
          </p:cNvSpPr>
          <p:nvPr>
            <p:ph type="ftr" sz="quarter" idx="11"/>
          </p:nvPr>
        </p:nvSpPr>
        <p:spPr/>
        <p:txBody>
          <a:bodyPr/>
          <a:lstStyle/>
          <a:p>
            <a:r>
              <a:rPr lang="en-US"/>
              <a:t>Business Intelligence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1013888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8EECD39-145E-7145-A95E-4F4F63054827}" type="datetime1">
              <a:rPr lang="fr-FR" smtClean="0"/>
              <a:pPr/>
              <a:t>06/04/2022</a:t>
            </a:fld>
            <a:endParaRPr lang="en-US" dirty="0"/>
          </a:p>
        </p:txBody>
      </p:sp>
      <p:sp>
        <p:nvSpPr>
          <p:cNvPr id="4" name="Footer Placeholder 3"/>
          <p:cNvSpPr>
            <a:spLocks noGrp="1"/>
          </p:cNvSpPr>
          <p:nvPr>
            <p:ph type="ftr" sz="quarter" idx="11"/>
          </p:nvPr>
        </p:nvSpPr>
        <p:spPr/>
        <p:txBody>
          <a:bodyPr/>
          <a:lstStyle/>
          <a:p>
            <a:r>
              <a:rPr lang="en-US"/>
              <a:t>Business Intelligence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88924021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EECD39-145E-7145-A95E-4F4F63054827}" type="datetime1">
              <a:rPr lang="fr-FR" smtClean="0"/>
              <a:pPr/>
              <a:t>06/04/2022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Business Intelligence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5840146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8EECD39-145E-7145-A95E-4F4F63054827}" type="datetime1">
              <a:rPr lang="fr-FR" smtClean="0"/>
              <a:pPr/>
              <a:t>06/04/2022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Business Intelligence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9980089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8EECD39-145E-7145-A95E-4F4F63054827}" type="datetime1">
              <a:rPr lang="fr-FR" smtClean="0"/>
              <a:pPr/>
              <a:t>06/04/2022</a:t>
            </a:fld>
            <a:endParaRPr lang="en-US" dirty="0"/>
          </a:p>
        </p:txBody>
      </p:sp>
      <p:sp>
        <p:nvSpPr>
          <p:cNvPr id="6" name="Footer Placeholder 5"/>
          <p:cNvSpPr>
            <a:spLocks noGrp="1"/>
          </p:cNvSpPr>
          <p:nvPr>
            <p:ph type="ftr" sz="quarter" idx="11"/>
          </p:nvPr>
        </p:nvSpPr>
        <p:spPr/>
        <p:txBody>
          <a:bodyPr/>
          <a:lstStyle/>
          <a:p>
            <a:r>
              <a:rPr lang="en-US"/>
              <a:t>Business Intelligence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46223894"/>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8EECD39-145E-7145-A95E-4F4F63054827}" type="datetime1">
              <a:rPr lang="fr-FR" smtClean="0"/>
              <a:pPr/>
              <a:t>06/04/2022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Business Intelligence</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76810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46" r:id="rId12"/>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099733"/>
            <a:ext cx="10595491" cy="2677648"/>
          </a:xfrm>
        </p:spPr>
        <p:txBody>
          <a:bodyPr>
            <a:normAutofit/>
          </a:bodyPr>
          <a:lstStyle/>
          <a:p>
            <a:r>
              <a:rPr lang="fr-FR" sz="4400" dirty="0"/>
              <a:t>Chapitre 4– Aspects Fondamentaux de la Modélisation </a:t>
            </a:r>
            <a:r>
              <a:rPr lang="fr-FR" sz="4400" dirty="0" err="1"/>
              <a:t>Multi-Dimensionnelle</a:t>
            </a:r>
            <a:br>
              <a:rPr lang="fr-FR" sz="4400" dirty="0"/>
            </a:br>
            <a:endParaRPr lang="fr-FR" sz="4400" dirty="0"/>
          </a:p>
        </p:txBody>
      </p:sp>
      <p:sp>
        <p:nvSpPr>
          <p:cNvPr id="7" name="Espace réservé du numéro de diapositive 6"/>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353949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Clés spéciales</a:t>
            </a:r>
          </a:p>
        </p:txBody>
      </p:sp>
      <p:sp>
        <p:nvSpPr>
          <p:cNvPr id="4" name="Espace réservé de la date 3"/>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10</a:t>
            </a:fld>
            <a:endParaRPr lang="en-US" dirty="0"/>
          </a:p>
        </p:txBody>
      </p:sp>
      <p:sp>
        <p:nvSpPr>
          <p:cNvPr id="26" name="ZoneTexte 25"/>
          <p:cNvSpPr txBox="1"/>
          <p:nvPr/>
        </p:nvSpPr>
        <p:spPr>
          <a:xfrm>
            <a:off x="3703319" y="5371367"/>
            <a:ext cx="2788920" cy="461665"/>
          </a:xfrm>
          <a:prstGeom prst="rect">
            <a:avLst/>
          </a:prstGeom>
          <a:noFill/>
          <a:ln>
            <a:noFill/>
          </a:ln>
        </p:spPr>
        <p:txBody>
          <a:bodyPr wrap="square" rtlCol="0">
            <a:spAutoFit/>
          </a:bodyPr>
          <a:lstStyle/>
          <a:p>
            <a:r>
              <a:rPr lang="fr-FR" sz="2400" dirty="0"/>
              <a:t>Clés spéciales</a:t>
            </a:r>
          </a:p>
        </p:txBody>
      </p:sp>
      <p:grpSp>
        <p:nvGrpSpPr>
          <p:cNvPr id="54" name="Groupe 53"/>
          <p:cNvGrpSpPr/>
          <p:nvPr/>
        </p:nvGrpSpPr>
        <p:grpSpPr>
          <a:xfrm>
            <a:off x="243839" y="1874520"/>
            <a:ext cx="2880361" cy="4312919"/>
            <a:chOff x="1203959" y="1874520"/>
            <a:chExt cx="2880361" cy="4312919"/>
          </a:xfrm>
        </p:grpSpPr>
        <p:sp>
          <p:nvSpPr>
            <p:cNvPr id="55" name="Rectangle 54"/>
            <p:cNvSpPr/>
            <p:nvPr/>
          </p:nvSpPr>
          <p:spPr>
            <a:xfrm>
              <a:off x="1203960" y="1874520"/>
              <a:ext cx="2880360" cy="514491"/>
            </a:xfrm>
            <a:prstGeom prst="rect">
              <a:avLst/>
            </a:prstGeom>
            <a:solidFill>
              <a:schemeClr val="accent3">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Dim. Produit</a:t>
              </a:r>
            </a:p>
          </p:txBody>
        </p:sp>
        <p:sp>
          <p:nvSpPr>
            <p:cNvPr id="56" name="Rectangle 55"/>
            <p:cNvSpPr/>
            <p:nvPr/>
          </p:nvSpPr>
          <p:spPr>
            <a:xfrm>
              <a:off x="1203960" y="2404251"/>
              <a:ext cx="2880360" cy="318345"/>
            </a:xfrm>
            <a:prstGeom prst="rect">
              <a:avLst/>
            </a:prstGeom>
            <a:solidFill>
              <a:schemeClr val="accent2">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Id Produit</a:t>
              </a:r>
            </a:p>
          </p:txBody>
        </p:sp>
        <p:sp>
          <p:nvSpPr>
            <p:cNvPr id="57" name="Rectangle 56"/>
            <p:cNvSpPr/>
            <p:nvPr/>
          </p:nvSpPr>
          <p:spPr>
            <a:xfrm>
              <a:off x="1203959" y="2737835"/>
              <a:ext cx="2880361" cy="227912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Nom produit</a:t>
              </a:r>
            </a:p>
            <a:p>
              <a:pPr algn="ctr"/>
              <a:r>
                <a:rPr lang="fr-FR" sz="2400" dirty="0">
                  <a:solidFill>
                    <a:schemeClr val="tx1"/>
                  </a:solidFill>
                </a:rPr>
                <a:t>Désignation produit</a:t>
              </a:r>
            </a:p>
            <a:p>
              <a:pPr algn="ctr"/>
              <a:r>
                <a:rPr lang="fr-FR" sz="2400" dirty="0">
                  <a:solidFill>
                    <a:schemeClr val="tx1"/>
                  </a:solidFill>
                </a:rPr>
                <a:t>Sous catégorie</a:t>
              </a:r>
            </a:p>
            <a:p>
              <a:pPr algn="ctr"/>
              <a:r>
                <a:rPr lang="fr-FR" sz="2400" dirty="0">
                  <a:solidFill>
                    <a:schemeClr val="tx1"/>
                  </a:solidFill>
                </a:rPr>
                <a:t>Famille</a:t>
              </a:r>
            </a:p>
            <a:p>
              <a:pPr algn="ctr"/>
              <a:r>
                <a:rPr lang="fr-FR" sz="2400" dirty="0">
                  <a:solidFill>
                    <a:schemeClr val="tx1"/>
                  </a:solidFill>
                </a:rPr>
                <a:t>Description</a:t>
              </a:r>
            </a:p>
            <a:p>
              <a:pPr algn="ctr"/>
              <a:r>
                <a:rPr lang="fr-FR" sz="2400" dirty="0">
                  <a:solidFill>
                    <a:schemeClr val="tx1"/>
                  </a:solidFill>
                </a:rPr>
                <a:t>Prix unitaire</a:t>
              </a:r>
            </a:p>
          </p:txBody>
        </p:sp>
        <p:sp>
          <p:nvSpPr>
            <p:cNvPr id="58" name="Rectangle 57"/>
            <p:cNvSpPr/>
            <p:nvPr/>
          </p:nvSpPr>
          <p:spPr>
            <a:xfrm>
              <a:off x="1203960" y="4998999"/>
              <a:ext cx="2880360" cy="1188440"/>
            </a:xfrm>
            <a:prstGeom prst="rect">
              <a:avLst/>
            </a:prstGeom>
            <a:solidFill>
              <a:schemeClr val="accent5">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Date effective</a:t>
              </a:r>
            </a:p>
            <a:p>
              <a:pPr algn="ctr"/>
              <a:r>
                <a:rPr lang="fr-FR" sz="2400" dirty="0">
                  <a:solidFill>
                    <a:schemeClr val="tx1"/>
                  </a:solidFill>
                </a:rPr>
                <a:t>Date retrait</a:t>
              </a:r>
            </a:p>
            <a:p>
              <a:pPr algn="ctr"/>
              <a:r>
                <a:rPr lang="fr-FR" sz="2400" dirty="0">
                  <a:solidFill>
                    <a:schemeClr val="tx1"/>
                  </a:solidFill>
                </a:rPr>
                <a:t>Indicateur effectif</a:t>
              </a:r>
            </a:p>
          </p:txBody>
        </p:sp>
      </p:grpSp>
      <p:sp>
        <p:nvSpPr>
          <p:cNvPr id="60" name="Accolade fermante 59"/>
          <p:cNvSpPr/>
          <p:nvPr/>
        </p:nvSpPr>
        <p:spPr>
          <a:xfrm>
            <a:off x="3124200" y="5016962"/>
            <a:ext cx="445351" cy="117047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1" name="Rectangle 60"/>
          <p:cNvSpPr/>
          <p:nvPr/>
        </p:nvSpPr>
        <p:spPr>
          <a:xfrm>
            <a:off x="3703319" y="2131765"/>
            <a:ext cx="7848601" cy="3108543"/>
          </a:xfrm>
          <a:prstGeom prst="rect">
            <a:avLst/>
          </a:prstGeom>
        </p:spPr>
        <p:txBody>
          <a:bodyPr wrap="square">
            <a:spAutoFit/>
          </a:bodyPr>
          <a:lstStyle/>
          <a:p>
            <a:r>
              <a:rPr lang="fr-FR" sz="2800" b="1" u="sng" dirty="0"/>
              <a:t>Date effective : </a:t>
            </a:r>
            <a:r>
              <a:rPr lang="fr-FR" sz="2800" dirty="0"/>
              <a:t>Date à la quelle l'enregistrement à été créé. </a:t>
            </a:r>
          </a:p>
          <a:p>
            <a:r>
              <a:rPr lang="fr-FR" sz="2800" b="1" u="sng" dirty="0"/>
              <a:t>Date retrait : </a:t>
            </a:r>
            <a:r>
              <a:rPr lang="fr-FR" sz="2800" dirty="0"/>
              <a:t>Date à laquelle l'enregistrement a été retiré. </a:t>
            </a:r>
          </a:p>
          <a:p>
            <a:r>
              <a:rPr lang="fr-FR" sz="2800" b="1" u="sng" dirty="0"/>
              <a:t>Indicateur effectif : </a:t>
            </a:r>
            <a:r>
              <a:rPr lang="fr-FR" sz="2800" dirty="0"/>
              <a:t>En général est 'O' si l'enregistrement est toujours actif (Date retrait est nulle), 'N' sinon.</a:t>
            </a:r>
          </a:p>
        </p:txBody>
      </p:sp>
    </p:spTree>
    <p:extLst>
      <p:ext uri="{BB962C8B-B14F-4D97-AF65-F5344CB8AC3E}">
        <p14:creationId xmlns:p14="http://schemas.microsoft.com/office/powerpoint/2010/main" val="1891636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Dimensions particulières</a:t>
            </a:r>
          </a:p>
        </p:txBody>
      </p:sp>
      <p:sp>
        <p:nvSpPr>
          <p:cNvPr id="3" name="Espace réservé du contenu 2"/>
          <p:cNvSpPr>
            <a:spLocks noGrp="1"/>
          </p:cNvSpPr>
          <p:nvPr>
            <p:ph idx="1"/>
          </p:nvPr>
        </p:nvSpPr>
        <p:spPr/>
        <p:txBody>
          <a:bodyPr>
            <a:normAutofit fontScale="85000" lnSpcReduction="10000"/>
          </a:bodyPr>
          <a:lstStyle/>
          <a:p>
            <a:pPr marL="441325" indent="-441325">
              <a:buFont typeface="Arial" panose="020B0604020202020204" pitchFamily="34" charset="0"/>
              <a:buChar char="•"/>
            </a:pPr>
            <a:r>
              <a:rPr lang="fr-FR" sz="3200" dirty="0"/>
              <a:t>Dimensions dégénérées (Diapos 12 et 13) </a:t>
            </a:r>
          </a:p>
          <a:p>
            <a:pPr marL="441325" indent="-441325">
              <a:buFont typeface="Arial" panose="020B0604020202020204" pitchFamily="34" charset="0"/>
              <a:buChar char="•"/>
            </a:pPr>
            <a:r>
              <a:rPr lang="fr-FR" sz="3200" dirty="0"/>
              <a:t>Dimension à évolution lente (</a:t>
            </a:r>
            <a:r>
              <a:rPr lang="fr-FR" sz="3200" dirty="0" err="1"/>
              <a:t>Slowly</a:t>
            </a:r>
            <a:r>
              <a:rPr lang="fr-FR" sz="3200" dirty="0"/>
              <a:t> </a:t>
            </a:r>
            <a:r>
              <a:rPr lang="fr-FR" sz="3200" dirty="0" err="1"/>
              <a:t>Changing</a:t>
            </a:r>
            <a:r>
              <a:rPr lang="fr-FR" sz="3200" dirty="0"/>
              <a:t> Dimension : SCD) (Diapo 14)</a:t>
            </a:r>
          </a:p>
          <a:p>
            <a:pPr marL="441325" indent="-441325">
              <a:buFont typeface="Arial" panose="020B0604020202020204" pitchFamily="34" charset="0"/>
              <a:buChar char="•"/>
            </a:pPr>
            <a:r>
              <a:rPr lang="fr-FR" sz="3200" dirty="0"/>
              <a:t>Dimensions à évolution rapide (</a:t>
            </a:r>
            <a:r>
              <a:rPr lang="fr-FR" sz="3200" dirty="0" err="1"/>
              <a:t>Rapid</a:t>
            </a:r>
            <a:r>
              <a:rPr lang="fr-FR" sz="3200" dirty="0"/>
              <a:t> </a:t>
            </a:r>
            <a:r>
              <a:rPr lang="fr-FR" sz="3200" dirty="0" err="1"/>
              <a:t>Changing</a:t>
            </a:r>
            <a:r>
              <a:rPr lang="fr-FR" sz="3200" dirty="0"/>
              <a:t> Dimension : RCD) (Diapos 15 et 16)</a:t>
            </a:r>
          </a:p>
          <a:p>
            <a:pPr marL="441325" indent="-441325">
              <a:buFont typeface="Arial" panose="020B0604020202020204" pitchFamily="34" charset="0"/>
              <a:buChar char="•"/>
            </a:pPr>
            <a:r>
              <a:rPr lang="fr-FR" sz="3200" dirty="0"/>
              <a:t>Dimensions Causales : Dimension qui provoque des faits. Exemple : La dimension promotion provoque généralement des ventes.</a:t>
            </a:r>
          </a:p>
          <a:p>
            <a:pPr marL="441325" indent="-441325">
              <a:buFont typeface="Arial" panose="020B0604020202020204" pitchFamily="34" charset="0"/>
              <a:buChar char="•"/>
            </a:pPr>
            <a:r>
              <a:rPr lang="fr-FR" sz="3200" dirty="0"/>
              <a:t>Dimension conforme : Dimension partagée par les faits de plusieurs Data-</a:t>
            </a:r>
            <a:r>
              <a:rPr lang="fr-FR" sz="3200" dirty="0" err="1"/>
              <a:t>marts</a:t>
            </a:r>
            <a:endParaRPr lang="fr-FR" sz="3200" dirty="0"/>
          </a:p>
          <a:p>
            <a:endParaRPr lang="fr-FR" dirty="0"/>
          </a:p>
        </p:txBody>
      </p:sp>
      <p:sp>
        <p:nvSpPr>
          <p:cNvPr id="4" name="Espace réservé de la date 3"/>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14876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a:t>Dimension dégénérée</a:t>
            </a:r>
          </a:p>
        </p:txBody>
      </p:sp>
      <p:sp>
        <p:nvSpPr>
          <p:cNvPr id="4" name="Espace réservé de la date 3"/>
          <p:cNvSpPr>
            <a:spLocks noGrp="1"/>
          </p:cNvSpPr>
          <p:nvPr>
            <p:ph type="dt" sz="half" idx="10"/>
          </p:nvPr>
        </p:nvSpPr>
        <p:spPr/>
        <p:txBody>
          <a:bodyPr/>
          <a:lstStyle/>
          <a:p>
            <a:fld id="{71271B9D-05D0-6647-86BF-5CADC675A2E2}" type="datetime1">
              <a:rPr lang="fr-FR" smtClean="0"/>
              <a:pPr/>
              <a:t>06/04/2022</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3" name="Image 2"/>
          <p:cNvPicPr>
            <a:picLocks noChangeAspect="1"/>
          </p:cNvPicPr>
          <p:nvPr/>
        </p:nvPicPr>
        <p:blipFill>
          <a:blip r:embed="rId2"/>
          <a:stretch>
            <a:fillRect/>
          </a:stretch>
        </p:blipFill>
        <p:spPr>
          <a:xfrm>
            <a:off x="1097280" y="1859280"/>
            <a:ext cx="8458200" cy="4406928"/>
          </a:xfrm>
          <a:prstGeom prst="rect">
            <a:avLst/>
          </a:prstGeom>
        </p:spPr>
      </p:pic>
      <p:sp>
        <p:nvSpPr>
          <p:cNvPr id="44" name="Rectangle 43"/>
          <p:cNvSpPr/>
          <p:nvPr/>
        </p:nvSpPr>
        <p:spPr>
          <a:xfrm>
            <a:off x="10187492" y="1366221"/>
            <a:ext cx="1355463" cy="806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96257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7" name="Image 6"/>
          <p:cNvPicPr>
            <a:picLocks noChangeAspect="1"/>
          </p:cNvPicPr>
          <p:nvPr/>
        </p:nvPicPr>
        <p:blipFill>
          <a:blip r:embed="rId2"/>
          <a:stretch>
            <a:fillRect/>
          </a:stretch>
        </p:blipFill>
        <p:spPr>
          <a:xfrm>
            <a:off x="698855" y="450196"/>
            <a:ext cx="5286375" cy="5419725"/>
          </a:xfrm>
          <a:prstGeom prst="rect">
            <a:avLst/>
          </a:prstGeom>
        </p:spPr>
      </p:pic>
      <p:sp>
        <p:nvSpPr>
          <p:cNvPr id="8" name="ZoneTexte 7"/>
          <p:cNvSpPr txBox="1"/>
          <p:nvPr/>
        </p:nvSpPr>
        <p:spPr>
          <a:xfrm>
            <a:off x="6360784" y="532542"/>
            <a:ext cx="5515658" cy="5124480"/>
          </a:xfrm>
          <a:prstGeom prst="rect">
            <a:avLst/>
          </a:prstGeom>
          <a:noFill/>
        </p:spPr>
        <p:txBody>
          <a:bodyPr wrap="square" rtlCol="0">
            <a:spAutoFit/>
          </a:bodyPr>
          <a:lstStyle/>
          <a:p>
            <a:r>
              <a:rPr lang="fr-FR" sz="2400" b="1" u="sng" dirty="0"/>
              <a:t>Dimensions dégénérées </a:t>
            </a:r>
            <a:r>
              <a:rPr lang="fr-FR" sz="2400" dirty="0"/>
              <a:t>:</a:t>
            </a:r>
          </a:p>
          <a:p>
            <a:pPr marL="342900" indent="-342900">
              <a:spcBef>
                <a:spcPts val="600"/>
              </a:spcBef>
              <a:buClr>
                <a:schemeClr val="accent1"/>
              </a:buClr>
              <a:buFont typeface="Arial" panose="020B0604020202020204" pitchFamily="34" charset="0"/>
              <a:buChar char="•"/>
            </a:pPr>
            <a:r>
              <a:rPr lang="fr-FR" sz="2400" dirty="0"/>
              <a:t>Clés étrangères de la table de faits n'ayant aucun attribut autre qu'elles-mêmes </a:t>
            </a:r>
          </a:p>
          <a:p>
            <a:pPr marL="342900" indent="-342900">
              <a:spcBef>
                <a:spcPts val="600"/>
              </a:spcBef>
              <a:buClr>
                <a:schemeClr val="accent1"/>
              </a:buClr>
              <a:buFont typeface="Arial" panose="020B0604020202020204" pitchFamily="34" charset="0"/>
              <a:buChar char="•"/>
            </a:pPr>
            <a:r>
              <a:rPr lang="fr-FR" sz="2400" dirty="0"/>
              <a:t>Correspondent souvent à des identifiants dans les systèmes sources:  Ex: no de commande, no de billet, etc.</a:t>
            </a:r>
          </a:p>
          <a:p>
            <a:pPr marL="342900" indent="-342900">
              <a:spcBef>
                <a:spcPts val="600"/>
              </a:spcBef>
              <a:buClr>
                <a:schemeClr val="accent1"/>
              </a:buClr>
              <a:buFont typeface="Arial" panose="020B0604020202020204" pitchFamily="34" charset="0"/>
              <a:buChar char="•"/>
            </a:pPr>
            <a:r>
              <a:rPr lang="fr-FR" sz="2400" dirty="0"/>
              <a:t>Il faut toujours laisser ces colonnes dans la table de faits car elles permettent de répondre à des questions de type "quel est le nombre moyen de lignes correspondant à un même commande ? » </a:t>
            </a:r>
          </a:p>
        </p:txBody>
      </p:sp>
      <p:cxnSp>
        <p:nvCxnSpPr>
          <p:cNvPr id="10" name="Connecteur droit avec flèche 9"/>
          <p:cNvCxnSpPr>
            <a:endCxn id="8" idx="1"/>
          </p:cNvCxnSpPr>
          <p:nvPr/>
        </p:nvCxnSpPr>
        <p:spPr>
          <a:xfrm flipV="1">
            <a:off x="3821979" y="3094782"/>
            <a:ext cx="2538805" cy="10862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77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err="1"/>
              <a:t>Slowly</a:t>
            </a:r>
            <a:r>
              <a:rPr lang="fr-FR" dirty="0"/>
              <a:t> </a:t>
            </a:r>
            <a:r>
              <a:rPr lang="fr-FR" dirty="0" err="1"/>
              <a:t>Changing</a:t>
            </a:r>
            <a:r>
              <a:rPr lang="fr-FR" dirty="0"/>
              <a:t> Dimension (SCD)</a:t>
            </a:r>
          </a:p>
        </p:txBody>
      </p:sp>
      <p:sp>
        <p:nvSpPr>
          <p:cNvPr id="6" name="Espace réservé du contenu 5"/>
          <p:cNvSpPr>
            <a:spLocks noGrp="1"/>
          </p:cNvSpPr>
          <p:nvPr>
            <p:ph idx="1"/>
          </p:nvPr>
        </p:nvSpPr>
        <p:spPr/>
        <p:txBody>
          <a:bodyPr>
            <a:normAutofit/>
          </a:bodyPr>
          <a:lstStyle/>
          <a:p>
            <a:r>
              <a:rPr lang="fr-FR" sz="2400" dirty="0"/>
              <a:t>Le SCD concerne des changements sporadiques de certains attributs de la dimension.</a:t>
            </a:r>
          </a:p>
          <a:p>
            <a:r>
              <a:rPr lang="fr-FR" sz="2400" dirty="0"/>
              <a:t>Par exemple : Changement d’adresse d’un client, changement de nom d’un produit.</a:t>
            </a:r>
          </a:p>
          <a:p>
            <a:r>
              <a:rPr lang="fr-FR" sz="2400" dirty="0"/>
              <a:t>3 solutions possibles pour la gestion de cette situation :</a:t>
            </a:r>
          </a:p>
          <a:p>
            <a:pPr marL="808038" indent="-533400">
              <a:buFont typeface="Arial" panose="020B0604020202020204" pitchFamily="34" charset="0"/>
              <a:buChar char="•"/>
            </a:pPr>
            <a:r>
              <a:rPr lang="fr-FR" sz="2400" dirty="0"/>
              <a:t>Ecrasement de l’ancienne valeur</a:t>
            </a:r>
          </a:p>
          <a:p>
            <a:pPr marL="808038" indent="-533400">
              <a:buFont typeface="Arial" panose="020B0604020202020204" pitchFamily="34" charset="0"/>
              <a:buChar char="•"/>
            </a:pPr>
            <a:r>
              <a:rPr lang="fr-FR" sz="2400" dirty="0"/>
              <a:t>Création d’une nouvelle version</a:t>
            </a:r>
          </a:p>
          <a:p>
            <a:pPr marL="808038" indent="-533400">
              <a:buFont typeface="Arial" panose="020B0604020202020204" pitchFamily="34" charset="0"/>
              <a:buChar char="•"/>
            </a:pPr>
            <a:r>
              <a:rPr lang="fr-FR" sz="2400" dirty="0"/>
              <a:t>Garder les deux valeurs en tant que deux attributs différents (lorsque la, transition n’est pas immédiate)</a:t>
            </a:r>
          </a:p>
        </p:txBody>
      </p:sp>
      <p:sp>
        <p:nvSpPr>
          <p:cNvPr id="2" name="Espace réservé de la date 1"/>
          <p:cNvSpPr>
            <a:spLocks noGrp="1"/>
          </p:cNvSpPr>
          <p:nvPr>
            <p:ph type="dt" sz="half" idx="10"/>
          </p:nvPr>
        </p:nvSpPr>
        <p:spPr/>
        <p:txBody>
          <a:bodyPr/>
          <a:lstStyle/>
          <a:p>
            <a:fld id="{08EECD39-145E-7145-A95E-4F4F63054827}" type="datetime1">
              <a:rPr lang="fr-FR" smtClean="0"/>
              <a:pPr/>
              <a:t>06/04/2022</a:t>
            </a:fld>
            <a:endParaRPr lang="en-US" dirty="0"/>
          </a:p>
        </p:txBody>
      </p:sp>
      <p:sp>
        <p:nvSpPr>
          <p:cNvPr id="3" name="Espace réservé du pied de page 2"/>
          <p:cNvSpPr>
            <a:spLocks noGrp="1"/>
          </p:cNvSpPr>
          <p:nvPr>
            <p:ph type="ftr" sz="quarter" idx="11"/>
          </p:nvPr>
        </p:nvSpPr>
        <p:spPr/>
        <p:txBody>
          <a:bodyPr/>
          <a:lstStyle/>
          <a:p>
            <a:r>
              <a:rPr lang="en-US"/>
              <a:t>Business Intelligence</a:t>
            </a:r>
            <a:endParaRPr lang="en-US"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913815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err="1"/>
              <a:t>Rapid</a:t>
            </a:r>
            <a:r>
              <a:rPr lang="fr-FR" dirty="0"/>
              <a:t> </a:t>
            </a:r>
            <a:r>
              <a:rPr lang="fr-FR" dirty="0" err="1"/>
              <a:t>Changing</a:t>
            </a:r>
            <a:r>
              <a:rPr lang="fr-FR" dirty="0"/>
              <a:t> Dimension (RCD)</a:t>
            </a:r>
          </a:p>
        </p:txBody>
      </p:sp>
      <p:sp>
        <p:nvSpPr>
          <p:cNvPr id="6" name="Espace réservé du contenu 5"/>
          <p:cNvSpPr>
            <a:spLocks noGrp="1"/>
          </p:cNvSpPr>
          <p:nvPr>
            <p:ph idx="1"/>
          </p:nvPr>
        </p:nvSpPr>
        <p:spPr/>
        <p:txBody>
          <a:bodyPr>
            <a:normAutofit lnSpcReduction="10000"/>
          </a:bodyPr>
          <a:lstStyle/>
          <a:p>
            <a:r>
              <a:rPr lang="fr-FR" sz="3200" dirty="0"/>
              <a:t>Le RCD concerne des changements fréquents de certains attributs de la dimension pour lesquels, on souhaite préserver l’historique.</a:t>
            </a:r>
          </a:p>
          <a:p>
            <a:r>
              <a:rPr lang="fr-FR" sz="3200" dirty="0"/>
              <a:t>Par exemple : préserver l’historique des changements d’adresse dans la dimension clients dans un pays où 70% de la population déménage une fois par an. (Canada)</a:t>
            </a:r>
          </a:p>
          <a:p>
            <a:r>
              <a:rPr lang="fr-FR" sz="3200" dirty="0"/>
              <a:t>Solution : Isoler les attributs à changement rapide dans une table satellite afin de faciliter la maintenance et le traitement des erreurs de changement</a:t>
            </a:r>
          </a:p>
        </p:txBody>
      </p:sp>
      <p:sp>
        <p:nvSpPr>
          <p:cNvPr id="2" name="Espace réservé de la date 1"/>
          <p:cNvSpPr>
            <a:spLocks noGrp="1"/>
          </p:cNvSpPr>
          <p:nvPr>
            <p:ph type="dt" sz="half" idx="10"/>
          </p:nvPr>
        </p:nvSpPr>
        <p:spPr/>
        <p:txBody>
          <a:bodyPr/>
          <a:lstStyle/>
          <a:p>
            <a:fld id="{08EECD39-145E-7145-A95E-4F4F63054827}" type="datetime1">
              <a:rPr lang="fr-FR" smtClean="0"/>
              <a:pPr/>
              <a:t>06/04/2022</a:t>
            </a:fld>
            <a:endParaRPr lang="en-US" dirty="0"/>
          </a:p>
        </p:txBody>
      </p:sp>
      <p:sp>
        <p:nvSpPr>
          <p:cNvPr id="3" name="Espace réservé du pied de page 2"/>
          <p:cNvSpPr>
            <a:spLocks noGrp="1"/>
          </p:cNvSpPr>
          <p:nvPr>
            <p:ph type="ftr" sz="quarter" idx="11"/>
          </p:nvPr>
        </p:nvSpPr>
        <p:spPr/>
        <p:txBody>
          <a:bodyPr/>
          <a:lstStyle/>
          <a:p>
            <a:r>
              <a:rPr lang="en-US"/>
              <a:t>Business Intelligence</a:t>
            </a:r>
            <a:endParaRPr lang="en-US"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409853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8" name="Image 7"/>
          <p:cNvPicPr>
            <a:picLocks noChangeAspect="1"/>
          </p:cNvPicPr>
          <p:nvPr/>
        </p:nvPicPr>
        <p:blipFill>
          <a:blip r:embed="rId2"/>
          <a:stretch>
            <a:fillRect/>
          </a:stretch>
        </p:blipFill>
        <p:spPr>
          <a:xfrm>
            <a:off x="655320" y="414660"/>
            <a:ext cx="10332719" cy="5724711"/>
          </a:xfrm>
          <a:prstGeom prst="rect">
            <a:avLst/>
          </a:prstGeom>
        </p:spPr>
      </p:pic>
    </p:spTree>
    <p:extLst>
      <p:ext uri="{BB962C8B-B14F-4D97-AF65-F5344CB8AC3E}">
        <p14:creationId xmlns:p14="http://schemas.microsoft.com/office/powerpoint/2010/main" val="4224432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a:t>Concept OLAP</a:t>
            </a:r>
          </a:p>
        </p:txBody>
      </p:sp>
      <p:sp>
        <p:nvSpPr>
          <p:cNvPr id="2" name="Espace réservé de la date 1"/>
          <p:cNvSpPr>
            <a:spLocks noGrp="1"/>
          </p:cNvSpPr>
          <p:nvPr>
            <p:ph type="dt" sz="half" idx="10"/>
          </p:nvPr>
        </p:nvSpPr>
        <p:spPr/>
        <p:txBody>
          <a:bodyPr/>
          <a:lstStyle/>
          <a:p>
            <a:fld id="{08EECD39-145E-7145-A95E-4F4F63054827}" type="datetime1">
              <a:rPr lang="fr-FR" smtClean="0"/>
              <a:pPr/>
              <a:t>06/04/2022</a:t>
            </a:fld>
            <a:endParaRPr lang="en-US" dirty="0"/>
          </a:p>
        </p:txBody>
      </p:sp>
      <p:sp>
        <p:nvSpPr>
          <p:cNvPr id="3" name="Espace réservé du pied de page 2"/>
          <p:cNvSpPr>
            <a:spLocks noGrp="1"/>
          </p:cNvSpPr>
          <p:nvPr>
            <p:ph type="ftr" sz="quarter" idx="11"/>
          </p:nvPr>
        </p:nvSpPr>
        <p:spPr/>
        <p:txBody>
          <a:bodyPr/>
          <a:lstStyle/>
          <a:p>
            <a:r>
              <a:rPr lang="en-US"/>
              <a:t>Business Intelligence</a:t>
            </a:r>
            <a:endParaRPr lang="en-US"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17</a:t>
            </a:fld>
            <a:endParaRPr lang="en-US" dirty="0"/>
          </a:p>
        </p:txBody>
      </p:sp>
      <p:sp>
        <p:nvSpPr>
          <p:cNvPr id="9" name="Espace réservé du contenu 8"/>
          <p:cNvSpPr>
            <a:spLocks noGrp="1"/>
          </p:cNvSpPr>
          <p:nvPr>
            <p:ph idx="1"/>
          </p:nvPr>
        </p:nvSpPr>
        <p:spPr>
          <a:xfrm>
            <a:off x="1097280" y="2012999"/>
            <a:ext cx="10058400" cy="4023360"/>
          </a:xfrm>
        </p:spPr>
        <p:txBody>
          <a:bodyPr>
            <a:normAutofit/>
          </a:bodyPr>
          <a:lstStyle/>
          <a:p>
            <a:pPr marL="268288" lvl="0" indent="-268288" eaLnBrk="0" fontAlgn="base" hangingPunct="0">
              <a:lnSpc>
                <a:spcPct val="100000"/>
              </a:lnSpc>
              <a:spcBef>
                <a:spcPts val="600"/>
              </a:spcBef>
              <a:spcAft>
                <a:spcPct val="0"/>
              </a:spcAft>
              <a:buClr>
                <a:schemeClr val="accent2"/>
              </a:buClr>
              <a:buSzTx/>
              <a:buFont typeface="Arial" panose="020B0604020202020204" pitchFamily="34" charset="0"/>
              <a:buChar char="•"/>
            </a:pPr>
            <a:r>
              <a:rPr lang="fr-FR" sz="2400" dirty="0">
                <a:solidFill>
                  <a:srgbClr val="202124"/>
                </a:solidFill>
                <a:latin typeface="Google Sans"/>
              </a:rPr>
              <a:t>Au cœur du concept OLAP on retrouve le cube OLAP. Il s’agit d’une structure de données optimisée pour une analyse très rapide des données. (extraction et affichage des données commerciales de différents points de vue) </a:t>
            </a:r>
          </a:p>
          <a:p>
            <a:pPr marL="268288" lvl="0" indent="-268288" eaLnBrk="0" fontAlgn="base" hangingPunct="0">
              <a:lnSpc>
                <a:spcPct val="100000"/>
              </a:lnSpc>
              <a:spcBef>
                <a:spcPts val="600"/>
              </a:spcBef>
              <a:spcAft>
                <a:spcPct val="0"/>
              </a:spcAft>
              <a:buClr>
                <a:schemeClr val="accent2"/>
              </a:buClr>
              <a:buSzTx/>
              <a:buFont typeface="Arial" panose="020B0604020202020204" pitchFamily="34" charset="0"/>
              <a:buChar char="•"/>
            </a:pPr>
            <a:r>
              <a:rPr lang="fr-FR" sz="2400" dirty="0">
                <a:solidFill>
                  <a:srgbClr val="202124"/>
                </a:solidFill>
                <a:latin typeface="Google Sans"/>
              </a:rPr>
              <a:t>Besoin des analystes : Regrouper, agréger et  joindre les données. </a:t>
            </a:r>
          </a:p>
          <a:p>
            <a:pPr marL="268288" lvl="0" indent="-268288" eaLnBrk="0" fontAlgn="base" hangingPunct="0">
              <a:lnSpc>
                <a:spcPct val="100000"/>
              </a:lnSpc>
              <a:spcBef>
                <a:spcPts val="600"/>
              </a:spcBef>
              <a:spcAft>
                <a:spcPct val="0"/>
              </a:spcAft>
              <a:buClr>
                <a:schemeClr val="accent2"/>
              </a:buClr>
              <a:buSzTx/>
              <a:buFont typeface="Arial" panose="020B0604020202020204" pitchFamily="34" charset="0"/>
              <a:buChar char="•"/>
            </a:pPr>
            <a:r>
              <a:rPr lang="fr-FR" sz="2400" dirty="0">
                <a:solidFill>
                  <a:srgbClr val="202124"/>
                </a:solidFill>
                <a:latin typeface="Google Sans"/>
              </a:rPr>
              <a:t>Les bases de données OLAP sont divisées en un ou plusieurs cubes. </a:t>
            </a:r>
          </a:p>
          <a:p>
            <a:pPr marL="268288" lvl="0" indent="-268288" eaLnBrk="0" fontAlgn="base" hangingPunct="0">
              <a:lnSpc>
                <a:spcPct val="100000"/>
              </a:lnSpc>
              <a:spcBef>
                <a:spcPts val="600"/>
              </a:spcBef>
              <a:spcAft>
                <a:spcPct val="0"/>
              </a:spcAft>
              <a:buClr>
                <a:schemeClr val="accent2"/>
              </a:buClr>
              <a:buSzTx/>
              <a:buFont typeface="Arial" panose="020B0604020202020204" pitchFamily="34" charset="0"/>
              <a:buChar char="•"/>
            </a:pPr>
            <a:r>
              <a:rPr lang="fr-FR" sz="2400" dirty="0">
                <a:solidFill>
                  <a:srgbClr val="202124"/>
                </a:solidFill>
                <a:latin typeface="Google Sans"/>
              </a:rPr>
              <a:t>Les cubes sont conçus de telle manière que la création et l'affichage des rapports deviennent faciles.</a:t>
            </a:r>
            <a:endParaRPr lang="fr-FR" sz="2400" dirty="0"/>
          </a:p>
        </p:txBody>
      </p:sp>
    </p:spTree>
    <p:extLst>
      <p:ext uri="{BB962C8B-B14F-4D97-AF65-F5344CB8AC3E}">
        <p14:creationId xmlns:p14="http://schemas.microsoft.com/office/powerpoint/2010/main" val="788788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Structure du cube OLAP</a:t>
            </a:r>
          </a:p>
        </p:txBody>
      </p:sp>
      <p:sp>
        <p:nvSpPr>
          <p:cNvPr id="3" name="Espace réservé du contenu 2"/>
          <p:cNvSpPr>
            <a:spLocks noGrp="1"/>
          </p:cNvSpPr>
          <p:nvPr>
            <p:ph idx="1"/>
          </p:nvPr>
        </p:nvSpPr>
        <p:spPr>
          <a:xfrm>
            <a:off x="1097280" y="1845734"/>
            <a:ext cx="4313816" cy="4023360"/>
          </a:xfrm>
        </p:spPr>
        <p:txBody>
          <a:bodyPr>
            <a:normAutofit/>
          </a:bodyPr>
          <a:lstStyle/>
          <a:p>
            <a:r>
              <a:rPr lang="fr-FR" sz="2400" dirty="0"/>
              <a:t>Le cube OLAP est composé de faits numériques appelés mesures et classés par dimensions.</a:t>
            </a:r>
          </a:p>
          <a:p>
            <a:r>
              <a:rPr lang="fr-FR" sz="2400" dirty="0"/>
              <a:t>Si le nombre de dimensions est supérieur à 3, on parle d’</a:t>
            </a:r>
            <a:r>
              <a:rPr lang="fr-FR" sz="2400" dirty="0" err="1"/>
              <a:t>hypercube</a:t>
            </a:r>
            <a:r>
              <a:rPr lang="fr-FR" sz="2400" dirty="0"/>
              <a:t>.</a:t>
            </a:r>
          </a:p>
          <a:p>
            <a:r>
              <a:rPr lang="fr-FR" sz="2400" dirty="0"/>
              <a:t>Les données extraites puis nettoyées et transformées sont chargées dans un cube OLAP.</a:t>
            </a:r>
          </a:p>
        </p:txBody>
      </p:sp>
      <p:sp>
        <p:nvSpPr>
          <p:cNvPr id="4" name="Espace réservé de la date 3"/>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9" name="Image 8"/>
          <p:cNvPicPr>
            <a:picLocks noChangeAspect="1"/>
          </p:cNvPicPr>
          <p:nvPr/>
        </p:nvPicPr>
        <p:blipFill>
          <a:blip r:embed="rId2"/>
          <a:stretch>
            <a:fillRect/>
          </a:stretch>
        </p:blipFill>
        <p:spPr>
          <a:xfrm>
            <a:off x="6232514" y="2164997"/>
            <a:ext cx="4552950" cy="3867150"/>
          </a:xfrm>
          <a:prstGeom prst="rect">
            <a:avLst/>
          </a:prstGeom>
        </p:spPr>
      </p:pic>
    </p:spTree>
    <p:extLst>
      <p:ext uri="{BB962C8B-B14F-4D97-AF65-F5344CB8AC3E}">
        <p14:creationId xmlns:p14="http://schemas.microsoft.com/office/powerpoint/2010/main" val="2056445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OLAP : Opérations analytiques de base</a:t>
            </a:r>
          </a:p>
        </p:txBody>
      </p:sp>
      <p:sp>
        <p:nvSpPr>
          <p:cNvPr id="3" name="Espace réservé du contenu 2"/>
          <p:cNvSpPr>
            <a:spLocks noGrp="1"/>
          </p:cNvSpPr>
          <p:nvPr>
            <p:ph idx="1"/>
          </p:nvPr>
        </p:nvSpPr>
        <p:spPr/>
        <p:txBody>
          <a:bodyPr>
            <a:normAutofit/>
          </a:bodyPr>
          <a:lstStyle/>
          <a:p>
            <a:r>
              <a:rPr lang="fr-FR" sz="3600" dirty="0"/>
              <a:t>4 opérations analytiques de base dans les cubes OLAP : </a:t>
            </a:r>
          </a:p>
          <a:p>
            <a:pPr marL="457200" indent="-457200">
              <a:buFont typeface="+mj-lt"/>
              <a:buAutoNum type="arabicPeriod"/>
            </a:pPr>
            <a:r>
              <a:rPr lang="en-US" sz="3600" dirty="0"/>
              <a:t>Roll-up</a:t>
            </a:r>
          </a:p>
          <a:p>
            <a:pPr marL="457200" indent="-457200">
              <a:buFont typeface="+mj-lt"/>
              <a:buAutoNum type="arabicPeriod"/>
            </a:pPr>
            <a:r>
              <a:rPr lang="en-US" sz="3600" dirty="0"/>
              <a:t>Drill-down</a:t>
            </a:r>
          </a:p>
          <a:p>
            <a:pPr marL="457200" indent="-457200">
              <a:buFont typeface="+mj-lt"/>
              <a:buAutoNum type="arabicPeriod"/>
            </a:pPr>
            <a:r>
              <a:rPr lang="en-US" sz="3600" dirty="0"/>
              <a:t>Slice and dice</a:t>
            </a:r>
          </a:p>
          <a:p>
            <a:pPr marL="457200" indent="-457200">
              <a:buFont typeface="+mj-lt"/>
              <a:buAutoNum type="arabicPeriod"/>
            </a:pPr>
            <a:r>
              <a:rPr lang="en-US" sz="3600" dirty="0"/>
              <a:t>Pivot (rotate)</a:t>
            </a:r>
          </a:p>
          <a:p>
            <a:endParaRPr lang="fr-FR" sz="3600" dirty="0"/>
          </a:p>
        </p:txBody>
      </p:sp>
      <p:sp>
        <p:nvSpPr>
          <p:cNvPr id="6" name="Espace réservé de la date 5"/>
          <p:cNvSpPr>
            <a:spLocks noGrp="1"/>
          </p:cNvSpPr>
          <p:nvPr>
            <p:ph type="dt" sz="half" idx="10"/>
          </p:nvPr>
        </p:nvSpPr>
        <p:spPr/>
        <p:txBody>
          <a:bodyPr/>
          <a:lstStyle/>
          <a:p>
            <a:fld id="{CD3786D0-4F2F-BF4A-AF94-032C808A7750}" type="datetime1">
              <a:rPr lang="fr-FR" smtClean="0"/>
              <a:pPr/>
              <a:t>06/04/2022</a:t>
            </a:fld>
            <a:endParaRPr lang="en-US" dirty="0"/>
          </a:p>
        </p:txBody>
      </p:sp>
      <p:sp>
        <p:nvSpPr>
          <p:cNvPr id="7" name="Espace réservé du pied de page 6"/>
          <p:cNvSpPr>
            <a:spLocks noGrp="1"/>
          </p:cNvSpPr>
          <p:nvPr>
            <p:ph type="ftr" sz="quarter" idx="11"/>
          </p:nvPr>
        </p:nvSpPr>
        <p:spPr/>
        <p:txBody>
          <a:bodyPr/>
          <a:lstStyle/>
          <a:p>
            <a:r>
              <a:rPr lang="en-US"/>
              <a:t>Business Intelligence</a:t>
            </a:r>
            <a:endParaRPr lang="en-US" dirty="0"/>
          </a:p>
        </p:txBody>
      </p:sp>
      <p:sp>
        <p:nvSpPr>
          <p:cNvPr id="8" name="Espace réservé du numéro de diapositive 7"/>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33997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Tables de faits</a:t>
            </a:r>
          </a:p>
        </p:txBody>
      </p:sp>
      <p:sp>
        <p:nvSpPr>
          <p:cNvPr id="3" name="Espace réservé du contenu 2"/>
          <p:cNvSpPr>
            <a:spLocks noGrp="1"/>
          </p:cNvSpPr>
          <p:nvPr>
            <p:ph idx="1"/>
          </p:nvPr>
        </p:nvSpPr>
        <p:spPr>
          <a:xfrm>
            <a:off x="817581" y="1845733"/>
            <a:ext cx="10338099" cy="4339913"/>
          </a:xfrm>
        </p:spPr>
        <p:txBody>
          <a:bodyPr>
            <a:normAutofit/>
          </a:bodyPr>
          <a:lstStyle/>
          <a:p>
            <a:pPr marL="355600" indent="-355600">
              <a:spcBef>
                <a:spcPts val="0"/>
              </a:spcBef>
              <a:spcAft>
                <a:spcPts val="600"/>
              </a:spcAft>
              <a:buFont typeface="Arial" panose="020B0604020202020204" pitchFamily="34" charset="0"/>
              <a:buChar char="•"/>
            </a:pPr>
            <a:r>
              <a:rPr lang="fr-FR" sz="2200" dirty="0"/>
              <a:t>Correspondent généralement à un seul processus d'affaires:   1 table de faits = 1 processus. </a:t>
            </a:r>
          </a:p>
          <a:p>
            <a:pPr marL="355600" indent="-355600">
              <a:spcBef>
                <a:spcPts val="0"/>
              </a:spcBef>
              <a:spcAft>
                <a:spcPts val="600"/>
              </a:spcAft>
              <a:buFont typeface="Arial" panose="020B0604020202020204" pitchFamily="34" charset="0"/>
              <a:buChar char="•"/>
            </a:pPr>
            <a:r>
              <a:rPr lang="fr-FR" sz="2200" dirty="0"/>
              <a:t>Stockent des mesures générées par les événements du processus. Par exemple la réception d'une commande ou l’envoi d'une commande. </a:t>
            </a:r>
          </a:p>
          <a:p>
            <a:pPr marL="355600" indent="-355600">
              <a:spcBef>
                <a:spcPts val="0"/>
              </a:spcBef>
              <a:spcAft>
                <a:spcPts val="600"/>
              </a:spcAft>
              <a:buFont typeface="Arial" panose="020B0604020202020204" pitchFamily="34" charset="0"/>
              <a:buChar char="•"/>
            </a:pPr>
            <a:r>
              <a:rPr lang="fr-FR" sz="2200" dirty="0"/>
              <a:t>Les faits "prennent leur valeur" au moment où l'évènement d'affaires survient (aspect temporel important).</a:t>
            </a:r>
          </a:p>
          <a:p>
            <a:pPr marL="355600" indent="-355600">
              <a:spcBef>
                <a:spcPts val="0"/>
              </a:spcBef>
              <a:spcAft>
                <a:spcPts val="600"/>
              </a:spcAft>
              <a:buFont typeface="Arial" panose="020B0604020202020204" pitchFamily="34" charset="0"/>
              <a:buChar char="•"/>
            </a:pPr>
            <a:r>
              <a:rPr lang="fr-FR" sz="2200" dirty="0"/>
              <a:t>Les tables de faits contiennent typiquement un très grand nombre de lignes (souvent plus de 90% des données du modèle). </a:t>
            </a:r>
          </a:p>
          <a:p>
            <a:pPr marL="355600" indent="-355600">
              <a:spcBef>
                <a:spcPts val="0"/>
              </a:spcBef>
              <a:spcAft>
                <a:spcPts val="600"/>
              </a:spcAft>
              <a:buFont typeface="Arial" panose="020B0604020202020204" pitchFamily="34" charset="0"/>
              <a:buChar char="•"/>
            </a:pPr>
            <a:r>
              <a:rPr lang="fr-FR" sz="2200" dirty="0"/>
              <a:t>Elles comprennent deux types de colonnes:  </a:t>
            </a:r>
          </a:p>
          <a:p>
            <a:pPr lvl="1">
              <a:spcBef>
                <a:spcPts val="0"/>
              </a:spcBef>
              <a:spcAft>
                <a:spcPts val="600"/>
              </a:spcAft>
              <a:buFont typeface="Arial" panose="020B0604020202020204" pitchFamily="34" charset="0"/>
              <a:buChar char="•"/>
            </a:pPr>
            <a:r>
              <a:rPr lang="fr-FR" dirty="0"/>
              <a:t>Les colonnes relatives aux clés étrangères vers des tables de dimension</a:t>
            </a:r>
          </a:p>
          <a:p>
            <a:pPr lvl="1">
              <a:spcBef>
                <a:spcPts val="0"/>
              </a:spcBef>
              <a:spcAft>
                <a:spcPts val="600"/>
              </a:spcAft>
              <a:buFont typeface="Arial" panose="020B0604020202020204" pitchFamily="34" charset="0"/>
              <a:buChar char="•"/>
            </a:pPr>
            <a:r>
              <a:rPr lang="fr-FR" dirty="0"/>
              <a:t>Les colonnes de mesures contenant des valeurs numériques souvent additives (mesures). </a:t>
            </a:r>
          </a:p>
          <a:p>
            <a:pPr marL="201168" lvl="1" indent="0">
              <a:spcBef>
                <a:spcPts val="0"/>
              </a:spcBef>
              <a:spcAft>
                <a:spcPts val="600"/>
              </a:spcAft>
              <a:buNone/>
            </a:pPr>
            <a:endParaRPr lang="fr-FR" dirty="0"/>
          </a:p>
        </p:txBody>
      </p:sp>
      <p:sp>
        <p:nvSpPr>
          <p:cNvPr id="4" name="Espace réservé de la date 3"/>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097003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Roll-up</a:t>
            </a:r>
          </a:p>
        </p:txBody>
      </p:sp>
      <p:sp>
        <p:nvSpPr>
          <p:cNvPr id="3" name="Espace réservé du contenu 2"/>
          <p:cNvSpPr>
            <a:spLocks noGrp="1"/>
          </p:cNvSpPr>
          <p:nvPr>
            <p:ph idx="1"/>
          </p:nvPr>
        </p:nvSpPr>
        <p:spPr>
          <a:xfrm>
            <a:off x="1097280" y="1845734"/>
            <a:ext cx="3818965" cy="1994746"/>
          </a:xfrm>
        </p:spPr>
        <p:txBody>
          <a:bodyPr>
            <a:noAutofit/>
          </a:bodyPr>
          <a:lstStyle/>
          <a:p>
            <a:pPr algn="just"/>
            <a:r>
              <a:rPr lang="fr-FR" sz="2400" dirty="0"/>
              <a:t>L’opération Roll-up consiste à agréger des données. Cela peut être réalisée soit par réduction d’une dimension soit en montant dans la hiérarchie</a:t>
            </a:r>
          </a:p>
          <a:p>
            <a:pPr algn="just"/>
            <a:endParaRPr lang="fr-FR" sz="2400" dirty="0"/>
          </a:p>
        </p:txBody>
      </p:sp>
      <p:sp>
        <p:nvSpPr>
          <p:cNvPr id="4" name="Espace réservé de la date 3"/>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8" name="Image 7"/>
          <p:cNvPicPr>
            <a:picLocks noChangeAspect="1"/>
          </p:cNvPicPr>
          <p:nvPr/>
        </p:nvPicPr>
        <p:blipFill>
          <a:blip r:embed="rId2"/>
          <a:stretch>
            <a:fillRect/>
          </a:stretch>
        </p:blipFill>
        <p:spPr>
          <a:xfrm>
            <a:off x="4977963" y="688485"/>
            <a:ext cx="6887722" cy="5347280"/>
          </a:xfrm>
          <a:prstGeom prst="rect">
            <a:avLst/>
          </a:prstGeom>
        </p:spPr>
      </p:pic>
    </p:spTree>
    <p:extLst>
      <p:ext uri="{BB962C8B-B14F-4D97-AF65-F5344CB8AC3E}">
        <p14:creationId xmlns:p14="http://schemas.microsoft.com/office/powerpoint/2010/main" val="1188367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Drill-down</a:t>
            </a:r>
          </a:p>
        </p:txBody>
      </p:sp>
      <p:sp>
        <p:nvSpPr>
          <p:cNvPr id="3" name="Espace réservé du contenu 2"/>
          <p:cNvSpPr>
            <a:spLocks noGrp="1"/>
          </p:cNvSpPr>
          <p:nvPr>
            <p:ph idx="1"/>
          </p:nvPr>
        </p:nvSpPr>
        <p:spPr>
          <a:xfrm>
            <a:off x="613184" y="1845734"/>
            <a:ext cx="2956368" cy="1994746"/>
          </a:xfrm>
        </p:spPr>
        <p:txBody>
          <a:bodyPr>
            <a:noAutofit/>
          </a:bodyPr>
          <a:lstStyle/>
          <a:p>
            <a:pPr algn="just"/>
            <a:r>
              <a:rPr lang="fr-FR" sz="2400" dirty="0"/>
              <a:t>L’opération Drill-down  consiste à fragmenter des données. Cela  peut être réalisée soit par l’ajout d’une dimension soit par descente dans la hiérarchie</a:t>
            </a:r>
          </a:p>
        </p:txBody>
      </p:sp>
      <p:sp>
        <p:nvSpPr>
          <p:cNvPr id="4" name="Espace réservé de la date 3"/>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9" name="Image 8"/>
          <p:cNvPicPr>
            <a:picLocks noChangeAspect="1"/>
          </p:cNvPicPr>
          <p:nvPr/>
        </p:nvPicPr>
        <p:blipFill>
          <a:blip r:embed="rId2"/>
          <a:stretch>
            <a:fillRect/>
          </a:stretch>
        </p:blipFill>
        <p:spPr>
          <a:xfrm>
            <a:off x="4008120" y="95026"/>
            <a:ext cx="8072718" cy="6219963"/>
          </a:xfrm>
          <a:prstGeom prst="rect">
            <a:avLst/>
          </a:prstGeom>
        </p:spPr>
      </p:pic>
    </p:spTree>
    <p:extLst>
      <p:ext uri="{BB962C8B-B14F-4D97-AF65-F5344CB8AC3E}">
        <p14:creationId xmlns:p14="http://schemas.microsoft.com/office/powerpoint/2010/main" val="845727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Drill Up(ou Roll Up)/Drill Down</a:t>
            </a:r>
          </a:p>
        </p:txBody>
      </p:sp>
      <p:pic>
        <p:nvPicPr>
          <p:cNvPr id="10" name="Espace réservé du contenu 9"/>
          <p:cNvPicPr>
            <a:picLocks noGrp="1" noChangeAspect="1"/>
          </p:cNvPicPr>
          <p:nvPr>
            <p:ph idx="1"/>
          </p:nvPr>
        </p:nvPicPr>
        <p:blipFill>
          <a:blip r:embed="rId2"/>
          <a:stretch>
            <a:fillRect/>
          </a:stretch>
        </p:blipFill>
        <p:spPr>
          <a:xfrm>
            <a:off x="2375708" y="1846450"/>
            <a:ext cx="7524750" cy="3914775"/>
          </a:xfrm>
          <a:prstGeom prst="rect">
            <a:avLst/>
          </a:prstGeom>
        </p:spPr>
      </p:pic>
      <p:sp>
        <p:nvSpPr>
          <p:cNvPr id="7" name="Espace réservé de la date 6"/>
          <p:cNvSpPr>
            <a:spLocks noGrp="1"/>
          </p:cNvSpPr>
          <p:nvPr>
            <p:ph type="dt" sz="half" idx="10"/>
          </p:nvPr>
        </p:nvSpPr>
        <p:spPr/>
        <p:txBody>
          <a:bodyPr/>
          <a:lstStyle/>
          <a:p>
            <a:fld id="{0276834A-BFE4-A549-AB07-144C05C06769}" type="datetime1">
              <a:rPr lang="fr-FR" smtClean="0"/>
              <a:pPr/>
              <a:t>06/04/2022</a:t>
            </a:fld>
            <a:endParaRPr lang="en-US" dirty="0"/>
          </a:p>
        </p:txBody>
      </p:sp>
      <p:sp>
        <p:nvSpPr>
          <p:cNvPr id="8" name="Espace réservé du pied de page 7"/>
          <p:cNvSpPr>
            <a:spLocks noGrp="1"/>
          </p:cNvSpPr>
          <p:nvPr>
            <p:ph type="ftr" sz="quarter" idx="11"/>
          </p:nvPr>
        </p:nvSpPr>
        <p:spPr/>
        <p:txBody>
          <a:bodyPr/>
          <a:lstStyle/>
          <a:p>
            <a:r>
              <a:rPr lang="en-US"/>
              <a:t>Business Intelligence</a:t>
            </a:r>
            <a:endParaRPr lang="en-US" dirty="0"/>
          </a:p>
        </p:txBody>
      </p:sp>
      <p:sp>
        <p:nvSpPr>
          <p:cNvPr id="9" name="Espace réservé du numéro de diapositive 8"/>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933049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7" name="Image 6"/>
          <p:cNvPicPr>
            <a:picLocks noChangeAspect="1"/>
          </p:cNvPicPr>
          <p:nvPr/>
        </p:nvPicPr>
        <p:blipFill>
          <a:blip r:embed="rId2"/>
          <a:stretch>
            <a:fillRect/>
          </a:stretch>
        </p:blipFill>
        <p:spPr>
          <a:xfrm>
            <a:off x="723452" y="2063676"/>
            <a:ext cx="3061855" cy="1981200"/>
          </a:xfrm>
          <a:prstGeom prst="rect">
            <a:avLst/>
          </a:prstGeom>
        </p:spPr>
      </p:pic>
      <p:pic>
        <p:nvPicPr>
          <p:cNvPr id="8" name="Image 7"/>
          <p:cNvPicPr>
            <a:picLocks noChangeAspect="1"/>
          </p:cNvPicPr>
          <p:nvPr/>
        </p:nvPicPr>
        <p:blipFill>
          <a:blip r:embed="rId3"/>
          <a:stretch>
            <a:fillRect/>
          </a:stretch>
        </p:blipFill>
        <p:spPr>
          <a:xfrm>
            <a:off x="7302598" y="476828"/>
            <a:ext cx="3387010" cy="2352433"/>
          </a:xfrm>
          <a:prstGeom prst="rect">
            <a:avLst/>
          </a:prstGeom>
        </p:spPr>
      </p:pic>
      <p:pic>
        <p:nvPicPr>
          <p:cNvPr id="9" name="Image 8"/>
          <p:cNvPicPr>
            <a:picLocks noChangeAspect="1"/>
          </p:cNvPicPr>
          <p:nvPr/>
        </p:nvPicPr>
        <p:blipFill>
          <a:blip r:embed="rId4"/>
          <a:stretch>
            <a:fillRect/>
          </a:stretch>
        </p:blipFill>
        <p:spPr>
          <a:xfrm>
            <a:off x="7302598" y="3551931"/>
            <a:ext cx="3393323" cy="2321747"/>
          </a:xfrm>
          <a:prstGeom prst="rect">
            <a:avLst/>
          </a:prstGeom>
        </p:spPr>
      </p:pic>
      <p:cxnSp>
        <p:nvCxnSpPr>
          <p:cNvPr id="11" name="Connecteur en angle 10"/>
          <p:cNvCxnSpPr>
            <a:stCxn id="7" idx="0"/>
            <a:endCxn id="8" idx="1"/>
          </p:cNvCxnSpPr>
          <p:nvPr/>
        </p:nvCxnSpPr>
        <p:spPr>
          <a:xfrm rot="5400000" flipH="1" flipV="1">
            <a:off x="4573174" y="-665748"/>
            <a:ext cx="410631" cy="504821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Connecteur en angle 12"/>
          <p:cNvCxnSpPr>
            <a:stCxn id="7" idx="2"/>
            <a:endCxn id="9" idx="1"/>
          </p:cNvCxnSpPr>
          <p:nvPr/>
        </p:nvCxnSpPr>
        <p:spPr>
          <a:xfrm rot="16200000" flipH="1">
            <a:off x="4444525" y="1854731"/>
            <a:ext cx="667929" cy="504821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1269403" y="559398"/>
            <a:ext cx="5206702" cy="830997"/>
          </a:xfrm>
          <a:prstGeom prst="rect">
            <a:avLst/>
          </a:prstGeom>
          <a:noFill/>
        </p:spPr>
        <p:txBody>
          <a:bodyPr wrap="square" rtlCol="0">
            <a:spAutoFit/>
          </a:bodyPr>
          <a:lstStyle/>
          <a:p>
            <a:r>
              <a:rPr lang="fr-FR" sz="2400" dirty="0"/>
              <a:t>Roll-up : Passer au grain supérieur </a:t>
            </a:r>
            <a:r>
              <a:rPr lang="fr-FR" sz="2400" dirty="0">
                <a:sym typeface="Symbol" panose="05050102010706020507" pitchFamily="18" charset="2"/>
              </a:rPr>
              <a:t> Moins de détails</a:t>
            </a:r>
            <a:endParaRPr lang="fr-FR" sz="2400" dirty="0"/>
          </a:p>
        </p:txBody>
      </p:sp>
      <p:sp>
        <p:nvSpPr>
          <p:cNvPr id="15" name="ZoneTexte 14"/>
          <p:cNvSpPr txBox="1"/>
          <p:nvPr/>
        </p:nvSpPr>
        <p:spPr>
          <a:xfrm>
            <a:off x="1271188" y="5058323"/>
            <a:ext cx="5206702" cy="830997"/>
          </a:xfrm>
          <a:prstGeom prst="rect">
            <a:avLst/>
          </a:prstGeom>
          <a:noFill/>
        </p:spPr>
        <p:txBody>
          <a:bodyPr wrap="square" rtlCol="0">
            <a:spAutoFit/>
          </a:bodyPr>
          <a:lstStyle/>
          <a:p>
            <a:r>
              <a:rPr lang="fr-FR" sz="2400"/>
              <a:t>Drill-Down </a:t>
            </a:r>
            <a:r>
              <a:rPr lang="fr-FR" sz="2400" dirty="0"/>
              <a:t>: Passer au grain inférieur </a:t>
            </a:r>
            <a:r>
              <a:rPr lang="fr-FR" sz="2400" dirty="0">
                <a:sym typeface="Symbol" panose="05050102010706020507" pitchFamily="18" charset="2"/>
              </a:rPr>
              <a:t> Plus de détails</a:t>
            </a:r>
            <a:endParaRPr lang="fr-FR" sz="2400" dirty="0"/>
          </a:p>
        </p:txBody>
      </p:sp>
    </p:spTree>
    <p:extLst>
      <p:ext uri="{BB962C8B-B14F-4D97-AF65-F5344CB8AC3E}">
        <p14:creationId xmlns:p14="http://schemas.microsoft.com/office/powerpoint/2010/main" val="243115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Slice</a:t>
            </a:r>
          </a:p>
        </p:txBody>
      </p:sp>
      <p:sp>
        <p:nvSpPr>
          <p:cNvPr id="3" name="Espace réservé du contenu 2"/>
          <p:cNvSpPr>
            <a:spLocks noGrp="1"/>
          </p:cNvSpPr>
          <p:nvPr>
            <p:ph idx="1"/>
          </p:nvPr>
        </p:nvSpPr>
        <p:spPr>
          <a:xfrm>
            <a:off x="613184" y="1845734"/>
            <a:ext cx="5346552" cy="1994746"/>
          </a:xfrm>
        </p:spPr>
        <p:txBody>
          <a:bodyPr>
            <a:noAutofit/>
          </a:bodyPr>
          <a:lstStyle/>
          <a:p>
            <a:pPr algn="just"/>
            <a:r>
              <a:rPr lang="fr-FR" sz="2400" dirty="0"/>
              <a:t>Découpage d’une dimension avec choix d’un filtre ce qui implique la création d’un nouveau cube. Dans l’exemple, on choisit de visualiser les axes « items » et « locations » uniquement pour le trimestre 1. Le filtre choisi pour la dimension découpée (dimension temps) est le trimestre 1</a:t>
            </a:r>
          </a:p>
        </p:txBody>
      </p:sp>
      <p:sp>
        <p:nvSpPr>
          <p:cNvPr id="4" name="Espace réservé de la date 3"/>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7" name="Image 6"/>
          <p:cNvPicPr>
            <a:picLocks noChangeAspect="1"/>
          </p:cNvPicPr>
          <p:nvPr/>
        </p:nvPicPr>
        <p:blipFill>
          <a:blip r:embed="rId2"/>
          <a:stretch>
            <a:fillRect/>
          </a:stretch>
        </p:blipFill>
        <p:spPr>
          <a:xfrm>
            <a:off x="6625560" y="0"/>
            <a:ext cx="4917395" cy="6148705"/>
          </a:xfrm>
          <a:prstGeom prst="rect">
            <a:avLst/>
          </a:prstGeom>
        </p:spPr>
      </p:pic>
    </p:spTree>
    <p:extLst>
      <p:ext uri="{BB962C8B-B14F-4D97-AF65-F5344CB8AC3E}">
        <p14:creationId xmlns:p14="http://schemas.microsoft.com/office/powerpoint/2010/main" val="2946586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Slice</a:t>
            </a:r>
          </a:p>
        </p:txBody>
      </p:sp>
      <p:pic>
        <p:nvPicPr>
          <p:cNvPr id="7" name="Espace réservé du contenu 6"/>
          <p:cNvPicPr>
            <a:picLocks noGrp="1" noChangeAspect="1"/>
          </p:cNvPicPr>
          <p:nvPr>
            <p:ph idx="1"/>
          </p:nvPr>
        </p:nvPicPr>
        <p:blipFill>
          <a:blip r:embed="rId2"/>
          <a:stretch>
            <a:fillRect/>
          </a:stretch>
        </p:blipFill>
        <p:spPr>
          <a:xfrm>
            <a:off x="2676833" y="1846263"/>
            <a:ext cx="6898659" cy="4022725"/>
          </a:xfrm>
        </p:spPr>
      </p:pic>
      <p:sp>
        <p:nvSpPr>
          <p:cNvPr id="4" name="Espace réservé de la date 3"/>
          <p:cNvSpPr>
            <a:spLocks noGrp="1"/>
          </p:cNvSpPr>
          <p:nvPr>
            <p:ph type="dt" sz="half" idx="10"/>
          </p:nvPr>
        </p:nvSpPr>
        <p:spPr/>
        <p:txBody>
          <a:bodyPr/>
          <a:lstStyle/>
          <a:p>
            <a:fld id="{71271B9D-05D0-6647-86BF-5CADC675A2E2}" type="datetime1">
              <a:rPr lang="fr-FR" smtClean="0"/>
              <a:pPr/>
              <a:t>06/04/2022</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783079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Dice</a:t>
            </a:r>
            <a:endParaRPr lang="fr-FR" dirty="0"/>
          </a:p>
        </p:txBody>
      </p:sp>
      <p:sp>
        <p:nvSpPr>
          <p:cNvPr id="3" name="Espace réservé du contenu 2"/>
          <p:cNvSpPr>
            <a:spLocks noGrp="1"/>
          </p:cNvSpPr>
          <p:nvPr>
            <p:ph idx="1"/>
          </p:nvPr>
        </p:nvSpPr>
        <p:spPr>
          <a:xfrm>
            <a:off x="613184" y="1845734"/>
            <a:ext cx="4658063" cy="1994746"/>
          </a:xfrm>
        </p:spPr>
        <p:txBody>
          <a:bodyPr>
            <a:noAutofit/>
          </a:bodyPr>
          <a:lstStyle/>
          <a:p>
            <a:pPr algn="just"/>
            <a:r>
              <a:rPr lang="fr-FR" sz="2400" dirty="0"/>
              <a:t>Découpage de deux dimensions ou plus et création d’un nouveau sous cube. Dans l’exemple, le décideur souhaite analyser la mesure pour les villes « Disney » et « Perth » de la dimension « locations » et pour les trimestres 1 et 2 de la dimension « temps »</a:t>
            </a:r>
          </a:p>
        </p:txBody>
      </p:sp>
      <p:sp>
        <p:nvSpPr>
          <p:cNvPr id="4" name="Espace réservé de la date 3"/>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8" name="Image 7"/>
          <p:cNvPicPr>
            <a:picLocks noChangeAspect="1"/>
          </p:cNvPicPr>
          <p:nvPr/>
        </p:nvPicPr>
        <p:blipFill>
          <a:blip r:embed="rId2"/>
          <a:stretch>
            <a:fillRect/>
          </a:stretch>
        </p:blipFill>
        <p:spPr>
          <a:xfrm>
            <a:off x="5674228" y="21222"/>
            <a:ext cx="5987062" cy="6240393"/>
          </a:xfrm>
          <a:prstGeom prst="rect">
            <a:avLst/>
          </a:prstGeom>
        </p:spPr>
      </p:pic>
    </p:spTree>
    <p:extLst>
      <p:ext uri="{BB962C8B-B14F-4D97-AF65-F5344CB8AC3E}">
        <p14:creationId xmlns:p14="http://schemas.microsoft.com/office/powerpoint/2010/main" val="279176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Pivot</a:t>
            </a:r>
          </a:p>
        </p:txBody>
      </p:sp>
      <p:sp>
        <p:nvSpPr>
          <p:cNvPr id="3" name="Espace réservé du contenu 2"/>
          <p:cNvSpPr>
            <a:spLocks noGrp="1"/>
          </p:cNvSpPr>
          <p:nvPr>
            <p:ph idx="1"/>
          </p:nvPr>
        </p:nvSpPr>
        <p:spPr>
          <a:xfrm>
            <a:off x="613184" y="1845734"/>
            <a:ext cx="4658063" cy="1994746"/>
          </a:xfrm>
        </p:spPr>
        <p:txBody>
          <a:bodyPr>
            <a:noAutofit/>
          </a:bodyPr>
          <a:lstStyle/>
          <a:p>
            <a:pPr algn="just"/>
            <a:r>
              <a:rPr lang="fr-FR" sz="2400" dirty="0"/>
              <a:t>Présenter les données autrement en </a:t>
            </a:r>
            <a:r>
              <a:rPr lang="fr-FR" sz="2400" dirty="0" err="1"/>
              <a:t>interchangeant</a:t>
            </a:r>
            <a:r>
              <a:rPr lang="fr-FR" sz="2400" dirty="0"/>
              <a:t> la position des axes de dimension.</a:t>
            </a:r>
          </a:p>
        </p:txBody>
      </p:sp>
      <p:sp>
        <p:nvSpPr>
          <p:cNvPr id="4" name="Espace réservé de la date 3"/>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7" name="Image 6"/>
          <p:cNvPicPr>
            <a:picLocks noChangeAspect="1"/>
          </p:cNvPicPr>
          <p:nvPr/>
        </p:nvPicPr>
        <p:blipFill>
          <a:blip r:embed="rId2"/>
          <a:stretch>
            <a:fillRect/>
          </a:stretch>
        </p:blipFill>
        <p:spPr>
          <a:xfrm>
            <a:off x="6270706" y="-175820"/>
            <a:ext cx="6827531" cy="6431210"/>
          </a:xfrm>
          <a:prstGeom prst="rect">
            <a:avLst/>
          </a:prstGeom>
        </p:spPr>
      </p:pic>
    </p:spTree>
    <p:extLst>
      <p:ext uri="{BB962C8B-B14F-4D97-AF65-F5344CB8AC3E}">
        <p14:creationId xmlns:p14="http://schemas.microsoft.com/office/powerpoint/2010/main" val="2533607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Types de systèmes OLAP</a:t>
            </a:r>
          </a:p>
        </p:txBody>
      </p:sp>
      <p:sp>
        <p:nvSpPr>
          <p:cNvPr id="4" name="Espace réservé de la date 3"/>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28</a:t>
            </a:fld>
            <a:endParaRPr lang="en-US" dirty="0"/>
          </a:p>
        </p:txBody>
      </p:sp>
      <p:pic>
        <p:nvPicPr>
          <p:cNvPr id="8" name="Image 7"/>
          <p:cNvPicPr>
            <a:picLocks noChangeAspect="1"/>
          </p:cNvPicPr>
          <p:nvPr/>
        </p:nvPicPr>
        <p:blipFill>
          <a:blip r:embed="rId2"/>
          <a:stretch>
            <a:fillRect/>
          </a:stretch>
        </p:blipFill>
        <p:spPr>
          <a:xfrm>
            <a:off x="1097280" y="1785768"/>
            <a:ext cx="10464401" cy="4055633"/>
          </a:xfrm>
          <a:prstGeom prst="rect">
            <a:avLst/>
          </a:prstGeom>
        </p:spPr>
      </p:pic>
    </p:spTree>
    <p:extLst>
      <p:ext uri="{BB962C8B-B14F-4D97-AF65-F5344CB8AC3E}">
        <p14:creationId xmlns:p14="http://schemas.microsoft.com/office/powerpoint/2010/main" val="1159683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08EECD39-145E-7145-A95E-4F4F63054827}" type="datetime1">
              <a:rPr lang="fr-FR" smtClean="0"/>
              <a:pPr/>
              <a:t>06/04/2022</a:t>
            </a:fld>
            <a:endParaRPr lang="en-US" dirty="0"/>
          </a:p>
        </p:txBody>
      </p:sp>
      <p:sp>
        <p:nvSpPr>
          <p:cNvPr id="4" name="Espace réservé du pied de page 3"/>
          <p:cNvSpPr>
            <a:spLocks noGrp="1"/>
          </p:cNvSpPr>
          <p:nvPr>
            <p:ph type="ftr" sz="quarter" idx="11"/>
          </p:nvPr>
        </p:nvSpPr>
        <p:spPr/>
        <p:txBody>
          <a:bodyPr/>
          <a:lstStyle/>
          <a:p>
            <a:r>
              <a:rPr lang="en-US"/>
              <a:t>Business Intelligence</a:t>
            </a:r>
            <a:endParaRPr lang="en-US"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29</a:t>
            </a:fld>
            <a:endParaRPr lang="en-US" dirty="0"/>
          </a:p>
        </p:txBody>
      </p:sp>
      <p:graphicFrame>
        <p:nvGraphicFramePr>
          <p:cNvPr id="2" name="Tableau 7">
            <a:extLst>
              <a:ext uri="{FF2B5EF4-FFF2-40B4-BE49-F238E27FC236}">
                <a16:creationId xmlns:a16="http://schemas.microsoft.com/office/drawing/2014/main" id="{720AB919-D239-457C-8134-B67548CDB364}"/>
              </a:ext>
            </a:extLst>
          </p:cNvPr>
          <p:cNvGraphicFramePr>
            <a:graphicFrameLocks noGrp="1"/>
          </p:cNvGraphicFramePr>
          <p:nvPr>
            <p:extLst>
              <p:ext uri="{D42A27DB-BD31-4B8C-83A1-F6EECF244321}">
                <p14:modId xmlns:p14="http://schemas.microsoft.com/office/powerpoint/2010/main" val="3183537570"/>
              </p:ext>
            </p:extLst>
          </p:nvPr>
        </p:nvGraphicFramePr>
        <p:xfrm>
          <a:off x="857955" y="719666"/>
          <a:ext cx="10656712" cy="5400040"/>
        </p:xfrm>
        <a:graphic>
          <a:graphicData uri="http://schemas.openxmlformats.org/drawingml/2006/table">
            <a:tbl>
              <a:tblPr firstRow="1" bandRow="1">
                <a:tableStyleId>{5940675A-B579-460E-94D1-54222C63F5DA}</a:tableStyleId>
              </a:tblPr>
              <a:tblGrid>
                <a:gridCol w="3522134">
                  <a:extLst>
                    <a:ext uri="{9D8B030D-6E8A-4147-A177-3AD203B41FA5}">
                      <a16:colId xmlns:a16="http://schemas.microsoft.com/office/drawing/2014/main" val="2692790345"/>
                    </a:ext>
                  </a:extLst>
                </a:gridCol>
                <a:gridCol w="7134578">
                  <a:extLst>
                    <a:ext uri="{9D8B030D-6E8A-4147-A177-3AD203B41FA5}">
                      <a16:colId xmlns:a16="http://schemas.microsoft.com/office/drawing/2014/main" val="4201150993"/>
                    </a:ext>
                  </a:extLst>
                </a:gridCol>
              </a:tblGrid>
              <a:tr h="0">
                <a:tc>
                  <a:txBody>
                    <a:bodyPr/>
                    <a:lstStyle/>
                    <a:p>
                      <a:pPr algn="ctr"/>
                      <a:r>
                        <a:rPr lang="fr-FR" b="1" dirty="0"/>
                        <a:t>Types d’OLAP</a:t>
                      </a:r>
                    </a:p>
                  </a:txBody>
                  <a:tcPr anchor="ctr"/>
                </a:tc>
                <a:tc>
                  <a:txBody>
                    <a:bodyPr/>
                    <a:lstStyle/>
                    <a:p>
                      <a:pPr algn="ctr"/>
                      <a:r>
                        <a:rPr lang="fr-FR" b="1" dirty="0"/>
                        <a:t>Description.</a:t>
                      </a:r>
                    </a:p>
                  </a:txBody>
                  <a:tcPr anchor="ctr"/>
                </a:tc>
                <a:extLst>
                  <a:ext uri="{0D108BD9-81ED-4DB2-BD59-A6C34878D82A}">
                    <a16:rowId xmlns:a16="http://schemas.microsoft.com/office/drawing/2014/main" val="3033438846"/>
                  </a:ext>
                </a:extLst>
              </a:tr>
              <a:tr h="557672">
                <a:tc>
                  <a:txBody>
                    <a:bodyPr/>
                    <a:lstStyle/>
                    <a:p>
                      <a:r>
                        <a:rPr lang="fr-FR" dirty="0"/>
                        <a:t>OLAP Relationnel (ROLAP)</a:t>
                      </a:r>
                    </a:p>
                  </a:txBody>
                  <a:tcPr anchor="ctr"/>
                </a:tc>
                <a:tc>
                  <a:txBody>
                    <a:bodyPr/>
                    <a:lstStyle/>
                    <a:p>
                      <a:r>
                        <a:rPr lang="fr-FR" dirty="0"/>
                        <a:t>SGBDR étendu avec un mappage de données multidimensionnel pour effectuer l'opération relationnelle standard. (80% des DWH)</a:t>
                      </a:r>
                    </a:p>
                  </a:txBody>
                  <a:tcPr anchor="ctr"/>
                </a:tc>
                <a:extLst>
                  <a:ext uri="{0D108BD9-81ED-4DB2-BD59-A6C34878D82A}">
                    <a16:rowId xmlns:a16="http://schemas.microsoft.com/office/drawing/2014/main" val="3121327611"/>
                  </a:ext>
                </a:extLst>
              </a:tr>
              <a:tr h="370840">
                <a:tc>
                  <a:txBody>
                    <a:bodyPr/>
                    <a:lstStyle/>
                    <a:p>
                      <a:r>
                        <a:rPr lang="fr-FR" dirty="0"/>
                        <a:t>OLAP multidimensionnel (MOLAP)</a:t>
                      </a:r>
                    </a:p>
                  </a:txBody>
                  <a:tcPr anchor="ctr"/>
                </a:tc>
                <a:tc>
                  <a:txBody>
                    <a:bodyPr/>
                    <a:lstStyle/>
                    <a:p>
                      <a:r>
                        <a:rPr lang="fr-FR" dirty="0"/>
                        <a:t>Les opérations sont implémentées dans des BD multidimensionnelle</a:t>
                      </a:r>
                    </a:p>
                  </a:txBody>
                  <a:tcPr anchor="ctr"/>
                </a:tc>
                <a:extLst>
                  <a:ext uri="{0D108BD9-81ED-4DB2-BD59-A6C34878D82A}">
                    <a16:rowId xmlns:a16="http://schemas.microsoft.com/office/drawing/2014/main" val="1272612863"/>
                  </a:ext>
                </a:extLst>
              </a:tr>
              <a:tr h="370840">
                <a:tc>
                  <a:txBody>
                    <a:bodyPr/>
                    <a:lstStyle/>
                    <a:p>
                      <a:r>
                        <a:rPr lang="fr-FR" dirty="0"/>
                        <a:t>OLAP Hybride (HOLAP)</a:t>
                      </a:r>
                    </a:p>
                  </a:txBody>
                  <a:tcPr anchor="ctr"/>
                </a:tc>
                <a:tc>
                  <a:txBody>
                    <a:bodyPr/>
                    <a:lstStyle/>
                    <a:p>
                      <a:r>
                        <a:rPr lang="fr-FR" dirty="0"/>
                        <a:t>les totaux agrégés sont stockés dans une base de données multidimensionnelle tandis que les données détaillées sont stockées dans la base de données relationnelle.</a:t>
                      </a:r>
                    </a:p>
                  </a:txBody>
                  <a:tcPr anchor="ctr"/>
                </a:tc>
                <a:extLst>
                  <a:ext uri="{0D108BD9-81ED-4DB2-BD59-A6C34878D82A}">
                    <a16:rowId xmlns:a16="http://schemas.microsoft.com/office/drawing/2014/main" val="1006031486"/>
                  </a:ext>
                </a:extLst>
              </a:tr>
              <a:tr h="370840">
                <a:tc>
                  <a:txBody>
                    <a:bodyPr/>
                    <a:lstStyle/>
                    <a:p>
                      <a:r>
                        <a:rPr lang="fr-FR" dirty="0"/>
                        <a:t>OLAP de bureau (DOLAP)</a:t>
                      </a:r>
                    </a:p>
                  </a:txBody>
                  <a:tcPr anchor="ctr"/>
                </a:tc>
                <a:tc>
                  <a:txBody>
                    <a:bodyPr/>
                    <a:lstStyle/>
                    <a:p>
                      <a:r>
                        <a:rPr lang="fr-FR" dirty="0"/>
                        <a:t>Possibilité de télécharger une partie des données sur le bureau d’un utilisateur pour analyse. DOLAP est relativement moins cher à déployer car il offre très peu de fonctionnalités par rapport aux autres systèmes OLAP.</a:t>
                      </a:r>
                    </a:p>
                  </a:txBody>
                  <a:tcPr anchor="ctr"/>
                </a:tc>
                <a:extLst>
                  <a:ext uri="{0D108BD9-81ED-4DB2-BD59-A6C34878D82A}">
                    <a16:rowId xmlns:a16="http://schemas.microsoft.com/office/drawing/2014/main" val="258875766"/>
                  </a:ext>
                </a:extLst>
              </a:tr>
              <a:tr h="370840">
                <a:tc>
                  <a:txBody>
                    <a:bodyPr/>
                    <a:lstStyle/>
                    <a:p>
                      <a:r>
                        <a:rPr lang="fr-FR" dirty="0"/>
                        <a:t>Web OLAP (WOLAP)</a:t>
                      </a:r>
                    </a:p>
                  </a:txBody>
                  <a:tcPr anchor="ctr"/>
                </a:tc>
                <a:tc>
                  <a:txBody>
                    <a:bodyPr/>
                    <a:lstStyle/>
                    <a:p>
                      <a:r>
                        <a:rPr lang="fr-FR" dirty="0"/>
                        <a:t>WOLAP est un système OLAP accessible via le navigateur Web. Il a une architecture à trois niveaux : Le client, un middleware et un serveur de base de données.</a:t>
                      </a:r>
                    </a:p>
                  </a:txBody>
                  <a:tcPr anchor="ctr"/>
                </a:tc>
                <a:extLst>
                  <a:ext uri="{0D108BD9-81ED-4DB2-BD59-A6C34878D82A}">
                    <a16:rowId xmlns:a16="http://schemas.microsoft.com/office/drawing/2014/main" val="2264332907"/>
                  </a:ext>
                </a:extLst>
              </a:tr>
              <a:tr h="370840">
                <a:tc>
                  <a:txBody>
                    <a:bodyPr/>
                    <a:lstStyle/>
                    <a:p>
                      <a:r>
                        <a:rPr lang="fr-FR" dirty="0"/>
                        <a:t>Mobile OLAP (MOLAP)</a:t>
                      </a:r>
                    </a:p>
                  </a:txBody>
                  <a:tcPr anchor="ctr"/>
                </a:tc>
                <a:tc>
                  <a:txBody>
                    <a:bodyPr/>
                    <a:lstStyle/>
                    <a:p>
                      <a:r>
                        <a:rPr lang="fr-FR" dirty="0"/>
                        <a:t>Mobile OLAP aide les utilisateurs à accéder et à analyser les données OLAP à l'aide de leurs appareils mobiles</a:t>
                      </a:r>
                    </a:p>
                  </a:txBody>
                  <a:tcPr anchor="ctr"/>
                </a:tc>
                <a:extLst>
                  <a:ext uri="{0D108BD9-81ED-4DB2-BD59-A6C34878D82A}">
                    <a16:rowId xmlns:a16="http://schemas.microsoft.com/office/drawing/2014/main" val="2719260426"/>
                  </a:ext>
                </a:extLst>
              </a:tr>
              <a:tr h="370840">
                <a:tc>
                  <a:txBody>
                    <a:bodyPr/>
                    <a:lstStyle/>
                    <a:p>
                      <a:r>
                        <a:rPr lang="fr-FR" dirty="0"/>
                        <a:t>SPATIAL OLAP (SOLAP)</a:t>
                      </a:r>
                    </a:p>
                  </a:txBody>
                  <a:tcPr anchor="ctr"/>
                </a:tc>
                <a:tc>
                  <a:txBody>
                    <a:bodyPr/>
                    <a:lstStyle/>
                    <a:p>
                      <a:r>
                        <a:rPr lang="fr-FR" dirty="0"/>
                        <a:t>SOLAP est créé pour faciliter la gestion des données spatiales et non spatiales dans un système d'information géographique (SIG)</a:t>
                      </a:r>
                    </a:p>
                  </a:txBody>
                  <a:tcPr anchor="ctr"/>
                </a:tc>
                <a:extLst>
                  <a:ext uri="{0D108BD9-81ED-4DB2-BD59-A6C34878D82A}">
                    <a16:rowId xmlns:a16="http://schemas.microsoft.com/office/drawing/2014/main" val="1525941183"/>
                  </a:ext>
                </a:extLst>
              </a:tr>
            </a:tbl>
          </a:graphicData>
        </a:graphic>
      </p:graphicFrame>
    </p:spTree>
    <p:extLst>
      <p:ext uri="{BB962C8B-B14F-4D97-AF65-F5344CB8AC3E}">
        <p14:creationId xmlns:p14="http://schemas.microsoft.com/office/powerpoint/2010/main" val="3387953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Faits et mesures</a:t>
            </a:r>
          </a:p>
        </p:txBody>
      </p:sp>
      <p:sp>
        <p:nvSpPr>
          <p:cNvPr id="3" name="Espace réservé du contenu 2"/>
          <p:cNvSpPr>
            <a:spLocks noGrp="1"/>
          </p:cNvSpPr>
          <p:nvPr>
            <p:ph idx="1"/>
          </p:nvPr>
        </p:nvSpPr>
        <p:spPr/>
        <p:txBody>
          <a:bodyPr>
            <a:normAutofit/>
          </a:bodyPr>
          <a:lstStyle/>
          <a:p>
            <a:r>
              <a:rPr lang="fr-FR" dirty="0"/>
              <a:t>Une mesure est un élément de données sur lequel portent les analyses, en fonction des différentes dimensions</a:t>
            </a:r>
          </a:p>
          <a:p>
            <a:pPr lvl="1"/>
            <a:r>
              <a:rPr lang="fr-FR" dirty="0"/>
              <a:t>Ex : coût des travaux, nombre d</a:t>
            </a:r>
            <a:r>
              <a:rPr lang="ja-JP" altLang="fr-FR" dirty="0"/>
              <a:t>’</a:t>
            </a:r>
            <a:r>
              <a:rPr lang="fr-FR" dirty="0"/>
              <a:t>accidents, ventes</a:t>
            </a:r>
          </a:p>
          <a:p>
            <a:pPr>
              <a:lnSpc>
                <a:spcPct val="90000"/>
              </a:lnSpc>
            </a:pPr>
            <a:r>
              <a:rPr lang="fr-FR" dirty="0"/>
              <a:t>Un fait représente la valeur d’une mesure, mesurée ou calculée, selon un membre de chacune des dimensions</a:t>
            </a:r>
          </a:p>
          <a:p>
            <a:pPr>
              <a:lnSpc>
                <a:spcPct val="90000"/>
              </a:lnSpc>
            </a:pPr>
            <a:r>
              <a:rPr lang="fr-FR" dirty="0"/>
              <a:t>Exemple : </a:t>
            </a:r>
          </a:p>
          <a:p>
            <a:pPr lvl="1">
              <a:lnSpc>
                <a:spcPct val="90000"/>
              </a:lnSpc>
            </a:pPr>
            <a:r>
              <a:rPr lang="fr-FR" dirty="0"/>
              <a:t>« 250 000 Dinars » est un fait qui exprime la valeur de la mesure « coût des travaux » pour le membre « 2002 » du niveau année de la dimension « temps » et le membre « Carthage » du niveau « ville » de la dimension « découpage administratif »</a:t>
            </a:r>
            <a:endParaRPr lang="en-US" dirty="0"/>
          </a:p>
        </p:txBody>
      </p:sp>
      <p:sp>
        <p:nvSpPr>
          <p:cNvPr id="4" name="Espace réservé de la date 3"/>
          <p:cNvSpPr>
            <a:spLocks noGrp="1"/>
          </p:cNvSpPr>
          <p:nvPr>
            <p:ph type="dt" sz="half" idx="10"/>
          </p:nvPr>
        </p:nvSpPr>
        <p:spPr/>
        <p:txBody>
          <a:bodyPr/>
          <a:lstStyle/>
          <a:p>
            <a:fld id="{71271B9D-05D0-6647-86BF-5CADC675A2E2}" type="datetime1">
              <a:rPr lang="fr-FR" smtClean="0"/>
              <a:pPr/>
              <a:t>06/04/2022</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07398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C1776F-A94B-496C-9FAD-538E1DC549F1}"/>
              </a:ext>
            </a:extLst>
          </p:cNvPr>
          <p:cNvSpPr>
            <a:spLocks noGrp="1"/>
          </p:cNvSpPr>
          <p:nvPr>
            <p:ph type="title"/>
          </p:nvPr>
        </p:nvSpPr>
        <p:spPr>
          <a:xfrm>
            <a:off x="1097280" y="286603"/>
            <a:ext cx="10058400" cy="1440597"/>
          </a:xfrm>
        </p:spPr>
        <p:txBody>
          <a:bodyPr/>
          <a:lstStyle/>
          <a:p>
            <a:r>
              <a:rPr lang="fr-FR" dirty="0"/>
              <a:t>Introduction à la technologie ROLAP</a:t>
            </a:r>
          </a:p>
        </p:txBody>
      </p:sp>
      <p:sp>
        <p:nvSpPr>
          <p:cNvPr id="3" name="Espace réservé du contenu 2">
            <a:extLst>
              <a:ext uri="{FF2B5EF4-FFF2-40B4-BE49-F238E27FC236}">
                <a16:creationId xmlns:a16="http://schemas.microsoft.com/office/drawing/2014/main" id="{61A47E0E-4C2C-41A1-B8B7-1B5898492E6D}"/>
              </a:ext>
            </a:extLst>
          </p:cNvPr>
          <p:cNvSpPr>
            <a:spLocks noGrp="1"/>
          </p:cNvSpPr>
          <p:nvPr>
            <p:ph idx="1"/>
          </p:nvPr>
        </p:nvSpPr>
        <p:spPr>
          <a:xfrm>
            <a:off x="683490" y="2073152"/>
            <a:ext cx="9872980" cy="1231900"/>
          </a:xfrm>
        </p:spPr>
        <p:txBody>
          <a:bodyPr>
            <a:noAutofit/>
          </a:bodyPr>
          <a:lstStyle/>
          <a:p>
            <a:pPr marL="0" indent="0">
              <a:buNone/>
            </a:pPr>
            <a:r>
              <a:rPr lang="fr-FR" sz="2200" dirty="0"/>
              <a:t>Stockage du DWH dans un SGBDR relationnel (en étoile ou flocon) </a:t>
            </a:r>
            <a:r>
              <a:rPr kumimoji="0" lang="fr-FR" altLang="fr-FR" sz="2400" b="0" i="0" u="none" strike="noStrike" cap="none" normalizeH="0" baseline="0" dirty="0">
                <a:ln>
                  <a:noFill/>
                </a:ln>
                <a:solidFill>
                  <a:srgbClr val="202124"/>
                </a:solidFill>
                <a:effectLst/>
                <a:latin typeface="Google Sans"/>
                <a:sym typeface="Symbol" panose="05050102010706020507" pitchFamily="18" charset="2"/>
              </a:rPr>
              <a:t> </a:t>
            </a:r>
            <a:r>
              <a:rPr kumimoji="0" lang="fr-FR" altLang="fr-FR" sz="2400" b="0" i="0" u="none" strike="noStrike" cap="none" normalizeH="0" baseline="0" dirty="0">
                <a:ln>
                  <a:noFill/>
                </a:ln>
                <a:solidFill>
                  <a:srgbClr val="202124"/>
                </a:solidFill>
                <a:effectLst/>
                <a:latin typeface="Google Sans"/>
              </a:rPr>
              <a:t>faits et les tables de dimension sont stockés sous forme de tables relationnelles. </a:t>
            </a:r>
          </a:p>
        </p:txBody>
      </p:sp>
      <p:sp>
        <p:nvSpPr>
          <p:cNvPr id="4" name="Espace réservé de la date 3">
            <a:extLst>
              <a:ext uri="{FF2B5EF4-FFF2-40B4-BE49-F238E27FC236}">
                <a16:creationId xmlns:a16="http://schemas.microsoft.com/office/drawing/2014/main" id="{37AC260A-9C65-4B20-807F-2C734BD6D8F9}"/>
              </a:ext>
            </a:extLst>
          </p:cNvPr>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a:extLst>
              <a:ext uri="{FF2B5EF4-FFF2-40B4-BE49-F238E27FC236}">
                <a16:creationId xmlns:a16="http://schemas.microsoft.com/office/drawing/2014/main" id="{1DAF9300-B5D5-4F7F-886E-C1A1A5DBE319}"/>
              </a:ext>
            </a:extLst>
          </p:cNvPr>
          <p:cNvSpPr>
            <a:spLocks noGrp="1"/>
          </p:cNvSpPr>
          <p:nvPr>
            <p:ph type="ftr" sz="quarter" idx="11"/>
          </p:nvPr>
        </p:nvSpPr>
        <p:spPr/>
        <p:txBody>
          <a:bodyPr/>
          <a:lstStyle/>
          <a:p>
            <a:r>
              <a:rPr lang="en-US"/>
              <a:t>Business Intelligence</a:t>
            </a:r>
            <a:endParaRPr lang="en-US" dirty="0"/>
          </a:p>
        </p:txBody>
      </p:sp>
      <p:sp>
        <p:nvSpPr>
          <p:cNvPr id="6" name="Espace réservé du numéro de diapositive 5">
            <a:extLst>
              <a:ext uri="{FF2B5EF4-FFF2-40B4-BE49-F238E27FC236}">
                <a16:creationId xmlns:a16="http://schemas.microsoft.com/office/drawing/2014/main" id="{A50C2029-2E52-440B-8A3C-684E29C0653D}"/>
              </a:ext>
            </a:extLst>
          </p:cNvPr>
          <p:cNvSpPr>
            <a:spLocks noGrp="1"/>
          </p:cNvSpPr>
          <p:nvPr>
            <p:ph type="sldNum" sz="quarter" idx="12"/>
          </p:nvPr>
        </p:nvSpPr>
        <p:spPr/>
        <p:txBody>
          <a:bodyPr/>
          <a:lstStyle/>
          <a:p>
            <a:fld id="{D57F1E4F-1CFF-5643-939E-217C01CDF565}" type="slidenum">
              <a:rPr lang="en-US" smtClean="0"/>
              <a:pPr/>
              <a:t>30</a:t>
            </a:fld>
            <a:endParaRPr lang="en-US" dirty="0"/>
          </a:p>
        </p:txBody>
      </p:sp>
      <p:pic>
        <p:nvPicPr>
          <p:cNvPr id="9" name="Image 8">
            <a:extLst>
              <a:ext uri="{FF2B5EF4-FFF2-40B4-BE49-F238E27FC236}">
                <a16:creationId xmlns:a16="http://schemas.microsoft.com/office/drawing/2014/main" id="{B754396B-187B-4AE9-85FE-4881442FD9FB}"/>
              </a:ext>
            </a:extLst>
          </p:cNvPr>
          <p:cNvPicPr>
            <a:picLocks noChangeAspect="1"/>
          </p:cNvPicPr>
          <p:nvPr/>
        </p:nvPicPr>
        <p:blipFill>
          <a:blip r:embed="rId2"/>
          <a:stretch>
            <a:fillRect/>
          </a:stretch>
        </p:blipFill>
        <p:spPr>
          <a:xfrm>
            <a:off x="1556558" y="4040188"/>
            <a:ext cx="8343900" cy="2181225"/>
          </a:xfrm>
          <a:prstGeom prst="rect">
            <a:avLst/>
          </a:prstGeom>
        </p:spPr>
      </p:pic>
    </p:spTree>
    <p:extLst>
      <p:ext uri="{BB962C8B-B14F-4D97-AF65-F5344CB8AC3E}">
        <p14:creationId xmlns:p14="http://schemas.microsoft.com/office/powerpoint/2010/main" val="281893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122A9E-3FF6-4FCE-AFF9-31C8128F28B7}"/>
              </a:ext>
            </a:extLst>
          </p:cNvPr>
          <p:cNvSpPr>
            <a:spLocks noGrp="1"/>
          </p:cNvSpPr>
          <p:nvPr>
            <p:ph type="title"/>
          </p:nvPr>
        </p:nvSpPr>
        <p:spPr/>
        <p:txBody>
          <a:bodyPr/>
          <a:lstStyle/>
          <a:p>
            <a:r>
              <a:rPr lang="fr-FR" dirty="0"/>
              <a:t>Forces et faiblesses du ROLAP</a:t>
            </a:r>
          </a:p>
        </p:txBody>
      </p:sp>
      <p:sp>
        <p:nvSpPr>
          <p:cNvPr id="3" name="Espace réservé du contenu 2">
            <a:extLst>
              <a:ext uri="{FF2B5EF4-FFF2-40B4-BE49-F238E27FC236}">
                <a16:creationId xmlns:a16="http://schemas.microsoft.com/office/drawing/2014/main" id="{D5C559BC-2B4A-4556-B0AC-F4AFB429DD66}"/>
              </a:ext>
            </a:extLst>
          </p:cNvPr>
          <p:cNvSpPr>
            <a:spLocks noGrp="1"/>
          </p:cNvSpPr>
          <p:nvPr>
            <p:ph idx="1"/>
          </p:nvPr>
        </p:nvSpPr>
        <p:spPr>
          <a:xfrm>
            <a:off x="533400" y="1883834"/>
            <a:ext cx="11049000" cy="4023360"/>
          </a:xfrm>
        </p:spPr>
        <p:txBody>
          <a:bodyPr>
            <a:noAutofit/>
          </a:bodyPr>
          <a:lstStyle/>
          <a:p>
            <a:r>
              <a:rPr lang="fr-FR" sz="2400" b="1" u="sng" dirty="0"/>
              <a:t>Forces : </a:t>
            </a:r>
          </a:p>
          <a:p>
            <a:pPr marL="355600" indent="-355600">
              <a:spcBef>
                <a:spcPts val="600"/>
              </a:spcBef>
              <a:buFont typeface="Arial" panose="020B0604020202020204" pitchFamily="34" charset="0"/>
              <a:buChar char="•"/>
            </a:pPr>
            <a:r>
              <a:rPr lang="fr-FR" sz="2400" dirty="0"/>
              <a:t>s’appuie sur la maturité de la technologie relationnelle </a:t>
            </a:r>
          </a:p>
          <a:p>
            <a:pPr marL="355600" indent="-355600">
              <a:spcBef>
                <a:spcPts val="600"/>
              </a:spcBef>
              <a:buFont typeface="Arial" panose="020B0604020202020204" pitchFamily="34" charset="0"/>
              <a:buChar char="•"/>
            </a:pPr>
            <a:r>
              <a:rPr lang="fr-FR" sz="2400" dirty="0"/>
              <a:t>permet de stocker de très grands volumes de données </a:t>
            </a:r>
          </a:p>
          <a:p>
            <a:pPr marL="355600" indent="-355600">
              <a:spcBef>
                <a:spcPts val="600"/>
              </a:spcBef>
              <a:buFont typeface="Arial" panose="020B0604020202020204" pitchFamily="34" charset="0"/>
              <a:buChar char="•"/>
            </a:pPr>
            <a:r>
              <a:rPr lang="fr-FR" sz="2400" dirty="0"/>
              <a:t>permet la définition de données complexes et multidimensionnelles en utilisant un modèle relativement simple</a:t>
            </a:r>
          </a:p>
          <a:p>
            <a:pPr marL="355600" indent="-355600">
              <a:spcBef>
                <a:spcPts val="600"/>
              </a:spcBef>
              <a:buFont typeface="Arial" panose="020B0604020202020204" pitchFamily="34" charset="0"/>
              <a:buChar char="•"/>
            </a:pPr>
            <a:r>
              <a:rPr lang="fr-FR" sz="2400" dirty="0"/>
              <a:t>réduit le nombre de jointures à réaliser dans l’exécution d’une requête </a:t>
            </a:r>
          </a:p>
          <a:p>
            <a:pPr>
              <a:spcBef>
                <a:spcPts val="600"/>
              </a:spcBef>
            </a:pPr>
            <a:r>
              <a:rPr lang="fr-FR" sz="2400" b="1" u="sng" dirty="0"/>
              <a:t>Faiblesses : </a:t>
            </a:r>
          </a:p>
          <a:p>
            <a:pPr marL="355600" indent="-355600">
              <a:spcBef>
                <a:spcPts val="600"/>
              </a:spcBef>
              <a:buFont typeface="Arial" panose="020B0604020202020204" pitchFamily="34" charset="0"/>
              <a:buChar char="•"/>
            </a:pPr>
            <a:r>
              <a:rPr lang="fr-FR" sz="2400" dirty="0"/>
              <a:t>peut conduire à des temps de réponses élevés : génération de SQL encore peu efficace </a:t>
            </a:r>
          </a:p>
          <a:p>
            <a:pPr marL="355600" indent="-355600">
              <a:spcBef>
                <a:spcPts val="600"/>
              </a:spcBef>
              <a:buFont typeface="Arial" panose="020B0604020202020204" pitchFamily="34" charset="0"/>
              <a:buChar char="•"/>
            </a:pPr>
            <a:r>
              <a:rPr lang="fr-FR" sz="2400" dirty="0"/>
              <a:t>ne peut effectuer des requêtes OLAP avec des calculs complexes </a:t>
            </a:r>
          </a:p>
          <a:p>
            <a:pPr marL="355600" indent="-355600">
              <a:spcBef>
                <a:spcPts val="600"/>
              </a:spcBef>
              <a:buFont typeface="Arial" panose="020B0604020202020204" pitchFamily="34" charset="0"/>
              <a:buChar char="•"/>
            </a:pPr>
            <a:r>
              <a:rPr lang="fr-FR" sz="2400" dirty="0"/>
              <a:t>DWH structuré en étoile ou flocon seulement</a:t>
            </a:r>
          </a:p>
        </p:txBody>
      </p:sp>
      <p:sp>
        <p:nvSpPr>
          <p:cNvPr id="4" name="Espace réservé de la date 3">
            <a:extLst>
              <a:ext uri="{FF2B5EF4-FFF2-40B4-BE49-F238E27FC236}">
                <a16:creationId xmlns:a16="http://schemas.microsoft.com/office/drawing/2014/main" id="{F5DFDDA2-3673-436F-8CD1-66BED98A5571}"/>
              </a:ext>
            </a:extLst>
          </p:cNvPr>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a:extLst>
              <a:ext uri="{FF2B5EF4-FFF2-40B4-BE49-F238E27FC236}">
                <a16:creationId xmlns:a16="http://schemas.microsoft.com/office/drawing/2014/main" id="{DD4F2CE2-63CE-4929-A576-9B999DB3D422}"/>
              </a:ext>
            </a:extLst>
          </p:cNvPr>
          <p:cNvSpPr>
            <a:spLocks noGrp="1"/>
          </p:cNvSpPr>
          <p:nvPr>
            <p:ph type="ftr" sz="quarter" idx="11"/>
          </p:nvPr>
        </p:nvSpPr>
        <p:spPr/>
        <p:txBody>
          <a:bodyPr/>
          <a:lstStyle/>
          <a:p>
            <a:r>
              <a:rPr lang="en-US"/>
              <a:t>Business Intelligence</a:t>
            </a:r>
            <a:endParaRPr lang="en-US" dirty="0"/>
          </a:p>
        </p:txBody>
      </p:sp>
      <p:sp>
        <p:nvSpPr>
          <p:cNvPr id="6" name="Espace réservé du numéro de diapositive 5">
            <a:extLst>
              <a:ext uri="{FF2B5EF4-FFF2-40B4-BE49-F238E27FC236}">
                <a16:creationId xmlns:a16="http://schemas.microsoft.com/office/drawing/2014/main" id="{D53292E2-457A-4DF9-8343-BC09F8E54A86}"/>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223211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EC6FC4-BB3B-4A38-92CD-4CBFE8644427}"/>
              </a:ext>
            </a:extLst>
          </p:cNvPr>
          <p:cNvSpPr>
            <a:spLocks noGrp="1"/>
          </p:cNvSpPr>
          <p:nvPr>
            <p:ph type="title"/>
          </p:nvPr>
        </p:nvSpPr>
        <p:spPr/>
        <p:txBody>
          <a:bodyPr/>
          <a:lstStyle/>
          <a:p>
            <a:r>
              <a:rPr lang="fr-FR" dirty="0"/>
              <a:t>Stratégie ROLAP pour l’implantation d’un DWH</a:t>
            </a:r>
          </a:p>
        </p:txBody>
      </p:sp>
      <p:sp>
        <p:nvSpPr>
          <p:cNvPr id="3" name="Espace réservé du contenu 2">
            <a:extLst>
              <a:ext uri="{FF2B5EF4-FFF2-40B4-BE49-F238E27FC236}">
                <a16:creationId xmlns:a16="http://schemas.microsoft.com/office/drawing/2014/main" id="{BB150A8D-515C-44AF-A0B8-11F97E4C7CAE}"/>
              </a:ext>
            </a:extLst>
          </p:cNvPr>
          <p:cNvSpPr>
            <a:spLocks noGrp="1"/>
          </p:cNvSpPr>
          <p:nvPr>
            <p:ph idx="1"/>
          </p:nvPr>
        </p:nvSpPr>
        <p:spPr/>
        <p:txBody>
          <a:bodyPr>
            <a:normAutofit/>
          </a:bodyPr>
          <a:lstStyle/>
          <a:p>
            <a:r>
              <a:rPr lang="fr-FR" sz="2800" dirty="0"/>
              <a:t>Adaptation des SGBD relationnels pour répondre aux besoins des DWH: </a:t>
            </a:r>
          </a:p>
          <a:p>
            <a:pPr marL="533400" indent="-444500">
              <a:buFont typeface="Arial" panose="020B0604020202020204" pitchFamily="34" charset="0"/>
              <a:buChar char="•"/>
            </a:pPr>
            <a:r>
              <a:rPr lang="fr-FR" sz="2800" dirty="0"/>
              <a:t>Extensions du langage SQL à de nouveaux opérateurs </a:t>
            </a:r>
          </a:p>
          <a:p>
            <a:pPr marL="533400" indent="-444500">
              <a:buFont typeface="Arial" panose="020B0604020202020204" pitchFamily="34" charset="0"/>
              <a:buChar char="•"/>
            </a:pPr>
            <a:r>
              <a:rPr lang="fr-FR" sz="2800" dirty="0"/>
              <a:t>Usage de vues matérialisées </a:t>
            </a:r>
          </a:p>
          <a:p>
            <a:pPr marL="533400" indent="-444500">
              <a:buFont typeface="Arial" panose="020B0604020202020204" pitchFamily="34" charset="0"/>
              <a:buChar char="•"/>
            </a:pPr>
            <a:r>
              <a:rPr lang="fr-FR" sz="2800" dirty="0"/>
              <a:t>Indexation binaire pour améliorer les performances</a:t>
            </a:r>
          </a:p>
        </p:txBody>
      </p:sp>
      <p:sp>
        <p:nvSpPr>
          <p:cNvPr id="4" name="Espace réservé de la date 3">
            <a:extLst>
              <a:ext uri="{FF2B5EF4-FFF2-40B4-BE49-F238E27FC236}">
                <a16:creationId xmlns:a16="http://schemas.microsoft.com/office/drawing/2014/main" id="{625F8217-AFBB-4C16-811E-95E63276E675}"/>
              </a:ext>
            </a:extLst>
          </p:cNvPr>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a:extLst>
              <a:ext uri="{FF2B5EF4-FFF2-40B4-BE49-F238E27FC236}">
                <a16:creationId xmlns:a16="http://schemas.microsoft.com/office/drawing/2014/main" id="{D5498065-E3EA-4F7B-97F6-AA854C0B7DF4}"/>
              </a:ext>
            </a:extLst>
          </p:cNvPr>
          <p:cNvSpPr>
            <a:spLocks noGrp="1"/>
          </p:cNvSpPr>
          <p:nvPr>
            <p:ph type="ftr" sz="quarter" idx="11"/>
          </p:nvPr>
        </p:nvSpPr>
        <p:spPr/>
        <p:txBody>
          <a:bodyPr/>
          <a:lstStyle/>
          <a:p>
            <a:r>
              <a:rPr lang="en-US"/>
              <a:t>Business Intelligence</a:t>
            </a:r>
            <a:endParaRPr lang="en-US" dirty="0"/>
          </a:p>
        </p:txBody>
      </p:sp>
      <p:sp>
        <p:nvSpPr>
          <p:cNvPr id="6" name="Espace réservé du numéro de diapositive 5">
            <a:extLst>
              <a:ext uri="{FF2B5EF4-FFF2-40B4-BE49-F238E27FC236}">
                <a16:creationId xmlns:a16="http://schemas.microsoft.com/office/drawing/2014/main" id="{31987E17-3A46-4843-B72B-7D83AB33982E}"/>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4087401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C1776F-A94B-496C-9FAD-538E1DC549F1}"/>
              </a:ext>
            </a:extLst>
          </p:cNvPr>
          <p:cNvSpPr>
            <a:spLocks noGrp="1"/>
          </p:cNvSpPr>
          <p:nvPr>
            <p:ph type="title"/>
          </p:nvPr>
        </p:nvSpPr>
        <p:spPr>
          <a:xfrm>
            <a:off x="1097280" y="286603"/>
            <a:ext cx="10058400" cy="1440597"/>
          </a:xfrm>
        </p:spPr>
        <p:txBody>
          <a:bodyPr/>
          <a:lstStyle/>
          <a:p>
            <a:r>
              <a:rPr lang="fr-FR" dirty="0"/>
              <a:t>Exemple de modèle logique ROLAP d’un schéma en étoile</a:t>
            </a:r>
          </a:p>
        </p:txBody>
      </p:sp>
      <p:sp>
        <p:nvSpPr>
          <p:cNvPr id="3" name="Espace réservé du contenu 2">
            <a:extLst>
              <a:ext uri="{FF2B5EF4-FFF2-40B4-BE49-F238E27FC236}">
                <a16:creationId xmlns:a16="http://schemas.microsoft.com/office/drawing/2014/main" id="{61A47E0E-4C2C-41A1-B8B7-1B5898492E6D}"/>
              </a:ext>
            </a:extLst>
          </p:cNvPr>
          <p:cNvSpPr>
            <a:spLocks noGrp="1"/>
          </p:cNvSpPr>
          <p:nvPr>
            <p:ph idx="1"/>
          </p:nvPr>
        </p:nvSpPr>
        <p:spPr>
          <a:xfrm>
            <a:off x="482600" y="4152900"/>
            <a:ext cx="9872980" cy="2209800"/>
          </a:xfrm>
        </p:spPr>
        <p:txBody>
          <a:bodyPr>
            <a:normAutofit/>
          </a:bodyPr>
          <a:lstStyle/>
          <a:p>
            <a:pPr marL="0" indent="0">
              <a:buNone/>
            </a:pPr>
            <a:r>
              <a:rPr lang="fr-FR" b="1" u="sng" dirty="0"/>
              <a:t>Modèle logique ROLAP</a:t>
            </a:r>
          </a:p>
          <a:p>
            <a:pPr marL="355600" indent="-355600">
              <a:buFont typeface="Arial" panose="020B0604020202020204" pitchFamily="34" charset="0"/>
              <a:buChar char="•"/>
            </a:pPr>
            <a:r>
              <a:rPr lang="fr-FR" dirty="0"/>
              <a:t>VENTE(</a:t>
            </a:r>
            <a:r>
              <a:rPr lang="fr-FR" dirty="0" err="1"/>
              <a:t>CleTps</a:t>
            </a:r>
            <a:r>
              <a:rPr lang="fr-FR" dirty="0"/>
              <a:t>#,CleGeo#,CleCat#,Quantite,Montant) - table des faits</a:t>
            </a:r>
          </a:p>
          <a:p>
            <a:pPr marL="355600" indent="-355600">
              <a:buFont typeface="Arial" panose="020B0604020202020204" pitchFamily="34" charset="0"/>
              <a:buChar char="•"/>
            </a:pPr>
            <a:r>
              <a:rPr lang="fr-FR" dirty="0"/>
              <a:t> TEMPS(</a:t>
            </a:r>
            <a:r>
              <a:rPr lang="fr-FR" dirty="0" err="1"/>
              <a:t>CleTps,Annee,Trimestre,Saison,Mois,Jour</a:t>
            </a:r>
            <a:r>
              <a:rPr lang="fr-FR" dirty="0"/>
              <a:t>) ) - table de dimension</a:t>
            </a:r>
          </a:p>
          <a:p>
            <a:pPr marL="355600" indent="-355600">
              <a:buFont typeface="Arial" panose="020B0604020202020204" pitchFamily="34" charset="0"/>
              <a:buChar char="•"/>
            </a:pPr>
            <a:r>
              <a:rPr lang="fr-FR" dirty="0"/>
              <a:t> GEOGRAPHIE(</a:t>
            </a:r>
            <a:r>
              <a:rPr lang="fr-FR" dirty="0" err="1"/>
              <a:t>CleGeo,Region,Departement,Ville</a:t>
            </a:r>
            <a:r>
              <a:rPr lang="fr-FR" dirty="0"/>
              <a:t>) - table de dimension </a:t>
            </a:r>
          </a:p>
          <a:p>
            <a:pPr marL="355600" indent="-355600">
              <a:buFont typeface="Arial" panose="020B0604020202020204" pitchFamily="34" charset="0"/>
              <a:buChar char="•"/>
            </a:pPr>
            <a:r>
              <a:rPr lang="fr-FR" dirty="0"/>
              <a:t> CATEGORIE(</a:t>
            </a:r>
            <a:r>
              <a:rPr lang="fr-FR" dirty="0" err="1"/>
              <a:t>CleCat,TypeProd,Gamme,NomProd,Couleur</a:t>
            </a:r>
            <a:r>
              <a:rPr lang="fr-FR" dirty="0"/>
              <a:t>) - table de dimension</a:t>
            </a:r>
          </a:p>
        </p:txBody>
      </p:sp>
      <p:sp>
        <p:nvSpPr>
          <p:cNvPr id="4" name="Espace réservé de la date 3">
            <a:extLst>
              <a:ext uri="{FF2B5EF4-FFF2-40B4-BE49-F238E27FC236}">
                <a16:creationId xmlns:a16="http://schemas.microsoft.com/office/drawing/2014/main" id="{37AC260A-9C65-4B20-807F-2C734BD6D8F9}"/>
              </a:ext>
            </a:extLst>
          </p:cNvPr>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a:extLst>
              <a:ext uri="{FF2B5EF4-FFF2-40B4-BE49-F238E27FC236}">
                <a16:creationId xmlns:a16="http://schemas.microsoft.com/office/drawing/2014/main" id="{1DAF9300-B5D5-4F7F-886E-C1A1A5DBE319}"/>
              </a:ext>
            </a:extLst>
          </p:cNvPr>
          <p:cNvSpPr>
            <a:spLocks noGrp="1"/>
          </p:cNvSpPr>
          <p:nvPr>
            <p:ph type="ftr" sz="quarter" idx="11"/>
          </p:nvPr>
        </p:nvSpPr>
        <p:spPr/>
        <p:txBody>
          <a:bodyPr/>
          <a:lstStyle/>
          <a:p>
            <a:r>
              <a:rPr lang="en-US"/>
              <a:t>Business Intelligence</a:t>
            </a:r>
            <a:endParaRPr lang="en-US" dirty="0"/>
          </a:p>
        </p:txBody>
      </p:sp>
      <p:sp>
        <p:nvSpPr>
          <p:cNvPr id="6" name="Espace réservé du numéro de diapositive 5">
            <a:extLst>
              <a:ext uri="{FF2B5EF4-FFF2-40B4-BE49-F238E27FC236}">
                <a16:creationId xmlns:a16="http://schemas.microsoft.com/office/drawing/2014/main" id="{A50C2029-2E52-440B-8A3C-684E29C0653D}"/>
              </a:ext>
            </a:extLst>
          </p:cNvPr>
          <p:cNvSpPr>
            <a:spLocks noGrp="1"/>
          </p:cNvSpPr>
          <p:nvPr>
            <p:ph type="sldNum" sz="quarter" idx="12"/>
          </p:nvPr>
        </p:nvSpPr>
        <p:spPr/>
        <p:txBody>
          <a:bodyPr/>
          <a:lstStyle/>
          <a:p>
            <a:fld id="{D57F1E4F-1CFF-5643-939E-217C01CDF565}" type="slidenum">
              <a:rPr lang="en-US" smtClean="0"/>
              <a:pPr/>
              <a:t>33</a:t>
            </a:fld>
            <a:endParaRPr lang="en-US" dirty="0"/>
          </a:p>
        </p:txBody>
      </p:sp>
      <p:pic>
        <p:nvPicPr>
          <p:cNvPr id="8" name="Image 7">
            <a:extLst>
              <a:ext uri="{FF2B5EF4-FFF2-40B4-BE49-F238E27FC236}">
                <a16:creationId xmlns:a16="http://schemas.microsoft.com/office/drawing/2014/main" id="{8EDADC94-C1DA-4002-998F-760B444569B1}"/>
              </a:ext>
            </a:extLst>
          </p:cNvPr>
          <p:cNvPicPr>
            <a:picLocks noChangeAspect="1"/>
          </p:cNvPicPr>
          <p:nvPr/>
        </p:nvPicPr>
        <p:blipFill>
          <a:blip r:embed="rId2"/>
          <a:stretch>
            <a:fillRect/>
          </a:stretch>
        </p:blipFill>
        <p:spPr>
          <a:xfrm>
            <a:off x="6219190" y="1866475"/>
            <a:ext cx="5105390" cy="2769025"/>
          </a:xfrm>
          <a:prstGeom prst="rect">
            <a:avLst/>
          </a:prstGeom>
        </p:spPr>
      </p:pic>
    </p:spTree>
    <p:extLst>
      <p:ext uri="{BB962C8B-B14F-4D97-AF65-F5344CB8AC3E}">
        <p14:creationId xmlns:p14="http://schemas.microsoft.com/office/powerpoint/2010/main" val="382406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B3708B-8205-42EB-BD4C-7F13F4865628}"/>
              </a:ext>
            </a:extLst>
          </p:cNvPr>
          <p:cNvSpPr>
            <a:spLocks noGrp="1"/>
          </p:cNvSpPr>
          <p:nvPr>
            <p:ph type="title"/>
          </p:nvPr>
        </p:nvSpPr>
        <p:spPr/>
        <p:txBody>
          <a:bodyPr/>
          <a:lstStyle/>
          <a:p>
            <a:r>
              <a:rPr lang="fr-FR" dirty="0"/>
              <a:t>Extension du langage SQL</a:t>
            </a:r>
          </a:p>
        </p:txBody>
      </p:sp>
      <p:sp>
        <p:nvSpPr>
          <p:cNvPr id="3" name="Espace réservé du contenu 2">
            <a:extLst>
              <a:ext uri="{FF2B5EF4-FFF2-40B4-BE49-F238E27FC236}">
                <a16:creationId xmlns:a16="http://schemas.microsoft.com/office/drawing/2014/main" id="{613E4638-D0BE-4192-80DA-0ED9865AE969}"/>
              </a:ext>
            </a:extLst>
          </p:cNvPr>
          <p:cNvSpPr>
            <a:spLocks noGrp="1"/>
          </p:cNvSpPr>
          <p:nvPr>
            <p:ph idx="1"/>
          </p:nvPr>
        </p:nvSpPr>
        <p:spPr/>
        <p:txBody>
          <a:bodyPr>
            <a:normAutofit/>
          </a:bodyPr>
          <a:lstStyle/>
          <a:p>
            <a:pPr marL="0" indent="0">
              <a:buNone/>
            </a:pPr>
            <a:r>
              <a:rPr lang="fr-FR" sz="2800" dirty="0"/>
              <a:t>Extension du modèle relationnel pour supporter les requêtes d’analyses multidimensionnelles :</a:t>
            </a:r>
          </a:p>
          <a:p>
            <a:pPr marL="533400" indent="-533400">
              <a:buFont typeface="Arial" panose="020B0604020202020204" pitchFamily="34" charset="0"/>
              <a:buChar char="•"/>
            </a:pPr>
            <a:r>
              <a:rPr lang="fr-FR" sz="2800" dirty="0"/>
              <a:t>Nouveaux opérateurs comme cube, </a:t>
            </a:r>
          </a:p>
          <a:p>
            <a:pPr marL="533400" indent="-533400">
              <a:buFont typeface="Arial" panose="020B0604020202020204" pitchFamily="34" charset="0"/>
              <a:buChar char="•"/>
            </a:pPr>
            <a:r>
              <a:rPr lang="fr-FR" sz="2800" dirty="0"/>
              <a:t>Nouvelles fonctions pour compléter les fonctions classiques de SQL (count, </a:t>
            </a:r>
            <a:r>
              <a:rPr lang="fr-FR" sz="2800" dirty="0" err="1"/>
              <a:t>sum</a:t>
            </a:r>
            <a:r>
              <a:rPr lang="fr-FR" sz="2800" dirty="0"/>
              <a:t> et </a:t>
            </a:r>
            <a:r>
              <a:rPr lang="fr-FR" sz="2800" dirty="0" err="1"/>
              <a:t>avg</a:t>
            </a:r>
            <a:r>
              <a:rPr lang="fr-FR" sz="2800" dirty="0"/>
              <a:t>): </a:t>
            </a:r>
          </a:p>
          <a:p>
            <a:pPr marL="826008" lvl="1" indent="-533400">
              <a:buFont typeface="Arial" panose="020B0604020202020204" pitchFamily="34" charset="0"/>
              <a:buChar char="•"/>
            </a:pPr>
            <a:r>
              <a:rPr lang="fr-FR" sz="2400" dirty="0"/>
              <a:t>Rank: Rang d’une ligne relativement à un agrégat</a:t>
            </a:r>
          </a:p>
          <a:p>
            <a:pPr marL="826008" lvl="1" indent="-533400">
              <a:buFont typeface="Arial" panose="020B0604020202020204" pitchFamily="34" charset="0"/>
              <a:buChar char="•"/>
            </a:pPr>
            <a:r>
              <a:rPr lang="fr-FR" sz="2400" dirty="0"/>
              <a:t>Top/ Bottom : Les 10 meilleurs / les 10 moins bons</a:t>
            </a:r>
          </a:p>
          <a:p>
            <a:pPr marL="826008" lvl="1" indent="-533400">
              <a:buFont typeface="Arial" panose="020B0604020202020204" pitchFamily="34" charset="0"/>
              <a:buChar char="•"/>
            </a:pPr>
            <a:r>
              <a:rPr lang="fr-FR" sz="2400" dirty="0"/>
              <a:t>Group by : set, </a:t>
            </a:r>
            <a:r>
              <a:rPr lang="fr-FR" sz="2400" dirty="0" err="1"/>
              <a:t>Rollup</a:t>
            </a:r>
            <a:r>
              <a:rPr lang="fr-FR" sz="2400" dirty="0"/>
              <a:t>, cube</a:t>
            </a:r>
          </a:p>
        </p:txBody>
      </p:sp>
      <p:sp>
        <p:nvSpPr>
          <p:cNvPr id="4" name="Espace réservé de la date 3">
            <a:extLst>
              <a:ext uri="{FF2B5EF4-FFF2-40B4-BE49-F238E27FC236}">
                <a16:creationId xmlns:a16="http://schemas.microsoft.com/office/drawing/2014/main" id="{7FA92951-B8A3-486C-BAC2-C3606713B31C}"/>
              </a:ext>
            </a:extLst>
          </p:cNvPr>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a:extLst>
              <a:ext uri="{FF2B5EF4-FFF2-40B4-BE49-F238E27FC236}">
                <a16:creationId xmlns:a16="http://schemas.microsoft.com/office/drawing/2014/main" id="{ADC3CA9B-ED34-4A6B-8D4C-42383D3CD17A}"/>
              </a:ext>
            </a:extLst>
          </p:cNvPr>
          <p:cNvSpPr>
            <a:spLocks noGrp="1"/>
          </p:cNvSpPr>
          <p:nvPr>
            <p:ph type="ftr" sz="quarter" idx="11"/>
          </p:nvPr>
        </p:nvSpPr>
        <p:spPr/>
        <p:txBody>
          <a:bodyPr/>
          <a:lstStyle/>
          <a:p>
            <a:r>
              <a:rPr lang="en-US"/>
              <a:t>Business Intelligence</a:t>
            </a:r>
            <a:endParaRPr lang="en-US" dirty="0"/>
          </a:p>
        </p:txBody>
      </p:sp>
      <p:sp>
        <p:nvSpPr>
          <p:cNvPr id="6" name="Espace réservé du numéro de diapositive 5">
            <a:extLst>
              <a:ext uri="{FF2B5EF4-FFF2-40B4-BE49-F238E27FC236}">
                <a16:creationId xmlns:a16="http://schemas.microsoft.com/office/drawing/2014/main" id="{BAEDE2C1-A8EC-482C-933D-758819A32A71}"/>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885912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F153E-D26C-456A-974F-B2DE676DA4F6}"/>
              </a:ext>
            </a:extLst>
          </p:cNvPr>
          <p:cNvSpPr>
            <a:spLocks noGrp="1"/>
          </p:cNvSpPr>
          <p:nvPr>
            <p:ph type="title"/>
          </p:nvPr>
        </p:nvSpPr>
        <p:spPr/>
        <p:txBody>
          <a:bodyPr/>
          <a:lstStyle/>
          <a:p>
            <a:r>
              <a:rPr lang="fr-FR" dirty="0"/>
              <a:t>Quelques fonctions d’agrégation</a:t>
            </a:r>
          </a:p>
        </p:txBody>
      </p:sp>
      <p:graphicFrame>
        <p:nvGraphicFramePr>
          <p:cNvPr id="7" name="Espace réservé du contenu 6">
            <a:extLst>
              <a:ext uri="{FF2B5EF4-FFF2-40B4-BE49-F238E27FC236}">
                <a16:creationId xmlns:a16="http://schemas.microsoft.com/office/drawing/2014/main" id="{2E6F2037-AF75-4A0C-9196-929B46F05AFE}"/>
              </a:ext>
            </a:extLst>
          </p:cNvPr>
          <p:cNvGraphicFramePr>
            <a:graphicFrameLocks noGrp="1"/>
          </p:cNvGraphicFramePr>
          <p:nvPr>
            <p:ph idx="1"/>
            <p:extLst>
              <p:ext uri="{D42A27DB-BD31-4B8C-83A1-F6EECF244321}">
                <p14:modId xmlns:p14="http://schemas.microsoft.com/office/powerpoint/2010/main" val="1662054206"/>
              </p:ext>
            </p:extLst>
          </p:nvPr>
        </p:nvGraphicFramePr>
        <p:xfrm>
          <a:off x="1549400" y="1854200"/>
          <a:ext cx="7988301" cy="4253205"/>
        </p:xfrm>
        <a:graphic>
          <a:graphicData uri="http://schemas.openxmlformats.org/drawingml/2006/table">
            <a:tbl>
              <a:tblPr/>
              <a:tblGrid>
                <a:gridCol w="2662767">
                  <a:extLst>
                    <a:ext uri="{9D8B030D-6E8A-4147-A177-3AD203B41FA5}">
                      <a16:colId xmlns:a16="http://schemas.microsoft.com/office/drawing/2014/main" val="907982852"/>
                    </a:ext>
                  </a:extLst>
                </a:gridCol>
                <a:gridCol w="2662767">
                  <a:extLst>
                    <a:ext uri="{9D8B030D-6E8A-4147-A177-3AD203B41FA5}">
                      <a16:colId xmlns:a16="http://schemas.microsoft.com/office/drawing/2014/main" val="770619404"/>
                    </a:ext>
                  </a:extLst>
                </a:gridCol>
                <a:gridCol w="2662767">
                  <a:extLst>
                    <a:ext uri="{9D8B030D-6E8A-4147-A177-3AD203B41FA5}">
                      <a16:colId xmlns:a16="http://schemas.microsoft.com/office/drawing/2014/main" val="2427030510"/>
                    </a:ext>
                  </a:extLst>
                </a:gridCol>
              </a:tblGrid>
              <a:tr h="432361">
                <a:tc>
                  <a:txBody>
                    <a:bodyPr/>
                    <a:lstStyle/>
                    <a:p>
                      <a:pPr algn="l" fontAlgn="t"/>
                      <a:r>
                        <a:rPr lang="fr-FR" sz="2000" b="1" dirty="0">
                          <a:effectLst/>
                        </a:rPr>
                        <a:t>Fonction d’agrégation</a:t>
                      </a:r>
                    </a:p>
                  </a:txBody>
                  <a:tcPr marL="61888" marR="61888" marT="30944" marB="30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fr-FR" sz="2000" b="1" dirty="0">
                          <a:effectLst/>
                        </a:rPr>
                        <a:t>Additivité</a:t>
                      </a:r>
                    </a:p>
                  </a:txBody>
                  <a:tcPr marL="61888" marR="61888" marT="30944" marB="30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fr-FR" sz="2000" b="1" dirty="0">
                          <a:effectLst/>
                        </a:rPr>
                        <a:t>Valeur renvoyée</a:t>
                      </a:r>
                    </a:p>
                  </a:txBody>
                  <a:tcPr marL="61888" marR="61888" marT="30944" marB="30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52956096"/>
                  </a:ext>
                </a:extLst>
              </a:tr>
              <a:tr h="1358852">
                <a:tc>
                  <a:txBody>
                    <a:bodyPr/>
                    <a:lstStyle/>
                    <a:p>
                      <a:pPr algn="l" fontAlgn="t"/>
                      <a:r>
                        <a:rPr lang="fr-FR" sz="1800" b="1" dirty="0" err="1">
                          <a:effectLst/>
                        </a:rPr>
                        <a:t>Sum</a:t>
                      </a:r>
                      <a:endParaRPr lang="fr-FR" sz="1800" b="1" dirty="0">
                        <a:effectLst/>
                      </a:endParaRPr>
                    </a:p>
                  </a:txBody>
                  <a:tcPr marL="61888" marR="61888" marT="30944" marB="30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fr-FR" sz="1800" b="1" dirty="0">
                          <a:effectLst/>
                        </a:rPr>
                        <a:t>Additive</a:t>
                      </a:r>
                    </a:p>
                  </a:txBody>
                  <a:tcPr marL="61888" marR="61888" marT="30944" marB="30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fr-FR" sz="1800" b="1" dirty="0">
                          <a:effectLst/>
                        </a:rPr>
                        <a:t>Calcule la somme des valeurs de tous les membres enfants. Il s'agit de la fonction d'agrégation par défaut.</a:t>
                      </a:r>
                    </a:p>
                  </a:txBody>
                  <a:tcPr marL="61888" marR="61888" marT="30944" marB="30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38805691"/>
                  </a:ext>
                </a:extLst>
              </a:tr>
              <a:tr h="617660">
                <a:tc>
                  <a:txBody>
                    <a:bodyPr/>
                    <a:lstStyle/>
                    <a:p>
                      <a:pPr algn="l" fontAlgn="t"/>
                      <a:r>
                        <a:rPr lang="fr-FR" sz="1800" b="1">
                          <a:effectLst/>
                        </a:rPr>
                        <a:t>Count</a:t>
                      </a:r>
                    </a:p>
                  </a:txBody>
                  <a:tcPr marL="61888" marR="61888" marT="30944" marB="30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fr-FR" sz="1800" b="1" dirty="0">
                          <a:effectLst/>
                        </a:rPr>
                        <a:t>Additive</a:t>
                      </a:r>
                    </a:p>
                  </a:txBody>
                  <a:tcPr marL="61888" marR="61888" marT="30944" marB="30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fr-FR" sz="1800" b="1" dirty="0">
                          <a:effectLst/>
                        </a:rPr>
                        <a:t>Renvoie le nombre total de membres enfants.</a:t>
                      </a:r>
                    </a:p>
                  </a:txBody>
                  <a:tcPr marL="61888" marR="61888" marT="30944" marB="30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72094124"/>
                  </a:ext>
                </a:extLst>
              </a:tr>
              <a:tr h="802958">
                <a:tc>
                  <a:txBody>
                    <a:bodyPr/>
                    <a:lstStyle/>
                    <a:p>
                      <a:pPr algn="l" fontAlgn="t"/>
                      <a:r>
                        <a:rPr lang="fr-FR" sz="1800" b="1">
                          <a:effectLst/>
                        </a:rPr>
                        <a:t>Min</a:t>
                      </a:r>
                    </a:p>
                  </a:txBody>
                  <a:tcPr marL="61888" marR="61888" marT="30944" marB="30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fr-FR" sz="1800" b="1">
                          <a:effectLst/>
                        </a:rPr>
                        <a:t>Semi-additive</a:t>
                      </a:r>
                    </a:p>
                  </a:txBody>
                  <a:tcPr marL="61888" marR="61888" marT="30944" marB="30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fr-FR" sz="1800" b="1" dirty="0">
                          <a:effectLst/>
                        </a:rPr>
                        <a:t>Renvoie la plus petite valeur pour tous les membres enfants.</a:t>
                      </a:r>
                    </a:p>
                  </a:txBody>
                  <a:tcPr marL="61888" marR="61888" marT="30944" marB="30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64234390"/>
                  </a:ext>
                </a:extLst>
              </a:tr>
              <a:tr h="802958">
                <a:tc>
                  <a:txBody>
                    <a:bodyPr/>
                    <a:lstStyle/>
                    <a:p>
                      <a:pPr algn="l" fontAlgn="t"/>
                      <a:r>
                        <a:rPr lang="fr-FR" sz="1800" b="1">
                          <a:effectLst/>
                        </a:rPr>
                        <a:t>Max</a:t>
                      </a:r>
                    </a:p>
                  </a:txBody>
                  <a:tcPr marL="61888" marR="61888" marT="30944" marB="30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fr-FR" sz="1800" b="1">
                          <a:effectLst/>
                        </a:rPr>
                        <a:t>Semi-additive</a:t>
                      </a:r>
                    </a:p>
                  </a:txBody>
                  <a:tcPr marL="61888" marR="61888" marT="30944" marB="30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fr-FR" sz="1800" b="1" dirty="0">
                          <a:effectLst/>
                        </a:rPr>
                        <a:t>Renvoie la plus grande valeur pour tous les membres enfants.</a:t>
                      </a:r>
                    </a:p>
                  </a:txBody>
                  <a:tcPr marL="61888" marR="61888" marT="30944" marB="30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23790040"/>
                  </a:ext>
                </a:extLst>
              </a:tr>
            </a:tbl>
          </a:graphicData>
        </a:graphic>
      </p:graphicFrame>
      <p:sp>
        <p:nvSpPr>
          <p:cNvPr id="4" name="Espace réservé de la date 3">
            <a:extLst>
              <a:ext uri="{FF2B5EF4-FFF2-40B4-BE49-F238E27FC236}">
                <a16:creationId xmlns:a16="http://schemas.microsoft.com/office/drawing/2014/main" id="{988D5168-BCBD-4633-82DD-B1FC3A49AAB9}"/>
              </a:ext>
            </a:extLst>
          </p:cNvPr>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a:extLst>
              <a:ext uri="{FF2B5EF4-FFF2-40B4-BE49-F238E27FC236}">
                <a16:creationId xmlns:a16="http://schemas.microsoft.com/office/drawing/2014/main" id="{C6896C7D-79E3-4000-93ED-7E132D6DDFE8}"/>
              </a:ext>
            </a:extLst>
          </p:cNvPr>
          <p:cNvSpPr>
            <a:spLocks noGrp="1"/>
          </p:cNvSpPr>
          <p:nvPr>
            <p:ph type="ftr" sz="quarter" idx="11"/>
          </p:nvPr>
        </p:nvSpPr>
        <p:spPr/>
        <p:txBody>
          <a:bodyPr/>
          <a:lstStyle/>
          <a:p>
            <a:r>
              <a:rPr lang="en-US"/>
              <a:t>Business Intelligence</a:t>
            </a:r>
            <a:endParaRPr lang="en-US" dirty="0"/>
          </a:p>
        </p:txBody>
      </p:sp>
      <p:sp>
        <p:nvSpPr>
          <p:cNvPr id="6" name="Espace réservé du numéro de diapositive 5">
            <a:extLst>
              <a:ext uri="{FF2B5EF4-FFF2-40B4-BE49-F238E27FC236}">
                <a16:creationId xmlns:a16="http://schemas.microsoft.com/office/drawing/2014/main" id="{891D0ADA-2B41-49DC-9C67-2BAEE6AA40D3}"/>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540622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33BA04-C4AB-42EF-BE17-670318E8B42A}"/>
              </a:ext>
            </a:extLst>
          </p:cNvPr>
          <p:cNvSpPr>
            <a:spLocks noGrp="1"/>
          </p:cNvSpPr>
          <p:nvPr>
            <p:ph type="title"/>
          </p:nvPr>
        </p:nvSpPr>
        <p:spPr>
          <a:xfrm>
            <a:off x="1097280" y="286603"/>
            <a:ext cx="5328920" cy="1450757"/>
          </a:xfrm>
        </p:spPr>
        <p:txBody>
          <a:bodyPr/>
          <a:lstStyle/>
          <a:p>
            <a:r>
              <a:rPr lang="fr-FR" dirty="0"/>
              <a:t>Exemple ROLLUP</a:t>
            </a:r>
          </a:p>
        </p:txBody>
      </p:sp>
      <p:sp>
        <p:nvSpPr>
          <p:cNvPr id="3" name="Espace réservé du contenu 2">
            <a:extLst>
              <a:ext uri="{FF2B5EF4-FFF2-40B4-BE49-F238E27FC236}">
                <a16:creationId xmlns:a16="http://schemas.microsoft.com/office/drawing/2014/main" id="{0DB5BC59-005C-4104-BF2D-B492069F9CD2}"/>
              </a:ext>
            </a:extLst>
          </p:cNvPr>
          <p:cNvSpPr>
            <a:spLocks noGrp="1"/>
          </p:cNvSpPr>
          <p:nvPr>
            <p:ph idx="1"/>
          </p:nvPr>
        </p:nvSpPr>
        <p:spPr>
          <a:xfrm>
            <a:off x="1097281" y="1845734"/>
            <a:ext cx="5417820" cy="1151466"/>
          </a:xfrm>
        </p:spPr>
        <p:txBody>
          <a:bodyPr>
            <a:normAutofit fontScale="92500" lnSpcReduction="10000"/>
          </a:bodyPr>
          <a:lstStyle/>
          <a:p>
            <a:r>
              <a:rPr lang="en-US" sz="2400" b="1" dirty="0" err="1"/>
              <a:t>Requête</a:t>
            </a:r>
            <a:r>
              <a:rPr lang="en-US" sz="2400" b="1" dirty="0"/>
              <a:t> : </a:t>
            </a:r>
            <a:r>
              <a:rPr lang="en-US" sz="2400" dirty="0"/>
              <a:t>SELECT Type, Store, SUM(Number) FROM Pets GROUP BY Rollup (type, store)</a:t>
            </a:r>
          </a:p>
          <a:p>
            <a:r>
              <a:rPr lang="en-US" sz="2400" b="1" u="sng" dirty="0" err="1"/>
              <a:t>Données</a:t>
            </a:r>
            <a:endParaRPr lang="fr-FR" sz="2400" b="1" u="sng" dirty="0"/>
          </a:p>
        </p:txBody>
      </p:sp>
      <p:sp>
        <p:nvSpPr>
          <p:cNvPr id="4" name="Espace réservé de la date 3">
            <a:extLst>
              <a:ext uri="{FF2B5EF4-FFF2-40B4-BE49-F238E27FC236}">
                <a16:creationId xmlns:a16="http://schemas.microsoft.com/office/drawing/2014/main" id="{FBE29083-B393-4B4F-8CA9-C38075A84639}"/>
              </a:ext>
            </a:extLst>
          </p:cNvPr>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a:extLst>
              <a:ext uri="{FF2B5EF4-FFF2-40B4-BE49-F238E27FC236}">
                <a16:creationId xmlns:a16="http://schemas.microsoft.com/office/drawing/2014/main" id="{DF677080-99DD-4A2B-8415-673074B2F73D}"/>
              </a:ext>
            </a:extLst>
          </p:cNvPr>
          <p:cNvSpPr>
            <a:spLocks noGrp="1"/>
          </p:cNvSpPr>
          <p:nvPr>
            <p:ph type="ftr" sz="quarter" idx="11"/>
          </p:nvPr>
        </p:nvSpPr>
        <p:spPr/>
        <p:txBody>
          <a:bodyPr/>
          <a:lstStyle/>
          <a:p>
            <a:r>
              <a:rPr lang="en-US"/>
              <a:t>Business Intelligence</a:t>
            </a:r>
            <a:endParaRPr lang="en-US" dirty="0"/>
          </a:p>
        </p:txBody>
      </p:sp>
      <p:sp>
        <p:nvSpPr>
          <p:cNvPr id="6" name="Espace réservé du numéro de diapositive 5">
            <a:extLst>
              <a:ext uri="{FF2B5EF4-FFF2-40B4-BE49-F238E27FC236}">
                <a16:creationId xmlns:a16="http://schemas.microsoft.com/office/drawing/2014/main" id="{B97ADCAC-B399-4E7A-98BE-1DF42B6A8253}"/>
              </a:ext>
            </a:extLst>
          </p:cNvPr>
          <p:cNvSpPr>
            <a:spLocks noGrp="1"/>
          </p:cNvSpPr>
          <p:nvPr>
            <p:ph type="sldNum" sz="quarter" idx="12"/>
          </p:nvPr>
        </p:nvSpPr>
        <p:spPr/>
        <p:txBody>
          <a:bodyPr/>
          <a:lstStyle/>
          <a:p>
            <a:fld id="{D57F1E4F-1CFF-5643-939E-217C01CDF565}" type="slidenum">
              <a:rPr lang="en-US" smtClean="0"/>
              <a:pPr/>
              <a:t>36</a:t>
            </a:fld>
            <a:endParaRPr lang="en-US" dirty="0"/>
          </a:p>
        </p:txBody>
      </p:sp>
      <p:pic>
        <p:nvPicPr>
          <p:cNvPr id="8" name="Image 7">
            <a:extLst>
              <a:ext uri="{FF2B5EF4-FFF2-40B4-BE49-F238E27FC236}">
                <a16:creationId xmlns:a16="http://schemas.microsoft.com/office/drawing/2014/main" id="{9B258784-0F85-490A-8C01-11322ABC89D3}"/>
              </a:ext>
            </a:extLst>
          </p:cNvPr>
          <p:cNvPicPr>
            <a:picLocks noChangeAspect="1"/>
          </p:cNvPicPr>
          <p:nvPr/>
        </p:nvPicPr>
        <p:blipFill>
          <a:blip r:embed="rId2"/>
          <a:stretch>
            <a:fillRect/>
          </a:stretch>
        </p:blipFill>
        <p:spPr>
          <a:xfrm>
            <a:off x="947738" y="2997200"/>
            <a:ext cx="4147154" cy="3302000"/>
          </a:xfrm>
          <a:prstGeom prst="rect">
            <a:avLst/>
          </a:prstGeom>
        </p:spPr>
      </p:pic>
      <p:pic>
        <p:nvPicPr>
          <p:cNvPr id="10" name="Image 9">
            <a:extLst>
              <a:ext uri="{FF2B5EF4-FFF2-40B4-BE49-F238E27FC236}">
                <a16:creationId xmlns:a16="http://schemas.microsoft.com/office/drawing/2014/main" id="{CBE26400-70E6-429F-9844-A712ACAE2104}"/>
              </a:ext>
            </a:extLst>
          </p:cNvPr>
          <p:cNvPicPr>
            <a:picLocks noChangeAspect="1"/>
          </p:cNvPicPr>
          <p:nvPr/>
        </p:nvPicPr>
        <p:blipFill>
          <a:blip r:embed="rId3"/>
          <a:stretch>
            <a:fillRect/>
          </a:stretch>
        </p:blipFill>
        <p:spPr>
          <a:xfrm>
            <a:off x="7562850" y="1409700"/>
            <a:ext cx="4129645" cy="4889500"/>
          </a:xfrm>
          <a:prstGeom prst="rect">
            <a:avLst/>
          </a:prstGeom>
        </p:spPr>
      </p:pic>
      <p:sp>
        <p:nvSpPr>
          <p:cNvPr id="11" name="Flèche : droite 10">
            <a:extLst>
              <a:ext uri="{FF2B5EF4-FFF2-40B4-BE49-F238E27FC236}">
                <a16:creationId xmlns:a16="http://schemas.microsoft.com/office/drawing/2014/main" id="{D22749F1-8F6A-4AA2-AA60-7E3101A9E80A}"/>
              </a:ext>
            </a:extLst>
          </p:cNvPr>
          <p:cNvSpPr/>
          <p:nvPr/>
        </p:nvSpPr>
        <p:spPr>
          <a:xfrm>
            <a:off x="5094892" y="3934743"/>
            <a:ext cx="2002218" cy="738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7063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33BA04-C4AB-42EF-BE17-670318E8B42A}"/>
              </a:ext>
            </a:extLst>
          </p:cNvPr>
          <p:cNvSpPr>
            <a:spLocks noGrp="1"/>
          </p:cNvSpPr>
          <p:nvPr>
            <p:ph type="title"/>
          </p:nvPr>
        </p:nvSpPr>
        <p:spPr>
          <a:xfrm>
            <a:off x="1097280" y="286603"/>
            <a:ext cx="5328920" cy="1450757"/>
          </a:xfrm>
        </p:spPr>
        <p:txBody>
          <a:bodyPr/>
          <a:lstStyle/>
          <a:p>
            <a:r>
              <a:rPr lang="fr-FR" dirty="0"/>
              <a:t>Exemple CUBE</a:t>
            </a:r>
          </a:p>
        </p:txBody>
      </p:sp>
      <p:sp>
        <p:nvSpPr>
          <p:cNvPr id="3" name="Espace réservé du contenu 2">
            <a:extLst>
              <a:ext uri="{FF2B5EF4-FFF2-40B4-BE49-F238E27FC236}">
                <a16:creationId xmlns:a16="http://schemas.microsoft.com/office/drawing/2014/main" id="{0DB5BC59-005C-4104-BF2D-B492069F9CD2}"/>
              </a:ext>
            </a:extLst>
          </p:cNvPr>
          <p:cNvSpPr>
            <a:spLocks noGrp="1"/>
          </p:cNvSpPr>
          <p:nvPr>
            <p:ph idx="1"/>
          </p:nvPr>
        </p:nvSpPr>
        <p:spPr>
          <a:xfrm>
            <a:off x="1097281" y="1845734"/>
            <a:ext cx="5417820" cy="1151466"/>
          </a:xfrm>
        </p:spPr>
        <p:txBody>
          <a:bodyPr>
            <a:normAutofit lnSpcReduction="10000"/>
          </a:bodyPr>
          <a:lstStyle/>
          <a:p>
            <a:r>
              <a:rPr lang="en-US" sz="2400" b="1" dirty="0" err="1"/>
              <a:t>Requête</a:t>
            </a:r>
            <a:r>
              <a:rPr lang="en-US" sz="2400" b="1" dirty="0"/>
              <a:t> : </a:t>
            </a:r>
            <a:r>
              <a:rPr lang="en-US" sz="2200" dirty="0"/>
              <a:t>SELECT Type, Store, SUM(Number) FROM Pets GROUP BY CUBE (type, store)</a:t>
            </a:r>
          </a:p>
          <a:p>
            <a:r>
              <a:rPr lang="en-US" sz="2400" b="1" u="sng" dirty="0" err="1"/>
              <a:t>Données</a:t>
            </a:r>
            <a:endParaRPr lang="fr-FR" sz="2400" b="1" u="sng" dirty="0"/>
          </a:p>
        </p:txBody>
      </p:sp>
      <p:sp>
        <p:nvSpPr>
          <p:cNvPr id="4" name="Espace réservé de la date 3">
            <a:extLst>
              <a:ext uri="{FF2B5EF4-FFF2-40B4-BE49-F238E27FC236}">
                <a16:creationId xmlns:a16="http://schemas.microsoft.com/office/drawing/2014/main" id="{FBE29083-B393-4B4F-8CA9-C38075A84639}"/>
              </a:ext>
            </a:extLst>
          </p:cNvPr>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a:extLst>
              <a:ext uri="{FF2B5EF4-FFF2-40B4-BE49-F238E27FC236}">
                <a16:creationId xmlns:a16="http://schemas.microsoft.com/office/drawing/2014/main" id="{DF677080-99DD-4A2B-8415-673074B2F73D}"/>
              </a:ext>
            </a:extLst>
          </p:cNvPr>
          <p:cNvSpPr>
            <a:spLocks noGrp="1"/>
          </p:cNvSpPr>
          <p:nvPr>
            <p:ph type="ftr" sz="quarter" idx="11"/>
          </p:nvPr>
        </p:nvSpPr>
        <p:spPr/>
        <p:txBody>
          <a:bodyPr/>
          <a:lstStyle/>
          <a:p>
            <a:r>
              <a:rPr lang="en-US"/>
              <a:t>Business Intelligence</a:t>
            </a:r>
            <a:endParaRPr lang="en-US" dirty="0"/>
          </a:p>
        </p:txBody>
      </p:sp>
      <p:sp>
        <p:nvSpPr>
          <p:cNvPr id="6" name="Espace réservé du numéro de diapositive 5">
            <a:extLst>
              <a:ext uri="{FF2B5EF4-FFF2-40B4-BE49-F238E27FC236}">
                <a16:creationId xmlns:a16="http://schemas.microsoft.com/office/drawing/2014/main" id="{B97ADCAC-B399-4E7A-98BE-1DF42B6A8253}"/>
              </a:ext>
            </a:extLst>
          </p:cNvPr>
          <p:cNvSpPr>
            <a:spLocks noGrp="1"/>
          </p:cNvSpPr>
          <p:nvPr>
            <p:ph type="sldNum" sz="quarter" idx="12"/>
          </p:nvPr>
        </p:nvSpPr>
        <p:spPr/>
        <p:txBody>
          <a:bodyPr/>
          <a:lstStyle/>
          <a:p>
            <a:fld id="{D57F1E4F-1CFF-5643-939E-217C01CDF565}" type="slidenum">
              <a:rPr lang="en-US" smtClean="0"/>
              <a:pPr/>
              <a:t>37</a:t>
            </a:fld>
            <a:endParaRPr lang="en-US" dirty="0"/>
          </a:p>
        </p:txBody>
      </p:sp>
      <p:pic>
        <p:nvPicPr>
          <p:cNvPr id="8" name="Image 7">
            <a:extLst>
              <a:ext uri="{FF2B5EF4-FFF2-40B4-BE49-F238E27FC236}">
                <a16:creationId xmlns:a16="http://schemas.microsoft.com/office/drawing/2014/main" id="{9B258784-0F85-490A-8C01-11322ABC89D3}"/>
              </a:ext>
            </a:extLst>
          </p:cNvPr>
          <p:cNvPicPr>
            <a:picLocks noChangeAspect="1"/>
          </p:cNvPicPr>
          <p:nvPr/>
        </p:nvPicPr>
        <p:blipFill>
          <a:blip r:embed="rId2"/>
          <a:stretch>
            <a:fillRect/>
          </a:stretch>
        </p:blipFill>
        <p:spPr>
          <a:xfrm>
            <a:off x="947738" y="2997200"/>
            <a:ext cx="4147154" cy="3302000"/>
          </a:xfrm>
          <a:prstGeom prst="rect">
            <a:avLst/>
          </a:prstGeom>
        </p:spPr>
      </p:pic>
      <p:sp>
        <p:nvSpPr>
          <p:cNvPr id="11" name="Flèche : droite 10">
            <a:extLst>
              <a:ext uri="{FF2B5EF4-FFF2-40B4-BE49-F238E27FC236}">
                <a16:creationId xmlns:a16="http://schemas.microsoft.com/office/drawing/2014/main" id="{D22749F1-8F6A-4AA2-AA60-7E3101A9E80A}"/>
              </a:ext>
            </a:extLst>
          </p:cNvPr>
          <p:cNvSpPr/>
          <p:nvPr/>
        </p:nvSpPr>
        <p:spPr>
          <a:xfrm>
            <a:off x="5094892" y="3934743"/>
            <a:ext cx="2002218" cy="738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29FC8548-1B8A-424A-B271-17761792904B}"/>
              </a:ext>
            </a:extLst>
          </p:cNvPr>
          <p:cNvPicPr>
            <a:picLocks noChangeAspect="1"/>
          </p:cNvPicPr>
          <p:nvPr/>
        </p:nvPicPr>
        <p:blipFill>
          <a:blip r:embed="rId3"/>
          <a:stretch>
            <a:fillRect/>
          </a:stretch>
        </p:blipFill>
        <p:spPr>
          <a:xfrm>
            <a:off x="7356475" y="69850"/>
            <a:ext cx="4743450" cy="6229350"/>
          </a:xfrm>
          <a:prstGeom prst="rect">
            <a:avLst/>
          </a:prstGeom>
        </p:spPr>
      </p:pic>
    </p:spTree>
    <p:extLst>
      <p:ext uri="{BB962C8B-B14F-4D97-AF65-F5344CB8AC3E}">
        <p14:creationId xmlns:p14="http://schemas.microsoft.com/office/powerpoint/2010/main" val="1142617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38520C-F0C6-47C8-A5AB-AFA9A46CC56D}"/>
              </a:ext>
            </a:extLst>
          </p:cNvPr>
          <p:cNvSpPr>
            <a:spLocks noGrp="1"/>
          </p:cNvSpPr>
          <p:nvPr>
            <p:ph type="title"/>
          </p:nvPr>
        </p:nvSpPr>
        <p:spPr/>
        <p:txBody>
          <a:bodyPr/>
          <a:lstStyle/>
          <a:p>
            <a:r>
              <a:rPr lang="fr-FR" dirty="0"/>
              <a:t>Système MOLAP</a:t>
            </a:r>
          </a:p>
        </p:txBody>
      </p:sp>
      <p:sp>
        <p:nvSpPr>
          <p:cNvPr id="3" name="Espace réservé du contenu 2">
            <a:extLst>
              <a:ext uri="{FF2B5EF4-FFF2-40B4-BE49-F238E27FC236}">
                <a16:creationId xmlns:a16="http://schemas.microsoft.com/office/drawing/2014/main" id="{B3590300-0639-49FF-AF3D-E10878BDEA29}"/>
              </a:ext>
            </a:extLst>
          </p:cNvPr>
          <p:cNvSpPr>
            <a:spLocks noGrp="1"/>
          </p:cNvSpPr>
          <p:nvPr>
            <p:ph idx="1"/>
          </p:nvPr>
        </p:nvSpPr>
        <p:spPr/>
        <p:txBody>
          <a:bodyPr>
            <a:noAutofit/>
          </a:bodyPr>
          <a:lstStyle/>
          <a:p>
            <a:r>
              <a:rPr lang="fr-FR" sz="2800" dirty="0"/>
              <a:t>Utilise un SGBD Multidimensionnel (SGBDM) capable de stocker et traiter des données multidimensionnelles </a:t>
            </a:r>
          </a:p>
          <a:p>
            <a:r>
              <a:rPr lang="fr-FR" sz="2800" dirty="0"/>
              <a:t>Effectuent la pré-agrégation et le pré-calcul des données sur tous les niveaux des hiérarchies du modèle du DWH </a:t>
            </a:r>
            <a:r>
              <a:rPr lang="fr-FR" sz="2800" dirty="0">
                <a:sym typeface="Symbol" panose="05050102010706020507" pitchFamily="18" charset="2"/>
              </a:rPr>
              <a:t> </a:t>
            </a:r>
            <a:r>
              <a:rPr lang="fr-FR" sz="2800" dirty="0"/>
              <a:t> meilleures performances génèrent de très grands volumes d’information, </a:t>
            </a:r>
          </a:p>
          <a:p>
            <a:r>
              <a:rPr lang="fr-FR" sz="2800" dirty="0"/>
              <a:t>Les techniques incrémentales de rafraîchissement associées sont encore limitées, conduisant à reconstruire périodiquement l’ED </a:t>
            </a:r>
          </a:p>
          <a:p>
            <a:r>
              <a:rPr lang="fr-FR" sz="2800" dirty="0"/>
              <a:t>Langages spécifiques. Exemple : langage MDX</a:t>
            </a:r>
          </a:p>
        </p:txBody>
      </p:sp>
      <p:sp>
        <p:nvSpPr>
          <p:cNvPr id="4" name="Espace réservé de la date 3">
            <a:extLst>
              <a:ext uri="{FF2B5EF4-FFF2-40B4-BE49-F238E27FC236}">
                <a16:creationId xmlns:a16="http://schemas.microsoft.com/office/drawing/2014/main" id="{46F95531-B7A5-4E44-8006-FAADC8B2E38C}"/>
              </a:ext>
            </a:extLst>
          </p:cNvPr>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a:extLst>
              <a:ext uri="{FF2B5EF4-FFF2-40B4-BE49-F238E27FC236}">
                <a16:creationId xmlns:a16="http://schemas.microsoft.com/office/drawing/2014/main" id="{144CAD6E-8CD1-405E-95FE-58B4E059FBE4}"/>
              </a:ext>
            </a:extLst>
          </p:cNvPr>
          <p:cNvSpPr>
            <a:spLocks noGrp="1"/>
          </p:cNvSpPr>
          <p:nvPr>
            <p:ph type="ftr" sz="quarter" idx="11"/>
          </p:nvPr>
        </p:nvSpPr>
        <p:spPr/>
        <p:txBody>
          <a:bodyPr/>
          <a:lstStyle/>
          <a:p>
            <a:r>
              <a:rPr lang="en-US"/>
              <a:t>Business Intelligence</a:t>
            </a:r>
            <a:endParaRPr lang="en-US" dirty="0"/>
          </a:p>
        </p:txBody>
      </p:sp>
      <p:sp>
        <p:nvSpPr>
          <p:cNvPr id="6" name="Espace réservé du numéro de diapositive 5">
            <a:extLst>
              <a:ext uri="{FF2B5EF4-FFF2-40B4-BE49-F238E27FC236}">
                <a16:creationId xmlns:a16="http://schemas.microsoft.com/office/drawing/2014/main" id="{D9C784B6-FC86-4EFC-8F25-7B86F7C09AFC}"/>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2895545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A3C191DD-0954-409E-B068-1E33882431B5}"/>
              </a:ext>
            </a:extLst>
          </p:cNvPr>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a:extLst>
              <a:ext uri="{FF2B5EF4-FFF2-40B4-BE49-F238E27FC236}">
                <a16:creationId xmlns:a16="http://schemas.microsoft.com/office/drawing/2014/main" id="{2E6F1327-74D7-4943-BBEF-1FD09A5CB429}"/>
              </a:ext>
            </a:extLst>
          </p:cNvPr>
          <p:cNvSpPr>
            <a:spLocks noGrp="1"/>
          </p:cNvSpPr>
          <p:nvPr>
            <p:ph type="ftr" sz="quarter" idx="11"/>
          </p:nvPr>
        </p:nvSpPr>
        <p:spPr/>
        <p:txBody>
          <a:bodyPr/>
          <a:lstStyle/>
          <a:p>
            <a:r>
              <a:rPr lang="en-US"/>
              <a:t>Business Intelligence</a:t>
            </a:r>
            <a:endParaRPr lang="en-US" dirty="0"/>
          </a:p>
        </p:txBody>
      </p:sp>
      <p:sp>
        <p:nvSpPr>
          <p:cNvPr id="6" name="Espace réservé du numéro de diapositive 5">
            <a:extLst>
              <a:ext uri="{FF2B5EF4-FFF2-40B4-BE49-F238E27FC236}">
                <a16:creationId xmlns:a16="http://schemas.microsoft.com/office/drawing/2014/main" id="{E8766BB2-7191-4318-A594-12B1218EC2F2}"/>
              </a:ext>
            </a:extLst>
          </p:cNvPr>
          <p:cNvSpPr>
            <a:spLocks noGrp="1"/>
          </p:cNvSpPr>
          <p:nvPr>
            <p:ph type="sldNum" sz="quarter" idx="12"/>
          </p:nvPr>
        </p:nvSpPr>
        <p:spPr/>
        <p:txBody>
          <a:bodyPr/>
          <a:lstStyle/>
          <a:p>
            <a:fld id="{D57F1E4F-1CFF-5643-939E-217C01CDF565}" type="slidenum">
              <a:rPr lang="en-US" smtClean="0"/>
              <a:pPr/>
              <a:t>39</a:t>
            </a:fld>
            <a:endParaRPr lang="en-US" dirty="0"/>
          </a:p>
        </p:txBody>
      </p:sp>
      <p:pic>
        <p:nvPicPr>
          <p:cNvPr id="8" name="Image 7">
            <a:extLst>
              <a:ext uri="{FF2B5EF4-FFF2-40B4-BE49-F238E27FC236}">
                <a16:creationId xmlns:a16="http://schemas.microsoft.com/office/drawing/2014/main" id="{D2214DB5-3962-4681-8CCD-5B8962C8851B}"/>
              </a:ext>
            </a:extLst>
          </p:cNvPr>
          <p:cNvPicPr>
            <a:picLocks noChangeAspect="1"/>
          </p:cNvPicPr>
          <p:nvPr/>
        </p:nvPicPr>
        <p:blipFill>
          <a:blip r:embed="rId2"/>
          <a:stretch>
            <a:fillRect/>
          </a:stretch>
        </p:blipFill>
        <p:spPr>
          <a:xfrm>
            <a:off x="586997" y="1143000"/>
            <a:ext cx="10965809" cy="4330700"/>
          </a:xfrm>
          <a:prstGeom prst="rect">
            <a:avLst/>
          </a:prstGeom>
        </p:spPr>
      </p:pic>
    </p:spTree>
    <p:extLst>
      <p:ext uri="{BB962C8B-B14F-4D97-AF65-F5344CB8AC3E}">
        <p14:creationId xmlns:p14="http://schemas.microsoft.com/office/powerpoint/2010/main" val="281248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Types de mesures</a:t>
            </a:r>
          </a:p>
        </p:txBody>
      </p:sp>
      <p:graphicFrame>
        <p:nvGraphicFramePr>
          <p:cNvPr id="7" name="Espace réservé du contenu 6"/>
          <p:cNvGraphicFramePr>
            <a:graphicFrameLocks noGrp="1"/>
          </p:cNvGraphicFramePr>
          <p:nvPr>
            <p:ph idx="1"/>
          </p:nvPr>
        </p:nvGraphicFramePr>
        <p:xfrm>
          <a:off x="1096963" y="2610058"/>
          <a:ext cx="10058400" cy="2494280"/>
        </p:xfrm>
        <a:graphic>
          <a:graphicData uri="http://schemas.openxmlformats.org/drawingml/2006/table">
            <a:tbl>
              <a:tblPr firstRow="1" bandRow="1">
                <a:tableStyleId>{6E25E649-3F16-4E02-A733-19D2CDBF48F0}</a:tableStyleId>
              </a:tblPr>
              <a:tblGrid>
                <a:gridCol w="2022755">
                  <a:extLst>
                    <a:ext uri="{9D8B030D-6E8A-4147-A177-3AD203B41FA5}">
                      <a16:colId xmlns:a16="http://schemas.microsoft.com/office/drawing/2014/main" val="20000"/>
                    </a:ext>
                  </a:extLst>
                </a:gridCol>
                <a:gridCol w="8035645">
                  <a:extLst>
                    <a:ext uri="{9D8B030D-6E8A-4147-A177-3AD203B41FA5}">
                      <a16:colId xmlns:a16="http://schemas.microsoft.com/office/drawing/2014/main" val="20001"/>
                    </a:ext>
                  </a:extLst>
                </a:gridCol>
              </a:tblGrid>
              <a:tr h="370840">
                <a:tc>
                  <a:txBody>
                    <a:bodyPr/>
                    <a:lstStyle/>
                    <a:p>
                      <a:r>
                        <a:rPr lang="fr-FR" dirty="0"/>
                        <a:t>Types de mesures</a:t>
                      </a:r>
                    </a:p>
                  </a:txBody>
                  <a:tcPr anchor="ctr">
                    <a:lnB w="12700" cap="flat" cmpd="sng" algn="ctr">
                      <a:solidFill>
                        <a:schemeClr val="tx1"/>
                      </a:solidFill>
                      <a:prstDash val="solid"/>
                      <a:round/>
                      <a:headEnd type="none" w="med" len="med"/>
                      <a:tailEnd type="none" w="med" len="med"/>
                    </a:lnB>
                  </a:tcPr>
                </a:tc>
                <a:tc>
                  <a:txBody>
                    <a:bodyPr/>
                    <a:lstStyle/>
                    <a:p>
                      <a:pPr algn="ctr"/>
                      <a:r>
                        <a:rPr lang="fr-FR" dirty="0"/>
                        <a:t>Description et exemples</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41680">
                <a:tc>
                  <a:txBody>
                    <a:bodyPr/>
                    <a:lstStyle/>
                    <a:p>
                      <a:r>
                        <a:rPr lang="fr-FR" dirty="0"/>
                        <a:t>Additives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dirty="0"/>
                        <a:t>Peuvent être agrégées selon n'importe quelle dimension.</a:t>
                      </a:r>
                    </a:p>
                    <a:p>
                      <a:r>
                        <a:rPr lang="fr-FR" dirty="0"/>
                        <a:t>Exemple : montant de vente, quantité commandée,…..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41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Semi-additives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dirty="0"/>
                        <a:t>L’agrégation ne peut pas être réalisée pour certaines dimensions</a:t>
                      </a:r>
                    </a:p>
                    <a:p>
                      <a:r>
                        <a:rPr lang="fr-FR" dirty="0"/>
                        <a:t>Exemple : Solde de compte clients ne peut pas être agrégé pour la dimension</a:t>
                      </a:r>
                      <a:r>
                        <a:rPr lang="fr-FR" baseline="0" dirty="0"/>
                        <a:t> temps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Non-additives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dirty="0"/>
                        <a:t>L’agrégation ne peut se faire selon aucune dimension</a:t>
                      </a:r>
                    </a:p>
                    <a:p>
                      <a:r>
                        <a:rPr lang="fr-FR" dirty="0"/>
                        <a:t>Exemple : Pourcentages ou ratios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2" name="Espace réservé de la date 1"/>
          <p:cNvSpPr>
            <a:spLocks noGrp="1"/>
          </p:cNvSpPr>
          <p:nvPr>
            <p:ph type="dt" sz="half" idx="10"/>
          </p:nvPr>
        </p:nvSpPr>
        <p:spPr/>
        <p:txBody>
          <a:bodyPr/>
          <a:lstStyle/>
          <a:p>
            <a:fld id="{08EECD39-145E-7145-A95E-4F4F63054827}" type="datetime1">
              <a:rPr lang="fr-FR" smtClean="0"/>
              <a:pPr/>
              <a:t>06/04/2022</a:t>
            </a:fld>
            <a:endParaRPr lang="en-US" dirty="0"/>
          </a:p>
        </p:txBody>
      </p:sp>
      <p:sp>
        <p:nvSpPr>
          <p:cNvPr id="3" name="Espace réservé du pied de page 2"/>
          <p:cNvSpPr>
            <a:spLocks noGrp="1"/>
          </p:cNvSpPr>
          <p:nvPr>
            <p:ph type="ftr" sz="quarter" idx="11"/>
          </p:nvPr>
        </p:nvSpPr>
        <p:spPr/>
        <p:txBody>
          <a:bodyPr/>
          <a:lstStyle/>
          <a:p>
            <a:r>
              <a:rPr lang="en-US"/>
              <a:t>Business Intelligence</a:t>
            </a:r>
            <a:endParaRPr lang="en-US"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908479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DD040999-CF57-4304-801F-A1D40A47EC24}"/>
              </a:ext>
            </a:extLst>
          </p:cNvPr>
          <p:cNvSpPr>
            <a:spLocks noGrp="1"/>
          </p:cNvSpPr>
          <p:nvPr>
            <p:ph type="body" idx="1"/>
          </p:nvPr>
        </p:nvSpPr>
        <p:spPr>
          <a:xfrm>
            <a:off x="1612900" y="340077"/>
            <a:ext cx="977900" cy="639234"/>
          </a:xfrm>
        </p:spPr>
        <p:txBody>
          <a:bodyPr/>
          <a:lstStyle/>
          <a:p>
            <a:r>
              <a:rPr lang="fr-FR" dirty="0"/>
              <a:t>ROLAP</a:t>
            </a:r>
          </a:p>
        </p:txBody>
      </p:sp>
      <p:sp>
        <p:nvSpPr>
          <p:cNvPr id="9" name="Espace réservé du texte 8">
            <a:extLst>
              <a:ext uri="{FF2B5EF4-FFF2-40B4-BE49-F238E27FC236}">
                <a16:creationId xmlns:a16="http://schemas.microsoft.com/office/drawing/2014/main" id="{1365E458-21D3-4669-91ED-D18A4312F898}"/>
              </a:ext>
            </a:extLst>
          </p:cNvPr>
          <p:cNvSpPr>
            <a:spLocks noGrp="1"/>
          </p:cNvSpPr>
          <p:nvPr>
            <p:ph type="body" sz="quarter" idx="3"/>
          </p:nvPr>
        </p:nvSpPr>
        <p:spPr>
          <a:xfrm>
            <a:off x="7768508" y="526663"/>
            <a:ext cx="1021080" cy="452648"/>
          </a:xfrm>
        </p:spPr>
        <p:txBody>
          <a:bodyPr/>
          <a:lstStyle/>
          <a:p>
            <a:r>
              <a:rPr lang="fr-FR" dirty="0"/>
              <a:t>MOLAP</a:t>
            </a:r>
          </a:p>
        </p:txBody>
      </p:sp>
      <p:sp>
        <p:nvSpPr>
          <p:cNvPr id="2" name="Espace réservé de la date 1">
            <a:extLst>
              <a:ext uri="{FF2B5EF4-FFF2-40B4-BE49-F238E27FC236}">
                <a16:creationId xmlns:a16="http://schemas.microsoft.com/office/drawing/2014/main" id="{8A16419C-7E7C-4111-9C7E-4F9C1CE054B9}"/>
              </a:ext>
            </a:extLst>
          </p:cNvPr>
          <p:cNvSpPr>
            <a:spLocks noGrp="1"/>
          </p:cNvSpPr>
          <p:nvPr>
            <p:ph type="dt" sz="half" idx="10"/>
          </p:nvPr>
        </p:nvSpPr>
        <p:spPr/>
        <p:txBody>
          <a:bodyPr/>
          <a:lstStyle/>
          <a:p>
            <a:fld id="{08EECD39-145E-7145-A95E-4F4F63054827}" type="datetime1">
              <a:rPr lang="fr-FR" smtClean="0"/>
              <a:pPr/>
              <a:t>06/04/2022</a:t>
            </a:fld>
            <a:endParaRPr lang="en-US" dirty="0"/>
          </a:p>
        </p:txBody>
      </p:sp>
      <p:sp>
        <p:nvSpPr>
          <p:cNvPr id="3" name="Espace réservé du pied de page 2">
            <a:extLst>
              <a:ext uri="{FF2B5EF4-FFF2-40B4-BE49-F238E27FC236}">
                <a16:creationId xmlns:a16="http://schemas.microsoft.com/office/drawing/2014/main" id="{3517EE77-5456-4344-958C-070170B47357}"/>
              </a:ext>
            </a:extLst>
          </p:cNvPr>
          <p:cNvSpPr>
            <a:spLocks noGrp="1"/>
          </p:cNvSpPr>
          <p:nvPr>
            <p:ph type="ftr" sz="quarter" idx="11"/>
          </p:nvPr>
        </p:nvSpPr>
        <p:spPr/>
        <p:txBody>
          <a:bodyPr/>
          <a:lstStyle/>
          <a:p>
            <a:r>
              <a:rPr lang="en-US"/>
              <a:t>Business Intelligence</a:t>
            </a:r>
            <a:endParaRPr lang="en-US" dirty="0"/>
          </a:p>
        </p:txBody>
      </p:sp>
      <p:sp>
        <p:nvSpPr>
          <p:cNvPr id="4" name="Espace réservé du numéro de diapositive 3">
            <a:extLst>
              <a:ext uri="{FF2B5EF4-FFF2-40B4-BE49-F238E27FC236}">
                <a16:creationId xmlns:a16="http://schemas.microsoft.com/office/drawing/2014/main" id="{CF7EC422-B626-4110-8371-59D672A25CD3}"/>
              </a:ext>
            </a:extLst>
          </p:cNvPr>
          <p:cNvSpPr>
            <a:spLocks noGrp="1"/>
          </p:cNvSpPr>
          <p:nvPr>
            <p:ph type="sldNum" sz="quarter" idx="12"/>
          </p:nvPr>
        </p:nvSpPr>
        <p:spPr/>
        <p:txBody>
          <a:bodyPr/>
          <a:lstStyle/>
          <a:p>
            <a:fld id="{D57F1E4F-1CFF-5643-939E-217C01CDF565}" type="slidenum">
              <a:rPr lang="en-US" smtClean="0"/>
              <a:pPr/>
              <a:t>40</a:t>
            </a:fld>
            <a:endParaRPr lang="en-US" dirty="0"/>
          </a:p>
        </p:txBody>
      </p:sp>
      <p:pic>
        <p:nvPicPr>
          <p:cNvPr id="12" name="Image 11">
            <a:extLst>
              <a:ext uri="{FF2B5EF4-FFF2-40B4-BE49-F238E27FC236}">
                <a16:creationId xmlns:a16="http://schemas.microsoft.com/office/drawing/2014/main" id="{D0E1083B-4BD7-4E84-BC15-F88362C83958}"/>
              </a:ext>
            </a:extLst>
          </p:cNvPr>
          <p:cNvPicPr>
            <a:picLocks noChangeAspect="1"/>
          </p:cNvPicPr>
          <p:nvPr/>
        </p:nvPicPr>
        <p:blipFill>
          <a:blip r:embed="rId2"/>
          <a:stretch>
            <a:fillRect/>
          </a:stretch>
        </p:blipFill>
        <p:spPr>
          <a:xfrm>
            <a:off x="402684" y="979311"/>
            <a:ext cx="4351548" cy="5201380"/>
          </a:xfrm>
          <a:prstGeom prst="rect">
            <a:avLst/>
          </a:prstGeom>
        </p:spPr>
      </p:pic>
      <p:pic>
        <p:nvPicPr>
          <p:cNvPr id="14" name="Image 13">
            <a:extLst>
              <a:ext uri="{FF2B5EF4-FFF2-40B4-BE49-F238E27FC236}">
                <a16:creationId xmlns:a16="http://schemas.microsoft.com/office/drawing/2014/main" id="{64509C7B-DCBD-41F5-A1D9-B79F95A87BAE}"/>
              </a:ext>
            </a:extLst>
          </p:cNvPr>
          <p:cNvPicPr>
            <a:picLocks noChangeAspect="1"/>
          </p:cNvPicPr>
          <p:nvPr/>
        </p:nvPicPr>
        <p:blipFill>
          <a:blip r:embed="rId3"/>
          <a:stretch>
            <a:fillRect/>
          </a:stretch>
        </p:blipFill>
        <p:spPr>
          <a:xfrm>
            <a:off x="5154612" y="1446531"/>
            <a:ext cx="6248873" cy="2757169"/>
          </a:xfrm>
          <a:prstGeom prst="rect">
            <a:avLst/>
          </a:prstGeom>
        </p:spPr>
      </p:pic>
      <p:sp>
        <p:nvSpPr>
          <p:cNvPr id="17" name="Rectangle 16">
            <a:extLst>
              <a:ext uri="{FF2B5EF4-FFF2-40B4-BE49-F238E27FC236}">
                <a16:creationId xmlns:a16="http://schemas.microsoft.com/office/drawing/2014/main" id="{2638A657-D142-4AA6-9404-D40D72C03714}"/>
              </a:ext>
            </a:extLst>
          </p:cNvPr>
          <p:cNvSpPr/>
          <p:nvPr/>
        </p:nvSpPr>
        <p:spPr>
          <a:xfrm>
            <a:off x="4766932" y="1663700"/>
            <a:ext cx="387680" cy="2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97074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AA989BC0-9032-45C7-AE42-7864BA1983CF}"/>
              </a:ext>
            </a:extLst>
          </p:cNvPr>
          <p:cNvSpPr>
            <a:spLocks noGrp="1"/>
          </p:cNvSpPr>
          <p:nvPr>
            <p:ph type="title"/>
          </p:nvPr>
        </p:nvSpPr>
        <p:spPr/>
        <p:txBody>
          <a:bodyPr/>
          <a:lstStyle/>
          <a:p>
            <a:r>
              <a:rPr lang="fr-FR" dirty="0"/>
              <a:t>Forces et faiblesse de MOLAP</a:t>
            </a:r>
          </a:p>
        </p:txBody>
      </p:sp>
      <p:sp>
        <p:nvSpPr>
          <p:cNvPr id="6" name="Espace réservé du contenu 5">
            <a:extLst>
              <a:ext uri="{FF2B5EF4-FFF2-40B4-BE49-F238E27FC236}">
                <a16:creationId xmlns:a16="http://schemas.microsoft.com/office/drawing/2014/main" id="{FBA16F2E-F132-4F7E-A326-664CD1A873ED}"/>
              </a:ext>
            </a:extLst>
          </p:cNvPr>
          <p:cNvSpPr>
            <a:spLocks noGrp="1"/>
          </p:cNvSpPr>
          <p:nvPr>
            <p:ph idx="1"/>
          </p:nvPr>
        </p:nvSpPr>
        <p:spPr>
          <a:xfrm>
            <a:off x="596900" y="1667934"/>
            <a:ext cx="10922000" cy="4023360"/>
          </a:xfrm>
        </p:spPr>
        <p:txBody>
          <a:bodyPr>
            <a:noAutofit/>
          </a:bodyPr>
          <a:lstStyle/>
          <a:p>
            <a:pPr>
              <a:spcBef>
                <a:spcPts val="600"/>
              </a:spcBef>
            </a:pPr>
            <a:r>
              <a:rPr lang="fr-FR" sz="2200" b="1" u="sng" dirty="0"/>
              <a:t>Forces : </a:t>
            </a:r>
          </a:p>
          <a:p>
            <a:pPr>
              <a:spcBef>
                <a:spcPts val="600"/>
              </a:spcBef>
            </a:pPr>
            <a:r>
              <a:rPr lang="fr-FR" sz="2200" dirty="0"/>
              <a:t>Très bonnes performances dues à : </a:t>
            </a:r>
          </a:p>
          <a:p>
            <a:pPr marL="533400" indent="-177800">
              <a:spcBef>
                <a:spcPts val="600"/>
              </a:spcBef>
              <a:buFont typeface="Arial" panose="020B0604020202020204" pitchFamily="34" charset="0"/>
              <a:buChar char="•"/>
            </a:pPr>
            <a:r>
              <a:rPr lang="fr-FR" sz="2200" dirty="0"/>
              <a:t>la réalisation de nombreuses pré-agrégations et de pré-calculs de données sur tous les niveaux de hiérarchies des dimensions de l’ED </a:t>
            </a:r>
          </a:p>
          <a:p>
            <a:pPr marL="533400" indent="-177800">
              <a:spcBef>
                <a:spcPts val="600"/>
              </a:spcBef>
              <a:buFont typeface="Arial" panose="020B0604020202020204" pitchFamily="34" charset="0"/>
              <a:buChar char="•"/>
            </a:pPr>
            <a:r>
              <a:rPr lang="fr-FR" sz="2200" dirty="0"/>
              <a:t>accès rapide à une position d’un tableau (par son indice) </a:t>
            </a:r>
          </a:p>
          <a:p>
            <a:pPr>
              <a:spcBef>
                <a:spcPts val="600"/>
              </a:spcBef>
            </a:pPr>
            <a:r>
              <a:rPr lang="fr-FR" sz="2200" b="1" u="sng" dirty="0"/>
              <a:t>Faiblesses : </a:t>
            </a:r>
          </a:p>
          <a:p>
            <a:pPr marL="177800" indent="-177800">
              <a:spcBef>
                <a:spcPts val="600"/>
              </a:spcBef>
              <a:buFont typeface="Arial" panose="020B0604020202020204" pitchFamily="34" charset="0"/>
              <a:buChar char="•"/>
              <a:tabLst>
                <a:tab pos="177800" algn="l"/>
              </a:tabLst>
            </a:pPr>
            <a:r>
              <a:rPr lang="fr-FR" sz="2200" dirty="0"/>
              <a:t>Coût plus élevé</a:t>
            </a:r>
          </a:p>
          <a:p>
            <a:pPr marL="177800" indent="-177800">
              <a:spcBef>
                <a:spcPts val="600"/>
              </a:spcBef>
              <a:buFont typeface="Arial" panose="020B0604020202020204" pitchFamily="34" charset="0"/>
              <a:buChar char="•"/>
              <a:tabLst>
                <a:tab pos="177800" algn="l"/>
              </a:tabLst>
            </a:pPr>
            <a:r>
              <a:rPr lang="fr-FR" sz="2200" dirty="0"/>
              <a:t>Les pré-agrégations et les pré-calculs de données réalisés génèrent de très importants volumes de données </a:t>
            </a:r>
          </a:p>
          <a:p>
            <a:pPr marL="177800" indent="-177800">
              <a:spcBef>
                <a:spcPts val="600"/>
              </a:spcBef>
              <a:buFont typeface="Arial" panose="020B0604020202020204" pitchFamily="34" charset="0"/>
              <a:buChar char="•"/>
              <a:tabLst>
                <a:tab pos="177800" algn="l"/>
              </a:tabLst>
            </a:pPr>
            <a:r>
              <a:rPr lang="fr-FR" sz="2200" dirty="0"/>
              <a:t>quand la taille de l’ED dépasse quelques Go et que le modèle multidimensionnel évolue, les performances se dégradent vite </a:t>
            </a:r>
          </a:p>
          <a:p>
            <a:pPr marL="177800" indent="-177800">
              <a:spcBef>
                <a:spcPts val="600"/>
              </a:spcBef>
              <a:buFont typeface="Arial" panose="020B0604020202020204" pitchFamily="34" charset="0"/>
              <a:buChar char="•"/>
              <a:tabLst>
                <a:tab pos="177800" algn="l"/>
              </a:tabLst>
            </a:pPr>
            <a:r>
              <a:rPr lang="fr-FR" sz="2200" dirty="0"/>
              <a:t>Techniques incrémentales de rafraîchissement limitées : nécessité de reconstruire périodiquement l’ED</a:t>
            </a:r>
          </a:p>
        </p:txBody>
      </p:sp>
      <p:sp>
        <p:nvSpPr>
          <p:cNvPr id="2" name="Espace réservé de la date 1">
            <a:extLst>
              <a:ext uri="{FF2B5EF4-FFF2-40B4-BE49-F238E27FC236}">
                <a16:creationId xmlns:a16="http://schemas.microsoft.com/office/drawing/2014/main" id="{67DD2734-BA51-4298-97FB-F411BC5A1195}"/>
              </a:ext>
            </a:extLst>
          </p:cNvPr>
          <p:cNvSpPr>
            <a:spLocks noGrp="1"/>
          </p:cNvSpPr>
          <p:nvPr>
            <p:ph type="dt" sz="half" idx="10"/>
          </p:nvPr>
        </p:nvSpPr>
        <p:spPr/>
        <p:txBody>
          <a:bodyPr/>
          <a:lstStyle/>
          <a:p>
            <a:fld id="{08EECD39-145E-7145-A95E-4F4F63054827}" type="datetime1">
              <a:rPr lang="fr-FR" smtClean="0"/>
              <a:pPr/>
              <a:t>06/04/2022</a:t>
            </a:fld>
            <a:endParaRPr lang="en-US" dirty="0"/>
          </a:p>
        </p:txBody>
      </p:sp>
      <p:sp>
        <p:nvSpPr>
          <p:cNvPr id="3" name="Espace réservé du pied de page 2">
            <a:extLst>
              <a:ext uri="{FF2B5EF4-FFF2-40B4-BE49-F238E27FC236}">
                <a16:creationId xmlns:a16="http://schemas.microsoft.com/office/drawing/2014/main" id="{96040769-C630-41B5-BDB8-2C79488812AC}"/>
              </a:ext>
            </a:extLst>
          </p:cNvPr>
          <p:cNvSpPr>
            <a:spLocks noGrp="1"/>
          </p:cNvSpPr>
          <p:nvPr>
            <p:ph type="ftr" sz="quarter" idx="11"/>
          </p:nvPr>
        </p:nvSpPr>
        <p:spPr/>
        <p:txBody>
          <a:bodyPr/>
          <a:lstStyle/>
          <a:p>
            <a:r>
              <a:rPr lang="en-US"/>
              <a:t>Business Intelligence</a:t>
            </a:r>
            <a:endParaRPr lang="en-US" dirty="0"/>
          </a:p>
        </p:txBody>
      </p:sp>
      <p:sp>
        <p:nvSpPr>
          <p:cNvPr id="4" name="Espace réservé du numéro de diapositive 3">
            <a:extLst>
              <a:ext uri="{FF2B5EF4-FFF2-40B4-BE49-F238E27FC236}">
                <a16:creationId xmlns:a16="http://schemas.microsoft.com/office/drawing/2014/main" id="{35583385-FD6B-47F9-9070-BDD0E81243C1}"/>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4886854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9FEF4B-A6B1-44D4-9B4F-A4AEE0009F77}"/>
              </a:ext>
            </a:extLst>
          </p:cNvPr>
          <p:cNvSpPr>
            <a:spLocks noGrp="1"/>
          </p:cNvSpPr>
          <p:nvPr>
            <p:ph type="title"/>
          </p:nvPr>
        </p:nvSpPr>
        <p:spPr/>
        <p:txBody>
          <a:bodyPr/>
          <a:lstStyle/>
          <a:p>
            <a:r>
              <a:rPr lang="fr-FR" dirty="0"/>
              <a:t>HOLAP (</a:t>
            </a:r>
            <a:r>
              <a:rPr lang="fr-FR" dirty="0" err="1"/>
              <a:t>Hybrid</a:t>
            </a:r>
            <a:r>
              <a:rPr lang="fr-FR" dirty="0"/>
              <a:t> OLAP)</a:t>
            </a:r>
          </a:p>
        </p:txBody>
      </p:sp>
      <p:sp>
        <p:nvSpPr>
          <p:cNvPr id="3" name="Espace réservé du contenu 2">
            <a:extLst>
              <a:ext uri="{FF2B5EF4-FFF2-40B4-BE49-F238E27FC236}">
                <a16:creationId xmlns:a16="http://schemas.microsoft.com/office/drawing/2014/main" id="{55BC49A2-8163-422B-8924-F15AD8D6F3C9}"/>
              </a:ext>
            </a:extLst>
          </p:cNvPr>
          <p:cNvSpPr>
            <a:spLocks noGrp="1"/>
          </p:cNvSpPr>
          <p:nvPr>
            <p:ph idx="1"/>
          </p:nvPr>
        </p:nvSpPr>
        <p:spPr/>
        <p:txBody>
          <a:bodyPr>
            <a:noAutofit/>
          </a:bodyPr>
          <a:lstStyle/>
          <a:p>
            <a:r>
              <a:rPr lang="fr-FR" sz="2800" dirty="0"/>
              <a:t>Les systèmes HOPAL essaient de combiner les bons cotés des systèmes ROLAP et MOLAP : </a:t>
            </a:r>
          </a:p>
          <a:p>
            <a:pPr marL="444500" indent="-266700">
              <a:buFont typeface="Arial" panose="020B0604020202020204" pitchFamily="34" charset="0"/>
              <a:buChar char="•"/>
            </a:pPr>
            <a:r>
              <a:rPr lang="fr-FR" sz="2800" dirty="0"/>
              <a:t>En stockant les données détaillées (granularité fine) de l’ED dans un SGBD Relationnel - ROLAP </a:t>
            </a:r>
          </a:p>
          <a:p>
            <a:pPr marL="444500" indent="-266700">
              <a:buFont typeface="Arial" panose="020B0604020202020204" pitchFamily="34" charset="0"/>
              <a:buChar char="•"/>
            </a:pPr>
            <a:r>
              <a:rPr lang="fr-FR" sz="2800" dirty="0"/>
              <a:t>En stockant les données agrégées, souvent des magasins de données (data </a:t>
            </a:r>
            <a:r>
              <a:rPr lang="fr-FR" sz="2800" dirty="0" err="1"/>
              <a:t>marts</a:t>
            </a:r>
            <a:r>
              <a:rPr lang="fr-FR" sz="2800" dirty="0"/>
              <a:t>) de l’ED dans un SGBD Multidimensionnel – MOLAP (granularité moins fine, index en mémoire centrale, …) </a:t>
            </a:r>
          </a:p>
          <a:p>
            <a:r>
              <a:rPr lang="fr-FR" sz="2800" dirty="0"/>
              <a:t>Ils permettent ainsi d’avoir des DWH de taille importante tout en ayant des temps de réponse satisfaisants.</a:t>
            </a:r>
          </a:p>
        </p:txBody>
      </p:sp>
      <p:sp>
        <p:nvSpPr>
          <p:cNvPr id="4" name="Espace réservé de la date 3">
            <a:extLst>
              <a:ext uri="{FF2B5EF4-FFF2-40B4-BE49-F238E27FC236}">
                <a16:creationId xmlns:a16="http://schemas.microsoft.com/office/drawing/2014/main" id="{F93CD811-B93F-4F81-8578-3C7210332C75}"/>
              </a:ext>
            </a:extLst>
          </p:cNvPr>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a:extLst>
              <a:ext uri="{FF2B5EF4-FFF2-40B4-BE49-F238E27FC236}">
                <a16:creationId xmlns:a16="http://schemas.microsoft.com/office/drawing/2014/main" id="{29BFE684-842E-4827-8442-060F2C9F9FC7}"/>
              </a:ext>
            </a:extLst>
          </p:cNvPr>
          <p:cNvSpPr>
            <a:spLocks noGrp="1"/>
          </p:cNvSpPr>
          <p:nvPr>
            <p:ph type="ftr" sz="quarter" idx="11"/>
          </p:nvPr>
        </p:nvSpPr>
        <p:spPr/>
        <p:txBody>
          <a:bodyPr/>
          <a:lstStyle/>
          <a:p>
            <a:r>
              <a:rPr lang="en-US"/>
              <a:t>Business Intelligence</a:t>
            </a:r>
            <a:endParaRPr lang="en-US" dirty="0"/>
          </a:p>
        </p:txBody>
      </p:sp>
      <p:sp>
        <p:nvSpPr>
          <p:cNvPr id="6" name="Espace réservé du numéro de diapositive 5">
            <a:extLst>
              <a:ext uri="{FF2B5EF4-FFF2-40B4-BE49-F238E27FC236}">
                <a16:creationId xmlns:a16="http://schemas.microsoft.com/office/drawing/2014/main" id="{C8A47051-7EAA-4616-AFB1-BA1C887ACC25}"/>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587837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B6D2F88-F10F-4164-91A7-94518D6D1655}"/>
              </a:ext>
            </a:extLst>
          </p:cNvPr>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a:extLst>
              <a:ext uri="{FF2B5EF4-FFF2-40B4-BE49-F238E27FC236}">
                <a16:creationId xmlns:a16="http://schemas.microsoft.com/office/drawing/2014/main" id="{646F5EFF-00EB-4FAB-9C9B-210253083DEB}"/>
              </a:ext>
            </a:extLst>
          </p:cNvPr>
          <p:cNvSpPr>
            <a:spLocks noGrp="1"/>
          </p:cNvSpPr>
          <p:nvPr>
            <p:ph type="ftr" sz="quarter" idx="11"/>
          </p:nvPr>
        </p:nvSpPr>
        <p:spPr/>
        <p:txBody>
          <a:bodyPr/>
          <a:lstStyle/>
          <a:p>
            <a:r>
              <a:rPr lang="en-US"/>
              <a:t>Business Intelligence</a:t>
            </a:r>
            <a:endParaRPr lang="en-US" dirty="0"/>
          </a:p>
        </p:txBody>
      </p:sp>
      <p:sp>
        <p:nvSpPr>
          <p:cNvPr id="6" name="Espace réservé du numéro de diapositive 5">
            <a:extLst>
              <a:ext uri="{FF2B5EF4-FFF2-40B4-BE49-F238E27FC236}">
                <a16:creationId xmlns:a16="http://schemas.microsoft.com/office/drawing/2014/main" id="{11F920ED-4BDC-469F-A6E9-E5F909B4288F}"/>
              </a:ext>
            </a:extLst>
          </p:cNvPr>
          <p:cNvSpPr>
            <a:spLocks noGrp="1"/>
          </p:cNvSpPr>
          <p:nvPr>
            <p:ph type="sldNum" sz="quarter" idx="12"/>
          </p:nvPr>
        </p:nvSpPr>
        <p:spPr/>
        <p:txBody>
          <a:bodyPr/>
          <a:lstStyle/>
          <a:p>
            <a:fld id="{D57F1E4F-1CFF-5643-939E-217C01CDF565}" type="slidenum">
              <a:rPr lang="en-US" smtClean="0"/>
              <a:pPr/>
              <a:t>43</a:t>
            </a:fld>
            <a:endParaRPr lang="en-US" dirty="0"/>
          </a:p>
        </p:txBody>
      </p:sp>
      <p:pic>
        <p:nvPicPr>
          <p:cNvPr id="8" name="Image 7">
            <a:extLst>
              <a:ext uri="{FF2B5EF4-FFF2-40B4-BE49-F238E27FC236}">
                <a16:creationId xmlns:a16="http://schemas.microsoft.com/office/drawing/2014/main" id="{D059D503-250F-4E06-BE98-A6919897DCA3}"/>
              </a:ext>
            </a:extLst>
          </p:cNvPr>
          <p:cNvPicPr>
            <a:picLocks noChangeAspect="1"/>
          </p:cNvPicPr>
          <p:nvPr/>
        </p:nvPicPr>
        <p:blipFill>
          <a:blip r:embed="rId2"/>
          <a:stretch>
            <a:fillRect/>
          </a:stretch>
        </p:blipFill>
        <p:spPr>
          <a:xfrm>
            <a:off x="347020" y="1549400"/>
            <a:ext cx="11187208" cy="3657599"/>
          </a:xfrm>
          <a:prstGeom prst="rect">
            <a:avLst/>
          </a:prstGeom>
        </p:spPr>
      </p:pic>
    </p:spTree>
    <p:extLst>
      <p:ext uri="{BB962C8B-B14F-4D97-AF65-F5344CB8AC3E}">
        <p14:creationId xmlns:p14="http://schemas.microsoft.com/office/powerpoint/2010/main" val="2301706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Exemple de mesure semi-additive : Analyse de stock</a:t>
            </a:r>
          </a:p>
        </p:txBody>
      </p:sp>
      <p:sp>
        <p:nvSpPr>
          <p:cNvPr id="2" name="Espace réservé de la date 1"/>
          <p:cNvSpPr>
            <a:spLocks noGrp="1"/>
          </p:cNvSpPr>
          <p:nvPr>
            <p:ph type="dt" sz="half" idx="10"/>
          </p:nvPr>
        </p:nvSpPr>
        <p:spPr/>
        <p:txBody>
          <a:bodyPr/>
          <a:lstStyle/>
          <a:p>
            <a:fld id="{08EECD39-145E-7145-A95E-4F4F63054827}" type="datetime1">
              <a:rPr lang="fr-FR" smtClean="0"/>
              <a:pPr/>
              <a:t>06/04/2022</a:t>
            </a:fld>
            <a:endParaRPr lang="en-US" dirty="0"/>
          </a:p>
        </p:txBody>
      </p:sp>
      <p:sp>
        <p:nvSpPr>
          <p:cNvPr id="3" name="Espace réservé du pied de page 2"/>
          <p:cNvSpPr>
            <a:spLocks noGrp="1"/>
          </p:cNvSpPr>
          <p:nvPr>
            <p:ph type="ftr" sz="quarter" idx="11"/>
          </p:nvPr>
        </p:nvSpPr>
        <p:spPr/>
        <p:txBody>
          <a:bodyPr/>
          <a:lstStyle/>
          <a:p>
            <a:r>
              <a:rPr lang="en-US"/>
              <a:t>Business Intelligence</a:t>
            </a:r>
            <a:endParaRPr lang="en-US"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5" name="Image 4"/>
          <p:cNvPicPr>
            <a:picLocks noChangeAspect="1"/>
          </p:cNvPicPr>
          <p:nvPr/>
        </p:nvPicPr>
        <p:blipFill>
          <a:blip r:embed="rId2"/>
          <a:stretch>
            <a:fillRect/>
          </a:stretch>
        </p:blipFill>
        <p:spPr>
          <a:xfrm>
            <a:off x="255831" y="1859919"/>
            <a:ext cx="6672693" cy="2712082"/>
          </a:xfrm>
          <a:prstGeom prst="rect">
            <a:avLst/>
          </a:prstGeom>
        </p:spPr>
      </p:pic>
      <p:pic>
        <p:nvPicPr>
          <p:cNvPr id="8" name="Image 7"/>
          <p:cNvPicPr>
            <a:picLocks noChangeAspect="1"/>
          </p:cNvPicPr>
          <p:nvPr/>
        </p:nvPicPr>
        <p:blipFill>
          <a:blip r:embed="rId3"/>
          <a:stretch>
            <a:fillRect/>
          </a:stretch>
        </p:blipFill>
        <p:spPr>
          <a:xfrm>
            <a:off x="559677" y="4831808"/>
            <a:ext cx="1971675" cy="981075"/>
          </a:xfrm>
          <a:prstGeom prst="rect">
            <a:avLst/>
          </a:prstGeom>
        </p:spPr>
      </p:pic>
      <p:sp>
        <p:nvSpPr>
          <p:cNvPr id="10" name="ZoneTexte 9"/>
          <p:cNvSpPr txBox="1"/>
          <p:nvPr/>
        </p:nvSpPr>
        <p:spPr>
          <a:xfrm>
            <a:off x="2753953" y="4950142"/>
            <a:ext cx="803136" cy="646331"/>
          </a:xfrm>
          <a:prstGeom prst="rect">
            <a:avLst/>
          </a:prstGeom>
          <a:noFill/>
        </p:spPr>
        <p:txBody>
          <a:bodyPr wrap="square" rtlCol="0">
            <a:spAutoFit/>
          </a:bodyPr>
          <a:lstStyle/>
          <a:p>
            <a:r>
              <a:rPr lang="fr-FR" sz="3600" b="1" dirty="0">
                <a:solidFill>
                  <a:srgbClr val="FF0000"/>
                </a:solidFill>
              </a:rPr>
              <a:t>??</a:t>
            </a:r>
          </a:p>
        </p:txBody>
      </p:sp>
      <p:pic>
        <p:nvPicPr>
          <p:cNvPr id="11" name="Image 10"/>
          <p:cNvPicPr>
            <a:picLocks noChangeAspect="1"/>
          </p:cNvPicPr>
          <p:nvPr/>
        </p:nvPicPr>
        <p:blipFill>
          <a:blip r:embed="rId4"/>
          <a:stretch>
            <a:fillRect/>
          </a:stretch>
        </p:blipFill>
        <p:spPr>
          <a:xfrm>
            <a:off x="3838988" y="4644278"/>
            <a:ext cx="5743575" cy="1314450"/>
          </a:xfrm>
          <a:prstGeom prst="rect">
            <a:avLst/>
          </a:prstGeom>
        </p:spPr>
      </p:pic>
      <p:cxnSp>
        <p:nvCxnSpPr>
          <p:cNvPr id="13" name="Connecteur droit 12"/>
          <p:cNvCxnSpPr/>
          <p:nvPr/>
        </p:nvCxnSpPr>
        <p:spPr>
          <a:xfrm flipV="1">
            <a:off x="4184725" y="4270786"/>
            <a:ext cx="4324264" cy="194713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4421393" y="4572001"/>
            <a:ext cx="4547981" cy="164591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7556160" y="2506532"/>
            <a:ext cx="3599520" cy="1384995"/>
          </a:xfrm>
          <a:prstGeom prst="rect">
            <a:avLst/>
          </a:prstGeom>
          <a:noFill/>
        </p:spPr>
        <p:txBody>
          <a:bodyPr wrap="square" rtlCol="0">
            <a:spAutoFit/>
          </a:bodyPr>
          <a:lstStyle/>
          <a:p>
            <a:r>
              <a:rPr lang="fr-FR" sz="2800" dirty="0"/>
              <a:t>Pas d’agrégation possible sur la dimension temps</a:t>
            </a:r>
          </a:p>
        </p:txBody>
      </p:sp>
    </p:spTree>
    <p:extLst>
      <p:ext uri="{BB962C8B-B14F-4D97-AF65-F5344CB8AC3E}">
        <p14:creationId xmlns:p14="http://schemas.microsoft.com/office/powerpoint/2010/main" val="38569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Dimension</a:t>
            </a:r>
          </a:p>
        </p:txBody>
      </p:sp>
      <p:sp>
        <p:nvSpPr>
          <p:cNvPr id="3" name="Espace réservé du contenu 2"/>
          <p:cNvSpPr>
            <a:spLocks noGrp="1"/>
          </p:cNvSpPr>
          <p:nvPr>
            <p:ph idx="1"/>
          </p:nvPr>
        </p:nvSpPr>
        <p:spPr>
          <a:xfrm>
            <a:off x="1066800" y="2086892"/>
            <a:ext cx="10058400" cy="4023360"/>
          </a:xfrm>
        </p:spPr>
        <p:txBody>
          <a:bodyPr>
            <a:noAutofit/>
          </a:bodyPr>
          <a:lstStyle/>
          <a:p>
            <a:r>
              <a:rPr lang="fr-FR" sz="2800" dirty="0"/>
              <a:t>Une dimension est une table qui représente un axe d’analyse important dans la prise de décision. Ex : Temps, Découpage administratif, Produits.</a:t>
            </a:r>
          </a:p>
          <a:p>
            <a:r>
              <a:rPr lang="fr-FR" sz="2800" dirty="0"/>
              <a:t>Les tables de dimensions comportent des attributs relatifs à cette  dimension qui ont pour objectif d’aider à rassembler les dimensions avec lesquelles les décisions sont prises. Elles sont quelquefois organisés en hiérarchie c’est-à-dire que chacun des attributs appartient à un niveau hiérarchique (ou niveau de granularité) particulier.</a:t>
            </a:r>
          </a:p>
          <a:p>
            <a:r>
              <a:rPr lang="fr-FR" sz="2800" dirty="0"/>
              <a:t>Ex : pour la dimension Temps: année –semestre – mois – jour</a:t>
            </a:r>
          </a:p>
          <a:p>
            <a:endParaRPr lang="fr-FR" sz="2800" dirty="0"/>
          </a:p>
        </p:txBody>
      </p:sp>
      <p:sp>
        <p:nvSpPr>
          <p:cNvPr id="4" name="Espace réservé de la date 3"/>
          <p:cNvSpPr>
            <a:spLocks noGrp="1"/>
          </p:cNvSpPr>
          <p:nvPr>
            <p:ph type="dt" sz="half" idx="10"/>
          </p:nvPr>
        </p:nvSpPr>
        <p:spPr/>
        <p:txBody>
          <a:bodyPr/>
          <a:lstStyle/>
          <a:p>
            <a:fld id="{71271B9D-05D0-6647-86BF-5CADC675A2E2}" type="datetime1">
              <a:rPr lang="fr-FR" smtClean="0"/>
              <a:pPr/>
              <a:t>06/04/2022</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968591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Différence entre attributs numériques de dimension et mesures</a:t>
            </a:r>
          </a:p>
        </p:txBody>
      </p:sp>
      <p:sp>
        <p:nvSpPr>
          <p:cNvPr id="7" name="Espace réservé du texte 6"/>
          <p:cNvSpPr>
            <a:spLocks noGrp="1"/>
          </p:cNvSpPr>
          <p:nvPr>
            <p:ph type="body" idx="1"/>
          </p:nvPr>
        </p:nvSpPr>
        <p:spPr/>
        <p:txBody>
          <a:bodyPr/>
          <a:lstStyle/>
          <a:p>
            <a:r>
              <a:rPr lang="fr-FR" sz="2400" u="sng" dirty="0"/>
              <a:t>Mesure</a:t>
            </a:r>
          </a:p>
        </p:txBody>
      </p:sp>
      <p:sp>
        <p:nvSpPr>
          <p:cNvPr id="8" name="Espace réservé du contenu 7"/>
          <p:cNvSpPr>
            <a:spLocks noGrp="1"/>
          </p:cNvSpPr>
          <p:nvPr>
            <p:ph sz="half" idx="2"/>
          </p:nvPr>
        </p:nvSpPr>
        <p:spPr/>
        <p:txBody>
          <a:bodyPr>
            <a:normAutofit/>
          </a:bodyPr>
          <a:lstStyle/>
          <a:p>
            <a:r>
              <a:rPr lang="fr-FR" sz="2400" dirty="0"/>
              <a:t>Dépendent d'un événement d'affaires</a:t>
            </a:r>
          </a:p>
          <a:p>
            <a:r>
              <a:rPr lang="fr-FR" sz="2400" dirty="0"/>
              <a:t>Ont souvent des valeurs continues (ou un grand nombre de valeurs discrètes possibles) </a:t>
            </a:r>
          </a:p>
          <a:p>
            <a:r>
              <a:rPr lang="fr-FR" sz="2400" dirty="0"/>
              <a:t>Servent dans le calcul d’indicateurs de performance</a:t>
            </a:r>
          </a:p>
          <a:p>
            <a:r>
              <a:rPr lang="fr-FR" sz="2400" dirty="0"/>
              <a:t>Ex: montant total et quantité d'une commande. </a:t>
            </a:r>
          </a:p>
        </p:txBody>
      </p:sp>
      <p:sp>
        <p:nvSpPr>
          <p:cNvPr id="9" name="Espace réservé du texte 8"/>
          <p:cNvSpPr>
            <a:spLocks noGrp="1"/>
          </p:cNvSpPr>
          <p:nvPr>
            <p:ph type="body" sz="quarter" idx="3"/>
          </p:nvPr>
        </p:nvSpPr>
        <p:spPr/>
        <p:txBody>
          <a:bodyPr>
            <a:normAutofit lnSpcReduction="10000"/>
          </a:bodyPr>
          <a:lstStyle/>
          <a:p>
            <a:r>
              <a:rPr lang="fr-FR" sz="2400" u="sng" dirty="0"/>
              <a:t>Attribut numérique de dimension</a:t>
            </a:r>
          </a:p>
        </p:txBody>
      </p:sp>
      <p:sp>
        <p:nvSpPr>
          <p:cNvPr id="10" name="Espace réservé du contenu 9"/>
          <p:cNvSpPr>
            <a:spLocks noGrp="1"/>
          </p:cNvSpPr>
          <p:nvPr>
            <p:ph sz="quarter" idx="4"/>
          </p:nvPr>
        </p:nvSpPr>
        <p:spPr/>
        <p:txBody>
          <a:bodyPr/>
          <a:lstStyle/>
          <a:p>
            <a:r>
              <a:rPr lang="fr-FR" sz="2400" dirty="0"/>
              <a:t>Indépendants des événements d'affaires </a:t>
            </a:r>
          </a:p>
          <a:p>
            <a:r>
              <a:rPr lang="fr-FR" sz="2400" dirty="0"/>
              <a:t>Ont souvent des valeurs discrètes</a:t>
            </a:r>
          </a:p>
          <a:p>
            <a:r>
              <a:rPr lang="fr-FR" sz="2400" dirty="0"/>
              <a:t>Servent à filtrer ou étiqueter les faits</a:t>
            </a:r>
          </a:p>
          <a:p>
            <a:r>
              <a:rPr lang="fr-FR" sz="2400" dirty="0"/>
              <a:t>Ex: code postal d'une ville, âge d'un client, etc.</a:t>
            </a:r>
          </a:p>
        </p:txBody>
      </p:sp>
      <p:sp>
        <p:nvSpPr>
          <p:cNvPr id="4" name="Espace réservé de la date 3"/>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7</a:t>
            </a:fld>
            <a:endParaRPr lang="en-US" dirty="0"/>
          </a:p>
        </p:txBody>
      </p:sp>
      <p:cxnSp>
        <p:nvCxnSpPr>
          <p:cNvPr id="12" name="Connecteur droit 11"/>
          <p:cNvCxnSpPr/>
          <p:nvPr/>
        </p:nvCxnSpPr>
        <p:spPr>
          <a:xfrm flipH="1">
            <a:off x="6121101" y="1866456"/>
            <a:ext cx="5379" cy="387813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768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Structure de base d’une dimension</a:t>
            </a:r>
          </a:p>
        </p:txBody>
      </p:sp>
      <p:sp>
        <p:nvSpPr>
          <p:cNvPr id="2" name="Espace réservé de la date 1"/>
          <p:cNvSpPr>
            <a:spLocks noGrp="1"/>
          </p:cNvSpPr>
          <p:nvPr>
            <p:ph type="dt" sz="half" idx="10"/>
          </p:nvPr>
        </p:nvSpPr>
        <p:spPr/>
        <p:txBody>
          <a:bodyPr/>
          <a:lstStyle/>
          <a:p>
            <a:fld id="{08EECD39-145E-7145-A95E-4F4F63054827}" type="datetime1">
              <a:rPr lang="fr-FR" smtClean="0"/>
              <a:pPr/>
              <a:t>06/04/2022</a:t>
            </a:fld>
            <a:endParaRPr lang="en-US" dirty="0"/>
          </a:p>
        </p:txBody>
      </p:sp>
      <p:sp>
        <p:nvSpPr>
          <p:cNvPr id="3" name="Espace réservé du pied de page 2"/>
          <p:cNvSpPr>
            <a:spLocks noGrp="1"/>
          </p:cNvSpPr>
          <p:nvPr>
            <p:ph type="ftr" sz="quarter" idx="11"/>
          </p:nvPr>
        </p:nvSpPr>
        <p:spPr/>
        <p:txBody>
          <a:bodyPr/>
          <a:lstStyle/>
          <a:p>
            <a:r>
              <a:rPr lang="en-US"/>
              <a:t>Business Intelligence</a:t>
            </a:r>
            <a:endParaRPr lang="en-US"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8</a:t>
            </a:fld>
            <a:endParaRPr lang="en-US" dirty="0"/>
          </a:p>
        </p:txBody>
      </p:sp>
      <p:grpSp>
        <p:nvGrpSpPr>
          <p:cNvPr id="22" name="Groupe 21"/>
          <p:cNvGrpSpPr/>
          <p:nvPr/>
        </p:nvGrpSpPr>
        <p:grpSpPr>
          <a:xfrm>
            <a:off x="1203959" y="1874520"/>
            <a:ext cx="2880361" cy="4312919"/>
            <a:chOff x="1203959" y="1874520"/>
            <a:chExt cx="2880361" cy="4312919"/>
          </a:xfrm>
        </p:grpSpPr>
        <p:sp>
          <p:nvSpPr>
            <p:cNvPr id="7" name="Rectangle 6"/>
            <p:cNvSpPr/>
            <p:nvPr/>
          </p:nvSpPr>
          <p:spPr>
            <a:xfrm>
              <a:off x="1203960" y="1874520"/>
              <a:ext cx="2880360" cy="514491"/>
            </a:xfrm>
            <a:prstGeom prst="rect">
              <a:avLst/>
            </a:prstGeom>
            <a:solidFill>
              <a:schemeClr val="accent3">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Table de dimension</a:t>
              </a:r>
            </a:p>
          </p:txBody>
        </p:sp>
        <p:sp>
          <p:nvSpPr>
            <p:cNvPr id="8" name="Rectangle 7"/>
            <p:cNvSpPr/>
            <p:nvPr/>
          </p:nvSpPr>
          <p:spPr>
            <a:xfrm>
              <a:off x="1203960" y="2404251"/>
              <a:ext cx="2880360" cy="575451"/>
            </a:xfrm>
            <a:prstGeom prst="rect">
              <a:avLst/>
            </a:prstGeom>
            <a:solidFill>
              <a:schemeClr val="accent2">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Clé primaire</a:t>
              </a:r>
            </a:p>
          </p:txBody>
        </p:sp>
        <p:sp>
          <p:nvSpPr>
            <p:cNvPr id="9" name="Rectangle 8"/>
            <p:cNvSpPr/>
            <p:nvPr/>
          </p:nvSpPr>
          <p:spPr>
            <a:xfrm>
              <a:off x="1203959" y="2994942"/>
              <a:ext cx="2880361" cy="1655232"/>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Attribut 1</a:t>
              </a:r>
            </a:p>
            <a:p>
              <a:pPr algn="ctr"/>
              <a:r>
                <a:rPr lang="fr-FR" sz="2400" dirty="0">
                  <a:solidFill>
                    <a:schemeClr val="tx1"/>
                  </a:solidFill>
                </a:rPr>
                <a:t>Attribut 2</a:t>
              </a:r>
            </a:p>
            <a:p>
              <a:pPr algn="ctr"/>
              <a:r>
                <a:rPr lang="fr-FR" sz="2400" dirty="0">
                  <a:solidFill>
                    <a:schemeClr val="tx1"/>
                  </a:solidFill>
                </a:rPr>
                <a:t>……</a:t>
              </a:r>
            </a:p>
            <a:p>
              <a:pPr algn="ctr"/>
              <a:r>
                <a:rPr lang="fr-FR" sz="2400" dirty="0">
                  <a:solidFill>
                    <a:schemeClr val="tx1"/>
                  </a:solidFill>
                </a:rPr>
                <a:t>Attribut n</a:t>
              </a:r>
            </a:p>
          </p:txBody>
        </p:sp>
        <p:sp>
          <p:nvSpPr>
            <p:cNvPr id="10" name="Rectangle 9"/>
            <p:cNvSpPr/>
            <p:nvPr/>
          </p:nvSpPr>
          <p:spPr>
            <a:xfrm>
              <a:off x="1203960" y="4665414"/>
              <a:ext cx="2880360" cy="1522025"/>
            </a:xfrm>
            <a:prstGeom prst="rect">
              <a:avLst/>
            </a:prstGeom>
            <a:solidFill>
              <a:schemeClr val="accent5">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Clé spéciale 1</a:t>
              </a:r>
            </a:p>
            <a:p>
              <a:pPr algn="ctr"/>
              <a:r>
                <a:rPr lang="fr-FR" sz="2400" dirty="0">
                  <a:solidFill>
                    <a:schemeClr val="tx1"/>
                  </a:solidFill>
                </a:rPr>
                <a:t>Clé spéciale 2</a:t>
              </a:r>
            </a:p>
            <a:p>
              <a:pPr algn="ctr"/>
              <a:r>
                <a:rPr lang="fr-FR" sz="2400" dirty="0">
                  <a:solidFill>
                    <a:schemeClr val="tx1"/>
                  </a:solidFill>
                </a:rPr>
                <a:t>….</a:t>
              </a:r>
            </a:p>
            <a:p>
              <a:pPr algn="ctr"/>
              <a:r>
                <a:rPr lang="fr-FR" sz="2400" dirty="0">
                  <a:solidFill>
                    <a:schemeClr val="tx1"/>
                  </a:solidFill>
                </a:rPr>
                <a:t>Clé spéciale k</a:t>
              </a:r>
            </a:p>
          </p:txBody>
        </p:sp>
      </p:grpSp>
      <p:sp>
        <p:nvSpPr>
          <p:cNvPr id="11" name="ZoneTexte 10"/>
          <p:cNvSpPr txBox="1"/>
          <p:nvPr/>
        </p:nvSpPr>
        <p:spPr>
          <a:xfrm>
            <a:off x="6080760" y="2404251"/>
            <a:ext cx="3992880" cy="461665"/>
          </a:xfrm>
          <a:prstGeom prst="rect">
            <a:avLst/>
          </a:prstGeom>
          <a:noFill/>
        </p:spPr>
        <p:txBody>
          <a:bodyPr wrap="square" rtlCol="0">
            <a:spAutoFit/>
          </a:bodyPr>
          <a:lstStyle/>
          <a:p>
            <a:r>
              <a:rPr lang="fr-FR" sz="2400" dirty="0"/>
              <a:t>Naturelle ou de substitution</a:t>
            </a:r>
          </a:p>
        </p:txBody>
      </p:sp>
      <p:sp>
        <p:nvSpPr>
          <p:cNvPr id="12" name="ZoneTexte 11"/>
          <p:cNvSpPr txBox="1"/>
          <p:nvPr/>
        </p:nvSpPr>
        <p:spPr>
          <a:xfrm>
            <a:off x="6080760" y="4995051"/>
            <a:ext cx="5318760" cy="461665"/>
          </a:xfrm>
          <a:prstGeom prst="rect">
            <a:avLst/>
          </a:prstGeom>
          <a:noFill/>
        </p:spPr>
        <p:txBody>
          <a:bodyPr wrap="square" rtlCol="0">
            <a:spAutoFit/>
          </a:bodyPr>
          <a:lstStyle/>
          <a:p>
            <a:r>
              <a:rPr lang="fr-FR" sz="2400" dirty="0"/>
              <a:t>Gestion de l’historique de la dimension</a:t>
            </a:r>
          </a:p>
        </p:txBody>
      </p:sp>
      <p:cxnSp>
        <p:nvCxnSpPr>
          <p:cNvPr id="14" name="Connecteur droit avec flèche 13"/>
          <p:cNvCxnSpPr>
            <a:stCxn id="11" idx="1"/>
            <a:endCxn id="8" idx="3"/>
          </p:cNvCxnSpPr>
          <p:nvPr/>
        </p:nvCxnSpPr>
        <p:spPr>
          <a:xfrm flipH="1">
            <a:off x="4084320" y="2635084"/>
            <a:ext cx="1996440" cy="568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12" idx="1"/>
          </p:cNvCxnSpPr>
          <p:nvPr/>
        </p:nvCxnSpPr>
        <p:spPr>
          <a:xfrm flipH="1">
            <a:off x="4084320" y="5225884"/>
            <a:ext cx="1996440" cy="31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937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Clés naturelles versus clés de substitution</a:t>
            </a:r>
          </a:p>
        </p:txBody>
      </p:sp>
      <p:sp>
        <p:nvSpPr>
          <p:cNvPr id="4" name="Espace réservé de la date 3"/>
          <p:cNvSpPr>
            <a:spLocks noGrp="1"/>
          </p:cNvSpPr>
          <p:nvPr>
            <p:ph type="dt" sz="half" idx="10"/>
          </p:nvPr>
        </p:nvSpPr>
        <p:spPr/>
        <p:txBody>
          <a:bodyPr/>
          <a:lstStyle/>
          <a:p>
            <a:fld id="{08EECD39-145E-7145-A95E-4F4F63054827}" type="datetime1">
              <a:rPr lang="fr-FR" smtClean="0"/>
              <a:pPr/>
              <a:t>06/04/2022</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9</a:t>
            </a:fld>
            <a:endParaRPr lang="en-US" dirty="0"/>
          </a:p>
        </p:txBody>
      </p:sp>
      <p:grpSp>
        <p:nvGrpSpPr>
          <p:cNvPr id="19" name="Groupe 18"/>
          <p:cNvGrpSpPr/>
          <p:nvPr/>
        </p:nvGrpSpPr>
        <p:grpSpPr>
          <a:xfrm>
            <a:off x="274320" y="1916571"/>
            <a:ext cx="2880361" cy="3646029"/>
            <a:chOff x="1203960" y="1874519"/>
            <a:chExt cx="2880361" cy="4150084"/>
          </a:xfrm>
        </p:grpSpPr>
        <p:sp>
          <p:nvSpPr>
            <p:cNvPr id="7" name="Rectangle 6"/>
            <p:cNvSpPr/>
            <p:nvPr/>
          </p:nvSpPr>
          <p:spPr>
            <a:xfrm>
              <a:off x="1203960" y="1874519"/>
              <a:ext cx="2880360" cy="514493"/>
            </a:xfrm>
            <a:prstGeom prst="rect">
              <a:avLst/>
            </a:prstGeom>
            <a:solidFill>
              <a:schemeClr val="accent3">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Dim. produit</a:t>
              </a:r>
            </a:p>
          </p:txBody>
        </p:sp>
        <p:sp>
          <p:nvSpPr>
            <p:cNvPr id="8" name="Rectangle 7"/>
            <p:cNvSpPr/>
            <p:nvPr/>
          </p:nvSpPr>
          <p:spPr>
            <a:xfrm>
              <a:off x="1203960" y="2404251"/>
              <a:ext cx="2880360" cy="575451"/>
            </a:xfrm>
            <a:prstGeom prst="rect">
              <a:avLst/>
            </a:prstGeom>
            <a:solidFill>
              <a:schemeClr val="accent2">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Id produit</a:t>
              </a:r>
            </a:p>
          </p:txBody>
        </p:sp>
        <p:sp>
          <p:nvSpPr>
            <p:cNvPr id="9" name="Rectangle 8"/>
            <p:cNvSpPr/>
            <p:nvPr/>
          </p:nvSpPr>
          <p:spPr>
            <a:xfrm>
              <a:off x="1203960" y="2938785"/>
              <a:ext cx="2880361" cy="3085818"/>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Nom produit</a:t>
              </a:r>
            </a:p>
            <a:p>
              <a:pPr algn="ctr"/>
              <a:r>
                <a:rPr lang="fr-FR" sz="2400" dirty="0">
                  <a:solidFill>
                    <a:schemeClr val="tx1"/>
                  </a:solidFill>
                </a:rPr>
                <a:t>Désignation produit</a:t>
              </a:r>
            </a:p>
            <a:p>
              <a:pPr algn="ctr"/>
              <a:r>
                <a:rPr lang="fr-FR" sz="2400" dirty="0">
                  <a:solidFill>
                    <a:schemeClr val="tx1"/>
                  </a:solidFill>
                </a:rPr>
                <a:t>Sous catégorie</a:t>
              </a:r>
            </a:p>
            <a:p>
              <a:pPr algn="ctr"/>
              <a:r>
                <a:rPr lang="fr-FR" sz="2400" dirty="0">
                  <a:solidFill>
                    <a:schemeClr val="tx1"/>
                  </a:solidFill>
                </a:rPr>
                <a:t>Famille</a:t>
              </a:r>
            </a:p>
            <a:p>
              <a:pPr algn="ctr"/>
              <a:r>
                <a:rPr lang="fr-FR" sz="2400" dirty="0">
                  <a:solidFill>
                    <a:schemeClr val="tx1"/>
                  </a:solidFill>
                </a:rPr>
                <a:t>Description</a:t>
              </a:r>
            </a:p>
            <a:p>
              <a:pPr algn="ctr"/>
              <a:r>
                <a:rPr lang="fr-FR" sz="2400" dirty="0">
                  <a:solidFill>
                    <a:schemeClr val="tx1"/>
                  </a:solidFill>
                </a:rPr>
                <a:t>Prix unitaire</a:t>
              </a:r>
            </a:p>
          </p:txBody>
        </p:sp>
      </p:grpSp>
      <p:sp>
        <p:nvSpPr>
          <p:cNvPr id="11" name="ZoneTexte 10"/>
          <p:cNvSpPr txBox="1"/>
          <p:nvPr/>
        </p:nvSpPr>
        <p:spPr>
          <a:xfrm>
            <a:off x="4145280" y="2026020"/>
            <a:ext cx="3505200" cy="2308324"/>
          </a:xfrm>
          <a:prstGeom prst="rect">
            <a:avLst/>
          </a:prstGeom>
          <a:noFill/>
          <a:ln>
            <a:solidFill>
              <a:schemeClr val="accent3"/>
            </a:solidFill>
          </a:ln>
        </p:spPr>
        <p:txBody>
          <a:bodyPr wrap="square" rtlCol="0">
            <a:spAutoFit/>
          </a:bodyPr>
          <a:lstStyle/>
          <a:p>
            <a:r>
              <a:rPr lang="fr-FR" sz="2400" dirty="0"/>
              <a:t>Clé de substitution </a:t>
            </a:r>
          </a:p>
          <a:p>
            <a:r>
              <a:rPr lang="fr-FR" sz="2400" dirty="0"/>
              <a:t>(</a:t>
            </a:r>
            <a:r>
              <a:rPr lang="fr-FR" sz="2400" dirty="0" err="1"/>
              <a:t>Surrogate</a:t>
            </a:r>
            <a:r>
              <a:rPr lang="fr-FR" sz="2400" dirty="0"/>
              <a:t> Key) : numéro arbitraire masqué attribué aléatoirement ou séquentiellement par la machine</a:t>
            </a:r>
          </a:p>
        </p:txBody>
      </p:sp>
      <p:cxnSp>
        <p:nvCxnSpPr>
          <p:cNvPr id="13" name="Connecteur droit avec flèche 12"/>
          <p:cNvCxnSpPr>
            <a:stCxn id="8" idx="3"/>
            <a:endCxn id="11" idx="1"/>
          </p:cNvCxnSpPr>
          <p:nvPr/>
        </p:nvCxnSpPr>
        <p:spPr>
          <a:xfrm>
            <a:off x="3154680" y="2634744"/>
            <a:ext cx="990600" cy="5454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22" name="Groupe 21"/>
          <p:cNvGrpSpPr/>
          <p:nvPr/>
        </p:nvGrpSpPr>
        <p:grpSpPr>
          <a:xfrm>
            <a:off x="9306789" y="2634743"/>
            <a:ext cx="2880360" cy="2927857"/>
            <a:chOff x="1203960" y="1874519"/>
            <a:chExt cx="2880360" cy="3332627"/>
          </a:xfrm>
        </p:grpSpPr>
        <p:sp>
          <p:nvSpPr>
            <p:cNvPr id="23" name="Rectangle 22"/>
            <p:cNvSpPr/>
            <p:nvPr/>
          </p:nvSpPr>
          <p:spPr>
            <a:xfrm>
              <a:off x="1203960" y="1874519"/>
              <a:ext cx="2880360" cy="514493"/>
            </a:xfrm>
            <a:prstGeom prst="rect">
              <a:avLst/>
            </a:prstGeom>
            <a:solidFill>
              <a:schemeClr val="accent3">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Produit</a:t>
              </a:r>
            </a:p>
          </p:txBody>
        </p:sp>
        <p:sp>
          <p:nvSpPr>
            <p:cNvPr id="25" name="Rectangle 24"/>
            <p:cNvSpPr/>
            <p:nvPr/>
          </p:nvSpPr>
          <p:spPr>
            <a:xfrm>
              <a:off x="1208810" y="2971331"/>
              <a:ext cx="2875510" cy="2235815"/>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Désignation Description</a:t>
              </a:r>
            </a:p>
            <a:p>
              <a:pPr algn="ctr"/>
              <a:r>
                <a:rPr lang="fr-FR" sz="2400" dirty="0">
                  <a:solidFill>
                    <a:schemeClr val="tx1"/>
                  </a:solidFill>
                </a:rPr>
                <a:t>Prix unitaire</a:t>
              </a:r>
            </a:p>
            <a:p>
              <a:pPr algn="ctr"/>
              <a:r>
                <a:rPr lang="fr-FR" sz="2400" dirty="0">
                  <a:solidFill>
                    <a:schemeClr val="tx1"/>
                  </a:solidFill>
                </a:rPr>
                <a:t>…….</a:t>
              </a:r>
            </a:p>
          </p:txBody>
        </p:sp>
      </p:grpSp>
      <p:sp>
        <p:nvSpPr>
          <p:cNvPr id="26" name="ZoneTexte 25"/>
          <p:cNvSpPr txBox="1"/>
          <p:nvPr/>
        </p:nvSpPr>
        <p:spPr>
          <a:xfrm>
            <a:off x="5181599" y="4635452"/>
            <a:ext cx="2788920" cy="1569660"/>
          </a:xfrm>
          <a:prstGeom prst="rect">
            <a:avLst/>
          </a:prstGeom>
          <a:noFill/>
          <a:ln>
            <a:solidFill>
              <a:schemeClr val="accent3"/>
            </a:solidFill>
          </a:ln>
        </p:spPr>
        <p:txBody>
          <a:bodyPr wrap="square" rtlCol="0">
            <a:spAutoFit/>
          </a:bodyPr>
          <a:lstStyle/>
          <a:p>
            <a:r>
              <a:rPr lang="fr-FR" sz="2400" dirty="0"/>
              <a:t>Clé naturelle</a:t>
            </a:r>
          </a:p>
          <a:p>
            <a:r>
              <a:rPr lang="fr-FR" sz="2400" dirty="0"/>
              <a:t>(Natural Key) : identifiant intuitif alphanumérique</a:t>
            </a:r>
          </a:p>
        </p:txBody>
      </p:sp>
      <p:sp>
        <p:nvSpPr>
          <p:cNvPr id="36" name="ZoneTexte 35"/>
          <p:cNvSpPr txBox="1"/>
          <p:nvPr/>
        </p:nvSpPr>
        <p:spPr>
          <a:xfrm>
            <a:off x="304799" y="5565092"/>
            <a:ext cx="2788920" cy="461665"/>
          </a:xfrm>
          <a:prstGeom prst="rect">
            <a:avLst/>
          </a:prstGeom>
          <a:noFill/>
          <a:ln>
            <a:noFill/>
          </a:ln>
        </p:spPr>
        <p:txBody>
          <a:bodyPr wrap="square" rtlCol="0">
            <a:spAutoFit/>
          </a:bodyPr>
          <a:lstStyle/>
          <a:p>
            <a:r>
              <a:rPr lang="fr-FR" sz="2400" dirty="0"/>
              <a:t>Table de dimension</a:t>
            </a:r>
          </a:p>
        </p:txBody>
      </p:sp>
      <p:sp>
        <p:nvSpPr>
          <p:cNvPr id="37" name="ZoneTexte 36"/>
          <p:cNvSpPr txBox="1"/>
          <p:nvPr/>
        </p:nvSpPr>
        <p:spPr>
          <a:xfrm>
            <a:off x="9281159" y="1800812"/>
            <a:ext cx="2788920" cy="830997"/>
          </a:xfrm>
          <a:prstGeom prst="rect">
            <a:avLst/>
          </a:prstGeom>
          <a:noFill/>
          <a:ln>
            <a:noFill/>
          </a:ln>
        </p:spPr>
        <p:txBody>
          <a:bodyPr wrap="square" rtlCol="0">
            <a:spAutoFit/>
          </a:bodyPr>
          <a:lstStyle/>
          <a:p>
            <a:pPr algn="ctr"/>
            <a:r>
              <a:rPr lang="fr-FR" sz="2400" dirty="0"/>
              <a:t>Table de BD transactionnelle</a:t>
            </a:r>
          </a:p>
        </p:txBody>
      </p:sp>
      <p:sp>
        <p:nvSpPr>
          <p:cNvPr id="49" name="Rectangle 48"/>
          <p:cNvSpPr/>
          <p:nvPr/>
        </p:nvSpPr>
        <p:spPr>
          <a:xfrm>
            <a:off x="9311640" y="3094254"/>
            <a:ext cx="2880360" cy="505559"/>
          </a:xfrm>
          <a:prstGeom prst="rect">
            <a:avLst/>
          </a:prstGeom>
          <a:solidFill>
            <a:schemeClr val="accent2">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Code produit</a:t>
            </a:r>
          </a:p>
        </p:txBody>
      </p:sp>
      <p:cxnSp>
        <p:nvCxnSpPr>
          <p:cNvPr id="53" name="Connecteur en angle 52"/>
          <p:cNvCxnSpPr>
            <a:stCxn id="49" idx="1"/>
            <a:endCxn id="26" idx="3"/>
          </p:cNvCxnSpPr>
          <p:nvPr/>
        </p:nvCxnSpPr>
        <p:spPr>
          <a:xfrm rot="10800000" flipV="1">
            <a:off x="7970520" y="3347034"/>
            <a:ext cx="1341121" cy="2073248"/>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303281"/>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82573</TotalTime>
  <Words>2343</Words>
  <Application>Microsoft Office PowerPoint</Application>
  <PresentationFormat>Grand écran</PresentationFormat>
  <Paragraphs>365</Paragraphs>
  <Slides>43</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43</vt:i4>
      </vt:variant>
    </vt:vector>
  </HeadingPairs>
  <TitlesOfParts>
    <vt:vector size="48" baseType="lpstr">
      <vt:lpstr>Arial</vt:lpstr>
      <vt:lpstr>Calibri</vt:lpstr>
      <vt:lpstr>Calibri Light</vt:lpstr>
      <vt:lpstr>Google Sans</vt:lpstr>
      <vt:lpstr>Rétrospective</vt:lpstr>
      <vt:lpstr>Chapitre 4– Aspects Fondamentaux de la Modélisation Multi-Dimensionnelle </vt:lpstr>
      <vt:lpstr>Tables de faits</vt:lpstr>
      <vt:lpstr>Faits et mesures</vt:lpstr>
      <vt:lpstr>Types de mesures</vt:lpstr>
      <vt:lpstr>Exemple de mesure semi-additive : Analyse de stock</vt:lpstr>
      <vt:lpstr>Dimension</vt:lpstr>
      <vt:lpstr>Différence entre attributs numériques de dimension et mesures</vt:lpstr>
      <vt:lpstr>Structure de base d’une dimension</vt:lpstr>
      <vt:lpstr>Clés naturelles versus clés de substitution</vt:lpstr>
      <vt:lpstr>Clés spéciales</vt:lpstr>
      <vt:lpstr>Dimensions particulières</vt:lpstr>
      <vt:lpstr>Dimension dégénérée</vt:lpstr>
      <vt:lpstr>Présentation PowerPoint</vt:lpstr>
      <vt:lpstr>Slowly Changing Dimension (SCD)</vt:lpstr>
      <vt:lpstr>Rapid Changing Dimension (RCD)</vt:lpstr>
      <vt:lpstr>Présentation PowerPoint</vt:lpstr>
      <vt:lpstr>Concept OLAP</vt:lpstr>
      <vt:lpstr>Structure du cube OLAP</vt:lpstr>
      <vt:lpstr>OLAP : Opérations analytiques de base</vt:lpstr>
      <vt:lpstr>Roll-up</vt:lpstr>
      <vt:lpstr>Drill-down</vt:lpstr>
      <vt:lpstr>Drill Up(ou Roll Up)/Drill Down</vt:lpstr>
      <vt:lpstr>Présentation PowerPoint</vt:lpstr>
      <vt:lpstr>Slice</vt:lpstr>
      <vt:lpstr>Exemple Slice</vt:lpstr>
      <vt:lpstr>Dice</vt:lpstr>
      <vt:lpstr>Pivot</vt:lpstr>
      <vt:lpstr>Types de systèmes OLAP</vt:lpstr>
      <vt:lpstr>Présentation PowerPoint</vt:lpstr>
      <vt:lpstr>Introduction à la technologie ROLAP</vt:lpstr>
      <vt:lpstr>Forces et faiblesses du ROLAP</vt:lpstr>
      <vt:lpstr>Stratégie ROLAP pour l’implantation d’un DWH</vt:lpstr>
      <vt:lpstr>Exemple de modèle logique ROLAP d’un schéma en étoile</vt:lpstr>
      <vt:lpstr>Extension du langage SQL</vt:lpstr>
      <vt:lpstr>Quelques fonctions d’agrégation</vt:lpstr>
      <vt:lpstr>Exemple ROLLUP</vt:lpstr>
      <vt:lpstr>Exemple CUBE</vt:lpstr>
      <vt:lpstr>Système MOLAP</vt:lpstr>
      <vt:lpstr>Présentation PowerPoint</vt:lpstr>
      <vt:lpstr>Présentation PowerPoint</vt:lpstr>
      <vt:lpstr>Forces et faiblesse de MOLAP</vt:lpstr>
      <vt:lpstr>HOLAP (Hybrid OLAP)</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E-Services</dc:title>
  <dc:creator>W8VPC</dc:creator>
  <cp:lastModifiedBy>Ghorbel Molka</cp:lastModifiedBy>
  <cp:revision>256</cp:revision>
  <cp:lastPrinted>2013-09-30T05:29:18Z</cp:lastPrinted>
  <dcterms:created xsi:type="dcterms:W3CDTF">2013-09-20T13:41:47Z</dcterms:created>
  <dcterms:modified xsi:type="dcterms:W3CDTF">2022-04-12T09:31:22Z</dcterms:modified>
</cp:coreProperties>
</file>