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316" r:id="rId2"/>
    <p:sldId id="281" r:id="rId3"/>
    <p:sldId id="325" r:id="rId4"/>
    <p:sldId id="321" r:id="rId5"/>
    <p:sldId id="367" r:id="rId6"/>
    <p:sldId id="324" r:id="rId7"/>
    <p:sldId id="369" r:id="rId8"/>
    <p:sldId id="300" r:id="rId9"/>
    <p:sldId id="370" r:id="rId10"/>
    <p:sldId id="373" r:id="rId11"/>
    <p:sldId id="319" r:id="rId12"/>
    <p:sldId id="313" r:id="rId13"/>
    <p:sldId id="304" r:id="rId14"/>
    <p:sldId id="32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319"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A02B9-3D0A-4CA2-92D6-ABF837F20196}" type="datetimeFigureOut">
              <a:rPr lang="fr-FR" smtClean="0"/>
              <a:t>08/01/2023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9FDDF-F13B-4527-9418-686FCCB83F45}" type="slidenum">
              <a:rPr lang="fr-FR" smtClean="0"/>
              <a:t>‹N°›</a:t>
            </a:fld>
            <a:endParaRPr lang="fr-FR"/>
          </a:p>
        </p:txBody>
      </p:sp>
    </p:spTree>
    <p:extLst>
      <p:ext uri="{BB962C8B-B14F-4D97-AF65-F5344CB8AC3E}">
        <p14:creationId xmlns:p14="http://schemas.microsoft.com/office/powerpoint/2010/main" val="121965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Espace réservé de l'image des diapositives 1">
            <a:extLst>
              <a:ext uri="{FF2B5EF4-FFF2-40B4-BE49-F238E27FC236}">
                <a16:creationId xmlns:a16="http://schemas.microsoft.com/office/drawing/2014/main" id="{CB32F83D-C8C0-4FD1-920B-4D701D89934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Espace réservé des notes 2">
            <a:extLst>
              <a:ext uri="{FF2B5EF4-FFF2-40B4-BE49-F238E27FC236}">
                <a16:creationId xmlns:a16="http://schemas.microsoft.com/office/drawing/2014/main" id="{2B8A76D7-5D74-4C91-B007-8C6B554FFD77}"/>
              </a:ext>
            </a:extLst>
          </p:cNvPr>
          <p:cNvSpPr>
            <a:spLocks noGrp="1"/>
          </p:cNvSpPr>
          <p:nvPr>
            <p:ph type="body" idx="1"/>
          </p:nvPr>
        </p:nvSpPr>
        <p:spPr/>
        <p:txBody>
          <a:bodyPr/>
          <a:lstStyle/>
          <a:p>
            <a:pPr>
              <a:buFont typeface="Arial" panose="020B0604020202020204" pitchFamily="34" charset="0"/>
              <a:buNone/>
              <a:defRPr/>
            </a:pPr>
            <a:endParaRPr lang="fr-FR" dirty="0"/>
          </a:p>
        </p:txBody>
      </p:sp>
      <p:sp>
        <p:nvSpPr>
          <p:cNvPr id="9220" name="Espace réservé du numéro de diapositive 3">
            <a:extLst>
              <a:ext uri="{FF2B5EF4-FFF2-40B4-BE49-F238E27FC236}">
                <a16:creationId xmlns:a16="http://schemas.microsoft.com/office/drawing/2014/main" id="{04049A40-4759-440E-B5FC-BBE8DAED7B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A279EA1E-383E-4ED2-96E8-6E53F5926A7E}" type="slidenum">
              <a:rPr lang="fr-FR" altLang="fr-FR" smtClean="0">
                <a:latin typeface="Calibri" panose="020F0502020204030204" pitchFamily="34" charset="0"/>
              </a:rPr>
              <a:pPr fontAlgn="base">
                <a:spcBef>
                  <a:spcPct val="0"/>
                </a:spcBef>
                <a:spcAft>
                  <a:spcPct val="0"/>
                </a:spcAft>
              </a:pPr>
              <a:t>1</a:t>
            </a:fld>
            <a:endParaRPr lang="fr-FR" altLang="fr-FR">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Espace réservé de l'image des diapositives 1">
            <a:extLst>
              <a:ext uri="{FF2B5EF4-FFF2-40B4-BE49-F238E27FC236}">
                <a16:creationId xmlns:a16="http://schemas.microsoft.com/office/drawing/2014/main" id="{6AE1CCC8-6A3C-4C37-ADED-BD0FAB7F64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Espace réservé des commentaires 2">
            <a:extLst>
              <a:ext uri="{FF2B5EF4-FFF2-40B4-BE49-F238E27FC236}">
                <a16:creationId xmlns:a16="http://schemas.microsoft.com/office/drawing/2014/main" id="{D918824D-12C7-4FD5-96D5-64CFA6BE00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a:p>
        </p:txBody>
      </p:sp>
      <p:sp>
        <p:nvSpPr>
          <p:cNvPr id="20484" name="Espace réservé du numéro de diapositive 3">
            <a:extLst>
              <a:ext uri="{FF2B5EF4-FFF2-40B4-BE49-F238E27FC236}">
                <a16:creationId xmlns:a16="http://schemas.microsoft.com/office/drawing/2014/main" id="{F9150DC4-C799-4349-91C2-D8EAABB775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A639EF3C-D80C-4E39-B0E4-F8AAFF9F89FD}" type="slidenum">
              <a:rPr lang="fr-FR" altLang="fr-FR" smtClean="0"/>
              <a:pPr fontAlgn="base">
                <a:spcBef>
                  <a:spcPct val="0"/>
                </a:spcBef>
                <a:spcAft>
                  <a:spcPct val="0"/>
                </a:spcAft>
              </a:pPr>
              <a:t>11</a:t>
            </a:fld>
            <a:endParaRPr lang="fr-FR" alt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Espace réservé de l'image des diapositives 1">
            <a:extLst>
              <a:ext uri="{FF2B5EF4-FFF2-40B4-BE49-F238E27FC236}">
                <a16:creationId xmlns:a16="http://schemas.microsoft.com/office/drawing/2014/main" id="{43A8A71E-F058-4257-9164-4D10CE2B92A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Espace réservé des notes 2">
            <a:extLst>
              <a:ext uri="{FF2B5EF4-FFF2-40B4-BE49-F238E27FC236}">
                <a16:creationId xmlns:a16="http://schemas.microsoft.com/office/drawing/2014/main" id="{35F5713A-BA44-4A9F-9366-E808DBD3F54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a:p>
        </p:txBody>
      </p:sp>
      <p:sp>
        <p:nvSpPr>
          <p:cNvPr id="24580" name="Espace réservé du numéro de diapositive 3">
            <a:extLst>
              <a:ext uri="{FF2B5EF4-FFF2-40B4-BE49-F238E27FC236}">
                <a16:creationId xmlns:a16="http://schemas.microsoft.com/office/drawing/2014/main" id="{ABAE95B3-68BD-43CB-8360-C5F6C68867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B8DFE042-95D6-43E3-8472-9D603B5551A7}" type="slidenum">
              <a:rPr lang="fr-FR" altLang="fr-FR" smtClean="0">
                <a:latin typeface="Calibri" panose="020F0502020204030204" pitchFamily="34" charset="0"/>
              </a:rPr>
              <a:pPr fontAlgn="base">
                <a:spcBef>
                  <a:spcPct val="0"/>
                </a:spcBef>
                <a:spcAft>
                  <a:spcPct val="0"/>
                </a:spcAft>
              </a:pPr>
              <a:t>14</a:t>
            </a:fld>
            <a:endParaRPr lang="fr-FR" altLang="fr-FR">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2FD4DD3-BF04-4AD3-8304-C58EA18548D0}" type="datetimeFigureOut">
              <a:rPr lang="fr-FR" smtClean="0"/>
              <a:t>08/01/2023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240894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FD4DD3-BF04-4AD3-8304-C58EA18548D0}" type="datetimeFigureOut">
              <a:rPr lang="fr-FR" smtClean="0"/>
              <a:t>08/01/2023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55332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FD4DD3-BF04-4AD3-8304-C58EA18548D0}" type="datetimeFigureOut">
              <a:rPr lang="fr-FR" smtClean="0"/>
              <a:t>08/01/2023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F9F3E3-0C8B-4201-A6C9-E2B46A85E980}"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743883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FD4DD3-BF04-4AD3-8304-C58EA18548D0}" type="datetimeFigureOut">
              <a:rPr lang="fr-FR" smtClean="0"/>
              <a:t>08/01/2023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1954836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FD4DD3-BF04-4AD3-8304-C58EA18548D0}" type="datetimeFigureOut">
              <a:rPr lang="fr-FR" smtClean="0"/>
              <a:t>08/01/2023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F9F3E3-0C8B-4201-A6C9-E2B46A85E980}"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83951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FD4DD3-BF04-4AD3-8304-C58EA18548D0}" type="datetimeFigureOut">
              <a:rPr lang="fr-FR" smtClean="0"/>
              <a:t>08/01/2023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7810736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FD4DD3-BF04-4AD3-8304-C58EA18548D0}" type="datetimeFigureOut">
              <a:rPr lang="fr-FR" smtClean="0"/>
              <a:t>08/01/2023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891658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FD4DD3-BF04-4AD3-8304-C58EA18548D0}" type="datetimeFigureOut">
              <a:rPr lang="fr-FR" smtClean="0"/>
              <a:t>08/01/2023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1132926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bl">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914400" y="609600"/>
            <a:ext cx="10363200" cy="1143000"/>
          </a:xfrm>
        </p:spPr>
        <p:txBody>
          <a:bodyPr/>
          <a:lstStyle/>
          <a:p>
            <a:r>
              <a:rPr lang="fr-FR"/>
              <a:t>Cliquez pour modifier le style du titre</a:t>
            </a:r>
          </a:p>
        </p:txBody>
      </p:sp>
      <p:sp>
        <p:nvSpPr>
          <p:cNvPr id="3" name="Espace réservé du tableau 2"/>
          <p:cNvSpPr>
            <a:spLocks noGrp="1"/>
          </p:cNvSpPr>
          <p:nvPr>
            <p:ph type="tbl" idx="1"/>
          </p:nvPr>
        </p:nvSpPr>
        <p:spPr>
          <a:xfrm>
            <a:off x="914400" y="1981200"/>
            <a:ext cx="10363200" cy="4114800"/>
          </a:xfrm>
        </p:spPr>
        <p:txBody>
          <a:bodyPr rtlCol="0">
            <a:normAutofit/>
          </a:bodyPr>
          <a:lstStyle/>
          <a:p>
            <a:pPr lvl="0"/>
            <a:endParaRPr lang="fr-FR" noProof="0"/>
          </a:p>
        </p:txBody>
      </p:sp>
      <p:sp>
        <p:nvSpPr>
          <p:cNvPr id="4" name="Espace réservé de la date 3">
            <a:extLst>
              <a:ext uri="{FF2B5EF4-FFF2-40B4-BE49-F238E27FC236}">
                <a16:creationId xmlns:a16="http://schemas.microsoft.com/office/drawing/2014/main" id="{8CEC8B52-20CA-4635-B5CD-EA8856E4415F}"/>
              </a:ext>
            </a:extLst>
          </p:cNvPr>
          <p:cNvSpPr>
            <a:spLocks noGrp="1"/>
          </p:cNvSpPr>
          <p:nvPr>
            <p:ph type="dt" sz="half" idx="10"/>
          </p:nvPr>
        </p:nvSpPr>
        <p:spPr>
          <a:xfrm>
            <a:off x="914400" y="6248400"/>
            <a:ext cx="2540000" cy="457200"/>
          </a:xfrm>
        </p:spPr>
        <p:txBody>
          <a:bodyPr/>
          <a:lstStyle>
            <a:lvl1pPr>
              <a:defRPr/>
            </a:lvl1pPr>
          </a:lstStyle>
          <a:p>
            <a:pPr>
              <a:defRPr/>
            </a:pPr>
            <a:fld id="{074B1081-C271-4B0E-9968-EC88390C192A}" type="datetime1">
              <a:rPr lang="fr-FR"/>
              <a:pPr>
                <a:defRPr/>
              </a:pPr>
              <a:t>08/01/2023</a:t>
            </a:fld>
            <a:endParaRPr lang="fr-FR"/>
          </a:p>
        </p:txBody>
      </p:sp>
      <p:sp>
        <p:nvSpPr>
          <p:cNvPr id="5" name="Espace réservé du pied de page 4">
            <a:extLst>
              <a:ext uri="{FF2B5EF4-FFF2-40B4-BE49-F238E27FC236}">
                <a16:creationId xmlns:a16="http://schemas.microsoft.com/office/drawing/2014/main" id="{5F865C41-03C7-4066-82BA-E4B6FD27D022}"/>
              </a:ext>
            </a:extLst>
          </p:cNvPr>
          <p:cNvSpPr>
            <a:spLocks noGrp="1"/>
          </p:cNvSpPr>
          <p:nvPr>
            <p:ph type="ftr" sz="quarter" idx="11"/>
          </p:nvPr>
        </p:nvSpPr>
        <p:spPr>
          <a:xfrm>
            <a:off x="4165600" y="6248400"/>
            <a:ext cx="3860800" cy="457200"/>
          </a:xfrm>
        </p:spPr>
        <p:txBody>
          <a:bodyPr/>
          <a:lstStyle>
            <a:lvl1pPr>
              <a:defRPr/>
            </a:lvl1pPr>
          </a:lstStyle>
          <a:p>
            <a:pPr>
              <a:defRPr/>
            </a:pPr>
            <a:endParaRPr lang="fr-FR"/>
          </a:p>
        </p:txBody>
      </p:sp>
      <p:sp>
        <p:nvSpPr>
          <p:cNvPr id="6" name="Espace réservé du numéro de diapositive 5">
            <a:extLst>
              <a:ext uri="{FF2B5EF4-FFF2-40B4-BE49-F238E27FC236}">
                <a16:creationId xmlns:a16="http://schemas.microsoft.com/office/drawing/2014/main" id="{25DE919C-AAE1-426B-9692-E97EF7140A00}"/>
              </a:ext>
            </a:extLst>
          </p:cNvPr>
          <p:cNvSpPr>
            <a:spLocks noGrp="1"/>
          </p:cNvSpPr>
          <p:nvPr>
            <p:ph type="sldNum" sz="quarter" idx="12"/>
          </p:nvPr>
        </p:nvSpPr>
        <p:spPr>
          <a:xfrm>
            <a:off x="8737600" y="6248400"/>
            <a:ext cx="2540000" cy="457200"/>
          </a:xfrm>
        </p:spPr>
        <p:txBody>
          <a:bodyPr/>
          <a:lstStyle>
            <a:lvl1pPr>
              <a:defRPr/>
            </a:lvl1pPr>
          </a:lstStyle>
          <a:p>
            <a:pPr>
              <a:defRPr/>
            </a:pPr>
            <a:fld id="{7B2CA9C1-97D1-46C3-AC0E-58EA534A9453}" type="slidenum">
              <a:rPr lang="fr-FR" altLang="fr-FR"/>
              <a:pPr>
                <a:defRPr/>
              </a:pPr>
              <a:t>‹N°›</a:t>
            </a:fld>
            <a:endParaRPr lang="fr-FR" altLang="fr-FR"/>
          </a:p>
        </p:txBody>
      </p:sp>
    </p:spTree>
    <p:extLst>
      <p:ext uri="{BB962C8B-B14F-4D97-AF65-F5344CB8AC3E}">
        <p14:creationId xmlns:p14="http://schemas.microsoft.com/office/powerpoint/2010/main" val="236287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02FD4DD3-BF04-4AD3-8304-C58EA18548D0}" type="datetimeFigureOut">
              <a:rPr lang="fr-FR" smtClean="0"/>
              <a:t>08/01/2023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463419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2FD4DD3-BF04-4AD3-8304-C58EA18548D0}" type="datetimeFigureOut">
              <a:rPr lang="fr-FR" smtClean="0"/>
              <a:t>08/01/2023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3558366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02FD4DD3-BF04-4AD3-8304-C58EA18548D0}" type="datetimeFigureOut">
              <a:rPr lang="fr-FR" smtClean="0"/>
              <a:t>08/01/2023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415880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FD4DD3-BF04-4AD3-8304-C58EA18548D0}" type="datetimeFigureOut">
              <a:rPr lang="fr-FR" smtClean="0"/>
              <a:t>08/01/2023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383816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02FD4DD3-BF04-4AD3-8304-C58EA18548D0}" type="datetimeFigureOut">
              <a:rPr lang="fr-FR" smtClean="0"/>
              <a:t>08/01/2023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388070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FD4DD3-BF04-4AD3-8304-C58EA18548D0}" type="datetimeFigureOut">
              <a:rPr lang="fr-FR" smtClean="0"/>
              <a:t>08/01/2023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3570532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FD4DD3-BF04-4AD3-8304-C58EA18548D0}" type="datetimeFigureOut">
              <a:rPr lang="fr-FR" smtClean="0"/>
              <a:t>08/01/2023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395375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02FD4DD3-BF04-4AD3-8304-C58EA18548D0}" type="datetimeFigureOut">
              <a:rPr lang="fr-FR" smtClean="0"/>
              <a:t>08/01/2023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5F9F3E3-0C8B-4201-A6C9-E2B46A85E980}" type="slidenum">
              <a:rPr lang="fr-FR" smtClean="0"/>
              <a:t>‹N°›</a:t>
            </a:fld>
            <a:endParaRPr lang="fr-FR"/>
          </a:p>
        </p:txBody>
      </p:sp>
    </p:spTree>
    <p:extLst>
      <p:ext uri="{BB962C8B-B14F-4D97-AF65-F5344CB8AC3E}">
        <p14:creationId xmlns:p14="http://schemas.microsoft.com/office/powerpoint/2010/main" val="1750166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2FD4DD3-BF04-4AD3-8304-C58EA18548D0}" type="datetimeFigureOut">
              <a:rPr lang="fr-FR" smtClean="0"/>
              <a:t>08/01/2023</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F9F3E3-0C8B-4201-A6C9-E2B46A85E980}" type="slidenum">
              <a:rPr lang="fr-FR" smtClean="0"/>
              <a:t>‹N°›</a:t>
            </a:fld>
            <a:endParaRPr lang="fr-FR"/>
          </a:p>
        </p:txBody>
      </p:sp>
    </p:spTree>
    <p:extLst>
      <p:ext uri="{BB962C8B-B14F-4D97-AF65-F5344CB8AC3E}">
        <p14:creationId xmlns:p14="http://schemas.microsoft.com/office/powerpoint/2010/main" val="385326655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AC3DC2-FF7E-4CFF-A82C-41F8DAE4084E}"/>
              </a:ext>
            </a:extLst>
          </p:cNvPr>
          <p:cNvSpPr>
            <a:spLocks noGrp="1"/>
          </p:cNvSpPr>
          <p:nvPr>
            <p:ph type="ctrTitle"/>
          </p:nvPr>
        </p:nvSpPr>
        <p:spPr>
          <a:xfrm>
            <a:off x="976980" y="2035848"/>
            <a:ext cx="8962150" cy="2248540"/>
          </a:xfrm>
          <a:ln>
            <a:solidFill>
              <a:schemeClr val="accent2"/>
            </a:solidFill>
          </a:ln>
        </p:spPr>
        <p:txBody>
          <a:bodyPr>
            <a:normAutofit/>
          </a:bodyPr>
          <a:lstStyle/>
          <a:p>
            <a:pPr algn="ctr">
              <a:defRPr/>
            </a:pPr>
            <a:r>
              <a:rPr lang="fr-FR" sz="4400" b="1" dirty="0">
                <a:latin typeface="Bookman Old Style" panose="02050604050505020204" pitchFamily="18" charset="0"/>
                <a:cs typeface="Times New Roman" panose="02020603050405020304" pitchFamily="18" charset="0"/>
              </a:rPr>
              <a:t>Modélisation et Conception des systèmes d’information </a:t>
            </a:r>
            <a:br>
              <a:rPr lang="fr-FR" sz="4400" b="1" dirty="0">
                <a:latin typeface="Bookman Old Style" panose="02050604050505020204" pitchFamily="18" charset="0"/>
                <a:cs typeface="Times New Roman" panose="02020603050405020304" pitchFamily="18" charset="0"/>
              </a:rPr>
            </a:br>
            <a:r>
              <a:rPr lang="fr-FR" sz="4400" b="1" dirty="0">
                <a:latin typeface="Bookman Old Style" panose="02050604050505020204" pitchFamily="18" charset="0"/>
                <a:cs typeface="Times New Roman" panose="02020603050405020304" pitchFamily="18" charset="0"/>
              </a:rPr>
              <a:t>MERISE</a:t>
            </a:r>
          </a:p>
        </p:txBody>
      </p:sp>
      <p:sp>
        <p:nvSpPr>
          <p:cNvPr id="8195" name="Sous-titre 2">
            <a:extLst>
              <a:ext uri="{FF2B5EF4-FFF2-40B4-BE49-F238E27FC236}">
                <a16:creationId xmlns:a16="http://schemas.microsoft.com/office/drawing/2014/main" id="{4B8501A6-17DC-4CD7-ADA4-C03B3D74FBD0}"/>
              </a:ext>
            </a:extLst>
          </p:cNvPr>
          <p:cNvSpPr>
            <a:spLocks noGrp="1" noChangeArrowheads="1"/>
          </p:cNvSpPr>
          <p:nvPr>
            <p:ph type="subTitle" idx="1"/>
          </p:nvPr>
        </p:nvSpPr>
        <p:spPr>
          <a:xfrm>
            <a:off x="3642908" y="4822152"/>
            <a:ext cx="5918200" cy="480668"/>
          </a:xfrm>
        </p:spPr>
        <p:txBody>
          <a:bodyPr>
            <a:noAutofit/>
          </a:bodyPr>
          <a:lstStyle/>
          <a:p>
            <a:pPr eaLnBrk="1" hangingPunct="1">
              <a:buFont typeface="Wingdings 3" panose="05040102010807070707" pitchFamily="18" charset="2"/>
              <a:buNone/>
            </a:pPr>
            <a:r>
              <a:rPr lang="fr-FR" altLang="fr-FR" b="1" dirty="0">
                <a:solidFill>
                  <a:schemeClr val="accent2"/>
                </a:solidFill>
                <a:latin typeface="Times New Roman" panose="02020603050405020304" pitchFamily="18" charset="0"/>
                <a:cs typeface="Times New Roman" panose="02020603050405020304" pitchFamily="18" charset="0"/>
              </a:rPr>
              <a:t>Enseignante: Nour H. BEN SLIMEN ATTAWI</a:t>
            </a:r>
          </a:p>
        </p:txBody>
      </p:sp>
      <p:pic>
        <p:nvPicPr>
          <p:cNvPr id="8196" name="Image 3">
            <a:extLst>
              <a:ext uri="{FF2B5EF4-FFF2-40B4-BE49-F238E27FC236}">
                <a16:creationId xmlns:a16="http://schemas.microsoft.com/office/drawing/2014/main" id="{F113B50A-DD74-4009-B6EF-709538F42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980" y="157617"/>
            <a:ext cx="1114425" cy="1101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36331AA-F146-4C17-ADD6-D173CD41AD2F}"/>
              </a:ext>
            </a:extLst>
          </p:cNvPr>
          <p:cNvSpPr>
            <a:spLocks noGrp="1"/>
          </p:cNvSpPr>
          <p:nvPr>
            <p:ph type="title"/>
          </p:nvPr>
        </p:nvSpPr>
        <p:spPr>
          <a:xfrm>
            <a:off x="677334" y="609600"/>
            <a:ext cx="7913329" cy="1056968"/>
          </a:xfrm>
        </p:spPr>
        <p:txBody>
          <a:bodyPr/>
          <a:lstStyle/>
          <a:p>
            <a:pPr>
              <a:defRPr/>
            </a:pPr>
            <a:r>
              <a:rPr kumimoji="1" lang="fr-FR" altLang="fr-FR" sz="2800" b="1" dirty="0">
                <a:solidFill>
                  <a:schemeClr val="accent2"/>
                </a:solidFill>
                <a:latin typeface="+mn-lt"/>
                <a:cs typeface="Times New Roman" panose="02020603050405020304" pitchFamily="18" charset="0"/>
              </a:rPr>
              <a:t>MERISE</a:t>
            </a:r>
            <a:r>
              <a:rPr kumimoji="1" lang="fr-FR" altLang="fr-FR" sz="2800" dirty="0">
                <a:solidFill>
                  <a:schemeClr val="accent2"/>
                </a:solidFill>
                <a:latin typeface="+mn-lt"/>
                <a:cs typeface="Times New Roman" panose="02020603050405020304" pitchFamily="18" charset="0"/>
              </a:rPr>
              <a:t> (Méthode D’étude Et De Réalisation Informatique Des Systèmes d’Entreprises)</a:t>
            </a:r>
            <a:endParaRPr lang="fr-FR" sz="2800" dirty="0">
              <a:latin typeface="+mn-lt"/>
            </a:endParaRPr>
          </a:p>
        </p:txBody>
      </p:sp>
      <p:sp>
        <p:nvSpPr>
          <p:cNvPr id="5" name="Espace réservé du contenu 4">
            <a:extLst>
              <a:ext uri="{FF2B5EF4-FFF2-40B4-BE49-F238E27FC236}">
                <a16:creationId xmlns:a16="http://schemas.microsoft.com/office/drawing/2014/main" id="{0DE868C2-E669-4EE0-998F-D5561C7855B7}"/>
              </a:ext>
            </a:extLst>
          </p:cNvPr>
          <p:cNvSpPr>
            <a:spLocks noGrp="1"/>
          </p:cNvSpPr>
          <p:nvPr>
            <p:ph idx="1"/>
          </p:nvPr>
        </p:nvSpPr>
        <p:spPr>
          <a:xfrm>
            <a:off x="677334" y="1974547"/>
            <a:ext cx="9115595" cy="4431940"/>
          </a:xfrm>
        </p:spPr>
        <p:txBody>
          <a:bodyPr>
            <a:normAutofit/>
          </a:bodyPr>
          <a:lstStyle/>
          <a:p>
            <a:pPr marL="0" indent="0" algn="just">
              <a:lnSpc>
                <a:spcPct val="250000"/>
              </a:lnSpc>
              <a:buNone/>
              <a:defRPr/>
            </a:pPr>
            <a:r>
              <a:rPr lang="fr-FR" sz="2400" dirty="0">
                <a:solidFill>
                  <a:schemeClr val="accent2"/>
                </a:solidFill>
                <a:cs typeface="Times New Roman" panose="02020603050405020304" pitchFamily="18" charset="0"/>
              </a:rPr>
              <a:t>Démarche: </a:t>
            </a:r>
          </a:p>
          <a:p>
            <a:pPr marL="0" indent="0" algn="just">
              <a:lnSpc>
                <a:spcPct val="250000"/>
              </a:lnSpc>
              <a:buNone/>
              <a:defRPr/>
            </a:pPr>
            <a:r>
              <a:rPr lang="fr-FR" sz="2400" spc="30" dirty="0">
                <a:solidFill>
                  <a:schemeClr val="tx1">
                    <a:lumMod val="95000"/>
                    <a:lumOff val="5000"/>
                  </a:schemeClr>
                </a:solidFill>
                <a:cs typeface="Times New Roman"/>
              </a:rPr>
              <a:t>Merise se caractérise par une double démarche : </a:t>
            </a:r>
          </a:p>
          <a:p>
            <a:pPr marL="857250" lvl="1" indent="-457200" algn="just">
              <a:lnSpc>
                <a:spcPct val="250000"/>
              </a:lnSpc>
              <a:buFont typeface="+mj-lt"/>
              <a:buAutoNum type="arabicPeriod"/>
              <a:defRPr/>
            </a:pPr>
            <a:r>
              <a:rPr lang="fr-FR" sz="2400" spc="30" dirty="0">
                <a:solidFill>
                  <a:schemeClr val="tx1">
                    <a:lumMod val="95000"/>
                    <a:lumOff val="5000"/>
                  </a:schemeClr>
                </a:solidFill>
                <a:cs typeface="Times New Roman"/>
              </a:rPr>
              <a:t>par niveau d’abstraction,</a:t>
            </a:r>
          </a:p>
          <a:p>
            <a:pPr marL="857250" lvl="1" indent="-457200" algn="just">
              <a:lnSpc>
                <a:spcPct val="250000"/>
              </a:lnSpc>
              <a:buFont typeface="+mj-lt"/>
              <a:buAutoNum type="arabicPeriod"/>
              <a:defRPr/>
            </a:pPr>
            <a:r>
              <a:rPr lang="fr-FR" sz="2400" spc="30" dirty="0">
                <a:solidFill>
                  <a:schemeClr val="tx1">
                    <a:lumMod val="95000"/>
                    <a:lumOff val="5000"/>
                  </a:schemeClr>
                </a:solidFill>
                <a:cs typeface="Times New Roman"/>
              </a:rPr>
              <a:t>par étape de construction.</a:t>
            </a:r>
            <a:endParaRPr lang="fr-FR" sz="2400" dirty="0">
              <a:solidFill>
                <a:schemeClr val="tx1">
                  <a:lumMod val="95000"/>
                  <a:lumOff val="5000"/>
                </a:schemeClr>
              </a:solidFill>
              <a:cs typeface="Times New Roman"/>
            </a:endParaRPr>
          </a:p>
          <a:p>
            <a:pPr algn="just">
              <a:lnSpc>
                <a:spcPct val="250000"/>
              </a:lnSpc>
              <a:defRPr/>
            </a:pPr>
            <a:endParaRPr lang="fr-FR" sz="2400" dirty="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079C31DE-2F46-4DB8-A08D-64E876C3A212}"/>
              </a:ext>
            </a:extLst>
          </p:cNvPr>
          <p:cNvSpPr>
            <a:spLocks noGrp="1"/>
          </p:cNvSpPr>
          <p:nvPr>
            <p:ph type="sldNum" sz="quarter" idx="12"/>
          </p:nvPr>
        </p:nvSpPr>
        <p:spPr/>
        <p:txBody>
          <a:bodyPr/>
          <a:lstStyle/>
          <a:p>
            <a:pPr>
              <a:defRPr/>
            </a:pPr>
            <a:fld id="{34FEE288-5720-4FF4-8D9A-6AF8E8352D9B}" type="slidenum">
              <a:rPr lang="fr-FR" altLang="fr-FR" smtClean="0"/>
              <a:pPr>
                <a:defRPr/>
              </a:pPr>
              <a:t>10</a:t>
            </a:fld>
            <a:endParaRPr lang="fr-FR" alt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0" name="Titre 4">
            <a:extLst>
              <a:ext uri="{FF2B5EF4-FFF2-40B4-BE49-F238E27FC236}">
                <a16:creationId xmlns:a16="http://schemas.microsoft.com/office/drawing/2014/main" id="{B8C317E9-3030-4801-86CE-4A2EDBAC808B}"/>
              </a:ext>
            </a:extLst>
          </p:cNvPr>
          <p:cNvSpPr>
            <a:spLocks noGrp="1" noChangeArrowheads="1"/>
          </p:cNvSpPr>
          <p:nvPr>
            <p:ph type="title"/>
          </p:nvPr>
        </p:nvSpPr>
        <p:spPr bwMode="auto">
          <a:xfrm>
            <a:off x="843341" y="398635"/>
            <a:ext cx="8385175" cy="825160"/>
          </a:xfrm>
        </p:spPr>
        <p:txBody>
          <a:bodyPr wrap="square" numCol="1" anchorCtr="0" compatLnSpc="1">
            <a:prstTxWarp prst="textNoShape">
              <a:avLst/>
            </a:prstTxWarp>
          </a:bodyPr>
          <a:lstStyle/>
          <a:p>
            <a:pPr marL="742950" indent="-742950">
              <a:buFont typeface="+mj-lt"/>
              <a:buAutoNum type="arabicPeriod"/>
            </a:pPr>
            <a:r>
              <a:rPr lang="fr-FR" altLang="fr-FR" cap="none" dirty="0">
                <a:solidFill>
                  <a:schemeClr val="accent2"/>
                </a:solidFill>
                <a:latin typeface="Times New Roman" panose="02020603050405020304" pitchFamily="18" charset="0"/>
                <a:cs typeface="Times New Roman" panose="02020603050405020304" pitchFamily="18" charset="0"/>
              </a:rPr>
              <a:t>Démarche par niveau d’abstraction</a:t>
            </a:r>
          </a:p>
        </p:txBody>
      </p:sp>
      <p:sp>
        <p:nvSpPr>
          <p:cNvPr id="19458" name="Rectangle 3">
            <a:extLst>
              <a:ext uri="{FF2B5EF4-FFF2-40B4-BE49-F238E27FC236}">
                <a16:creationId xmlns:a16="http://schemas.microsoft.com/office/drawing/2014/main" id="{E9958E9E-C583-418A-AE4E-E972AF7C979E}"/>
              </a:ext>
            </a:extLst>
          </p:cNvPr>
          <p:cNvSpPr>
            <a:spLocks noGrp="1" noChangeArrowheads="1"/>
          </p:cNvSpPr>
          <p:nvPr>
            <p:ph idx="1"/>
          </p:nvPr>
        </p:nvSpPr>
        <p:spPr>
          <a:xfrm>
            <a:off x="823498" y="1535113"/>
            <a:ext cx="8424862" cy="647700"/>
          </a:xfrm>
        </p:spPr>
        <p:txBody>
          <a:bodyPr/>
          <a:lstStyle/>
          <a:p>
            <a:pPr marL="609600" indent="-609600">
              <a:buNone/>
            </a:pPr>
            <a:r>
              <a:rPr lang="fr-FR" altLang="fr-FR" sz="2400" dirty="0">
                <a:solidFill>
                  <a:schemeClr val="tx1"/>
                </a:solidFill>
                <a:cs typeface="Times New Roman" panose="02020603050405020304" pitchFamily="18" charset="0"/>
              </a:rPr>
              <a:t>Une </a:t>
            </a:r>
            <a:r>
              <a:rPr lang="fr-FR" altLang="fr-FR" sz="2400" b="1" dirty="0">
                <a:solidFill>
                  <a:schemeClr val="tx1"/>
                </a:solidFill>
                <a:cs typeface="Times New Roman" panose="02020603050405020304" pitchFamily="18" charset="0"/>
              </a:rPr>
              <a:t>démarche intellectuelle</a:t>
            </a:r>
            <a:r>
              <a:rPr lang="fr-FR" altLang="fr-FR" sz="2400" dirty="0">
                <a:solidFill>
                  <a:schemeClr val="tx1"/>
                </a:solidFill>
                <a:cs typeface="Times New Roman" panose="02020603050405020304" pitchFamily="18" charset="0"/>
              </a:rPr>
              <a:t> à 3 niveaux </a:t>
            </a:r>
          </a:p>
        </p:txBody>
      </p:sp>
      <p:sp>
        <p:nvSpPr>
          <p:cNvPr id="3" name="Espace réservé du numéro de diapositive 2">
            <a:extLst>
              <a:ext uri="{FF2B5EF4-FFF2-40B4-BE49-F238E27FC236}">
                <a16:creationId xmlns:a16="http://schemas.microsoft.com/office/drawing/2014/main" id="{1DBBA83C-7A60-467F-9EF7-3219C574CD27}"/>
              </a:ext>
            </a:extLst>
          </p:cNvPr>
          <p:cNvSpPr>
            <a:spLocks noGrp="1"/>
          </p:cNvSpPr>
          <p:nvPr>
            <p:ph type="sldNum" sz="quarter" idx="12"/>
          </p:nvPr>
        </p:nvSpPr>
        <p:spPr/>
        <p:txBody>
          <a:bodyPr/>
          <a:lstStyle/>
          <a:p>
            <a:pPr>
              <a:defRPr/>
            </a:pPr>
            <a:fld id="{AA31EE71-935D-4DDC-BF11-923800717D66}" type="slidenum">
              <a:rPr lang="fr-FR" altLang="fr-FR"/>
              <a:pPr>
                <a:defRPr/>
              </a:pPr>
              <a:t>11</a:t>
            </a:fld>
            <a:endParaRPr lang="fr-FR" altLang="fr-FR"/>
          </a:p>
        </p:txBody>
      </p:sp>
      <p:pic>
        <p:nvPicPr>
          <p:cNvPr id="14340" name="Picture 4" descr="Image loupe">
            <a:extLst>
              <a:ext uri="{FF2B5EF4-FFF2-40B4-BE49-F238E27FC236}">
                <a16:creationId xmlns:a16="http://schemas.microsoft.com/office/drawing/2014/main" id="{943B254A-6307-4E09-98B8-9450163B6B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299" y="2930526"/>
            <a:ext cx="11191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5" descr="Image loupe">
            <a:extLst>
              <a:ext uri="{FF2B5EF4-FFF2-40B4-BE49-F238E27FC236}">
                <a16:creationId xmlns:a16="http://schemas.microsoft.com/office/drawing/2014/main" id="{6AF71E5C-DA5B-47F1-84F3-212D233A7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5999" y="3867151"/>
            <a:ext cx="111918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Oval 6">
            <a:extLst>
              <a:ext uri="{FF2B5EF4-FFF2-40B4-BE49-F238E27FC236}">
                <a16:creationId xmlns:a16="http://schemas.microsoft.com/office/drawing/2014/main" id="{5C9C0752-FF02-4AAA-A202-C41B5661C04B}"/>
              </a:ext>
            </a:extLst>
          </p:cNvPr>
          <p:cNvSpPr>
            <a:spLocks noChangeArrowheads="1"/>
          </p:cNvSpPr>
          <p:nvPr/>
        </p:nvSpPr>
        <p:spPr bwMode="auto">
          <a:xfrm>
            <a:off x="1071149" y="2763839"/>
            <a:ext cx="2447925" cy="936625"/>
          </a:xfrm>
          <a:prstGeom prst="ellipse">
            <a:avLst/>
          </a:prstGeom>
          <a:solidFill>
            <a:srgbClr val="FFFFFF"/>
          </a:solidFill>
          <a:ln w="9525">
            <a:solidFill>
              <a:schemeClr val="tx1"/>
            </a:solidFill>
            <a:round/>
            <a:headEnd/>
            <a:tailEnd/>
          </a:ln>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fr-FR" altLang="fr-FR" b="1">
                <a:solidFill>
                  <a:schemeClr val="accent1"/>
                </a:solidFill>
                <a:latin typeface="Verdana" panose="020B0604030504040204" pitchFamily="34" charset="0"/>
              </a:rPr>
              <a:t>Conceptuel</a:t>
            </a:r>
          </a:p>
        </p:txBody>
      </p:sp>
      <p:sp>
        <p:nvSpPr>
          <p:cNvPr id="14343" name="Oval 7">
            <a:extLst>
              <a:ext uri="{FF2B5EF4-FFF2-40B4-BE49-F238E27FC236}">
                <a16:creationId xmlns:a16="http://schemas.microsoft.com/office/drawing/2014/main" id="{52FF356D-5E96-4E02-AFFE-BA103569F3AB}"/>
              </a:ext>
            </a:extLst>
          </p:cNvPr>
          <p:cNvSpPr>
            <a:spLocks noChangeArrowheads="1"/>
          </p:cNvSpPr>
          <p:nvPr/>
        </p:nvSpPr>
        <p:spPr bwMode="auto">
          <a:xfrm>
            <a:off x="3734973" y="3556001"/>
            <a:ext cx="3097212" cy="1223963"/>
          </a:xfrm>
          <a:prstGeom prst="ellipse">
            <a:avLst/>
          </a:prstGeom>
          <a:solidFill>
            <a:srgbClr val="FFFFFF"/>
          </a:solidFill>
          <a:ln w="9525">
            <a:solidFill>
              <a:schemeClr val="tx1"/>
            </a:solidFill>
            <a:round/>
            <a:headEnd/>
            <a:tailEnd/>
          </a:ln>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lnSpc>
                <a:spcPct val="95000"/>
              </a:lnSpc>
            </a:pPr>
            <a:r>
              <a:rPr lang="fr-FR" altLang="fr-FR" b="1">
                <a:solidFill>
                  <a:schemeClr val="accent1"/>
                </a:solidFill>
                <a:latin typeface="Verdana" panose="020B0604030504040204" pitchFamily="34" charset="0"/>
              </a:rPr>
              <a:t>Logique ou </a:t>
            </a:r>
          </a:p>
          <a:p>
            <a:pPr algn="ctr" eaLnBrk="1" hangingPunct="1">
              <a:lnSpc>
                <a:spcPct val="95000"/>
              </a:lnSpc>
            </a:pPr>
            <a:r>
              <a:rPr lang="fr-FR" altLang="fr-FR" b="1">
                <a:solidFill>
                  <a:schemeClr val="accent1"/>
                </a:solidFill>
                <a:latin typeface="Verdana" panose="020B0604030504040204" pitchFamily="34" charset="0"/>
              </a:rPr>
              <a:t>organisationnel</a:t>
            </a:r>
          </a:p>
        </p:txBody>
      </p:sp>
      <p:sp>
        <p:nvSpPr>
          <p:cNvPr id="14344" name="Oval 8">
            <a:extLst>
              <a:ext uri="{FF2B5EF4-FFF2-40B4-BE49-F238E27FC236}">
                <a16:creationId xmlns:a16="http://schemas.microsoft.com/office/drawing/2014/main" id="{7382D693-C902-4CF6-B3E0-7AB1D2E01872}"/>
              </a:ext>
            </a:extLst>
          </p:cNvPr>
          <p:cNvSpPr>
            <a:spLocks noChangeArrowheads="1"/>
          </p:cNvSpPr>
          <p:nvPr/>
        </p:nvSpPr>
        <p:spPr bwMode="auto">
          <a:xfrm>
            <a:off x="6903623" y="4635501"/>
            <a:ext cx="2665412" cy="936625"/>
          </a:xfrm>
          <a:prstGeom prst="ellipse">
            <a:avLst/>
          </a:prstGeom>
          <a:solidFill>
            <a:srgbClr val="FFFFFF"/>
          </a:solidFill>
          <a:ln w="9525">
            <a:solidFill>
              <a:schemeClr val="tx1"/>
            </a:solidFill>
            <a:round/>
            <a:headEnd/>
            <a:tailEnd/>
          </a:ln>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fr-FR" altLang="fr-FR" b="1">
                <a:solidFill>
                  <a:schemeClr val="accent1"/>
                </a:solidFill>
                <a:latin typeface="Verdana" panose="020B0604030504040204" pitchFamily="34" charset="0"/>
              </a:rPr>
              <a:t>Physique</a:t>
            </a:r>
          </a:p>
        </p:txBody>
      </p:sp>
      <p:sp>
        <p:nvSpPr>
          <p:cNvPr id="14345" name="AutoShape 9">
            <a:extLst>
              <a:ext uri="{FF2B5EF4-FFF2-40B4-BE49-F238E27FC236}">
                <a16:creationId xmlns:a16="http://schemas.microsoft.com/office/drawing/2014/main" id="{CAC51A41-7526-46BF-A362-63EAB0CB97B6}"/>
              </a:ext>
            </a:extLst>
          </p:cNvPr>
          <p:cNvSpPr>
            <a:spLocks noChangeArrowheads="1"/>
          </p:cNvSpPr>
          <p:nvPr/>
        </p:nvSpPr>
        <p:spPr bwMode="auto">
          <a:xfrm rot="17389953">
            <a:off x="4140580" y="2115345"/>
            <a:ext cx="574675" cy="1665287"/>
          </a:xfrm>
          <a:prstGeom prst="curvedLeftArrow">
            <a:avLst>
              <a:gd name="adj1" fmla="val 21331"/>
              <a:gd name="adj2" fmla="val 79287"/>
              <a:gd name="adj3" fmla="val 33333"/>
            </a:avLst>
          </a:prstGeom>
          <a:solidFill>
            <a:schemeClr val="accent1"/>
          </a:solidFill>
          <a:ln w="9525">
            <a:solidFill>
              <a:schemeClr val="tx1"/>
            </a:solidFill>
            <a:miter lim="800000"/>
            <a:headEnd/>
            <a:tailEnd/>
          </a:ln>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fr-FR" altLang="fr-FR">
              <a:latin typeface="Arial" panose="020B0604020202020204" pitchFamily="34" charset="0"/>
            </a:endParaRPr>
          </a:p>
        </p:txBody>
      </p:sp>
      <p:sp>
        <p:nvSpPr>
          <p:cNvPr id="14346" name="AutoShape 10">
            <a:extLst>
              <a:ext uri="{FF2B5EF4-FFF2-40B4-BE49-F238E27FC236}">
                <a16:creationId xmlns:a16="http://schemas.microsoft.com/office/drawing/2014/main" id="{3F5495C2-4BEA-4BC2-A35E-EE73C7948962}"/>
              </a:ext>
            </a:extLst>
          </p:cNvPr>
          <p:cNvSpPr>
            <a:spLocks noChangeArrowheads="1"/>
          </p:cNvSpPr>
          <p:nvPr/>
        </p:nvSpPr>
        <p:spPr bwMode="auto">
          <a:xfrm rot="17389953">
            <a:off x="7693405" y="3082133"/>
            <a:ext cx="574675" cy="1665287"/>
          </a:xfrm>
          <a:prstGeom prst="curvedLeftArrow">
            <a:avLst>
              <a:gd name="adj1" fmla="val 21331"/>
              <a:gd name="adj2" fmla="val 79287"/>
              <a:gd name="adj3" fmla="val 33333"/>
            </a:avLst>
          </a:prstGeom>
          <a:solidFill>
            <a:schemeClr val="accent1"/>
          </a:solidFill>
          <a:ln w="9525">
            <a:solidFill>
              <a:schemeClr val="tx1"/>
            </a:solidFill>
            <a:miter lim="800000"/>
            <a:headEnd/>
            <a:tailEnd/>
          </a:ln>
        </p:spPr>
        <p:txBody>
          <a:bodyPr wrap="none" anchor="ct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endParaRPr lang="fr-FR" altLang="fr-FR">
              <a:latin typeface="Arial" panose="020B0604020202020204" pitchFamily="34" charset="0"/>
            </a:endParaRPr>
          </a:p>
        </p:txBody>
      </p:sp>
      <p:sp>
        <p:nvSpPr>
          <p:cNvPr id="14347" name="Text Box 11">
            <a:extLst>
              <a:ext uri="{FF2B5EF4-FFF2-40B4-BE49-F238E27FC236}">
                <a16:creationId xmlns:a16="http://schemas.microsoft.com/office/drawing/2014/main" id="{CBDB18B1-D862-4E1D-8E0A-6543C264A530}"/>
              </a:ext>
            </a:extLst>
          </p:cNvPr>
          <p:cNvSpPr txBox="1">
            <a:spLocks noChangeArrowheads="1"/>
          </p:cNvSpPr>
          <p:nvPr/>
        </p:nvSpPr>
        <p:spPr bwMode="auto">
          <a:xfrm>
            <a:off x="926685" y="3700463"/>
            <a:ext cx="2916238" cy="63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50000"/>
              </a:spcBef>
            </a:pPr>
            <a:r>
              <a:rPr lang="fr-FR" altLang="fr-FR" sz="1400" b="1" i="1">
                <a:latin typeface="Verdana" panose="020B0604030504040204" pitchFamily="34" charset="0"/>
              </a:rPr>
              <a:t>QUOI ? </a:t>
            </a:r>
          </a:p>
          <a:p>
            <a:pPr eaLnBrk="1" hangingPunct="1">
              <a:spcBef>
                <a:spcPct val="50000"/>
              </a:spcBef>
            </a:pPr>
            <a:r>
              <a:rPr lang="fr-FR" altLang="fr-FR" sz="1400" b="1" i="1">
                <a:latin typeface="Verdana" panose="020B0604030504040204" pitchFamily="34" charset="0"/>
              </a:rPr>
              <a:t>AVEC QUELLES DONNEES ?</a:t>
            </a:r>
          </a:p>
        </p:txBody>
      </p:sp>
      <p:sp>
        <p:nvSpPr>
          <p:cNvPr id="14348" name="Text Box 12">
            <a:extLst>
              <a:ext uri="{FF2B5EF4-FFF2-40B4-BE49-F238E27FC236}">
                <a16:creationId xmlns:a16="http://schemas.microsoft.com/office/drawing/2014/main" id="{81E58946-0551-43B4-AA03-7FBE7A1A6909}"/>
              </a:ext>
            </a:extLst>
          </p:cNvPr>
          <p:cNvSpPr txBox="1">
            <a:spLocks noChangeArrowheads="1"/>
          </p:cNvSpPr>
          <p:nvPr/>
        </p:nvSpPr>
        <p:spPr bwMode="auto">
          <a:xfrm>
            <a:off x="4265198" y="4803775"/>
            <a:ext cx="20875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50000"/>
              </a:spcBef>
            </a:pPr>
            <a:r>
              <a:rPr lang="fr-FR" altLang="fr-FR" sz="1400" b="1" i="1">
                <a:latin typeface="Verdana" panose="020B0604030504040204" pitchFamily="34" charset="0"/>
              </a:rPr>
              <a:t>QUI, OÙ, QUAND ?</a:t>
            </a:r>
          </a:p>
        </p:txBody>
      </p:sp>
      <p:sp>
        <p:nvSpPr>
          <p:cNvPr id="14349" name="Text Box 13">
            <a:extLst>
              <a:ext uri="{FF2B5EF4-FFF2-40B4-BE49-F238E27FC236}">
                <a16:creationId xmlns:a16="http://schemas.microsoft.com/office/drawing/2014/main" id="{17D6BFCE-05EA-4B00-8D1F-7A9E808D7F37}"/>
              </a:ext>
            </a:extLst>
          </p:cNvPr>
          <p:cNvSpPr txBox="1">
            <a:spLocks noChangeArrowheads="1"/>
          </p:cNvSpPr>
          <p:nvPr/>
        </p:nvSpPr>
        <p:spPr bwMode="auto">
          <a:xfrm>
            <a:off x="7653856" y="5646740"/>
            <a:ext cx="1655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spcBef>
                <a:spcPct val="50000"/>
              </a:spcBef>
            </a:pPr>
            <a:r>
              <a:rPr lang="fr-FR" altLang="fr-FR" sz="1400" b="1" i="1" dirty="0">
                <a:latin typeface="Verdana" panose="020B0604030504040204" pitchFamily="34" charset="0"/>
              </a:rPr>
              <a:t>COMMENT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34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4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3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3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3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P spid="14343" grpId="0" animBg="1"/>
      <p:bldP spid="14344" grpId="0" animBg="1"/>
      <p:bldP spid="14345" grpId="0" animBg="1"/>
      <p:bldP spid="14346" grpId="0" animBg="1"/>
      <p:bldP spid="14347" grpId="0"/>
      <p:bldP spid="14348" grpId="0"/>
      <p:bldP spid="143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4">
            <a:extLst>
              <a:ext uri="{FF2B5EF4-FFF2-40B4-BE49-F238E27FC236}">
                <a16:creationId xmlns:a16="http://schemas.microsoft.com/office/drawing/2014/main" id="{C2EBFE1B-54E3-49A3-BB1A-7F84B266B00C}"/>
              </a:ext>
            </a:extLst>
          </p:cNvPr>
          <p:cNvSpPr>
            <a:spLocks noGrp="1"/>
          </p:cNvSpPr>
          <p:nvPr>
            <p:ph type="title"/>
          </p:nvPr>
        </p:nvSpPr>
        <p:spPr>
          <a:xfrm>
            <a:off x="825910" y="428170"/>
            <a:ext cx="8599700" cy="826879"/>
          </a:xfrm>
        </p:spPr>
        <p:txBody>
          <a:bodyPr/>
          <a:lstStyle/>
          <a:p>
            <a:pPr marL="742950" indent="-742950">
              <a:buFont typeface="+mj-lt"/>
              <a:buAutoNum type="arabicPeriod"/>
              <a:defRPr/>
            </a:pPr>
            <a:r>
              <a:rPr lang="fr-FR" cap="none" dirty="0">
                <a:solidFill>
                  <a:schemeClr val="accent2"/>
                </a:solidFill>
                <a:latin typeface="Times New Roman" panose="02020603050405020304" pitchFamily="18" charset="0"/>
                <a:cs typeface="Times New Roman" panose="02020603050405020304" pitchFamily="18" charset="0"/>
              </a:rPr>
              <a:t>Démarche par niveau d’abstraction</a:t>
            </a:r>
            <a:endParaRPr lang="fr-FR" b="1" dirty="0"/>
          </a:p>
        </p:txBody>
      </p:sp>
      <p:sp>
        <p:nvSpPr>
          <p:cNvPr id="19458" name="Rectangle 3">
            <a:extLst>
              <a:ext uri="{FF2B5EF4-FFF2-40B4-BE49-F238E27FC236}">
                <a16:creationId xmlns:a16="http://schemas.microsoft.com/office/drawing/2014/main" id="{E4FCF01A-83AD-4EFE-A450-C9D069293A27}"/>
              </a:ext>
            </a:extLst>
          </p:cNvPr>
          <p:cNvSpPr>
            <a:spLocks noGrp="1" noChangeArrowheads="1"/>
          </p:cNvSpPr>
          <p:nvPr>
            <p:ph idx="1"/>
          </p:nvPr>
        </p:nvSpPr>
        <p:spPr>
          <a:xfrm>
            <a:off x="1653210" y="1437611"/>
            <a:ext cx="7821613" cy="5169665"/>
          </a:xfrm>
        </p:spPr>
        <p:txBody>
          <a:bodyPr>
            <a:normAutofit/>
          </a:bodyPr>
          <a:lstStyle/>
          <a:p>
            <a:pPr algn="just">
              <a:defRPr/>
            </a:pPr>
            <a:r>
              <a:rPr lang="fr-FR" altLang="fr-FR" sz="2400" dirty="0">
                <a:cs typeface="Times New Roman" panose="02020603050405020304" pitchFamily="18" charset="0"/>
              </a:rPr>
              <a:t>Deux modèles : </a:t>
            </a:r>
            <a:r>
              <a:rPr lang="fr-FR" altLang="fr-FR" sz="2400" i="1" dirty="0">
                <a:solidFill>
                  <a:schemeClr val="accent1"/>
                </a:solidFill>
                <a:cs typeface="Times New Roman" panose="02020603050405020304" pitchFamily="18" charset="0"/>
              </a:rPr>
              <a:t>données </a:t>
            </a:r>
            <a:r>
              <a:rPr lang="fr-FR" altLang="fr-FR" sz="2400" dirty="0">
                <a:cs typeface="Times New Roman" panose="02020603050405020304" pitchFamily="18" charset="0"/>
              </a:rPr>
              <a:t>et</a:t>
            </a:r>
            <a:r>
              <a:rPr lang="fr-FR" altLang="fr-FR" sz="2400" i="1" dirty="0">
                <a:cs typeface="Times New Roman" panose="02020603050405020304" pitchFamily="18" charset="0"/>
              </a:rPr>
              <a:t> </a:t>
            </a:r>
            <a:r>
              <a:rPr lang="fr-FR" altLang="fr-FR" sz="2400" i="1" dirty="0">
                <a:solidFill>
                  <a:schemeClr val="accent1"/>
                </a:solidFill>
                <a:cs typeface="Times New Roman" panose="02020603050405020304" pitchFamily="18" charset="0"/>
              </a:rPr>
              <a:t>traitements</a:t>
            </a:r>
            <a:r>
              <a:rPr lang="fr-FR" altLang="fr-FR" sz="2400" dirty="0">
                <a:cs typeface="Times New Roman" panose="02020603050405020304" pitchFamily="18" charset="0"/>
              </a:rPr>
              <a:t>.</a:t>
            </a:r>
          </a:p>
          <a:p>
            <a:pPr algn="just">
              <a:defRPr/>
            </a:pPr>
            <a:r>
              <a:rPr lang="fr-FR" altLang="fr-FR" sz="2400" dirty="0">
                <a:cs typeface="Times New Roman" panose="02020603050405020304" pitchFamily="18" charset="0"/>
              </a:rPr>
              <a:t>Elaborés séparément.</a:t>
            </a:r>
          </a:p>
          <a:p>
            <a:pPr marL="0" indent="0" algn="just">
              <a:buNone/>
              <a:defRPr/>
            </a:pPr>
            <a:endParaRPr lang="fr-FR" altLang="fr-FR" sz="2400" dirty="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DA5801CB-D3A5-44F4-B37F-134ADDF24E7C}"/>
              </a:ext>
            </a:extLst>
          </p:cNvPr>
          <p:cNvSpPr>
            <a:spLocks noGrp="1"/>
          </p:cNvSpPr>
          <p:nvPr>
            <p:ph type="sldNum" sz="quarter" idx="12"/>
          </p:nvPr>
        </p:nvSpPr>
        <p:spPr/>
        <p:txBody>
          <a:bodyPr/>
          <a:lstStyle/>
          <a:p>
            <a:pPr>
              <a:defRPr/>
            </a:pPr>
            <a:fld id="{AF4BE06E-D4EF-46F5-A75A-C8AE2445837F}" type="slidenum">
              <a:rPr lang="fr-FR" altLang="fr-FR"/>
              <a:pPr>
                <a:defRPr/>
              </a:pPr>
              <a:t>12</a:t>
            </a:fld>
            <a:endParaRPr lang="fr-FR" altLang="fr-FR" dirty="0"/>
          </a:p>
        </p:txBody>
      </p:sp>
      <p:pic>
        <p:nvPicPr>
          <p:cNvPr id="21509" name="Image 4">
            <a:extLst>
              <a:ext uri="{FF2B5EF4-FFF2-40B4-BE49-F238E27FC236}">
                <a16:creationId xmlns:a16="http://schemas.microsoft.com/office/drawing/2014/main" id="{A028E9AD-1E4F-4AE4-9CDD-BEB5156566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431" y="2394639"/>
            <a:ext cx="7117901" cy="421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214" name="Group 62">
            <a:extLst>
              <a:ext uri="{FF2B5EF4-FFF2-40B4-BE49-F238E27FC236}">
                <a16:creationId xmlns:a16="http://schemas.microsoft.com/office/drawing/2014/main" id="{3F52F36E-AA90-44BC-B355-FBFCBC9EE0E0}"/>
              </a:ext>
            </a:extLst>
          </p:cNvPr>
          <p:cNvGraphicFramePr>
            <a:graphicFrameLocks noGrp="1"/>
          </p:cNvGraphicFramePr>
          <p:nvPr>
            <p:ph type="tbl" idx="1"/>
            <p:extLst>
              <p:ext uri="{D42A27DB-BD31-4B8C-83A1-F6EECF244321}">
                <p14:modId xmlns:p14="http://schemas.microsoft.com/office/powerpoint/2010/main" val="3780777534"/>
              </p:ext>
            </p:extLst>
          </p:nvPr>
        </p:nvGraphicFramePr>
        <p:xfrm>
          <a:off x="1432824" y="981076"/>
          <a:ext cx="7994650" cy="3140075"/>
        </p:xfrm>
        <a:graphic>
          <a:graphicData uri="http://schemas.openxmlformats.org/drawingml/2006/table">
            <a:tbl>
              <a:tblPr/>
              <a:tblGrid>
                <a:gridCol w="2743200">
                  <a:extLst>
                    <a:ext uri="{9D8B030D-6E8A-4147-A177-3AD203B41FA5}">
                      <a16:colId xmlns:a16="http://schemas.microsoft.com/office/drawing/2014/main" val="20000"/>
                    </a:ext>
                  </a:extLst>
                </a:gridCol>
                <a:gridCol w="2803525">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tblGrid>
              <a:tr h="10060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000" b="1" i="0" u="none" strike="noStrike" cap="none" normalizeH="0" baseline="0" dirty="0">
                          <a:ln>
                            <a:noFill/>
                          </a:ln>
                          <a:solidFill>
                            <a:schemeClr val="tx1"/>
                          </a:solidFill>
                          <a:effectLst/>
                          <a:latin typeface="Arial" charset="0"/>
                        </a:rPr>
                        <a:t>CONCEPTUEL</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000" b="1" i="0" u="none" strike="noStrike" cap="none" normalizeH="0" baseline="0" dirty="0">
                          <a:ln>
                            <a:noFill/>
                          </a:ln>
                          <a:solidFill>
                            <a:schemeClr val="tx1"/>
                          </a:solidFill>
                          <a:effectLst/>
                          <a:latin typeface="Arial" charset="0"/>
                        </a:rPr>
                        <a:t>MCD </a:t>
                      </a:r>
                      <a:r>
                        <a:rPr kumimoji="0" lang="fr-FR" sz="2000" b="0" i="0" u="none" strike="noStrike" cap="none" normalizeH="0" baseline="0" dirty="0">
                          <a:ln>
                            <a:noFill/>
                          </a:ln>
                          <a:solidFill>
                            <a:schemeClr val="tx1"/>
                          </a:solidFill>
                          <a:effectLst/>
                          <a:latin typeface="Arial" charset="0"/>
                        </a:rPr>
                        <a:t>: sémantique des données (modèle entité/association)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000" b="1" i="0" u="none" strike="noStrike" cap="none" normalizeH="0" baseline="0">
                          <a:ln>
                            <a:noFill/>
                          </a:ln>
                          <a:solidFill>
                            <a:schemeClr val="tx1"/>
                          </a:solidFill>
                          <a:effectLst/>
                          <a:latin typeface="Arial" charset="0"/>
                        </a:rPr>
                        <a:t>MCT  </a:t>
                      </a:r>
                      <a:r>
                        <a:rPr kumimoji="0" lang="fr-FR" sz="2000" b="0" i="0" u="none" strike="noStrike" cap="none" normalizeH="0" baseline="0">
                          <a:ln>
                            <a:noFill/>
                          </a:ln>
                          <a:solidFill>
                            <a:schemeClr val="tx1"/>
                          </a:solidFill>
                          <a:effectLst/>
                          <a:latin typeface="Arial" charset="0"/>
                        </a:rPr>
                        <a:t>quoi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a:ln>
                            <a:noFill/>
                          </a:ln>
                          <a:solidFill>
                            <a:schemeClr val="tx1"/>
                          </a:solidFill>
                          <a:effectLst/>
                          <a:latin typeface="Arial" charset="0"/>
                        </a:rPr>
                        <a:t>(fonctions du SI)</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70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000" b="1" i="0" u="none" strike="noStrike" cap="none" normalizeH="0" baseline="0" dirty="0">
                          <a:ln>
                            <a:noFill/>
                          </a:ln>
                          <a:solidFill>
                            <a:schemeClr val="tx1"/>
                          </a:solidFill>
                          <a:effectLst/>
                          <a:latin typeface="Arial" charset="0"/>
                        </a:rPr>
                        <a:t>ORGANISATIONNEL (ou LOGIQUE)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000" b="1" i="0" u="none" strike="noStrike" cap="none" normalizeH="0" baseline="0" dirty="0">
                          <a:ln>
                            <a:noFill/>
                          </a:ln>
                          <a:solidFill>
                            <a:schemeClr val="tx1"/>
                          </a:solidFill>
                          <a:effectLst/>
                          <a:latin typeface="Arial" charset="0"/>
                        </a:rPr>
                        <a:t>MLD </a:t>
                      </a:r>
                      <a:r>
                        <a:rPr kumimoji="0" lang="fr-FR" sz="2000" b="0" i="0" u="none" strike="noStrike" cap="none" normalizeH="0" baseline="0" dirty="0">
                          <a:ln>
                            <a:noFill/>
                          </a:ln>
                          <a:solidFill>
                            <a:schemeClr val="tx1"/>
                          </a:solidFill>
                          <a:effectLst/>
                          <a:latin typeface="Arial" charset="0"/>
                        </a:rPr>
                        <a:t>: organisation des données (ex: modèle relationnel)</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000" b="1" i="0" u="none" strike="noStrike" cap="none" normalizeH="0" baseline="0">
                          <a:ln>
                            <a:noFill/>
                          </a:ln>
                          <a:solidFill>
                            <a:schemeClr val="tx1"/>
                          </a:solidFill>
                          <a:effectLst/>
                          <a:latin typeface="Arial" charset="0"/>
                        </a:rPr>
                        <a:t>MOT  </a:t>
                      </a:r>
                      <a:r>
                        <a:rPr kumimoji="0" lang="fr-FR" sz="2000" b="0" i="0" u="none" strike="noStrike" cap="none" normalizeH="0" baseline="0">
                          <a:ln>
                            <a:noFill/>
                          </a:ln>
                          <a:solidFill>
                            <a:schemeClr val="tx1"/>
                          </a:solidFill>
                          <a:effectLst/>
                          <a:latin typeface="Arial" charset="0"/>
                        </a:rPr>
                        <a:t>qui fait quoi, ou, quand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a:ln>
                            <a:noFill/>
                          </a:ln>
                          <a:solidFill>
                            <a:schemeClr val="tx1"/>
                          </a:solidFill>
                          <a:effectLst/>
                          <a:latin typeface="Arial" charset="0"/>
                        </a:rPr>
                        <a:t>(organisation du SI)</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70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000" b="1" i="0" u="none" strike="noStrike" cap="none" normalizeH="0" baseline="0" dirty="0">
                          <a:ln>
                            <a:noFill/>
                          </a:ln>
                          <a:solidFill>
                            <a:schemeClr val="tx1"/>
                          </a:solidFill>
                          <a:effectLst/>
                          <a:latin typeface="Arial" charset="0"/>
                        </a:rPr>
                        <a:t>PHYSIQUE</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000" b="1" i="0" u="none" strike="noStrike" cap="none" normalizeH="0" baseline="0">
                          <a:ln>
                            <a:noFill/>
                          </a:ln>
                          <a:solidFill>
                            <a:schemeClr val="tx1"/>
                          </a:solidFill>
                          <a:effectLst/>
                          <a:latin typeface="Arial" charset="0"/>
                        </a:rPr>
                        <a:t>MPD </a:t>
                      </a:r>
                      <a:r>
                        <a:rPr kumimoji="0" lang="fr-FR" sz="2000" b="0" i="0" u="none" strike="noStrike" cap="none" normalizeH="0" baseline="0">
                          <a:ln>
                            <a:noFill/>
                          </a:ln>
                          <a:solidFill>
                            <a:schemeClr val="tx1"/>
                          </a:solidFill>
                          <a:effectLst/>
                          <a:latin typeface="Arial" charset="0"/>
                        </a:rPr>
                        <a:t>implantation des données (ex: SGBD Oracle)</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000" b="1" i="0" u="none" strike="noStrike" cap="none" normalizeH="0" baseline="0" dirty="0">
                          <a:ln>
                            <a:noFill/>
                          </a:ln>
                          <a:solidFill>
                            <a:schemeClr val="tx1"/>
                          </a:solidFill>
                          <a:effectLst/>
                          <a:latin typeface="Arial" charset="0"/>
                        </a:rPr>
                        <a:t>MPT </a:t>
                      </a:r>
                      <a:r>
                        <a:rPr kumimoji="0" lang="fr-FR" sz="2000" b="0" i="0" u="none" strike="noStrike" cap="none" normalizeH="0" baseline="0" dirty="0">
                          <a:ln>
                            <a:noFill/>
                          </a:ln>
                          <a:solidFill>
                            <a:schemeClr val="tx1"/>
                          </a:solidFill>
                          <a:effectLst/>
                          <a:latin typeface="Arial" charset="0"/>
                        </a:rPr>
                        <a:t>comment on fait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fr-FR" sz="2000" b="0" i="0" u="none" strike="noStrike" cap="none" normalizeH="0" baseline="0" dirty="0">
                          <a:ln>
                            <a:noFill/>
                          </a:ln>
                          <a:solidFill>
                            <a:schemeClr val="tx1"/>
                          </a:solidFill>
                          <a:effectLst/>
                          <a:latin typeface="Arial" charset="0"/>
                        </a:rPr>
                        <a:t>(implantation du SI)</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Espace réservé du numéro de diapositive 2">
            <a:extLst>
              <a:ext uri="{FF2B5EF4-FFF2-40B4-BE49-F238E27FC236}">
                <a16:creationId xmlns:a16="http://schemas.microsoft.com/office/drawing/2014/main" id="{9B25B3B8-3964-4E3F-87E9-4431425A7B6C}"/>
              </a:ext>
            </a:extLst>
          </p:cNvPr>
          <p:cNvSpPr>
            <a:spLocks noGrp="1"/>
          </p:cNvSpPr>
          <p:nvPr>
            <p:ph type="sldNum" sz="quarter" idx="12"/>
          </p:nvPr>
        </p:nvSpPr>
        <p:spPr>
          <a:xfrm>
            <a:off x="9921876" y="6219825"/>
            <a:ext cx="720725" cy="419100"/>
          </a:xfrm>
        </p:spPr>
        <p:txBody>
          <a:bodyPr/>
          <a:lstStyle/>
          <a:p>
            <a:pPr>
              <a:defRPr/>
            </a:pPr>
            <a:fld id="{18D96E20-0D77-466B-ADD6-E9907B6E03E3}" type="slidenum">
              <a:rPr lang="fr-FR" altLang="fr-FR" smtClean="0"/>
              <a:pPr>
                <a:defRPr/>
              </a:pPr>
              <a:t>13</a:t>
            </a:fld>
            <a:endParaRPr lang="fr-FR" altLang="fr-FR"/>
          </a:p>
        </p:txBody>
      </p:sp>
      <p:sp>
        <p:nvSpPr>
          <p:cNvPr id="22549" name="Rectangle 22">
            <a:extLst>
              <a:ext uri="{FF2B5EF4-FFF2-40B4-BE49-F238E27FC236}">
                <a16:creationId xmlns:a16="http://schemas.microsoft.com/office/drawing/2014/main" id="{479658D4-819C-451A-BFE6-6B31B64853A6}"/>
              </a:ext>
            </a:extLst>
          </p:cNvPr>
          <p:cNvSpPr>
            <a:spLocks noChangeArrowheads="1"/>
          </p:cNvSpPr>
          <p:nvPr/>
        </p:nvSpPr>
        <p:spPr bwMode="auto">
          <a:xfrm>
            <a:off x="1123261" y="4508500"/>
            <a:ext cx="830421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Rockwell" panose="02060603020205020403" pitchFamily="18" charset="0"/>
              </a:defRPr>
            </a:lvl1pPr>
            <a:lvl2pPr>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lvl="1" eaLnBrk="1" hangingPunct="1"/>
            <a:r>
              <a:rPr lang="fr-FR" altLang="fr-FR" sz="2000" dirty="0">
                <a:latin typeface="+mn-lt"/>
                <a:cs typeface="Times New Roman" panose="02020603050405020304" pitchFamily="18" charset="0"/>
              </a:rPr>
              <a:t>MCD : 	Modèle conceptuel des données</a:t>
            </a:r>
          </a:p>
          <a:p>
            <a:pPr lvl="1" eaLnBrk="1" hangingPunct="1"/>
            <a:r>
              <a:rPr lang="fr-FR" altLang="fr-FR" sz="2000" dirty="0">
                <a:latin typeface="+mn-lt"/>
                <a:cs typeface="Times New Roman" panose="02020603050405020304" pitchFamily="18" charset="0"/>
              </a:rPr>
              <a:t>MLD :  	Modèle logique (organisationnel) des données</a:t>
            </a:r>
          </a:p>
          <a:p>
            <a:pPr lvl="1" eaLnBrk="1" hangingPunct="1"/>
            <a:r>
              <a:rPr lang="fr-FR" altLang="fr-FR" sz="2000" dirty="0">
                <a:latin typeface="+mn-lt"/>
                <a:cs typeface="Times New Roman" panose="02020603050405020304" pitchFamily="18" charset="0"/>
              </a:rPr>
              <a:t>MPD : 	Modèle physique des données</a:t>
            </a:r>
          </a:p>
          <a:p>
            <a:pPr lvl="1" eaLnBrk="1" hangingPunct="1"/>
            <a:r>
              <a:rPr lang="fr-FR" altLang="fr-FR" sz="2000" dirty="0">
                <a:latin typeface="+mn-lt"/>
                <a:cs typeface="Times New Roman" panose="02020603050405020304" pitchFamily="18" charset="0"/>
              </a:rPr>
              <a:t>MCT : 	Modèle conceptuel des traitements</a:t>
            </a:r>
          </a:p>
          <a:p>
            <a:pPr lvl="1" eaLnBrk="1" hangingPunct="1"/>
            <a:r>
              <a:rPr lang="fr-FR" altLang="fr-FR" sz="2000" dirty="0">
                <a:latin typeface="+mn-lt"/>
                <a:cs typeface="Times New Roman" panose="02020603050405020304" pitchFamily="18" charset="0"/>
              </a:rPr>
              <a:t>MOT : 	Modèle organisationnel des traitements</a:t>
            </a:r>
          </a:p>
          <a:p>
            <a:pPr lvl="1" eaLnBrk="1" hangingPunct="1"/>
            <a:r>
              <a:rPr lang="fr-FR" altLang="fr-FR" sz="2000" dirty="0">
                <a:latin typeface="+mn-lt"/>
                <a:cs typeface="Times New Roman" panose="02020603050405020304" pitchFamily="18" charset="0"/>
              </a:rPr>
              <a:t>MPT : 	Modèle physique des traitements</a:t>
            </a:r>
          </a:p>
        </p:txBody>
      </p:sp>
      <p:sp>
        <p:nvSpPr>
          <p:cNvPr id="22550" name="Text Box 23">
            <a:extLst>
              <a:ext uri="{FF2B5EF4-FFF2-40B4-BE49-F238E27FC236}">
                <a16:creationId xmlns:a16="http://schemas.microsoft.com/office/drawing/2014/main" id="{6FD7B830-790D-4B00-B848-FFB7C12D587F}"/>
              </a:ext>
            </a:extLst>
          </p:cNvPr>
          <p:cNvSpPr txBox="1">
            <a:spLocks noChangeArrowheads="1"/>
          </p:cNvSpPr>
          <p:nvPr/>
        </p:nvSpPr>
        <p:spPr bwMode="auto">
          <a:xfrm>
            <a:off x="1356624" y="447675"/>
            <a:ext cx="8001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fr-FR" altLang="fr-FR">
                <a:latin typeface="Arial" panose="020B0604020202020204" pitchFamily="34" charset="0"/>
              </a:rPr>
              <a:t>  </a:t>
            </a:r>
            <a:r>
              <a:rPr lang="fr-FR" altLang="fr-FR" b="1">
                <a:latin typeface="Arial" panose="020B0604020202020204" pitchFamily="34" charset="0"/>
              </a:rPr>
              <a:t>NIVEAUX                            DONNEES                               TRAITEMENTS</a:t>
            </a:r>
          </a:p>
        </p:txBody>
      </p:sp>
      <p:sp>
        <p:nvSpPr>
          <p:cNvPr id="22551" name="Line 63">
            <a:extLst>
              <a:ext uri="{FF2B5EF4-FFF2-40B4-BE49-F238E27FC236}">
                <a16:creationId xmlns:a16="http://schemas.microsoft.com/office/drawing/2014/main" id="{22DFF572-BB42-4CDA-8B4C-F69B3E0EDE9F}"/>
              </a:ext>
            </a:extLst>
          </p:cNvPr>
          <p:cNvSpPr>
            <a:spLocks noChangeShapeType="1"/>
          </p:cNvSpPr>
          <p:nvPr/>
        </p:nvSpPr>
        <p:spPr bwMode="auto">
          <a:xfrm>
            <a:off x="3017150" y="260351"/>
            <a:ext cx="1152525" cy="720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fr-F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itre 6">
            <a:extLst>
              <a:ext uri="{FF2B5EF4-FFF2-40B4-BE49-F238E27FC236}">
                <a16:creationId xmlns:a16="http://schemas.microsoft.com/office/drawing/2014/main" id="{A24CC22F-8B9D-47B1-BC04-EBF37FC8E7D6}"/>
              </a:ext>
            </a:extLst>
          </p:cNvPr>
          <p:cNvSpPr>
            <a:spLocks noGrp="1" noChangeArrowheads="1"/>
          </p:cNvSpPr>
          <p:nvPr>
            <p:ph type="title"/>
          </p:nvPr>
        </p:nvSpPr>
        <p:spPr bwMode="auto">
          <a:xfrm>
            <a:off x="664292" y="157265"/>
            <a:ext cx="8483600" cy="996950"/>
          </a:xfrm>
        </p:spPr>
        <p:txBody>
          <a:bodyPr wrap="square" numCol="1" anchorCtr="0" compatLnSpc="1">
            <a:prstTxWarp prst="textNoShape">
              <a:avLst/>
            </a:prstTxWarp>
          </a:bodyPr>
          <a:lstStyle/>
          <a:p>
            <a:pPr marL="742950" indent="-742950">
              <a:buFont typeface="+mj-lt"/>
              <a:buAutoNum type="arabicPeriod" startAt="2"/>
            </a:pPr>
            <a:r>
              <a:rPr lang="fr-FR" altLang="fr-FR" cap="none" dirty="0">
                <a:solidFill>
                  <a:schemeClr val="accent2"/>
                </a:solidFill>
                <a:latin typeface="Times New Roman" panose="02020603050405020304" pitchFamily="18" charset="0"/>
                <a:cs typeface="Times New Roman" panose="02020603050405020304" pitchFamily="18" charset="0"/>
              </a:rPr>
              <a:t>Démarche par étape de construction</a:t>
            </a:r>
          </a:p>
        </p:txBody>
      </p:sp>
      <p:sp>
        <p:nvSpPr>
          <p:cNvPr id="6" name="Espace réservé du contenu 5">
            <a:extLst>
              <a:ext uri="{FF2B5EF4-FFF2-40B4-BE49-F238E27FC236}">
                <a16:creationId xmlns:a16="http://schemas.microsoft.com/office/drawing/2014/main" id="{F1F43CF9-7EA7-4FD7-85A9-041D32AACB1A}"/>
              </a:ext>
            </a:extLst>
          </p:cNvPr>
          <p:cNvSpPr>
            <a:spLocks noGrp="1"/>
          </p:cNvSpPr>
          <p:nvPr>
            <p:ph idx="1"/>
          </p:nvPr>
        </p:nvSpPr>
        <p:spPr>
          <a:xfrm>
            <a:off x="664291" y="1154215"/>
            <a:ext cx="10116779" cy="5454650"/>
          </a:xfrm>
        </p:spPr>
        <p:txBody>
          <a:bodyPr>
            <a:normAutofit/>
          </a:bodyPr>
          <a:lstStyle/>
          <a:p>
            <a:pPr marL="457200" indent="-457200">
              <a:lnSpc>
                <a:spcPct val="150000"/>
              </a:lnSpc>
              <a:buFont typeface="+mj-lt"/>
              <a:buAutoNum type="arabicPeriod"/>
              <a:defRPr/>
            </a:pPr>
            <a:r>
              <a:rPr lang="fr-FR" dirty="0">
                <a:cs typeface="Times New Roman" panose="02020603050405020304" pitchFamily="18" charset="0"/>
              </a:rPr>
              <a:t>Approche globale du SI                                                     </a:t>
            </a:r>
            <a:r>
              <a:rPr lang="fr-FR" b="1" dirty="0">
                <a:solidFill>
                  <a:schemeClr val="accent2">
                    <a:lumMod val="75000"/>
                  </a:schemeClr>
                </a:solidFill>
                <a:cs typeface="Times New Roman" panose="02020603050405020304" pitchFamily="18" charset="0"/>
              </a:rPr>
              <a:t>Schéma directeur </a:t>
            </a:r>
          </a:p>
          <a:p>
            <a:pPr marL="457200" indent="-457200">
              <a:lnSpc>
                <a:spcPct val="150000"/>
              </a:lnSpc>
              <a:buFont typeface="+mj-lt"/>
              <a:buAutoNum type="arabicPeriod"/>
              <a:defRPr/>
            </a:pPr>
            <a:r>
              <a:rPr lang="fr-FR" dirty="0">
                <a:cs typeface="Times New Roman" panose="02020603050405020304" pitchFamily="18" charset="0"/>
              </a:rPr>
              <a:t>Etude des différentes solutions possibles puis choix      	</a:t>
            </a:r>
            <a:r>
              <a:rPr lang="fr-FR" b="1" dirty="0">
                <a:solidFill>
                  <a:schemeClr val="accent2">
                    <a:lumMod val="75000"/>
                  </a:schemeClr>
                </a:solidFill>
                <a:cs typeface="Times New Roman" panose="02020603050405020304" pitchFamily="18" charset="0"/>
              </a:rPr>
              <a:t>Etude préalable</a:t>
            </a:r>
          </a:p>
          <a:p>
            <a:pPr marL="457200" indent="-457200">
              <a:lnSpc>
                <a:spcPct val="150000"/>
              </a:lnSpc>
              <a:buFont typeface="+mj-lt"/>
              <a:buAutoNum type="arabicPeriod"/>
              <a:defRPr/>
            </a:pPr>
            <a:r>
              <a:rPr lang="fr-FR" dirty="0">
                <a:cs typeface="Times New Roman" panose="02020603050405020304" pitchFamily="18" charset="0"/>
              </a:rPr>
              <a:t>Complément des spécifications du domaine                   </a:t>
            </a:r>
            <a:r>
              <a:rPr lang="fr-FR" dirty="0">
                <a:solidFill>
                  <a:schemeClr val="accent2">
                    <a:lumMod val="75000"/>
                  </a:schemeClr>
                </a:solidFill>
                <a:cs typeface="Times New Roman" panose="02020603050405020304" pitchFamily="18" charset="0"/>
              </a:rPr>
              <a:t>	</a:t>
            </a:r>
            <a:r>
              <a:rPr lang="fr-FR" b="1" dirty="0">
                <a:solidFill>
                  <a:schemeClr val="accent2">
                    <a:lumMod val="75000"/>
                  </a:schemeClr>
                </a:solidFill>
                <a:cs typeface="Times New Roman" panose="02020603050405020304" pitchFamily="18" charset="0"/>
              </a:rPr>
              <a:t>Etude détaillée</a:t>
            </a:r>
          </a:p>
          <a:p>
            <a:pPr lvl="2" eaLnBrk="1" hangingPunct="1">
              <a:lnSpc>
                <a:spcPct val="150000"/>
              </a:lnSpc>
              <a:defRPr/>
            </a:pPr>
            <a:r>
              <a:rPr lang="fr-FR" sz="1800" dirty="0">
                <a:solidFill>
                  <a:schemeClr val="accent1"/>
                </a:solidFill>
                <a:cs typeface="Times New Roman" panose="02020603050405020304" pitchFamily="18" charset="0"/>
              </a:rPr>
              <a:t> </a:t>
            </a:r>
            <a:r>
              <a:rPr lang="fr-FR" sz="1800" dirty="0">
                <a:solidFill>
                  <a:schemeClr val="tx1"/>
                </a:solidFill>
                <a:cs typeface="Times New Roman" panose="02020603050405020304" pitchFamily="18" charset="0"/>
              </a:rPr>
              <a:t>Dossier de spécifications fonctionnelles ou cahier des charges utilisateurs         </a:t>
            </a:r>
          </a:p>
          <a:p>
            <a:pPr marL="342900" indent="-342900">
              <a:lnSpc>
                <a:spcPct val="150000"/>
              </a:lnSpc>
              <a:buFont typeface="+mj-lt"/>
              <a:buAutoNum type="arabicPeriod"/>
              <a:defRPr/>
            </a:pPr>
            <a:r>
              <a:rPr lang="fr-FR" dirty="0">
                <a:solidFill>
                  <a:schemeClr val="accent1"/>
                </a:solidFill>
                <a:cs typeface="Times New Roman" panose="02020603050405020304" pitchFamily="18" charset="0"/>
              </a:rPr>
              <a:t>  </a:t>
            </a:r>
            <a:r>
              <a:rPr lang="fr-FR" dirty="0">
                <a:cs typeface="Times New Roman" panose="02020603050405020304" pitchFamily="18" charset="0"/>
              </a:rPr>
              <a:t>Spécifications techniques complètes                                 </a:t>
            </a:r>
            <a:r>
              <a:rPr lang="fr-FR" b="1" dirty="0">
                <a:solidFill>
                  <a:schemeClr val="accent2">
                    <a:lumMod val="75000"/>
                  </a:schemeClr>
                </a:solidFill>
                <a:cs typeface="Times New Roman" panose="02020603050405020304" pitchFamily="18" charset="0"/>
              </a:rPr>
              <a:t>Etude technique</a:t>
            </a:r>
          </a:p>
          <a:p>
            <a:pPr lvl="2" eaLnBrk="1" hangingPunct="1">
              <a:lnSpc>
                <a:spcPct val="150000"/>
              </a:lnSpc>
              <a:defRPr/>
            </a:pPr>
            <a:r>
              <a:rPr lang="fr-FR" sz="1800" dirty="0">
                <a:solidFill>
                  <a:schemeClr val="tx1"/>
                </a:solidFill>
                <a:cs typeface="Times New Roman" panose="02020603050405020304" pitchFamily="18" charset="0"/>
              </a:rPr>
              <a:t>Dossier de spécifications techniques ou cahier des charges de réalisation</a:t>
            </a:r>
          </a:p>
          <a:p>
            <a:pPr marL="342900" indent="-342900">
              <a:lnSpc>
                <a:spcPct val="150000"/>
              </a:lnSpc>
              <a:buFont typeface="+mj-lt"/>
              <a:buAutoNum type="arabicPeriod"/>
              <a:defRPr/>
            </a:pPr>
            <a:r>
              <a:rPr lang="fr-FR" dirty="0">
                <a:cs typeface="Times New Roman" panose="02020603050405020304" pitchFamily="18" charset="0"/>
              </a:rPr>
              <a:t>Ecriture des programmes                                                    </a:t>
            </a:r>
            <a:r>
              <a:rPr lang="fr-FR" b="1" dirty="0">
                <a:solidFill>
                  <a:schemeClr val="accent2">
                    <a:lumMod val="75000"/>
                  </a:schemeClr>
                </a:solidFill>
                <a:cs typeface="Times New Roman" panose="02020603050405020304" pitchFamily="18" charset="0"/>
              </a:rPr>
              <a:t>Production</a:t>
            </a:r>
          </a:p>
          <a:p>
            <a:pPr marL="342900" indent="-342900">
              <a:lnSpc>
                <a:spcPct val="150000"/>
              </a:lnSpc>
              <a:buFont typeface="+mj-lt"/>
              <a:buAutoNum type="arabicPeriod"/>
              <a:defRPr/>
            </a:pPr>
            <a:r>
              <a:rPr lang="fr-FR" dirty="0">
                <a:cs typeface="Times New Roman" panose="02020603050405020304" pitchFamily="18" charset="0"/>
              </a:rPr>
              <a:t>Tests, essais, formation utilisateur                                      </a:t>
            </a:r>
            <a:r>
              <a:rPr lang="fr-FR" b="1" dirty="0">
                <a:solidFill>
                  <a:schemeClr val="accent2">
                    <a:lumMod val="75000"/>
                  </a:schemeClr>
                </a:solidFill>
                <a:cs typeface="Times New Roman" panose="02020603050405020304" pitchFamily="18" charset="0"/>
              </a:rPr>
              <a:t>Mise en œuvre </a:t>
            </a:r>
          </a:p>
          <a:p>
            <a:pPr marL="342900" indent="-342900">
              <a:lnSpc>
                <a:spcPct val="150000"/>
              </a:lnSpc>
              <a:buFont typeface="+mj-lt"/>
              <a:buAutoNum type="arabicPeriod"/>
              <a:defRPr/>
            </a:pPr>
            <a:r>
              <a:rPr lang="fr-FR" dirty="0">
                <a:cs typeface="Times New Roman" panose="02020603050405020304" pitchFamily="18" charset="0"/>
              </a:rPr>
              <a:t>Corrections et adaptations du logiciel                                  </a:t>
            </a:r>
            <a:r>
              <a:rPr lang="fr-FR" b="1" dirty="0">
                <a:solidFill>
                  <a:schemeClr val="accent2">
                    <a:lumMod val="75000"/>
                  </a:schemeClr>
                </a:solidFill>
                <a:cs typeface="Times New Roman" panose="02020603050405020304" pitchFamily="18" charset="0"/>
              </a:rPr>
              <a:t>Maintenance</a:t>
            </a:r>
          </a:p>
          <a:p>
            <a:pPr marL="342900" indent="-342900">
              <a:lnSpc>
                <a:spcPct val="150000"/>
              </a:lnSpc>
              <a:buFont typeface="+mj-lt"/>
              <a:buAutoNum type="arabicPeriod"/>
              <a:defRPr/>
            </a:pPr>
            <a:r>
              <a:rPr lang="fr-FR" dirty="0">
                <a:cs typeface="Times New Roman" panose="02020603050405020304" pitchFamily="18" charset="0"/>
              </a:rPr>
              <a:t>Contrôle de la conformité des résultats par rapport aux demandes	 </a:t>
            </a:r>
            <a:r>
              <a:rPr lang="fr-FR" b="1" dirty="0">
                <a:solidFill>
                  <a:schemeClr val="accent2">
                    <a:lumMod val="75000"/>
                  </a:schemeClr>
                </a:solidFill>
                <a:cs typeface="Times New Roman" panose="02020603050405020304" pitchFamily="18" charset="0"/>
              </a:rPr>
              <a:t>Contrôle de  qualité</a:t>
            </a:r>
          </a:p>
        </p:txBody>
      </p:sp>
      <p:sp>
        <p:nvSpPr>
          <p:cNvPr id="3" name="Espace réservé du numéro de diapositive 2">
            <a:extLst>
              <a:ext uri="{FF2B5EF4-FFF2-40B4-BE49-F238E27FC236}">
                <a16:creationId xmlns:a16="http://schemas.microsoft.com/office/drawing/2014/main" id="{1BEE59A6-8214-447B-89A7-BC6121E5422C}"/>
              </a:ext>
            </a:extLst>
          </p:cNvPr>
          <p:cNvSpPr>
            <a:spLocks noGrp="1"/>
          </p:cNvSpPr>
          <p:nvPr>
            <p:ph type="sldNum" sz="quarter" idx="12"/>
          </p:nvPr>
        </p:nvSpPr>
        <p:spPr>
          <a:xfrm>
            <a:off x="8266198" y="6492875"/>
            <a:ext cx="683339" cy="365125"/>
          </a:xfrm>
        </p:spPr>
        <p:txBody>
          <a:bodyPr/>
          <a:lstStyle/>
          <a:p>
            <a:pPr>
              <a:defRPr/>
            </a:pPr>
            <a:fld id="{E69A282E-DD46-428E-AF2E-30894349CA80}" type="slidenum">
              <a:rPr lang="fr-FR" altLang="fr-FR" smtClean="0"/>
              <a:pPr>
                <a:defRPr/>
              </a:pPr>
              <a:t>14</a:t>
            </a:fld>
            <a:endParaRPr lang="fr-FR" alt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2A09E3C6-6027-4885-9AD4-D7A1C9EF8209}"/>
              </a:ext>
            </a:extLst>
          </p:cNvPr>
          <p:cNvSpPr>
            <a:spLocks noGrp="1"/>
          </p:cNvSpPr>
          <p:nvPr>
            <p:ph type="title"/>
          </p:nvPr>
        </p:nvSpPr>
        <p:spPr>
          <a:xfrm>
            <a:off x="995135" y="171493"/>
            <a:ext cx="8505825" cy="1176656"/>
          </a:xfrm>
        </p:spPr>
        <p:txBody>
          <a:bodyPr>
            <a:normAutofit fontScale="90000"/>
          </a:bodyPr>
          <a:lstStyle/>
          <a:p>
            <a:pPr>
              <a:defRPr/>
            </a:pPr>
            <a:r>
              <a:rPr lang="fr-FR" sz="4000" dirty="0">
                <a:solidFill>
                  <a:schemeClr val="accent2"/>
                </a:solidFill>
                <a:cs typeface="Times New Roman" panose="02020603050405020304" pitchFamily="18" charset="0"/>
              </a:rPr>
              <a:t>Système d’information  </a:t>
            </a:r>
            <a:br>
              <a:rPr lang="fr-FR" sz="4000" dirty="0">
                <a:solidFill>
                  <a:schemeClr val="accent2"/>
                </a:solidFill>
                <a:cs typeface="Times New Roman" panose="02020603050405020304" pitchFamily="18" charset="0"/>
              </a:rPr>
            </a:br>
            <a:r>
              <a:rPr lang="fr-FR" sz="3200" dirty="0">
                <a:solidFill>
                  <a:schemeClr val="accent2"/>
                </a:solidFill>
                <a:cs typeface="Times New Roman" panose="02020603050405020304" pitchFamily="18" charset="0"/>
              </a:rPr>
              <a:t>Définition</a:t>
            </a:r>
            <a:endParaRPr lang="fr-FR" sz="4000" dirty="0">
              <a:solidFill>
                <a:schemeClr val="accent2"/>
              </a:solidFill>
              <a:cs typeface="Times New Roman" panose="02020603050405020304" pitchFamily="18" charset="0"/>
            </a:endParaRPr>
          </a:p>
        </p:txBody>
      </p:sp>
      <p:sp>
        <p:nvSpPr>
          <p:cNvPr id="2" name="Espace réservé du contenu 1">
            <a:extLst>
              <a:ext uri="{FF2B5EF4-FFF2-40B4-BE49-F238E27FC236}">
                <a16:creationId xmlns:a16="http://schemas.microsoft.com/office/drawing/2014/main" id="{3B55DF5B-CE29-4C0A-991D-A5F3708C3841}"/>
              </a:ext>
            </a:extLst>
          </p:cNvPr>
          <p:cNvSpPr>
            <a:spLocks noGrp="1"/>
          </p:cNvSpPr>
          <p:nvPr>
            <p:ph idx="1"/>
          </p:nvPr>
        </p:nvSpPr>
        <p:spPr>
          <a:xfrm>
            <a:off x="995135" y="1525688"/>
            <a:ext cx="8505825" cy="5160819"/>
          </a:xfrm>
        </p:spPr>
        <p:txBody>
          <a:bodyPr rtlCol="0">
            <a:noAutofit/>
          </a:bodyPr>
          <a:lstStyle/>
          <a:p>
            <a:pPr marL="182880" indent="-182880" algn="just">
              <a:lnSpc>
                <a:spcPct val="100000"/>
              </a:lnSpc>
              <a:buClr>
                <a:schemeClr val="accent1">
                  <a:lumMod val="75000"/>
                </a:schemeClr>
              </a:buClr>
              <a:buFont typeface="Wingdings" panose="05000000000000000000" pitchFamily="2" charset="2"/>
              <a:buChar char="Ø"/>
              <a:defRPr/>
            </a:pPr>
            <a:r>
              <a:rPr lang="fr-FR" altLang="fr-FR" sz="2000" dirty="0">
                <a:cs typeface="Times New Roman" panose="02020603050405020304" pitchFamily="18" charset="0"/>
              </a:rPr>
              <a:t>Un </a:t>
            </a:r>
            <a:r>
              <a:rPr lang="fr-FR" altLang="fr-FR" sz="2000" b="1" dirty="0">
                <a:solidFill>
                  <a:schemeClr val="accent1"/>
                </a:solidFill>
                <a:cs typeface="Times New Roman" panose="02020603050405020304" pitchFamily="18" charset="0"/>
              </a:rPr>
              <a:t>système d'Information</a:t>
            </a:r>
            <a:r>
              <a:rPr lang="fr-FR" altLang="fr-FR" sz="2000" dirty="0">
                <a:solidFill>
                  <a:schemeClr val="accent1"/>
                </a:solidFill>
                <a:cs typeface="Times New Roman" panose="02020603050405020304" pitchFamily="18" charset="0"/>
              </a:rPr>
              <a:t> </a:t>
            </a:r>
            <a:r>
              <a:rPr lang="fr-FR" altLang="fr-FR" sz="2000" dirty="0">
                <a:cs typeface="Times New Roman" panose="02020603050405020304" pitchFamily="18" charset="0"/>
              </a:rPr>
              <a:t>(noté </a:t>
            </a:r>
            <a:r>
              <a:rPr lang="fr-FR" altLang="fr-FR" sz="2000" b="1" dirty="0">
                <a:solidFill>
                  <a:schemeClr val="accent1"/>
                </a:solidFill>
                <a:cs typeface="Times New Roman" panose="02020603050405020304" pitchFamily="18" charset="0"/>
              </a:rPr>
              <a:t>SI</a:t>
            </a:r>
            <a:r>
              <a:rPr lang="fr-FR" altLang="fr-FR" sz="2000" dirty="0">
                <a:cs typeface="Times New Roman" panose="02020603050405020304" pitchFamily="18" charset="0"/>
              </a:rPr>
              <a:t>) est un ensemble de moyens matériels et humains qui utilise, stocke, transforme et produit des informations en but d’action ou de prise de décision. Il est caractérisé par un état dynamique qui évolue grâce au comportements de ses propres composants suite à des événements internes, externes ou temporels.</a:t>
            </a:r>
          </a:p>
          <a:p>
            <a:pPr marL="182880" indent="-182880">
              <a:lnSpc>
                <a:spcPct val="100000"/>
              </a:lnSpc>
              <a:buClr>
                <a:schemeClr val="accent1">
                  <a:lumMod val="75000"/>
                </a:schemeClr>
              </a:buClr>
              <a:buFont typeface="Wingdings" panose="05000000000000000000" pitchFamily="2" charset="2"/>
              <a:buChar char="Ø"/>
              <a:defRPr/>
            </a:pPr>
            <a:r>
              <a:rPr lang="fr-FR" altLang="fr-FR" sz="2000" dirty="0">
                <a:ea typeface="Tahoma" panose="020B0604030504040204" pitchFamily="34" charset="0"/>
                <a:cs typeface="Times New Roman" panose="02020603050405020304" pitchFamily="18" charset="0"/>
              </a:rPr>
              <a:t>Un </a:t>
            </a:r>
            <a:r>
              <a:rPr lang="fr-FR" altLang="fr-FR" sz="2000" b="1" dirty="0">
                <a:solidFill>
                  <a:schemeClr val="accent1"/>
                </a:solidFill>
                <a:ea typeface="Tahoma" panose="020B0604030504040204" pitchFamily="34" charset="0"/>
                <a:cs typeface="Times New Roman" panose="02020603050405020304" pitchFamily="18" charset="0"/>
              </a:rPr>
              <a:t>système d'Information</a:t>
            </a:r>
            <a:r>
              <a:rPr lang="fr-FR" altLang="fr-FR" sz="2000" dirty="0">
                <a:solidFill>
                  <a:schemeClr val="accent1"/>
                </a:solidFill>
                <a:ea typeface="Tahoma" panose="020B0604030504040204" pitchFamily="34" charset="0"/>
                <a:cs typeface="Times New Roman" panose="02020603050405020304" pitchFamily="18" charset="0"/>
              </a:rPr>
              <a:t> </a:t>
            </a:r>
            <a:r>
              <a:rPr lang="fr-FR" altLang="fr-FR" sz="2000" dirty="0">
                <a:ea typeface="Tahoma" panose="020B0604030504040204" pitchFamily="34" charset="0"/>
                <a:cs typeface="Times New Roman" panose="02020603050405020304" pitchFamily="18" charset="0"/>
              </a:rPr>
              <a:t>(noté </a:t>
            </a:r>
            <a:r>
              <a:rPr lang="fr-FR" altLang="fr-FR" sz="2000" b="1" dirty="0">
                <a:solidFill>
                  <a:schemeClr val="accent1"/>
                </a:solidFill>
                <a:ea typeface="Tahoma" panose="020B0604030504040204" pitchFamily="34" charset="0"/>
                <a:cs typeface="Times New Roman" panose="02020603050405020304" pitchFamily="18" charset="0"/>
              </a:rPr>
              <a:t>SI</a:t>
            </a:r>
            <a:r>
              <a:rPr lang="fr-FR" altLang="fr-FR" sz="2000" dirty="0">
                <a:ea typeface="Tahoma" panose="020B0604030504040204" pitchFamily="34" charset="0"/>
                <a:cs typeface="Times New Roman" panose="02020603050405020304" pitchFamily="18" charset="0"/>
              </a:rPr>
              <a:t>) représente l'ensemble des éléments participant : </a:t>
            </a:r>
          </a:p>
          <a:p>
            <a:pPr marL="457517" lvl="1" indent="-182880">
              <a:lnSpc>
                <a:spcPct val="100000"/>
              </a:lnSpc>
              <a:buClr>
                <a:schemeClr val="accent1">
                  <a:lumMod val="75000"/>
                </a:schemeClr>
              </a:buClr>
              <a:defRPr/>
            </a:pPr>
            <a:r>
              <a:rPr lang="fr-FR" altLang="fr-FR" sz="2400" dirty="0">
                <a:ea typeface="Tahoma" panose="020B0604030504040204" pitchFamily="34" charset="0"/>
                <a:cs typeface="Times New Roman" panose="02020603050405020304" pitchFamily="18" charset="0"/>
              </a:rPr>
              <a:t>à la gestion, </a:t>
            </a:r>
          </a:p>
          <a:p>
            <a:pPr marL="457517" lvl="1" indent="-182880">
              <a:lnSpc>
                <a:spcPct val="100000"/>
              </a:lnSpc>
              <a:buClr>
                <a:schemeClr val="accent1">
                  <a:lumMod val="75000"/>
                </a:schemeClr>
              </a:buClr>
              <a:defRPr/>
            </a:pPr>
            <a:r>
              <a:rPr lang="fr-FR" altLang="fr-FR" sz="2400" dirty="0">
                <a:ea typeface="Tahoma" panose="020B0604030504040204" pitchFamily="34" charset="0"/>
                <a:cs typeface="Times New Roman" panose="02020603050405020304" pitchFamily="18" charset="0"/>
              </a:rPr>
              <a:t>au traitement, </a:t>
            </a:r>
          </a:p>
          <a:p>
            <a:pPr marL="457517" lvl="1" indent="-182880">
              <a:lnSpc>
                <a:spcPct val="100000"/>
              </a:lnSpc>
              <a:buClr>
                <a:schemeClr val="accent1">
                  <a:lumMod val="75000"/>
                </a:schemeClr>
              </a:buClr>
              <a:defRPr/>
            </a:pPr>
            <a:r>
              <a:rPr lang="fr-FR" altLang="fr-FR" sz="2400" dirty="0">
                <a:ea typeface="Tahoma" panose="020B0604030504040204" pitchFamily="34" charset="0"/>
                <a:cs typeface="Times New Roman" panose="02020603050405020304" pitchFamily="18" charset="0"/>
              </a:rPr>
              <a:t>au transport et,</a:t>
            </a:r>
          </a:p>
          <a:p>
            <a:pPr marL="457517" lvl="1" indent="-182880">
              <a:lnSpc>
                <a:spcPct val="100000"/>
              </a:lnSpc>
              <a:buClr>
                <a:schemeClr val="accent1">
                  <a:lumMod val="75000"/>
                </a:schemeClr>
              </a:buClr>
              <a:defRPr/>
            </a:pPr>
            <a:r>
              <a:rPr lang="fr-FR" altLang="fr-FR" sz="2400" dirty="0">
                <a:ea typeface="Tahoma" panose="020B0604030504040204" pitchFamily="34" charset="0"/>
                <a:cs typeface="Times New Roman" panose="02020603050405020304" pitchFamily="18" charset="0"/>
              </a:rPr>
              <a:t>à la diffusion,</a:t>
            </a:r>
          </a:p>
          <a:p>
            <a:pPr marL="182880" indent="-182880">
              <a:lnSpc>
                <a:spcPct val="100000"/>
              </a:lnSpc>
              <a:buClr>
                <a:schemeClr val="accent1">
                  <a:lumMod val="75000"/>
                </a:schemeClr>
              </a:buClr>
              <a:buNone/>
              <a:defRPr/>
            </a:pPr>
            <a:r>
              <a:rPr lang="fr-FR" altLang="fr-FR" sz="2000" dirty="0">
                <a:ea typeface="Tahoma" panose="020B0604030504040204" pitchFamily="34" charset="0"/>
                <a:cs typeface="Times New Roman" panose="02020603050405020304" pitchFamily="18" charset="0"/>
              </a:rPr>
              <a:t> de </a:t>
            </a:r>
            <a:r>
              <a:rPr lang="fr-FR" altLang="fr-FR" sz="2000" b="1" dirty="0">
                <a:solidFill>
                  <a:schemeClr val="accent1"/>
                </a:solidFill>
                <a:ea typeface="Tahoma" panose="020B0604030504040204" pitchFamily="34" charset="0"/>
                <a:cs typeface="Times New Roman" panose="02020603050405020304" pitchFamily="18" charset="0"/>
              </a:rPr>
              <a:t>l'information</a:t>
            </a:r>
            <a:r>
              <a:rPr lang="fr-FR" altLang="fr-FR" sz="2000" dirty="0">
                <a:solidFill>
                  <a:schemeClr val="tx2"/>
                </a:solidFill>
                <a:ea typeface="Tahoma" panose="020B0604030504040204" pitchFamily="34" charset="0"/>
                <a:cs typeface="Times New Roman" panose="02020603050405020304" pitchFamily="18" charset="0"/>
              </a:rPr>
              <a:t> </a:t>
            </a:r>
            <a:r>
              <a:rPr lang="fr-FR" altLang="fr-FR" sz="2000" dirty="0">
                <a:ea typeface="Tahoma" panose="020B0604030504040204" pitchFamily="34" charset="0"/>
                <a:cs typeface="Times New Roman" panose="02020603050405020304" pitchFamily="18" charset="0"/>
              </a:rPr>
              <a:t>au sein de l'organisation. </a:t>
            </a:r>
          </a:p>
        </p:txBody>
      </p:sp>
      <p:sp>
        <p:nvSpPr>
          <p:cNvPr id="5" name="Espace réservé du numéro de diapositive 4">
            <a:extLst>
              <a:ext uri="{FF2B5EF4-FFF2-40B4-BE49-F238E27FC236}">
                <a16:creationId xmlns:a16="http://schemas.microsoft.com/office/drawing/2014/main" id="{85650E1F-7DBF-4635-BB28-FBAFA5A871F2}"/>
              </a:ext>
            </a:extLst>
          </p:cNvPr>
          <p:cNvSpPr>
            <a:spLocks noGrp="1"/>
          </p:cNvSpPr>
          <p:nvPr>
            <p:ph type="sldNum" sz="quarter" idx="12"/>
          </p:nvPr>
        </p:nvSpPr>
        <p:spPr/>
        <p:txBody>
          <a:bodyPr/>
          <a:lstStyle/>
          <a:p>
            <a:pPr>
              <a:defRPr/>
            </a:pPr>
            <a:fld id="{65EB6E4A-0C2B-4852-A254-AEAB34CB8212}" type="slidenum">
              <a:rPr lang="fr-FR" altLang="fr-FR"/>
              <a:pPr>
                <a:defRPr/>
              </a:pPr>
              <a:t>2</a:t>
            </a:fld>
            <a:endParaRPr lang="fr-FR" altLang="fr-F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01D1CD-CCDD-40A9-9EF4-B61B02BA72D6}"/>
              </a:ext>
            </a:extLst>
          </p:cNvPr>
          <p:cNvSpPr>
            <a:spLocks noGrp="1"/>
          </p:cNvSpPr>
          <p:nvPr>
            <p:ph type="title"/>
          </p:nvPr>
        </p:nvSpPr>
        <p:spPr>
          <a:xfrm>
            <a:off x="619432" y="392519"/>
            <a:ext cx="7772400" cy="905798"/>
          </a:xfrm>
        </p:spPr>
        <p:txBody>
          <a:bodyPr/>
          <a:lstStyle/>
          <a:p>
            <a:pPr eaLnBrk="1" hangingPunct="1">
              <a:defRPr/>
            </a:pPr>
            <a:r>
              <a:rPr lang="fr-FR" dirty="0">
                <a:solidFill>
                  <a:schemeClr val="accent2"/>
                </a:solidFill>
                <a:cs typeface="Times New Roman" panose="02020603050405020304" pitchFamily="18" charset="0"/>
              </a:rPr>
              <a:t>Qu’est ce qu’un système?</a:t>
            </a:r>
          </a:p>
        </p:txBody>
      </p:sp>
      <p:sp>
        <p:nvSpPr>
          <p:cNvPr id="3" name="Espace réservé du contenu 2">
            <a:extLst>
              <a:ext uri="{FF2B5EF4-FFF2-40B4-BE49-F238E27FC236}">
                <a16:creationId xmlns:a16="http://schemas.microsoft.com/office/drawing/2014/main" id="{4C5DD513-44B2-46AC-A1B9-750A6F87F82B}"/>
              </a:ext>
            </a:extLst>
          </p:cNvPr>
          <p:cNvSpPr>
            <a:spLocks noGrp="1"/>
          </p:cNvSpPr>
          <p:nvPr>
            <p:ph idx="1"/>
          </p:nvPr>
        </p:nvSpPr>
        <p:spPr>
          <a:xfrm>
            <a:off x="619432" y="1475711"/>
            <a:ext cx="9030753" cy="5177499"/>
          </a:xfrm>
        </p:spPr>
        <p:txBody>
          <a:bodyPr>
            <a:normAutofit/>
          </a:bodyPr>
          <a:lstStyle/>
          <a:p>
            <a:pPr algn="just" eaLnBrk="1" hangingPunct="1">
              <a:lnSpc>
                <a:spcPct val="100000"/>
              </a:lnSpc>
              <a:defRPr/>
            </a:pPr>
            <a:r>
              <a:rPr lang="fr-FR" sz="2200" dirty="0">
                <a:ea typeface="Tahoma" panose="020B0604030504040204" pitchFamily="34" charset="0"/>
                <a:cs typeface="Times New Roman" panose="02020603050405020304" pitchFamily="18" charset="0"/>
              </a:rPr>
              <a:t>Un système est un </a:t>
            </a:r>
            <a:r>
              <a:rPr lang="fr-FR" sz="2200" u="sng" dirty="0">
                <a:solidFill>
                  <a:schemeClr val="accent1"/>
                </a:solidFill>
                <a:ea typeface="Tahoma" panose="020B0604030504040204" pitchFamily="34" charset="0"/>
                <a:cs typeface="Times New Roman" panose="02020603050405020304" pitchFamily="18" charset="0"/>
              </a:rPr>
              <a:t>tout</a:t>
            </a:r>
            <a:r>
              <a:rPr lang="fr-FR" sz="2200" dirty="0">
                <a:ea typeface="Tahoma" panose="020B0604030504040204" pitchFamily="34" charset="0"/>
                <a:cs typeface="Times New Roman" panose="02020603050405020304" pitchFamily="18" charset="0"/>
              </a:rPr>
              <a:t> constitué d’éléments unis par des relations, leurs propriétés et les valeurs que peuvent prendre ces dernières, ainsi que son activité et l’organisation qui en découle.</a:t>
            </a:r>
          </a:p>
          <a:p>
            <a:pPr marL="0" indent="0" algn="just">
              <a:lnSpc>
                <a:spcPct val="150000"/>
              </a:lnSpc>
              <a:buNone/>
              <a:defRPr/>
            </a:pPr>
            <a:r>
              <a:rPr lang="fr-FR" sz="2200" b="1" dirty="0">
                <a:solidFill>
                  <a:schemeClr val="accent1"/>
                </a:solidFill>
                <a:cs typeface="Times New Roman" panose="02020603050405020304" pitchFamily="18" charset="0"/>
              </a:rPr>
              <a:t>Les fonctions du système d’information:</a:t>
            </a:r>
          </a:p>
          <a:p>
            <a:pPr marL="731837" lvl="1" indent="-457200" algn="just">
              <a:lnSpc>
                <a:spcPct val="150000"/>
              </a:lnSpc>
              <a:buFont typeface="+mj-lt"/>
              <a:buAutoNum type="arabicPeriod"/>
              <a:defRPr/>
            </a:pPr>
            <a:r>
              <a:rPr lang="fr-FR" altLang="fr-FR" sz="2200" dirty="0">
                <a:solidFill>
                  <a:schemeClr val="accent1"/>
                </a:solidFill>
                <a:cs typeface="Times New Roman" panose="02020603050405020304" pitchFamily="18" charset="0"/>
              </a:rPr>
              <a:t>Recueil de </a:t>
            </a:r>
            <a:r>
              <a:rPr lang="fr-FR" altLang="fr-FR" sz="2200" dirty="0">
                <a:cs typeface="Times New Roman" panose="02020603050405020304" pitchFamily="18" charset="0"/>
              </a:rPr>
              <a:t>l’information (saisie )</a:t>
            </a:r>
          </a:p>
          <a:p>
            <a:pPr marL="731837" lvl="1" indent="-457200" algn="just">
              <a:lnSpc>
                <a:spcPct val="150000"/>
              </a:lnSpc>
              <a:buFont typeface="+mj-lt"/>
              <a:buAutoNum type="arabicPeriod"/>
              <a:defRPr/>
            </a:pPr>
            <a:r>
              <a:rPr lang="fr-FR" altLang="fr-FR" sz="2200" dirty="0">
                <a:solidFill>
                  <a:schemeClr val="accent1"/>
                </a:solidFill>
                <a:cs typeface="Times New Roman" panose="02020603050405020304" pitchFamily="18" charset="0"/>
              </a:rPr>
              <a:t>Mémorisation de </a:t>
            </a:r>
            <a:r>
              <a:rPr lang="fr-FR" altLang="fr-FR" sz="2200" dirty="0">
                <a:cs typeface="Times New Roman" panose="02020603050405020304" pitchFamily="18" charset="0"/>
              </a:rPr>
              <a:t>l’information (stockage dans des fichiers ou bases de données) </a:t>
            </a:r>
          </a:p>
          <a:p>
            <a:pPr marL="731837" lvl="1" indent="-457200" algn="just">
              <a:lnSpc>
                <a:spcPct val="150000"/>
              </a:lnSpc>
              <a:buFont typeface="+mj-lt"/>
              <a:buAutoNum type="arabicPeriod"/>
              <a:defRPr/>
            </a:pPr>
            <a:r>
              <a:rPr lang="fr-FR" altLang="fr-FR" sz="2200" dirty="0">
                <a:solidFill>
                  <a:schemeClr val="accent1"/>
                </a:solidFill>
                <a:cs typeface="Times New Roman" panose="02020603050405020304" pitchFamily="18" charset="0"/>
              </a:rPr>
              <a:t>Exploitation de </a:t>
            </a:r>
            <a:r>
              <a:rPr lang="fr-FR" altLang="fr-FR" sz="2200" dirty="0">
                <a:cs typeface="Times New Roman" panose="02020603050405020304" pitchFamily="18" charset="0"/>
              </a:rPr>
              <a:t>l’information (traitement)</a:t>
            </a:r>
          </a:p>
          <a:p>
            <a:pPr marL="731837" lvl="1" indent="-457200" algn="just">
              <a:lnSpc>
                <a:spcPct val="150000"/>
              </a:lnSpc>
              <a:buFont typeface="+mj-lt"/>
              <a:buAutoNum type="arabicPeriod"/>
              <a:defRPr/>
            </a:pPr>
            <a:r>
              <a:rPr lang="fr-FR" altLang="fr-FR" sz="2200" dirty="0">
                <a:solidFill>
                  <a:schemeClr val="accent1"/>
                </a:solidFill>
                <a:cs typeface="Times New Roman" panose="02020603050405020304" pitchFamily="18" charset="0"/>
              </a:rPr>
              <a:t>Diffusion de </a:t>
            </a:r>
            <a:r>
              <a:rPr lang="fr-FR" altLang="fr-FR" sz="2200" dirty="0">
                <a:cs typeface="Times New Roman" panose="02020603050405020304" pitchFamily="18" charset="0"/>
              </a:rPr>
              <a:t>l’information (édition)</a:t>
            </a:r>
          </a:p>
          <a:p>
            <a:pPr marL="0" indent="0" algn="just">
              <a:lnSpc>
                <a:spcPct val="150000"/>
              </a:lnSpc>
              <a:buNone/>
              <a:defRPr/>
            </a:pPr>
            <a:endParaRPr lang="fr-FR" sz="2200" b="1" dirty="0">
              <a:solidFill>
                <a:schemeClr val="accent1"/>
              </a:solidFill>
              <a:cs typeface="Times New Roman" panose="02020603050405020304" pitchFamily="18" charset="0"/>
            </a:endParaRPr>
          </a:p>
          <a:p>
            <a:pPr marL="457200" indent="-457200" algn="just">
              <a:lnSpc>
                <a:spcPct val="100000"/>
              </a:lnSpc>
              <a:buFont typeface="+mj-lt"/>
              <a:buAutoNum type="arabicPeriod"/>
              <a:defRPr/>
            </a:pPr>
            <a:endParaRPr lang="fr-FR" sz="2200" b="1" dirty="0">
              <a:solidFill>
                <a:schemeClr val="accent1"/>
              </a:solidFill>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6C9784CB-4502-4C3D-85C6-9096DFF9FFF8}"/>
              </a:ext>
            </a:extLst>
          </p:cNvPr>
          <p:cNvSpPr>
            <a:spLocks noGrp="1"/>
          </p:cNvSpPr>
          <p:nvPr>
            <p:ph type="sldNum" sz="quarter" idx="12"/>
          </p:nvPr>
        </p:nvSpPr>
        <p:spPr/>
        <p:txBody>
          <a:bodyPr/>
          <a:lstStyle/>
          <a:p>
            <a:pPr>
              <a:defRPr/>
            </a:pPr>
            <a:fld id="{FAFEDFB7-8CDB-48A7-B906-F81090C0255A}" type="slidenum">
              <a:rPr lang="fr-FR" altLang="fr-FR" smtClean="0"/>
              <a:pPr>
                <a:defRPr/>
              </a:pPr>
              <a:t>3</a:t>
            </a:fld>
            <a:endParaRPr lang="fr-FR" alt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à coins arrondis 20">
            <a:extLst>
              <a:ext uri="{FF2B5EF4-FFF2-40B4-BE49-F238E27FC236}">
                <a16:creationId xmlns:a16="http://schemas.microsoft.com/office/drawing/2014/main" id="{0785BEBB-68CD-4B56-BC6D-BE63026BCEC1}"/>
              </a:ext>
            </a:extLst>
          </p:cNvPr>
          <p:cNvSpPr/>
          <p:nvPr/>
        </p:nvSpPr>
        <p:spPr>
          <a:xfrm>
            <a:off x="2438332" y="1284289"/>
            <a:ext cx="5500687" cy="5000625"/>
          </a:xfrm>
          <a:prstGeom prst="round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dirty="0"/>
          </a:p>
        </p:txBody>
      </p:sp>
      <p:sp>
        <p:nvSpPr>
          <p:cNvPr id="5" name="Titre 4">
            <a:extLst>
              <a:ext uri="{FF2B5EF4-FFF2-40B4-BE49-F238E27FC236}">
                <a16:creationId xmlns:a16="http://schemas.microsoft.com/office/drawing/2014/main" id="{AE23DA5E-6BD7-44A4-A663-FDE1EF906B37}"/>
              </a:ext>
            </a:extLst>
          </p:cNvPr>
          <p:cNvSpPr>
            <a:spLocks noGrp="1"/>
          </p:cNvSpPr>
          <p:nvPr>
            <p:ph type="title"/>
          </p:nvPr>
        </p:nvSpPr>
        <p:spPr>
          <a:xfrm>
            <a:off x="818263" y="163497"/>
            <a:ext cx="8285980" cy="1279525"/>
          </a:xfrm>
        </p:spPr>
        <p:txBody>
          <a:bodyPr>
            <a:normAutofit/>
          </a:bodyPr>
          <a:lstStyle/>
          <a:p>
            <a:pPr>
              <a:defRPr/>
            </a:pPr>
            <a:r>
              <a:rPr lang="fr-FR" dirty="0">
                <a:solidFill>
                  <a:schemeClr val="accent2"/>
                </a:solidFill>
                <a:latin typeface="Times New Roman" panose="02020603050405020304" pitchFamily="18" charset="0"/>
                <a:cs typeface="Times New Roman" panose="02020603050405020304" pitchFamily="18" charset="0"/>
              </a:rPr>
              <a:t>Le système d’information dans l’entreprise</a:t>
            </a:r>
          </a:p>
        </p:txBody>
      </p:sp>
      <p:sp>
        <p:nvSpPr>
          <p:cNvPr id="3" name="Espace réservé du numéro de diapositive 2">
            <a:extLst>
              <a:ext uri="{FF2B5EF4-FFF2-40B4-BE49-F238E27FC236}">
                <a16:creationId xmlns:a16="http://schemas.microsoft.com/office/drawing/2014/main" id="{962ACFAA-A078-4A24-9CF8-5A4DFA1B45D9}"/>
              </a:ext>
            </a:extLst>
          </p:cNvPr>
          <p:cNvSpPr>
            <a:spLocks noGrp="1"/>
          </p:cNvSpPr>
          <p:nvPr>
            <p:ph type="sldNum" sz="quarter" idx="12"/>
          </p:nvPr>
        </p:nvSpPr>
        <p:spPr/>
        <p:txBody>
          <a:bodyPr/>
          <a:lstStyle/>
          <a:p>
            <a:pPr>
              <a:defRPr/>
            </a:pPr>
            <a:fld id="{D53E6A3A-B4A4-42C8-976C-CA5A687E9C06}" type="slidenum">
              <a:rPr lang="fr-FR" altLang="fr-FR"/>
              <a:pPr>
                <a:defRPr/>
              </a:pPr>
              <a:t>4</a:t>
            </a:fld>
            <a:endParaRPr lang="fr-FR" altLang="fr-FR"/>
          </a:p>
        </p:txBody>
      </p:sp>
      <p:sp>
        <p:nvSpPr>
          <p:cNvPr id="8" name="Rectangle à coins arrondis 7">
            <a:extLst>
              <a:ext uri="{FF2B5EF4-FFF2-40B4-BE49-F238E27FC236}">
                <a16:creationId xmlns:a16="http://schemas.microsoft.com/office/drawing/2014/main" id="{164CCFED-BAB1-4EE4-B8F3-A25A8B7C49DE}"/>
              </a:ext>
            </a:extLst>
          </p:cNvPr>
          <p:cNvSpPr/>
          <p:nvPr/>
        </p:nvSpPr>
        <p:spPr>
          <a:xfrm>
            <a:off x="4085098" y="2143114"/>
            <a:ext cx="2571768" cy="857256"/>
          </a:xfrm>
          <a:prstGeom prst="roundRect">
            <a:avLst/>
          </a:prstGeom>
          <a:solidFill>
            <a:schemeClr val="accent1"/>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solidFill>
                  <a:srgbClr val="002060"/>
                </a:solidFill>
                <a:latin typeface="Rockwell (Corps)"/>
              </a:rPr>
              <a:t>Système de pilotage </a:t>
            </a:r>
          </a:p>
          <a:p>
            <a:pPr algn="ctr">
              <a:defRPr/>
            </a:pPr>
            <a:r>
              <a:rPr lang="fr-FR" b="1" dirty="0">
                <a:solidFill>
                  <a:srgbClr val="002060"/>
                </a:solidFill>
                <a:latin typeface="Rockwell (Corps)"/>
              </a:rPr>
              <a:t>(ou de décision)</a:t>
            </a:r>
          </a:p>
        </p:txBody>
      </p:sp>
      <p:sp>
        <p:nvSpPr>
          <p:cNvPr id="9" name="Rectangle à coins arrondis 8">
            <a:extLst>
              <a:ext uri="{FF2B5EF4-FFF2-40B4-BE49-F238E27FC236}">
                <a16:creationId xmlns:a16="http://schemas.microsoft.com/office/drawing/2014/main" id="{FD3E0720-96F1-443C-91AE-AEDB91EE7C58}"/>
              </a:ext>
            </a:extLst>
          </p:cNvPr>
          <p:cNvSpPr/>
          <p:nvPr/>
        </p:nvSpPr>
        <p:spPr>
          <a:xfrm>
            <a:off x="4046717" y="3643314"/>
            <a:ext cx="2571768" cy="857256"/>
          </a:xfrm>
          <a:prstGeom prst="roundRect">
            <a:avLst/>
          </a:prstGeom>
          <a:solidFill>
            <a:schemeClr val="accent5">
              <a:lumMod val="60000"/>
              <a:lumOff val="40000"/>
            </a:schemeClr>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solidFill>
                  <a:srgbClr val="002060"/>
                </a:solidFill>
                <a:latin typeface="Rockwell (Corps)"/>
              </a:rPr>
              <a:t>Système d’informations</a:t>
            </a:r>
          </a:p>
        </p:txBody>
      </p:sp>
      <p:sp>
        <p:nvSpPr>
          <p:cNvPr id="10" name="Rectangle à coins arrondis 9">
            <a:extLst>
              <a:ext uri="{FF2B5EF4-FFF2-40B4-BE49-F238E27FC236}">
                <a16:creationId xmlns:a16="http://schemas.microsoft.com/office/drawing/2014/main" id="{C3935E37-C7AE-48D4-9740-0CC77E926BC1}"/>
              </a:ext>
            </a:extLst>
          </p:cNvPr>
          <p:cNvSpPr/>
          <p:nvPr/>
        </p:nvSpPr>
        <p:spPr>
          <a:xfrm>
            <a:off x="4046717" y="5143512"/>
            <a:ext cx="2571768" cy="857256"/>
          </a:xfrm>
          <a:prstGeom prst="roundRect">
            <a:avLst/>
          </a:prstGeom>
          <a:solidFill>
            <a:schemeClr val="accent1"/>
          </a:solidFill>
          <a:scene3d>
            <a:camera prst="orthographicFront"/>
            <a:lightRig rig="threePt" dir="t"/>
          </a:scene3d>
          <a:sp3d>
            <a:bevelT w="114300" prst="artDeco"/>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b="1" dirty="0">
                <a:solidFill>
                  <a:srgbClr val="002060"/>
                </a:solidFill>
                <a:latin typeface="Rockwell (Corps)"/>
              </a:rPr>
              <a:t>Système opérant</a:t>
            </a:r>
          </a:p>
        </p:txBody>
      </p:sp>
      <p:cxnSp>
        <p:nvCxnSpPr>
          <p:cNvPr id="12" name="Connecteur droit avec flèche 11">
            <a:extLst>
              <a:ext uri="{FF2B5EF4-FFF2-40B4-BE49-F238E27FC236}">
                <a16:creationId xmlns:a16="http://schemas.microsoft.com/office/drawing/2014/main" id="{C984E1A5-534E-46EB-9010-17233C22493D}"/>
              </a:ext>
            </a:extLst>
          </p:cNvPr>
          <p:cNvCxnSpPr/>
          <p:nvPr/>
        </p:nvCxnSpPr>
        <p:spPr>
          <a:xfrm rot="5400000">
            <a:off x="4367764" y="3321051"/>
            <a:ext cx="357188" cy="1587"/>
          </a:xfrm>
          <a:prstGeom prst="straightConnector1">
            <a:avLst/>
          </a:prstGeom>
          <a:ln w="38100">
            <a:solidFill>
              <a:srgbClr val="C00000"/>
            </a:solidFill>
            <a:round/>
            <a:tailEnd type="triangle"/>
          </a:ln>
        </p:spPr>
        <p:style>
          <a:lnRef idx="1">
            <a:schemeClr val="accent1"/>
          </a:lnRef>
          <a:fillRef idx="0">
            <a:schemeClr val="accent1"/>
          </a:fillRef>
          <a:effectRef idx="0">
            <a:schemeClr val="accent1"/>
          </a:effectRef>
          <a:fontRef idx="minor">
            <a:schemeClr val="tx1"/>
          </a:fontRef>
        </p:style>
      </p:cxnSp>
      <p:sp>
        <p:nvSpPr>
          <p:cNvPr id="12302" name="ZoneTexte 12">
            <a:extLst>
              <a:ext uri="{FF2B5EF4-FFF2-40B4-BE49-F238E27FC236}">
                <a16:creationId xmlns:a16="http://schemas.microsoft.com/office/drawing/2014/main" id="{5D101CF6-9ED2-47B0-A424-5D3218D63268}"/>
              </a:ext>
            </a:extLst>
          </p:cNvPr>
          <p:cNvSpPr txBox="1">
            <a:spLocks noChangeArrowheads="1"/>
          </p:cNvSpPr>
          <p:nvPr/>
        </p:nvSpPr>
        <p:spPr bwMode="auto">
          <a:xfrm>
            <a:off x="3618464" y="3143251"/>
            <a:ext cx="9334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fr-FR" altLang="fr-FR" sz="1200" b="1">
                <a:latin typeface="Rockwell (Corps)"/>
              </a:rPr>
              <a:t>Décisions</a:t>
            </a:r>
          </a:p>
        </p:txBody>
      </p:sp>
      <p:cxnSp>
        <p:nvCxnSpPr>
          <p:cNvPr id="14" name="Connecteur droit avec flèche 13">
            <a:extLst>
              <a:ext uri="{FF2B5EF4-FFF2-40B4-BE49-F238E27FC236}">
                <a16:creationId xmlns:a16="http://schemas.microsoft.com/office/drawing/2014/main" id="{4051274B-D960-4E13-BB0D-1E7B4102C863}"/>
              </a:ext>
            </a:extLst>
          </p:cNvPr>
          <p:cNvCxnSpPr/>
          <p:nvPr/>
        </p:nvCxnSpPr>
        <p:spPr>
          <a:xfrm rot="5400000">
            <a:off x="4369352" y="4821238"/>
            <a:ext cx="357187" cy="1588"/>
          </a:xfrm>
          <a:prstGeom prst="straightConnector1">
            <a:avLst/>
          </a:prstGeom>
          <a:ln w="38100">
            <a:solidFill>
              <a:srgbClr val="C00000"/>
            </a:solidFill>
            <a:round/>
            <a:tailEnd type="triangle"/>
          </a:ln>
        </p:spPr>
        <p:style>
          <a:lnRef idx="1">
            <a:schemeClr val="accent1"/>
          </a:lnRef>
          <a:fillRef idx="0">
            <a:schemeClr val="accent1"/>
          </a:fillRef>
          <a:effectRef idx="0">
            <a:schemeClr val="accent1"/>
          </a:effectRef>
          <a:fontRef idx="minor">
            <a:schemeClr val="tx1"/>
          </a:fontRef>
        </p:style>
      </p:cxnSp>
      <p:sp>
        <p:nvSpPr>
          <p:cNvPr id="12304" name="ZoneTexte 14">
            <a:extLst>
              <a:ext uri="{FF2B5EF4-FFF2-40B4-BE49-F238E27FC236}">
                <a16:creationId xmlns:a16="http://schemas.microsoft.com/office/drawing/2014/main" id="{71FD2962-57E3-41B8-AF0A-783FE446EAA2}"/>
              </a:ext>
            </a:extLst>
          </p:cNvPr>
          <p:cNvSpPr txBox="1">
            <a:spLocks noChangeArrowheads="1"/>
          </p:cNvSpPr>
          <p:nvPr/>
        </p:nvSpPr>
        <p:spPr bwMode="auto">
          <a:xfrm>
            <a:off x="3601001" y="4581526"/>
            <a:ext cx="9477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fr-FR" altLang="fr-FR" sz="1200" b="1">
                <a:latin typeface="Rockwell (Corps)"/>
              </a:rPr>
              <a:t>Ordres, </a:t>
            </a:r>
          </a:p>
          <a:p>
            <a:pPr eaLnBrk="1" hangingPunct="1"/>
            <a:r>
              <a:rPr lang="fr-FR" altLang="fr-FR" sz="1200" b="1">
                <a:latin typeface="Rockwell (Corps)"/>
              </a:rPr>
              <a:t>consignes</a:t>
            </a:r>
          </a:p>
        </p:txBody>
      </p:sp>
      <p:cxnSp>
        <p:nvCxnSpPr>
          <p:cNvPr id="17" name="Connecteur droit avec flèche 16">
            <a:extLst>
              <a:ext uri="{FF2B5EF4-FFF2-40B4-BE49-F238E27FC236}">
                <a16:creationId xmlns:a16="http://schemas.microsoft.com/office/drawing/2014/main" id="{4F7C8BC4-DF54-43D4-A929-7FFDF5722923}"/>
              </a:ext>
            </a:extLst>
          </p:cNvPr>
          <p:cNvCxnSpPr/>
          <p:nvPr/>
        </p:nvCxnSpPr>
        <p:spPr>
          <a:xfrm rot="5400000" flipH="1" flipV="1">
            <a:off x="5869539" y="3321051"/>
            <a:ext cx="357188" cy="158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B99CE02C-8FFA-4C6B-B873-FFBC6075DF0E}"/>
              </a:ext>
            </a:extLst>
          </p:cNvPr>
          <p:cNvCxnSpPr/>
          <p:nvPr/>
        </p:nvCxnSpPr>
        <p:spPr>
          <a:xfrm rot="5400000" flipH="1" flipV="1">
            <a:off x="5869540" y="4821239"/>
            <a:ext cx="357187" cy="158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307" name="ZoneTexte 18">
            <a:extLst>
              <a:ext uri="{FF2B5EF4-FFF2-40B4-BE49-F238E27FC236}">
                <a16:creationId xmlns:a16="http://schemas.microsoft.com/office/drawing/2014/main" id="{252A8D9D-34D9-410F-8C70-996BBE48E11B}"/>
              </a:ext>
            </a:extLst>
          </p:cNvPr>
          <p:cNvSpPr txBox="1">
            <a:spLocks noChangeArrowheads="1"/>
          </p:cNvSpPr>
          <p:nvPr/>
        </p:nvSpPr>
        <p:spPr bwMode="auto">
          <a:xfrm>
            <a:off x="6109252" y="3071813"/>
            <a:ext cx="11779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fr-FR" altLang="fr-FR" sz="1200" b="1">
                <a:latin typeface="Rockwell (Corps)"/>
              </a:rPr>
              <a:t>Informations</a:t>
            </a:r>
          </a:p>
          <a:p>
            <a:pPr eaLnBrk="1" hangingPunct="1"/>
            <a:r>
              <a:rPr lang="fr-FR" altLang="fr-FR" sz="1200" b="1">
                <a:latin typeface="Rockwell (Corps)"/>
              </a:rPr>
              <a:t> traitées</a:t>
            </a:r>
          </a:p>
        </p:txBody>
      </p:sp>
      <p:sp>
        <p:nvSpPr>
          <p:cNvPr id="12308" name="ZoneTexte 19">
            <a:extLst>
              <a:ext uri="{FF2B5EF4-FFF2-40B4-BE49-F238E27FC236}">
                <a16:creationId xmlns:a16="http://schemas.microsoft.com/office/drawing/2014/main" id="{B8829864-9FC5-47C7-8697-C4B00194CEDC}"/>
              </a:ext>
            </a:extLst>
          </p:cNvPr>
          <p:cNvSpPr txBox="1">
            <a:spLocks noChangeArrowheads="1"/>
          </p:cNvSpPr>
          <p:nvPr/>
        </p:nvSpPr>
        <p:spPr bwMode="auto">
          <a:xfrm>
            <a:off x="6118777" y="4581526"/>
            <a:ext cx="12160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fr-FR" altLang="fr-FR" sz="1200" b="1">
                <a:latin typeface="Rockwell (Corps)"/>
              </a:rPr>
              <a:t>Informations </a:t>
            </a:r>
          </a:p>
          <a:p>
            <a:pPr eaLnBrk="1" hangingPunct="1"/>
            <a:r>
              <a:rPr lang="fr-FR" altLang="fr-FR" sz="1200" b="1">
                <a:latin typeface="Rockwell (Corps)"/>
              </a:rPr>
              <a:t>collectées</a:t>
            </a:r>
          </a:p>
        </p:txBody>
      </p:sp>
      <p:sp>
        <p:nvSpPr>
          <p:cNvPr id="12309" name="ZoneTexte 21">
            <a:extLst>
              <a:ext uri="{FF2B5EF4-FFF2-40B4-BE49-F238E27FC236}">
                <a16:creationId xmlns:a16="http://schemas.microsoft.com/office/drawing/2014/main" id="{9F5C67A6-0346-4B14-A2F0-F05A8A193B6E}"/>
              </a:ext>
            </a:extLst>
          </p:cNvPr>
          <p:cNvSpPr txBox="1">
            <a:spLocks noChangeArrowheads="1"/>
          </p:cNvSpPr>
          <p:nvPr/>
        </p:nvSpPr>
        <p:spPr bwMode="auto">
          <a:xfrm>
            <a:off x="4475715" y="1500189"/>
            <a:ext cx="166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fr-FR" altLang="fr-FR" sz="2800" b="1">
                <a:solidFill>
                  <a:srgbClr val="FF0000"/>
                </a:solidFill>
                <a:latin typeface="Rockwell (Corps)"/>
              </a:rPr>
              <a:t>Système</a:t>
            </a:r>
          </a:p>
        </p:txBody>
      </p:sp>
      <p:cxnSp>
        <p:nvCxnSpPr>
          <p:cNvPr id="27" name="Connecteur droit avec flèche 26">
            <a:extLst>
              <a:ext uri="{FF2B5EF4-FFF2-40B4-BE49-F238E27FC236}">
                <a16:creationId xmlns:a16="http://schemas.microsoft.com/office/drawing/2014/main" id="{B05505C4-ED62-4634-A3BE-5898B0AFAC09}"/>
              </a:ext>
            </a:extLst>
          </p:cNvPr>
          <p:cNvCxnSpPr/>
          <p:nvPr/>
        </p:nvCxnSpPr>
        <p:spPr>
          <a:xfrm>
            <a:off x="1260635" y="4071942"/>
            <a:ext cx="2500330" cy="1588"/>
          </a:xfrm>
          <a:prstGeom prst="straightConnector1">
            <a:avLst/>
          </a:prstGeom>
          <a:ln w="190500">
            <a:tailEnd type="stealth"/>
          </a:ln>
          <a:scene3d>
            <a:camera prst="orthographicFront"/>
            <a:lightRig rig="threePt" dir="t"/>
          </a:scene3d>
          <a:sp3d>
            <a:bevelT h="82550" prst="slope"/>
            <a:bevelB prst="convex"/>
          </a:sp3d>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9588D0C5-5435-4368-BB25-289A29288BBC}"/>
              </a:ext>
            </a:extLst>
          </p:cNvPr>
          <p:cNvCxnSpPr/>
          <p:nvPr/>
        </p:nvCxnSpPr>
        <p:spPr>
          <a:xfrm>
            <a:off x="6904237" y="4071942"/>
            <a:ext cx="2500330" cy="1588"/>
          </a:xfrm>
          <a:prstGeom prst="straightConnector1">
            <a:avLst/>
          </a:prstGeom>
          <a:ln w="190500">
            <a:tailEnd type="stealth"/>
          </a:ln>
          <a:scene3d>
            <a:camera prst="orthographicFront"/>
            <a:lightRig rig="threePt" dir="t"/>
          </a:scene3d>
          <a:sp3d>
            <a:bevelT h="82550" prst="slope"/>
            <a:bevelB prst="convex"/>
          </a:sp3d>
        </p:spPr>
        <p:style>
          <a:lnRef idx="1">
            <a:schemeClr val="accent1"/>
          </a:lnRef>
          <a:fillRef idx="0">
            <a:schemeClr val="accent1"/>
          </a:fillRef>
          <a:effectRef idx="0">
            <a:schemeClr val="accent1"/>
          </a:effectRef>
          <a:fontRef idx="minor">
            <a:schemeClr val="tx1"/>
          </a:fontRef>
        </p:style>
      </p:cxnSp>
      <p:sp>
        <p:nvSpPr>
          <p:cNvPr id="12312" name="ZoneTexte 28">
            <a:extLst>
              <a:ext uri="{FF2B5EF4-FFF2-40B4-BE49-F238E27FC236}">
                <a16:creationId xmlns:a16="http://schemas.microsoft.com/office/drawing/2014/main" id="{8E3B3E00-0426-44EF-8D8D-1FE98C960779}"/>
              </a:ext>
            </a:extLst>
          </p:cNvPr>
          <p:cNvSpPr txBox="1">
            <a:spLocks noChangeArrowheads="1"/>
          </p:cNvSpPr>
          <p:nvPr/>
        </p:nvSpPr>
        <p:spPr bwMode="auto">
          <a:xfrm>
            <a:off x="7938051" y="2857501"/>
            <a:ext cx="17335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fr-FR" altLang="fr-FR" b="1">
                <a:solidFill>
                  <a:srgbClr val="C00000"/>
                </a:solidFill>
                <a:latin typeface="Rockwell (Corps)"/>
              </a:rPr>
              <a:t>Informations </a:t>
            </a:r>
          </a:p>
          <a:p>
            <a:pPr algn="ctr" eaLnBrk="1" hangingPunct="1"/>
            <a:r>
              <a:rPr lang="fr-FR" altLang="fr-FR" b="1">
                <a:solidFill>
                  <a:srgbClr val="C00000"/>
                </a:solidFill>
                <a:latin typeface="Rockwell (Corps)"/>
              </a:rPr>
              <a:t>vers</a:t>
            </a:r>
          </a:p>
          <a:p>
            <a:pPr algn="ctr" eaLnBrk="1" hangingPunct="1"/>
            <a:r>
              <a:rPr lang="fr-FR" altLang="fr-FR" b="1">
                <a:solidFill>
                  <a:srgbClr val="C00000"/>
                </a:solidFill>
                <a:latin typeface="Rockwell (Corps)"/>
              </a:rPr>
              <a:t> l’extérieur</a:t>
            </a:r>
          </a:p>
        </p:txBody>
      </p:sp>
      <p:sp>
        <p:nvSpPr>
          <p:cNvPr id="12313" name="ZoneTexte 29">
            <a:extLst>
              <a:ext uri="{FF2B5EF4-FFF2-40B4-BE49-F238E27FC236}">
                <a16:creationId xmlns:a16="http://schemas.microsoft.com/office/drawing/2014/main" id="{2B97376B-8ECB-4A6A-BF9E-4C440C988150}"/>
              </a:ext>
            </a:extLst>
          </p:cNvPr>
          <p:cNvSpPr txBox="1">
            <a:spLocks noChangeArrowheads="1"/>
          </p:cNvSpPr>
          <p:nvPr/>
        </p:nvSpPr>
        <p:spPr bwMode="auto">
          <a:xfrm>
            <a:off x="789539" y="2857501"/>
            <a:ext cx="17335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gn="ctr" eaLnBrk="1" hangingPunct="1"/>
            <a:r>
              <a:rPr lang="fr-FR" altLang="fr-FR" b="1">
                <a:solidFill>
                  <a:srgbClr val="C00000"/>
                </a:solidFill>
                <a:latin typeface="Rockwell (Corps)"/>
              </a:rPr>
              <a:t>Informations </a:t>
            </a:r>
          </a:p>
          <a:p>
            <a:pPr algn="ctr" eaLnBrk="1" hangingPunct="1"/>
            <a:r>
              <a:rPr lang="fr-FR" altLang="fr-FR" b="1">
                <a:solidFill>
                  <a:srgbClr val="C00000"/>
                </a:solidFill>
                <a:latin typeface="Rockwell (Corps)"/>
              </a:rPr>
              <a:t>provenant</a:t>
            </a:r>
          </a:p>
          <a:p>
            <a:pPr algn="ctr" eaLnBrk="1" hangingPunct="1"/>
            <a:r>
              <a:rPr lang="fr-FR" altLang="fr-FR" b="1">
                <a:solidFill>
                  <a:srgbClr val="C00000"/>
                </a:solidFill>
                <a:latin typeface="Rockwell (Corps)"/>
              </a:rPr>
              <a:t>de l’extérieur</a:t>
            </a:r>
          </a:p>
        </p:txBody>
      </p:sp>
      <p:cxnSp>
        <p:nvCxnSpPr>
          <p:cNvPr id="32" name="Connecteur droit avec flèche 31">
            <a:extLst>
              <a:ext uri="{FF2B5EF4-FFF2-40B4-BE49-F238E27FC236}">
                <a16:creationId xmlns:a16="http://schemas.microsoft.com/office/drawing/2014/main" id="{D0D5CC74-E38D-4B9F-9067-154410C620A2}"/>
              </a:ext>
            </a:extLst>
          </p:cNvPr>
          <p:cNvCxnSpPr/>
          <p:nvPr/>
        </p:nvCxnSpPr>
        <p:spPr>
          <a:xfrm>
            <a:off x="2903709" y="5572140"/>
            <a:ext cx="1000132" cy="1588"/>
          </a:xfrm>
          <a:prstGeom prst="straightConnector1">
            <a:avLst/>
          </a:prstGeom>
          <a:ln w="101600">
            <a:solidFill>
              <a:schemeClr val="accent6">
                <a:lumMod val="60000"/>
                <a:lumOff val="40000"/>
              </a:schemeClr>
            </a:solidFill>
            <a:tailEnd type="triangle"/>
          </a:ln>
          <a:scene3d>
            <a:camera prst="orthographicFront"/>
            <a:lightRig rig="threePt" dir="t"/>
          </a:scene3d>
          <a:sp3d>
            <a:bevelT w="139700" h="139700" prst="divot"/>
            <a:bevelB prst="angle"/>
          </a:sp3d>
        </p:spPr>
        <p:style>
          <a:lnRef idx="1">
            <a:schemeClr val="accent1"/>
          </a:lnRef>
          <a:fillRef idx="0">
            <a:schemeClr val="accent1"/>
          </a:fillRef>
          <a:effectRef idx="0">
            <a:schemeClr val="accent1"/>
          </a:effectRef>
          <a:fontRef idx="minor">
            <a:schemeClr val="tx1"/>
          </a:fontRef>
        </p:style>
      </p:cxnSp>
      <p:cxnSp>
        <p:nvCxnSpPr>
          <p:cNvPr id="33" name="Connecteur droit avec flèche 32">
            <a:extLst>
              <a:ext uri="{FF2B5EF4-FFF2-40B4-BE49-F238E27FC236}">
                <a16:creationId xmlns:a16="http://schemas.microsoft.com/office/drawing/2014/main" id="{5A5B72CD-9F20-4828-8636-2C636D630B58}"/>
              </a:ext>
            </a:extLst>
          </p:cNvPr>
          <p:cNvCxnSpPr/>
          <p:nvPr/>
        </p:nvCxnSpPr>
        <p:spPr>
          <a:xfrm>
            <a:off x="6761361" y="5572140"/>
            <a:ext cx="1000132" cy="1588"/>
          </a:xfrm>
          <a:prstGeom prst="straightConnector1">
            <a:avLst/>
          </a:prstGeom>
          <a:ln w="101600">
            <a:solidFill>
              <a:schemeClr val="accent6">
                <a:lumMod val="60000"/>
                <a:lumOff val="40000"/>
              </a:schemeClr>
            </a:solidFill>
            <a:tailEnd type="triangle"/>
          </a:ln>
          <a:scene3d>
            <a:camera prst="orthographicFront"/>
            <a:lightRig rig="threePt" dir="t"/>
          </a:scene3d>
          <a:sp3d>
            <a:bevelT w="139700" h="139700" prst="divot"/>
            <a:bevelB prst="angle"/>
          </a:sp3d>
        </p:spPr>
        <p:style>
          <a:lnRef idx="1">
            <a:schemeClr val="accent1"/>
          </a:lnRef>
          <a:fillRef idx="0">
            <a:schemeClr val="accent1"/>
          </a:fillRef>
          <a:effectRef idx="0">
            <a:schemeClr val="accent1"/>
          </a:effectRef>
          <a:fontRef idx="minor">
            <a:schemeClr val="tx1"/>
          </a:fontRef>
        </p:style>
      </p:cxnSp>
      <p:sp>
        <p:nvSpPr>
          <p:cNvPr id="12316" name="ZoneTexte 33">
            <a:extLst>
              <a:ext uri="{FF2B5EF4-FFF2-40B4-BE49-F238E27FC236}">
                <a16:creationId xmlns:a16="http://schemas.microsoft.com/office/drawing/2014/main" id="{A6F3F5F0-9F1A-476F-9BC4-D05AE3F26963}"/>
              </a:ext>
            </a:extLst>
          </p:cNvPr>
          <p:cNvSpPr txBox="1">
            <a:spLocks noChangeArrowheads="1"/>
          </p:cNvSpPr>
          <p:nvPr/>
        </p:nvSpPr>
        <p:spPr bwMode="auto">
          <a:xfrm>
            <a:off x="2761215" y="5715001"/>
            <a:ext cx="11826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fr-FR" altLang="fr-FR" sz="1200" b="1">
                <a:latin typeface="Rockwell (Corps)"/>
              </a:rPr>
              <a:t>Flux entrants</a:t>
            </a:r>
          </a:p>
        </p:txBody>
      </p:sp>
      <p:sp>
        <p:nvSpPr>
          <p:cNvPr id="12317" name="ZoneTexte 34">
            <a:extLst>
              <a:ext uri="{FF2B5EF4-FFF2-40B4-BE49-F238E27FC236}">
                <a16:creationId xmlns:a16="http://schemas.microsoft.com/office/drawing/2014/main" id="{02106482-4481-48CC-9DF7-D4B2DDB27150}"/>
              </a:ext>
            </a:extLst>
          </p:cNvPr>
          <p:cNvSpPr txBox="1">
            <a:spLocks noChangeArrowheads="1"/>
          </p:cNvSpPr>
          <p:nvPr/>
        </p:nvSpPr>
        <p:spPr bwMode="auto">
          <a:xfrm>
            <a:off x="6690277" y="5715001"/>
            <a:ext cx="11731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eaLnBrk="1" hangingPunct="1"/>
            <a:r>
              <a:rPr lang="fr-FR" altLang="fr-FR" sz="1200" b="1">
                <a:latin typeface="Rockwell (Corps)"/>
              </a:rPr>
              <a:t>Flux sortants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890D3A-8646-4236-8061-F2CA1F13A2D2}"/>
              </a:ext>
            </a:extLst>
          </p:cNvPr>
          <p:cNvSpPr>
            <a:spLocks noGrp="1"/>
          </p:cNvSpPr>
          <p:nvPr>
            <p:ph type="title"/>
          </p:nvPr>
        </p:nvSpPr>
        <p:spPr>
          <a:xfrm>
            <a:off x="677334" y="609600"/>
            <a:ext cx="8596668" cy="889798"/>
          </a:xfrm>
        </p:spPr>
        <p:txBody>
          <a:bodyPr>
            <a:normAutofit fontScale="90000"/>
          </a:bodyPr>
          <a:lstStyle/>
          <a:p>
            <a:pPr>
              <a:defRPr/>
            </a:pPr>
            <a:r>
              <a:rPr lang="fr-FR" spc="35" dirty="0">
                <a:solidFill>
                  <a:schemeClr val="accent2"/>
                </a:solidFill>
                <a:cs typeface="Times New Roman"/>
              </a:rPr>
              <a:t>Le </a:t>
            </a:r>
            <a:r>
              <a:rPr lang="fr-FR" spc="30" dirty="0">
                <a:solidFill>
                  <a:schemeClr val="accent2"/>
                </a:solidFill>
                <a:cs typeface="Times New Roman"/>
              </a:rPr>
              <a:t>système </a:t>
            </a:r>
            <a:r>
              <a:rPr lang="fr-FR" spc="25" dirty="0">
                <a:solidFill>
                  <a:schemeClr val="accent2"/>
                </a:solidFill>
                <a:cs typeface="Times New Roman"/>
              </a:rPr>
              <a:t>d’information</a:t>
            </a:r>
            <a:r>
              <a:rPr lang="fr-FR" spc="-125" dirty="0">
                <a:solidFill>
                  <a:schemeClr val="accent2"/>
                </a:solidFill>
                <a:cs typeface="Times New Roman"/>
              </a:rPr>
              <a:t> </a:t>
            </a:r>
            <a:r>
              <a:rPr lang="fr-FR" spc="50" dirty="0">
                <a:solidFill>
                  <a:schemeClr val="accent2"/>
                </a:solidFill>
                <a:cs typeface="Times New Roman"/>
              </a:rPr>
              <a:t>dans  </a:t>
            </a:r>
            <a:r>
              <a:rPr lang="fr-FR" spc="15" dirty="0">
                <a:solidFill>
                  <a:schemeClr val="accent2"/>
                </a:solidFill>
                <a:cs typeface="Times New Roman"/>
              </a:rPr>
              <a:t>l’entreprise</a:t>
            </a:r>
            <a:br>
              <a:rPr lang="fr-FR" dirty="0">
                <a:solidFill>
                  <a:schemeClr val="accent2"/>
                </a:solidFill>
                <a:cs typeface="Times New Roman"/>
              </a:rPr>
            </a:br>
            <a:endParaRPr lang="fr-FR" dirty="0">
              <a:solidFill>
                <a:schemeClr val="accent2"/>
              </a:solidFill>
            </a:endParaRPr>
          </a:p>
        </p:txBody>
      </p:sp>
      <p:sp>
        <p:nvSpPr>
          <p:cNvPr id="5" name="Espace réservé du numéro de diapositive 4">
            <a:extLst>
              <a:ext uri="{FF2B5EF4-FFF2-40B4-BE49-F238E27FC236}">
                <a16:creationId xmlns:a16="http://schemas.microsoft.com/office/drawing/2014/main" id="{439881F3-5ABE-4AF0-9063-4F50418EB582}"/>
              </a:ext>
            </a:extLst>
          </p:cNvPr>
          <p:cNvSpPr>
            <a:spLocks noGrp="1"/>
          </p:cNvSpPr>
          <p:nvPr>
            <p:ph type="sldNum" sz="quarter" idx="12"/>
          </p:nvPr>
        </p:nvSpPr>
        <p:spPr/>
        <p:txBody>
          <a:bodyPr/>
          <a:lstStyle/>
          <a:p>
            <a:pPr>
              <a:defRPr/>
            </a:pPr>
            <a:fld id="{313A1C3D-1E33-4CC0-85D3-2DCBEA3C1700}" type="slidenum">
              <a:rPr lang="fr-FR" altLang="fr-FR" smtClean="0"/>
              <a:pPr>
                <a:defRPr/>
              </a:pPr>
              <a:t>5</a:t>
            </a:fld>
            <a:endParaRPr lang="fr-FR" altLang="fr-FR"/>
          </a:p>
        </p:txBody>
      </p:sp>
      <p:sp>
        <p:nvSpPr>
          <p:cNvPr id="8" name="Rectangle : coins arrondis 7">
            <a:extLst>
              <a:ext uri="{FF2B5EF4-FFF2-40B4-BE49-F238E27FC236}">
                <a16:creationId xmlns:a16="http://schemas.microsoft.com/office/drawing/2014/main" id="{17F91B10-E708-4A80-8C67-94B96BA6A1D1}"/>
              </a:ext>
            </a:extLst>
          </p:cNvPr>
          <p:cNvSpPr/>
          <p:nvPr/>
        </p:nvSpPr>
        <p:spPr>
          <a:xfrm>
            <a:off x="1914664" y="1702437"/>
            <a:ext cx="3024187" cy="860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Système de pilotage</a:t>
            </a:r>
          </a:p>
        </p:txBody>
      </p:sp>
      <p:sp>
        <p:nvSpPr>
          <p:cNvPr id="11" name="Rectangle : coins arrondis 10">
            <a:extLst>
              <a:ext uri="{FF2B5EF4-FFF2-40B4-BE49-F238E27FC236}">
                <a16:creationId xmlns:a16="http://schemas.microsoft.com/office/drawing/2014/main" id="{CA0D0B42-F096-4557-A51E-0ED2A11051AF}"/>
              </a:ext>
            </a:extLst>
          </p:cNvPr>
          <p:cNvSpPr/>
          <p:nvPr/>
        </p:nvSpPr>
        <p:spPr>
          <a:xfrm>
            <a:off x="1914664" y="3371785"/>
            <a:ext cx="3024188" cy="860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Système d’Information</a:t>
            </a:r>
          </a:p>
        </p:txBody>
      </p:sp>
      <p:sp>
        <p:nvSpPr>
          <p:cNvPr id="12" name="Rectangle : coins arrondis 11">
            <a:extLst>
              <a:ext uri="{FF2B5EF4-FFF2-40B4-BE49-F238E27FC236}">
                <a16:creationId xmlns:a16="http://schemas.microsoft.com/office/drawing/2014/main" id="{D4F2DFE4-0FB4-447F-B079-9730DFF2497C}"/>
              </a:ext>
            </a:extLst>
          </p:cNvPr>
          <p:cNvSpPr/>
          <p:nvPr/>
        </p:nvSpPr>
        <p:spPr>
          <a:xfrm>
            <a:off x="1914664" y="5037633"/>
            <a:ext cx="3024188" cy="8620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dirty="0"/>
              <a:t>Système opérant</a:t>
            </a:r>
          </a:p>
        </p:txBody>
      </p:sp>
      <p:cxnSp>
        <p:nvCxnSpPr>
          <p:cNvPr id="14" name="Connecteur droit avec flèche 13">
            <a:extLst>
              <a:ext uri="{FF2B5EF4-FFF2-40B4-BE49-F238E27FC236}">
                <a16:creationId xmlns:a16="http://schemas.microsoft.com/office/drawing/2014/main" id="{01CAA3E7-DB82-4EEA-84C8-7574385F0EE7}"/>
              </a:ext>
            </a:extLst>
          </p:cNvPr>
          <p:cNvCxnSpPr>
            <a:cxnSpLocks/>
          </p:cNvCxnSpPr>
          <p:nvPr/>
        </p:nvCxnSpPr>
        <p:spPr>
          <a:xfrm flipV="1">
            <a:off x="4221302" y="2562862"/>
            <a:ext cx="0" cy="8089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4BCD1608-6348-4188-A279-04529EBA5EAF}"/>
              </a:ext>
            </a:extLst>
          </p:cNvPr>
          <p:cNvCxnSpPr>
            <a:cxnSpLocks/>
          </p:cNvCxnSpPr>
          <p:nvPr/>
        </p:nvCxnSpPr>
        <p:spPr>
          <a:xfrm flipV="1">
            <a:off x="4221302" y="4236971"/>
            <a:ext cx="0" cy="8006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Connecteur droit avec flèche 16">
            <a:extLst>
              <a:ext uri="{FF2B5EF4-FFF2-40B4-BE49-F238E27FC236}">
                <a16:creationId xmlns:a16="http://schemas.microsoft.com/office/drawing/2014/main" id="{96FC7004-684A-4388-8930-B5F96FDB281A}"/>
              </a:ext>
            </a:extLst>
          </p:cNvPr>
          <p:cNvCxnSpPr>
            <a:cxnSpLocks/>
          </p:cNvCxnSpPr>
          <p:nvPr/>
        </p:nvCxnSpPr>
        <p:spPr>
          <a:xfrm>
            <a:off x="2781439" y="2663759"/>
            <a:ext cx="0" cy="708025"/>
          </a:xfrm>
          <a:prstGeom prst="straightConnector1">
            <a:avLst/>
          </a:prstGeom>
          <a:ln w="38100">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6EF308A6-9316-4F2B-9213-882C8CEA1E1E}"/>
              </a:ext>
            </a:extLst>
          </p:cNvPr>
          <p:cNvCxnSpPr>
            <a:cxnSpLocks/>
          </p:cNvCxnSpPr>
          <p:nvPr/>
        </p:nvCxnSpPr>
        <p:spPr>
          <a:xfrm>
            <a:off x="2781439" y="4236971"/>
            <a:ext cx="0" cy="800662"/>
          </a:xfrm>
          <a:prstGeom prst="straightConnector1">
            <a:avLst/>
          </a:prstGeom>
          <a:ln w="38100">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F55247CF-411E-4C9C-B63C-480DAAF77EB2}"/>
              </a:ext>
            </a:extLst>
          </p:cNvPr>
          <p:cNvCxnSpPr>
            <a:cxnSpLocks/>
            <a:stCxn id="8" idx="1"/>
            <a:endCxn id="12" idx="1"/>
          </p:cNvCxnSpPr>
          <p:nvPr/>
        </p:nvCxnSpPr>
        <p:spPr>
          <a:xfrm rot="10800000" flipV="1">
            <a:off x="1914664" y="2132649"/>
            <a:ext cx="12700" cy="3335989"/>
          </a:xfrm>
          <a:prstGeom prst="bentConnector3">
            <a:avLst>
              <a:gd name="adj1" fmla="val 1800000"/>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a:extLst>
              <a:ext uri="{FF2B5EF4-FFF2-40B4-BE49-F238E27FC236}">
                <a16:creationId xmlns:a16="http://schemas.microsoft.com/office/drawing/2014/main" id="{AC8D2B44-96A5-4DBE-BC13-7CB137D2EA17}"/>
              </a:ext>
            </a:extLst>
          </p:cNvPr>
          <p:cNvCxnSpPr>
            <a:cxnSpLocks/>
          </p:cNvCxnSpPr>
          <p:nvPr/>
        </p:nvCxnSpPr>
        <p:spPr>
          <a:xfrm>
            <a:off x="5678129" y="2868546"/>
            <a:ext cx="56088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38D2C4E8-A11D-4D15-B404-481D1E133FA3}"/>
              </a:ext>
            </a:extLst>
          </p:cNvPr>
          <p:cNvCxnSpPr>
            <a:cxnSpLocks/>
          </p:cNvCxnSpPr>
          <p:nvPr/>
        </p:nvCxnSpPr>
        <p:spPr>
          <a:xfrm>
            <a:off x="5678129" y="4087944"/>
            <a:ext cx="560885" cy="0"/>
          </a:xfrm>
          <a:prstGeom prst="straightConnector1">
            <a:avLst/>
          </a:prstGeom>
          <a:ln w="38100">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67B0283D-DA71-414D-89E0-CD9EA6FFBA61}"/>
              </a:ext>
            </a:extLst>
          </p:cNvPr>
          <p:cNvCxnSpPr>
            <a:cxnSpLocks/>
          </p:cNvCxnSpPr>
          <p:nvPr/>
        </p:nvCxnSpPr>
        <p:spPr>
          <a:xfrm>
            <a:off x="5678129" y="4721196"/>
            <a:ext cx="560885" cy="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13327" name="object 28">
            <a:extLst>
              <a:ext uri="{FF2B5EF4-FFF2-40B4-BE49-F238E27FC236}">
                <a16:creationId xmlns:a16="http://schemas.microsoft.com/office/drawing/2014/main" id="{4AB9A67D-789B-449F-85E6-A15D20A770F8}"/>
              </a:ext>
            </a:extLst>
          </p:cNvPr>
          <p:cNvSpPr txBox="1">
            <a:spLocks noChangeArrowheads="1"/>
          </p:cNvSpPr>
          <p:nvPr/>
        </p:nvSpPr>
        <p:spPr bwMode="auto">
          <a:xfrm>
            <a:off x="6450153" y="2663759"/>
            <a:ext cx="3149457" cy="3235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3335" rIns="0" bIns="0">
            <a:spAutoFit/>
          </a:bodyPr>
          <a:lstStyle>
            <a:lvl1pPr marL="14288" indent="-14288">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spcBef>
                <a:spcPts val="100"/>
              </a:spcBef>
            </a:pPr>
            <a:r>
              <a:rPr lang="fr-FR" altLang="fr-FR" sz="2000" dirty="0">
                <a:solidFill>
                  <a:srgbClr val="FF0000"/>
                </a:solidFill>
                <a:latin typeface="+mn-lt"/>
                <a:cs typeface="Times New Roman" panose="02020603050405020304" pitchFamily="18" charset="0"/>
              </a:rPr>
              <a:t>Information – représentation </a:t>
            </a:r>
            <a:r>
              <a:rPr lang="fr-FR" altLang="fr-FR" sz="2000" dirty="0">
                <a:solidFill>
                  <a:srgbClr val="00FF00"/>
                </a:solidFill>
                <a:latin typeface="+mn-lt"/>
                <a:cs typeface="Times New Roman" panose="02020603050405020304" pitchFamily="18" charset="0"/>
              </a:rPr>
              <a:t>:  </a:t>
            </a:r>
            <a:r>
              <a:rPr lang="fr-FR" altLang="fr-FR" sz="2000" dirty="0">
                <a:solidFill>
                  <a:srgbClr val="326565"/>
                </a:solidFill>
                <a:latin typeface="+mn-lt"/>
                <a:cs typeface="Times New Roman" panose="02020603050405020304" pitchFamily="18" charset="0"/>
              </a:rPr>
              <a:t>information qui donne</a:t>
            </a:r>
            <a:endParaRPr lang="fr-FR" altLang="fr-FR" sz="2000" dirty="0">
              <a:latin typeface="+mn-lt"/>
              <a:cs typeface="Times New Roman" panose="02020603050405020304" pitchFamily="18" charset="0"/>
            </a:endParaRPr>
          </a:p>
          <a:p>
            <a:r>
              <a:rPr lang="fr-FR" altLang="fr-FR" sz="2000" dirty="0">
                <a:solidFill>
                  <a:srgbClr val="326565"/>
                </a:solidFill>
                <a:latin typeface="+mn-lt"/>
                <a:cs typeface="Times New Roman" panose="02020603050405020304" pitchFamily="18" charset="0"/>
              </a:rPr>
              <a:t>une représentation du réel</a:t>
            </a:r>
            <a:endParaRPr lang="fr-FR" altLang="fr-FR" sz="2000" dirty="0">
              <a:latin typeface="+mn-lt"/>
              <a:cs typeface="Times New Roman" panose="02020603050405020304" pitchFamily="18" charset="0"/>
            </a:endParaRPr>
          </a:p>
          <a:p>
            <a:pPr>
              <a:spcBef>
                <a:spcPts val="313"/>
              </a:spcBef>
            </a:pPr>
            <a:r>
              <a:rPr lang="fr-FR" altLang="fr-FR" sz="2000" dirty="0">
                <a:solidFill>
                  <a:srgbClr val="FF0000"/>
                </a:solidFill>
                <a:latin typeface="+mn-lt"/>
                <a:cs typeface="Times New Roman" panose="02020603050405020304" pitchFamily="18" charset="0"/>
              </a:rPr>
              <a:t>Information – décision</a:t>
            </a:r>
          </a:p>
          <a:p>
            <a:endParaRPr lang="fr-FR" altLang="fr-FR" sz="2000" dirty="0">
              <a:latin typeface="+mn-lt"/>
              <a:cs typeface="Times New Roman" panose="02020603050405020304" pitchFamily="18" charset="0"/>
            </a:endParaRPr>
          </a:p>
          <a:p>
            <a:pPr>
              <a:lnSpc>
                <a:spcPct val="111000"/>
              </a:lnSpc>
              <a:spcBef>
                <a:spcPts val="288"/>
              </a:spcBef>
            </a:pPr>
            <a:r>
              <a:rPr lang="fr-FR" altLang="fr-FR" sz="2000" dirty="0">
                <a:solidFill>
                  <a:srgbClr val="FF0000"/>
                </a:solidFill>
                <a:latin typeface="+mn-lt"/>
                <a:cs typeface="Times New Roman" panose="02020603050405020304" pitchFamily="18" charset="0"/>
              </a:rPr>
              <a:t>Information –interaction </a:t>
            </a:r>
            <a:r>
              <a:rPr lang="fr-FR" altLang="fr-FR" sz="2000" dirty="0">
                <a:solidFill>
                  <a:srgbClr val="00FF00"/>
                </a:solidFill>
                <a:latin typeface="+mn-lt"/>
                <a:cs typeface="Times New Roman" panose="02020603050405020304" pitchFamily="18" charset="0"/>
              </a:rPr>
              <a:t>:  </a:t>
            </a:r>
            <a:r>
              <a:rPr lang="fr-FR" altLang="fr-FR" sz="2000" dirty="0">
                <a:solidFill>
                  <a:srgbClr val="326565"/>
                </a:solidFill>
                <a:latin typeface="+mn-lt"/>
                <a:cs typeface="Times New Roman" panose="02020603050405020304" pitchFamily="18" charset="0"/>
              </a:rPr>
              <a:t>information nécessaire</a:t>
            </a:r>
            <a:endParaRPr lang="fr-FR" altLang="fr-FR" sz="2000" dirty="0">
              <a:latin typeface="+mn-lt"/>
              <a:cs typeface="Times New Roman" panose="02020603050405020304" pitchFamily="18" charset="0"/>
            </a:endParaRPr>
          </a:p>
          <a:p>
            <a:pPr>
              <a:spcBef>
                <a:spcPts val="38"/>
              </a:spcBef>
            </a:pPr>
            <a:r>
              <a:rPr lang="fr-FR" altLang="fr-FR" sz="2000" dirty="0">
                <a:solidFill>
                  <a:srgbClr val="326565"/>
                </a:solidFill>
                <a:latin typeface="+mn-lt"/>
                <a:cs typeface="Times New Roman" panose="02020603050405020304" pitchFamily="18" charset="0"/>
              </a:rPr>
              <a:t>au système opérant pour qu’il fonctionne</a:t>
            </a:r>
            <a:endParaRPr lang="fr-FR" altLang="fr-FR" sz="2000" dirty="0">
              <a:latin typeface="+mn-lt"/>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a:extLst>
              <a:ext uri="{FF2B5EF4-FFF2-40B4-BE49-F238E27FC236}">
                <a16:creationId xmlns:a16="http://schemas.microsoft.com/office/drawing/2014/main" id="{32A590DF-CBB1-4365-BCBD-83FF61CC7D3B}"/>
              </a:ext>
            </a:extLst>
          </p:cNvPr>
          <p:cNvSpPr>
            <a:spLocks noGrp="1"/>
          </p:cNvSpPr>
          <p:nvPr>
            <p:ph type="title"/>
          </p:nvPr>
        </p:nvSpPr>
        <p:spPr>
          <a:xfrm>
            <a:off x="900148" y="271464"/>
            <a:ext cx="8208963" cy="930646"/>
          </a:xfrm>
        </p:spPr>
        <p:txBody>
          <a:bodyPr/>
          <a:lstStyle/>
          <a:p>
            <a:pPr>
              <a:defRPr/>
            </a:pPr>
            <a:r>
              <a:rPr lang="fr-FR" altLang="fr-FR" sz="3200" dirty="0">
                <a:solidFill>
                  <a:schemeClr val="accent2"/>
                </a:solidFill>
                <a:cs typeface="Times New Roman" panose="02020603050405020304" pitchFamily="18" charset="0"/>
              </a:rPr>
              <a:t>Démarche de modélisation d’un SI</a:t>
            </a:r>
          </a:p>
        </p:txBody>
      </p:sp>
      <p:sp>
        <p:nvSpPr>
          <p:cNvPr id="21507" name="Espace réservé du contenu 2">
            <a:extLst>
              <a:ext uri="{FF2B5EF4-FFF2-40B4-BE49-F238E27FC236}">
                <a16:creationId xmlns:a16="http://schemas.microsoft.com/office/drawing/2014/main" id="{5B32D5AB-5AB2-4D4B-85C1-71A59C492E18}"/>
              </a:ext>
            </a:extLst>
          </p:cNvPr>
          <p:cNvSpPr>
            <a:spLocks noGrp="1"/>
          </p:cNvSpPr>
          <p:nvPr>
            <p:ph idx="1"/>
          </p:nvPr>
        </p:nvSpPr>
        <p:spPr>
          <a:xfrm>
            <a:off x="900148" y="1384673"/>
            <a:ext cx="9055013" cy="5201863"/>
          </a:xfrm>
        </p:spPr>
        <p:txBody>
          <a:bodyPr rtlCol="0">
            <a:noAutofit/>
          </a:bodyPr>
          <a:lstStyle/>
          <a:p>
            <a:pPr marL="342900" indent="-342900" algn="just">
              <a:lnSpc>
                <a:spcPct val="150000"/>
              </a:lnSpc>
              <a:buClr>
                <a:schemeClr val="accent1">
                  <a:lumMod val="75000"/>
                </a:schemeClr>
              </a:buClr>
              <a:buFont typeface="+mj-lt"/>
              <a:buAutoNum type="arabicPeriod"/>
              <a:defRPr/>
            </a:pPr>
            <a:r>
              <a:rPr lang="fr-FR" altLang="fr-FR" sz="2200" b="1" dirty="0">
                <a:cs typeface="Times New Roman" panose="02020603050405020304" pitchFamily="18" charset="0"/>
              </a:rPr>
              <a:t> </a:t>
            </a:r>
            <a:r>
              <a:rPr lang="fr-FR" altLang="fr-FR" sz="2200" b="1" dirty="0">
                <a:solidFill>
                  <a:schemeClr val="accent1"/>
                </a:solidFill>
                <a:cs typeface="Times New Roman" panose="02020603050405020304" pitchFamily="18" charset="0"/>
              </a:rPr>
              <a:t>Analyse de la situation existante et des besoins</a:t>
            </a:r>
          </a:p>
          <a:p>
            <a:pPr lvl="2" algn="just">
              <a:lnSpc>
                <a:spcPct val="150000"/>
              </a:lnSpc>
              <a:buClr>
                <a:schemeClr val="accent1">
                  <a:lumMod val="75000"/>
                </a:schemeClr>
              </a:buClr>
              <a:defRPr/>
            </a:pPr>
            <a:r>
              <a:rPr lang="fr-FR" altLang="fr-FR" sz="2200" dirty="0">
                <a:cs typeface="Times New Roman" panose="02020603050405020304" pitchFamily="18" charset="0"/>
              </a:rPr>
              <a:t> Définition des limites du système à modéliser.</a:t>
            </a:r>
          </a:p>
          <a:p>
            <a:pPr lvl="2" algn="just">
              <a:lnSpc>
                <a:spcPct val="150000"/>
              </a:lnSpc>
              <a:buClr>
                <a:schemeClr val="accent1">
                  <a:lumMod val="75000"/>
                </a:schemeClr>
              </a:buClr>
              <a:defRPr/>
            </a:pPr>
            <a:r>
              <a:rPr lang="fr-FR" altLang="fr-FR" sz="2200" dirty="0">
                <a:cs typeface="Times New Roman" panose="02020603050405020304" pitchFamily="18" charset="0"/>
              </a:rPr>
              <a:t>Identification des éléments importants et les types d’interaction entre ces éléments.</a:t>
            </a:r>
          </a:p>
          <a:p>
            <a:pPr lvl="2" algn="just">
              <a:lnSpc>
                <a:spcPct val="150000"/>
              </a:lnSpc>
              <a:buClr>
                <a:schemeClr val="accent1">
                  <a:lumMod val="75000"/>
                </a:schemeClr>
              </a:buClr>
              <a:defRPr/>
            </a:pPr>
            <a:r>
              <a:rPr lang="fr-FR" altLang="fr-FR" sz="2200" dirty="0">
                <a:cs typeface="Times New Roman" panose="02020603050405020304" pitchFamily="18" charset="0"/>
              </a:rPr>
              <a:t> Détermination des liaisons qui les intègrent en un tout organisé.</a:t>
            </a:r>
          </a:p>
          <a:p>
            <a:pPr marL="342900" indent="-342900" algn="just">
              <a:lnSpc>
                <a:spcPct val="150000"/>
              </a:lnSpc>
              <a:buClr>
                <a:schemeClr val="accent1">
                  <a:lumMod val="75000"/>
                </a:schemeClr>
              </a:buClr>
              <a:buFont typeface="+mj-lt"/>
              <a:buAutoNum type="arabicPeriod" startAt="2"/>
              <a:defRPr/>
            </a:pPr>
            <a:r>
              <a:rPr lang="fr-FR" altLang="fr-FR" sz="2200" b="1" dirty="0">
                <a:solidFill>
                  <a:schemeClr val="accent1"/>
                </a:solidFill>
                <a:cs typeface="Times New Roman" panose="02020603050405020304" pitchFamily="18" charset="0"/>
              </a:rPr>
              <a:t>Création d'une série de modèles qui permettent de représenter tous les aspects importants</a:t>
            </a:r>
            <a:endParaRPr lang="fr-FR" altLang="fr-FR" sz="2200" dirty="0">
              <a:solidFill>
                <a:schemeClr val="accent1"/>
              </a:solidFill>
              <a:cs typeface="Times New Roman" panose="02020603050405020304" pitchFamily="18" charset="0"/>
            </a:endParaRPr>
          </a:p>
          <a:p>
            <a:pPr marL="342900" indent="-342900" algn="just">
              <a:lnSpc>
                <a:spcPct val="150000"/>
              </a:lnSpc>
              <a:buClr>
                <a:schemeClr val="accent1">
                  <a:lumMod val="75000"/>
                </a:schemeClr>
              </a:buClr>
              <a:buFont typeface="+mj-lt"/>
              <a:buAutoNum type="arabicPeriod" startAt="3"/>
              <a:defRPr/>
            </a:pPr>
            <a:endParaRPr lang="fr-FR" altLang="fr-FR" sz="2200" dirty="0">
              <a:cs typeface="Times New Roman" panose="02020603050405020304" pitchFamily="18" charset="0"/>
            </a:endParaRPr>
          </a:p>
        </p:txBody>
      </p:sp>
      <p:sp>
        <p:nvSpPr>
          <p:cNvPr id="3" name="Espace réservé du numéro de diapositive 2">
            <a:extLst>
              <a:ext uri="{FF2B5EF4-FFF2-40B4-BE49-F238E27FC236}">
                <a16:creationId xmlns:a16="http://schemas.microsoft.com/office/drawing/2014/main" id="{897D1876-4BC3-450C-A2E0-002FF8429407}"/>
              </a:ext>
            </a:extLst>
          </p:cNvPr>
          <p:cNvSpPr>
            <a:spLocks noGrp="1"/>
          </p:cNvSpPr>
          <p:nvPr>
            <p:ph type="sldNum" sz="quarter" idx="12"/>
          </p:nvPr>
        </p:nvSpPr>
        <p:spPr/>
        <p:txBody>
          <a:bodyPr/>
          <a:lstStyle/>
          <a:p>
            <a:pPr>
              <a:defRPr/>
            </a:pPr>
            <a:fld id="{B6DD093D-0FF5-4154-856C-F0479FDB66E6}" type="slidenum">
              <a:rPr lang="fr-FR" altLang="fr-FR"/>
              <a:pPr>
                <a:defRPr/>
              </a:pPr>
              <a:t>6</a:t>
            </a:fld>
            <a:endParaRPr lang="fr-FR" alt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a:extLst>
              <a:ext uri="{FF2B5EF4-FFF2-40B4-BE49-F238E27FC236}">
                <a16:creationId xmlns:a16="http://schemas.microsoft.com/office/drawing/2014/main" id="{63686EFB-AE30-4DEF-A15C-9469F6B485A8}"/>
              </a:ext>
            </a:extLst>
          </p:cNvPr>
          <p:cNvSpPr>
            <a:spLocks noGrp="1"/>
          </p:cNvSpPr>
          <p:nvPr>
            <p:ph type="title"/>
          </p:nvPr>
        </p:nvSpPr>
        <p:spPr>
          <a:xfrm>
            <a:off x="1308594" y="322169"/>
            <a:ext cx="8169275" cy="828206"/>
          </a:xfrm>
        </p:spPr>
        <p:txBody>
          <a:bodyPr/>
          <a:lstStyle/>
          <a:p>
            <a:pPr>
              <a:defRPr/>
            </a:pPr>
            <a:r>
              <a:rPr lang="fr-FR" altLang="fr-FR" sz="3200" dirty="0">
                <a:solidFill>
                  <a:schemeClr val="accent2"/>
                </a:solidFill>
                <a:cs typeface="Times New Roman" panose="02020603050405020304" pitchFamily="18" charset="0"/>
              </a:rPr>
              <a:t>Démarche de modélisation d’un SI</a:t>
            </a:r>
          </a:p>
        </p:txBody>
      </p:sp>
      <p:sp>
        <p:nvSpPr>
          <p:cNvPr id="21507" name="Espace réservé du contenu 2">
            <a:extLst>
              <a:ext uri="{FF2B5EF4-FFF2-40B4-BE49-F238E27FC236}">
                <a16:creationId xmlns:a16="http://schemas.microsoft.com/office/drawing/2014/main" id="{140EFA50-7963-45BE-A8B5-0A358713FC9D}"/>
              </a:ext>
            </a:extLst>
          </p:cNvPr>
          <p:cNvSpPr>
            <a:spLocks noGrp="1"/>
          </p:cNvSpPr>
          <p:nvPr>
            <p:ph idx="1"/>
          </p:nvPr>
        </p:nvSpPr>
        <p:spPr>
          <a:xfrm>
            <a:off x="1308594" y="1508540"/>
            <a:ext cx="8292606" cy="5027292"/>
          </a:xfrm>
        </p:spPr>
        <p:txBody>
          <a:bodyPr rtlCol="0">
            <a:noAutofit/>
          </a:bodyPr>
          <a:lstStyle/>
          <a:p>
            <a:pPr marL="342900" indent="-342900" algn="just">
              <a:lnSpc>
                <a:spcPct val="150000"/>
              </a:lnSpc>
              <a:buClr>
                <a:schemeClr val="accent1">
                  <a:lumMod val="75000"/>
                </a:schemeClr>
              </a:buClr>
              <a:buFont typeface="+mj-lt"/>
              <a:buAutoNum type="arabicPeriod" startAt="3"/>
              <a:defRPr/>
            </a:pPr>
            <a:r>
              <a:rPr lang="fr-FR" altLang="fr-FR" sz="2200" b="1" dirty="0">
                <a:solidFill>
                  <a:schemeClr val="accent1"/>
                </a:solidFill>
                <a:cs typeface="Times New Roman" panose="02020603050405020304" pitchFamily="18" charset="0"/>
              </a:rPr>
              <a:t>A partir des modèles, implémentation d'une base de données</a:t>
            </a:r>
          </a:p>
          <a:p>
            <a:pPr marL="274637" lvl="1" indent="0" algn="just">
              <a:lnSpc>
                <a:spcPct val="150000"/>
              </a:lnSpc>
              <a:buClr>
                <a:schemeClr val="accent1">
                  <a:lumMod val="75000"/>
                </a:schemeClr>
              </a:buClr>
              <a:buNone/>
              <a:defRPr/>
            </a:pPr>
            <a:r>
              <a:rPr lang="fr-FR" altLang="fr-FR" sz="2200" dirty="0">
                <a:cs typeface="Times New Roman" panose="02020603050405020304" pitchFamily="18" charset="0"/>
              </a:rPr>
              <a:t>Exprimer dans un langage de programmation approprié les équations décrivant les interactions entre les différents sous systèmes.</a:t>
            </a:r>
          </a:p>
          <a:p>
            <a:pPr marL="342900" indent="-342900" algn="just">
              <a:lnSpc>
                <a:spcPct val="150000"/>
              </a:lnSpc>
              <a:buClr>
                <a:schemeClr val="accent1">
                  <a:lumMod val="75000"/>
                </a:schemeClr>
              </a:buClr>
              <a:buFont typeface="+mj-lt"/>
              <a:buAutoNum type="arabicPeriod" startAt="4"/>
              <a:defRPr/>
            </a:pPr>
            <a:r>
              <a:rPr lang="fr-FR" altLang="fr-FR" sz="2200" b="1" dirty="0">
                <a:solidFill>
                  <a:schemeClr val="accent1"/>
                </a:solidFill>
                <a:cs typeface="Times New Roman" panose="02020603050405020304" pitchFamily="18" charset="0"/>
              </a:rPr>
              <a:t> Simulation</a:t>
            </a:r>
          </a:p>
          <a:p>
            <a:pPr marL="274637" lvl="1" indent="0" algn="just">
              <a:lnSpc>
                <a:spcPct val="150000"/>
              </a:lnSpc>
              <a:buClr>
                <a:schemeClr val="accent1">
                  <a:lumMod val="75000"/>
                </a:schemeClr>
              </a:buClr>
              <a:buNone/>
              <a:defRPr/>
            </a:pPr>
            <a:r>
              <a:rPr lang="fr-FR" altLang="fr-FR" sz="2200" dirty="0">
                <a:cs typeface="Times New Roman" panose="02020603050405020304" pitchFamily="18" charset="0"/>
              </a:rPr>
              <a:t>Avec des données fictives ou des jeux d’essaies, on étudie le comportement dans le temps du système conçu.</a:t>
            </a:r>
          </a:p>
        </p:txBody>
      </p:sp>
      <p:sp>
        <p:nvSpPr>
          <p:cNvPr id="3" name="Espace réservé du numéro de diapositive 2">
            <a:extLst>
              <a:ext uri="{FF2B5EF4-FFF2-40B4-BE49-F238E27FC236}">
                <a16:creationId xmlns:a16="http://schemas.microsoft.com/office/drawing/2014/main" id="{D6A219F5-7B40-4F7E-BD77-7EF8DB16A296}"/>
              </a:ext>
            </a:extLst>
          </p:cNvPr>
          <p:cNvSpPr>
            <a:spLocks noGrp="1"/>
          </p:cNvSpPr>
          <p:nvPr>
            <p:ph type="sldNum" sz="quarter" idx="12"/>
          </p:nvPr>
        </p:nvSpPr>
        <p:spPr/>
        <p:txBody>
          <a:bodyPr/>
          <a:lstStyle/>
          <a:p>
            <a:pPr>
              <a:defRPr/>
            </a:pPr>
            <a:fld id="{F3C388FC-C17B-4A79-A7A4-D0A72973870C}" type="slidenum">
              <a:rPr lang="fr-FR" altLang="fr-FR"/>
              <a:pPr>
                <a:defRPr/>
              </a:pPr>
              <a:t>7</a:t>
            </a:fld>
            <a:endParaRPr lang="fr-FR" altLang="fr-F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326C5381-44FE-4736-94D9-3D887B634F81}"/>
              </a:ext>
            </a:extLst>
          </p:cNvPr>
          <p:cNvSpPr>
            <a:spLocks noGrp="1"/>
          </p:cNvSpPr>
          <p:nvPr>
            <p:ph type="sldNum" sz="quarter" idx="12"/>
          </p:nvPr>
        </p:nvSpPr>
        <p:spPr/>
        <p:txBody>
          <a:bodyPr/>
          <a:lstStyle/>
          <a:p>
            <a:pPr>
              <a:defRPr/>
            </a:pPr>
            <a:fld id="{021547FA-FB7A-4464-9BD1-11963C1657B5}" type="slidenum">
              <a:rPr lang="fr-FR" altLang="fr-FR"/>
              <a:pPr>
                <a:defRPr/>
              </a:pPr>
              <a:t>8</a:t>
            </a:fld>
            <a:endParaRPr lang="fr-FR" altLang="fr-FR"/>
          </a:p>
        </p:txBody>
      </p:sp>
      <p:sp>
        <p:nvSpPr>
          <p:cNvPr id="22532" name="Rectangle 3">
            <a:extLst>
              <a:ext uri="{FF2B5EF4-FFF2-40B4-BE49-F238E27FC236}">
                <a16:creationId xmlns:a16="http://schemas.microsoft.com/office/drawing/2014/main" id="{21DE7B9C-F534-4C9A-B9BD-A79994521DDA}"/>
              </a:ext>
            </a:extLst>
          </p:cNvPr>
          <p:cNvSpPr>
            <a:spLocks noGrp="1"/>
          </p:cNvSpPr>
          <p:nvPr>
            <p:ph type="body" idx="4294967295"/>
          </p:nvPr>
        </p:nvSpPr>
        <p:spPr>
          <a:xfrm>
            <a:off x="895038" y="1270818"/>
            <a:ext cx="8645800" cy="5160963"/>
          </a:xfrm>
        </p:spPr>
        <p:txBody>
          <a:bodyPr rtlCol="0">
            <a:normAutofit/>
          </a:bodyPr>
          <a:lstStyle/>
          <a:p>
            <a:pPr marL="182880" indent="-182880" algn="just">
              <a:lnSpc>
                <a:spcPct val="200000"/>
              </a:lnSpc>
              <a:buClr>
                <a:schemeClr val="accent1">
                  <a:lumMod val="75000"/>
                </a:schemeClr>
              </a:buClr>
              <a:defRPr/>
            </a:pPr>
            <a:r>
              <a:rPr lang="fr-FR" altLang="fr-FR" sz="2000" b="1" dirty="0">
                <a:solidFill>
                  <a:schemeClr val="accent1"/>
                </a:solidFill>
                <a:cs typeface="Times New Roman" panose="02020603050405020304" pitchFamily="18" charset="0"/>
              </a:rPr>
              <a:t> MERISE</a:t>
            </a:r>
            <a:r>
              <a:rPr lang="fr-FR" altLang="fr-FR" sz="2000" dirty="0">
                <a:solidFill>
                  <a:schemeClr val="accent1"/>
                </a:solidFill>
                <a:cs typeface="Times New Roman" panose="02020603050405020304" pitchFamily="18" charset="0"/>
              </a:rPr>
              <a:t> </a:t>
            </a:r>
            <a:r>
              <a:rPr lang="fr-FR" altLang="fr-FR" sz="2000" dirty="0">
                <a:cs typeface="Times New Roman" panose="02020603050405020304" pitchFamily="18" charset="0"/>
              </a:rPr>
              <a:t>: </a:t>
            </a:r>
            <a:r>
              <a:rPr lang="fr-FR" altLang="fr-FR" sz="2000" b="1" dirty="0">
                <a:cs typeface="Times New Roman" panose="02020603050405020304" pitchFamily="18" charset="0"/>
              </a:rPr>
              <a:t>M</a:t>
            </a:r>
            <a:r>
              <a:rPr lang="fr-FR" altLang="fr-FR" sz="2000" dirty="0">
                <a:cs typeface="Times New Roman" panose="02020603050405020304" pitchFamily="18" charset="0"/>
              </a:rPr>
              <a:t>éthode d’</a:t>
            </a:r>
            <a:r>
              <a:rPr lang="fr-FR" altLang="fr-FR" sz="2000" b="1" dirty="0">
                <a:cs typeface="Times New Roman" panose="02020603050405020304" pitchFamily="18" charset="0"/>
              </a:rPr>
              <a:t>E</a:t>
            </a:r>
            <a:r>
              <a:rPr lang="fr-FR" altLang="fr-FR" sz="2000" dirty="0">
                <a:cs typeface="Times New Roman" panose="02020603050405020304" pitchFamily="18" charset="0"/>
              </a:rPr>
              <a:t>tude et de </a:t>
            </a:r>
            <a:r>
              <a:rPr lang="fr-FR" altLang="fr-FR" sz="2000" b="1" dirty="0">
                <a:cs typeface="Times New Roman" panose="02020603050405020304" pitchFamily="18" charset="0"/>
              </a:rPr>
              <a:t>R</a:t>
            </a:r>
            <a:r>
              <a:rPr lang="fr-FR" altLang="fr-FR" sz="2000" dirty="0">
                <a:cs typeface="Times New Roman" panose="02020603050405020304" pitchFamily="18" charset="0"/>
              </a:rPr>
              <a:t>éalisation </a:t>
            </a:r>
            <a:r>
              <a:rPr lang="fr-FR" altLang="fr-FR" sz="2000" b="1" dirty="0">
                <a:cs typeface="Times New Roman" panose="02020603050405020304" pitchFamily="18" charset="0"/>
              </a:rPr>
              <a:t>I</a:t>
            </a:r>
            <a:r>
              <a:rPr lang="fr-FR" altLang="fr-FR" sz="2000" dirty="0">
                <a:cs typeface="Times New Roman" panose="02020603050405020304" pitchFamily="18" charset="0"/>
              </a:rPr>
              <a:t>nformatique pour les </a:t>
            </a:r>
            <a:r>
              <a:rPr lang="fr-FR" altLang="fr-FR" sz="2000" b="1" dirty="0">
                <a:cs typeface="Times New Roman" panose="02020603050405020304" pitchFamily="18" charset="0"/>
              </a:rPr>
              <a:t>S</a:t>
            </a:r>
            <a:r>
              <a:rPr lang="fr-FR" altLang="fr-FR" sz="2000" dirty="0">
                <a:cs typeface="Times New Roman" panose="02020603050405020304" pitchFamily="18" charset="0"/>
              </a:rPr>
              <a:t>ystèmes d’</a:t>
            </a:r>
            <a:r>
              <a:rPr lang="fr-FR" altLang="fr-FR" sz="2000" b="1" dirty="0">
                <a:cs typeface="Times New Roman" panose="02020603050405020304" pitchFamily="18" charset="0"/>
              </a:rPr>
              <a:t>E</a:t>
            </a:r>
            <a:r>
              <a:rPr lang="fr-FR" altLang="fr-FR" sz="2000" dirty="0">
                <a:cs typeface="Times New Roman" panose="02020603050405020304" pitchFamily="18" charset="0"/>
              </a:rPr>
              <a:t>ntreprises  (Tardieu, 83).</a:t>
            </a:r>
          </a:p>
          <a:p>
            <a:pPr marL="182880" indent="-182880" algn="just">
              <a:lnSpc>
                <a:spcPct val="200000"/>
              </a:lnSpc>
              <a:buClr>
                <a:schemeClr val="accent1">
                  <a:lumMod val="75000"/>
                </a:schemeClr>
              </a:buClr>
              <a:defRPr/>
            </a:pPr>
            <a:r>
              <a:rPr lang="fr-FR" altLang="fr-FR" sz="2000" b="1" dirty="0">
                <a:cs typeface="Times New Roman" panose="02020603050405020304" pitchFamily="18" charset="0"/>
              </a:rPr>
              <a:t> AXIAL </a:t>
            </a:r>
            <a:r>
              <a:rPr lang="fr-FR" altLang="fr-FR" sz="2000" dirty="0">
                <a:cs typeface="Times New Roman" panose="02020603050405020304" pitchFamily="18" charset="0"/>
              </a:rPr>
              <a:t> : analyse et conception des systèmes d’informations assistés  par logiciel (IBM, 86).</a:t>
            </a:r>
          </a:p>
          <a:p>
            <a:pPr marL="182880" indent="-182880" algn="just">
              <a:lnSpc>
                <a:spcPct val="200000"/>
              </a:lnSpc>
              <a:buClr>
                <a:schemeClr val="accent1">
                  <a:lumMod val="75000"/>
                </a:schemeClr>
              </a:buClr>
              <a:defRPr/>
            </a:pPr>
            <a:r>
              <a:rPr lang="fr-FR" altLang="fr-FR" sz="2000" b="1" dirty="0">
                <a:cs typeface="Times New Roman" panose="02020603050405020304" pitchFamily="18" charset="0"/>
              </a:rPr>
              <a:t> SSADM</a:t>
            </a:r>
            <a:r>
              <a:rPr lang="fr-FR" altLang="fr-FR" sz="2000" dirty="0">
                <a:cs typeface="Times New Roman" panose="02020603050405020304" pitchFamily="18" charset="0"/>
              </a:rPr>
              <a:t>  : </a:t>
            </a:r>
            <a:r>
              <a:rPr lang="fr-FR" altLang="fr-FR" sz="2000" dirty="0" err="1">
                <a:cs typeface="Times New Roman" panose="02020603050405020304" pitchFamily="18" charset="0"/>
              </a:rPr>
              <a:t>Structured</a:t>
            </a:r>
            <a:r>
              <a:rPr lang="fr-FR" altLang="fr-FR" sz="2000" dirty="0">
                <a:cs typeface="Times New Roman" panose="02020603050405020304" pitchFamily="18" charset="0"/>
              </a:rPr>
              <a:t> </a:t>
            </a:r>
            <a:r>
              <a:rPr lang="fr-FR" altLang="fr-FR" sz="2000" dirty="0" err="1">
                <a:cs typeface="Times New Roman" panose="02020603050405020304" pitchFamily="18" charset="0"/>
              </a:rPr>
              <a:t>Systems</a:t>
            </a:r>
            <a:r>
              <a:rPr lang="fr-FR" altLang="fr-FR" sz="2000" dirty="0">
                <a:cs typeface="Times New Roman" panose="02020603050405020304" pitchFamily="18" charset="0"/>
              </a:rPr>
              <a:t> </a:t>
            </a:r>
            <a:r>
              <a:rPr lang="fr-FR" altLang="fr-FR" sz="2000" dirty="0" err="1">
                <a:cs typeface="Times New Roman" panose="02020603050405020304" pitchFamily="18" charset="0"/>
              </a:rPr>
              <a:t>Analysis</a:t>
            </a:r>
            <a:r>
              <a:rPr lang="fr-FR" altLang="fr-FR" sz="2000" dirty="0">
                <a:cs typeface="Times New Roman" panose="02020603050405020304" pitchFamily="18" charset="0"/>
              </a:rPr>
              <a:t> and Design Method (CCTA, 80). </a:t>
            </a:r>
          </a:p>
          <a:p>
            <a:pPr marL="182880" indent="-182880" algn="just">
              <a:lnSpc>
                <a:spcPct val="200000"/>
              </a:lnSpc>
              <a:buClr>
                <a:schemeClr val="accent1">
                  <a:lumMod val="75000"/>
                </a:schemeClr>
              </a:buClr>
              <a:defRPr/>
            </a:pPr>
            <a:r>
              <a:rPr lang="fr-FR" altLang="fr-FR" sz="2000" b="1" dirty="0">
                <a:cs typeface="Times New Roman" panose="02020603050405020304" pitchFamily="18" charset="0"/>
              </a:rPr>
              <a:t> SADT</a:t>
            </a:r>
            <a:r>
              <a:rPr lang="fr-FR" altLang="fr-FR" sz="2000" dirty="0">
                <a:cs typeface="Times New Roman" panose="02020603050405020304" pitchFamily="18" charset="0"/>
              </a:rPr>
              <a:t> : </a:t>
            </a:r>
            <a:r>
              <a:rPr lang="fr-FR" altLang="fr-FR" sz="2000" dirty="0" err="1">
                <a:cs typeface="Times New Roman" panose="02020603050405020304" pitchFamily="18" charset="0"/>
              </a:rPr>
              <a:t>Structured</a:t>
            </a:r>
            <a:r>
              <a:rPr lang="fr-FR" altLang="fr-FR" sz="2000" dirty="0">
                <a:cs typeface="Times New Roman" panose="02020603050405020304" pitchFamily="18" charset="0"/>
              </a:rPr>
              <a:t> </a:t>
            </a:r>
            <a:r>
              <a:rPr lang="fr-FR" altLang="fr-FR" sz="2000" dirty="0" err="1">
                <a:cs typeface="Times New Roman" panose="02020603050405020304" pitchFamily="18" charset="0"/>
              </a:rPr>
              <a:t>Analysis</a:t>
            </a:r>
            <a:r>
              <a:rPr lang="fr-FR" altLang="fr-FR" sz="2000" dirty="0">
                <a:cs typeface="Times New Roman" panose="02020603050405020304" pitchFamily="18" charset="0"/>
              </a:rPr>
              <a:t> and Design Technique (</a:t>
            </a:r>
            <a:r>
              <a:rPr lang="fr-FR" altLang="fr-FR" sz="2000" i="1" dirty="0" err="1">
                <a:cs typeface="Times New Roman" panose="02020603050405020304" pitchFamily="18" charset="0"/>
              </a:rPr>
              <a:t>Softech</a:t>
            </a:r>
            <a:r>
              <a:rPr lang="fr-FR" altLang="fr-FR" sz="2000" i="1" dirty="0">
                <a:cs typeface="Times New Roman" panose="02020603050405020304" pitchFamily="18" charset="0"/>
              </a:rPr>
              <a:t>, </a:t>
            </a:r>
            <a:r>
              <a:rPr lang="fr-FR" altLang="fr-FR" sz="2000" dirty="0">
                <a:cs typeface="Times New Roman" panose="02020603050405020304" pitchFamily="18" charset="0"/>
              </a:rPr>
              <a:t>77).</a:t>
            </a:r>
          </a:p>
          <a:p>
            <a:pPr marL="182880" indent="-182880" algn="just">
              <a:lnSpc>
                <a:spcPct val="200000"/>
              </a:lnSpc>
              <a:buClr>
                <a:schemeClr val="accent1">
                  <a:lumMod val="75000"/>
                </a:schemeClr>
              </a:buClr>
              <a:defRPr/>
            </a:pPr>
            <a:r>
              <a:rPr lang="fr-FR" altLang="fr-FR" sz="2000" b="1" dirty="0">
                <a:cs typeface="Times New Roman" panose="02020603050405020304" pitchFamily="18" charset="0"/>
              </a:rPr>
              <a:t> RUP </a:t>
            </a:r>
            <a:r>
              <a:rPr lang="fr-FR" altLang="fr-FR" sz="2000" dirty="0">
                <a:cs typeface="Times New Roman" panose="02020603050405020304" pitchFamily="18" charset="0"/>
              </a:rPr>
              <a:t>: Rational </a:t>
            </a:r>
            <a:r>
              <a:rPr lang="fr-FR" altLang="fr-FR" sz="2000" dirty="0" err="1">
                <a:cs typeface="Times New Roman" panose="02020603050405020304" pitchFamily="18" charset="0"/>
              </a:rPr>
              <a:t>Unified</a:t>
            </a:r>
            <a:r>
              <a:rPr lang="fr-FR" altLang="fr-FR" sz="2000" dirty="0">
                <a:cs typeface="Times New Roman" panose="02020603050405020304" pitchFamily="18" charset="0"/>
              </a:rPr>
              <a:t> Process. (IBM, 2003).  </a:t>
            </a:r>
          </a:p>
        </p:txBody>
      </p:sp>
      <p:sp>
        <p:nvSpPr>
          <p:cNvPr id="22533" name="AutoShape 5">
            <a:extLst>
              <a:ext uri="{FF2B5EF4-FFF2-40B4-BE49-F238E27FC236}">
                <a16:creationId xmlns:a16="http://schemas.microsoft.com/office/drawing/2014/main" id="{0083C220-6688-4C5D-B0F2-F37F617A198F}"/>
              </a:ext>
            </a:extLst>
          </p:cNvPr>
          <p:cNvSpPr>
            <a:spLocks noGrp="1" noChangeArrowheads="1"/>
          </p:cNvSpPr>
          <p:nvPr>
            <p:ph type="title" idx="4294967295"/>
          </p:nvPr>
        </p:nvSpPr>
        <p:spPr>
          <a:xfrm>
            <a:off x="895038" y="318138"/>
            <a:ext cx="8248962" cy="952680"/>
          </a:xfrm>
          <a:prstGeom prst="roundRect">
            <a:avLst>
              <a:gd name="adj" fmla="val 16667"/>
            </a:avLst>
          </a:prstGeom>
        </p:spPr>
        <p:txBody>
          <a:bodyPr/>
          <a:lstStyle/>
          <a:p>
            <a:pPr>
              <a:defRPr/>
            </a:pPr>
            <a:r>
              <a:rPr kumimoji="1" lang="fr-FR" altLang="fr-FR" sz="4000" dirty="0">
                <a:solidFill>
                  <a:schemeClr val="accent2"/>
                </a:solidFill>
                <a:cs typeface="Times New Roman" panose="02020603050405020304" pitchFamily="18" charset="0"/>
              </a:rPr>
              <a:t>Méthodologie…exemples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7AA9AE7D-0706-4DD7-92C2-C4541E408264}"/>
              </a:ext>
            </a:extLst>
          </p:cNvPr>
          <p:cNvSpPr>
            <a:spLocks noGrp="1"/>
          </p:cNvSpPr>
          <p:nvPr>
            <p:ph type="sldNum" sz="quarter" idx="12"/>
          </p:nvPr>
        </p:nvSpPr>
        <p:spPr/>
        <p:txBody>
          <a:bodyPr/>
          <a:lstStyle/>
          <a:p>
            <a:pPr>
              <a:defRPr/>
            </a:pPr>
            <a:fld id="{938C14A4-7D22-470C-9A89-7029474D0FB0}" type="slidenum">
              <a:rPr lang="fr-FR" altLang="fr-FR"/>
              <a:pPr>
                <a:defRPr/>
              </a:pPr>
              <a:t>9</a:t>
            </a:fld>
            <a:endParaRPr lang="fr-FR" altLang="fr-FR"/>
          </a:p>
        </p:txBody>
      </p:sp>
      <p:sp>
        <p:nvSpPr>
          <p:cNvPr id="17411" name="Rectangle 3">
            <a:extLst>
              <a:ext uri="{FF2B5EF4-FFF2-40B4-BE49-F238E27FC236}">
                <a16:creationId xmlns:a16="http://schemas.microsoft.com/office/drawing/2014/main" id="{E45D17AC-95D1-40D6-B794-35508AA30F1B}"/>
              </a:ext>
            </a:extLst>
          </p:cNvPr>
          <p:cNvSpPr>
            <a:spLocks noGrp="1" noChangeArrowheads="1"/>
          </p:cNvSpPr>
          <p:nvPr>
            <p:ph type="body" idx="4294967295"/>
          </p:nvPr>
        </p:nvSpPr>
        <p:spPr>
          <a:xfrm>
            <a:off x="1238871" y="1649412"/>
            <a:ext cx="8112125" cy="4757075"/>
          </a:xfrm>
        </p:spPr>
        <p:txBody>
          <a:bodyPr>
            <a:normAutofit lnSpcReduction="10000"/>
          </a:bodyPr>
          <a:lstStyle/>
          <a:p>
            <a:pPr marL="0" indent="0">
              <a:lnSpc>
                <a:spcPct val="200000"/>
              </a:lnSpc>
              <a:spcBef>
                <a:spcPts val="525"/>
              </a:spcBef>
              <a:buNone/>
            </a:pPr>
            <a:r>
              <a:rPr lang="fr-FR" altLang="fr-FR" sz="2200" dirty="0">
                <a:solidFill>
                  <a:schemeClr val="accent2"/>
                </a:solidFill>
                <a:cs typeface="Times New Roman" panose="02020603050405020304" pitchFamily="18" charset="0"/>
              </a:rPr>
              <a:t>Qu'est-ce que Merise ?</a:t>
            </a:r>
          </a:p>
          <a:p>
            <a:pPr marL="0" indent="0">
              <a:lnSpc>
                <a:spcPct val="200000"/>
              </a:lnSpc>
            </a:pPr>
            <a:r>
              <a:rPr lang="fr-FR" altLang="fr-FR" sz="2200" dirty="0">
                <a:cs typeface="Times New Roman" panose="02020603050405020304" pitchFamily="18" charset="0"/>
              </a:rPr>
              <a:t> </a:t>
            </a:r>
            <a:r>
              <a:rPr lang="fr-FR" altLang="fr-FR" sz="2200" dirty="0">
                <a:solidFill>
                  <a:schemeClr val="tx1">
                    <a:lumMod val="95000"/>
                    <a:lumOff val="5000"/>
                  </a:schemeClr>
                </a:solidFill>
                <a:cs typeface="Times New Roman" panose="02020603050405020304" pitchFamily="18" charset="0"/>
              </a:rPr>
              <a:t>Démarche de construction de système d'information.</a:t>
            </a:r>
          </a:p>
          <a:p>
            <a:pPr marL="0" indent="0">
              <a:lnSpc>
                <a:spcPct val="200000"/>
              </a:lnSpc>
              <a:buNone/>
            </a:pPr>
            <a:r>
              <a:rPr lang="fr-FR" altLang="fr-FR" sz="2200" dirty="0">
                <a:solidFill>
                  <a:schemeClr val="accent2"/>
                </a:solidFill>
                <a:cs typeface="Times New Roman" panose="02020603050405020304" pitchFamily="18" charset="0"/>
              </a:rPr>
              <a:t>A quoi sert Merise ?</a:t>
            </a:r>
          </a:p>
          <a:p>
            <a:pPr marL="0" indent="0" algn="just">
              <a:lnSpc>
                <a:spcPct val="200000"/>
              </a:lnSpc>
              <a:spcBef>
                <a:spcPts val="250"/>
              </a:spcBef>
            </a:pPr>
            <a:r>
              <a:rPr lang="fr-FR" altLang="fr-FR" sz="2200" b="1" dirty="0">
                <a:cs typeface="Arial" panose="020B0604020202020204" pitchFamily="34" charset="0"/>
              </a:rPr>
              <a:t> </a:t>
            </a:r>
            <a:r>
              <a:rPr lang="fr-FR" sz="2200" b="0" i="0" dirty="0">
                <a:solidFill>
                  <a:srgbClr val="BDC1C6"/>
                </a:solidFill>
                <a:effectLst/>
              </a:rPr>
              <a:t> </a:t>
            </a:r>
            <a:r>
              <a:rPr lang="fr-FR" sz="2200" b="0" i="0" dirty="0">
                <a:solidFill>
                  <a:schemeClr val="tx1">
                    <a:lumMod val="95000"/>
                    <a:lumOff val="5000"/>
                  </a:schemeClr>
                </a:solidFill>
                <a:effectLst/>
              </a:rPr>
              <a:t>Le but de cette méthode est d'arriver à concevoir un système d'information. La méthode MERISE est basée sur la séparation des données et des traitements à effectuer en plusieurs modèles conceptuels et physiques.</a:t>
            </a:r>
            <a:endParaRPr lang="fr-FR" altLang="fr-FR" sz="2200" dirty="0">
              <a:solidFill>
                <a:schemeClr val="tx1">
                  <a:lumMod val="95000"/>
                  <a:lumOff val="5000"/>
                </a:schemeClr>
              </a:solidFill>
              <a:cs typeface="Times New Roman" panose="02020603050405020304" pitchFamily="18" charset="0"/>
            </a:endParaRPr>
          </a:p>
        </p:txBody>
      </p:sp>
      <p:sp>
        <p:nvSpPr>
          <p:cNvPr id="22533" name="AutoShape 5">
            <a:extLst>
              <a:ext uri="{FF2B5EF4-FFF2-40B4-BE49-F238E27FC236}">
                <a16:creationId xmlns:a16="http://schemas.microsoft.com/office/drawing/2014/main" id="{511727E9-57E3-46A2-A476-CE5DF36BB259}"/>
              </a:ext>
            </a:extLst>
          </p:cNvPr>
          <p:cNvSpPr>
            <a:spLocks noGrp="1" noChangeArrowheads="1"/>
          </p:cNvSpPr>
          <p:nvPr>
            <p:ph type="title" idx="4294967295"/>
          </p:nvPr>
        </p:nvSpPr>
        <p:spPr>
          <a:xfrm>
            <a:off x="1238871" y="327844"/>
            <a:ext cx="8567737" cy="1143000"/>
          </a:xfrm>
          <a:prstGeom prst="roundRect">
            <a:avLst>
              <a:gd name="adj" fmla="val 16667"/>
            </a:avLst>
          </a:prstGeom>
        </p:spPr>
        <p:txBody>
          <a:bodyPr>
            <a:noAutofit/>
          </a:bodyPr>
          <a:lstStyle/>
          <a:p>
            <a:pPr>
              <a:defRPr/>
            </a:pPr>
            <a:r>
              <a:rPr kumimoji="1" lang="fr-FR" altLang="fr-FR" sz="2800" b="1" dirty="0">
                <a:solidFill>
                  <a:schemeClr val="accent2"/>
                </a:solidFill>
                <a:cs typeface="Times New Roman" panose="02020603050405020304" pitchFamily="18" charset="0"/>
              </a:rPr>
              <a:t>MERISE</a:t>
            </a:r>
            <a:r>
              <a:rPr kumimoji="1" lang="fr-FR" altLang="fr-FR" sz="2800" dirty="0">
                <a:solidFill>
                  <a:schemeClr val="accent2"/>
                </a:solidFill>
                <a:cs typeface="Times New Roman" panose="02020603050405020304" pitchFamily="18" charset="0"/>
              </a:rPr>
              <a:t> (Méthode D’étude Et De Réalisation Informatique Des Systèmes d’Entreprises)</a:t>
            </a:r>
          </a:p>
        </p:txBody>
      </p:sp>
    </p:spTree>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1496</TotalTime>
  <Words>825</Words>
  <Application>Microsoft Office PowerPoint</Application>
  <PresentationFormat>Grand écran</PresentationFormat>
  <Paragraphs>134</Paragraphs>
  <Slides>14</Slides>
  <Notes>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14</vt:i4>
      </vt:variant>
    </vt:vector>
  </HeadingPairs>
  <TitlesOfParts>
    <vt:vector size="24" baseType="lpstr">
      <vt:lpstr>Arial</vt:lpstr>
      <vt:lpstr>Bookman Old Style</vt:lpstr>
      <vt:lpstr>Calibri</vt:lpstr>
      <vt:lpstr>Rockwell (Corps)</vt:lpstr>
      <vt:lpstr>Times New Roman</vt:lpstr>
      <vt:lpstr>Trebuchet MS</vt:lpstr>
      <vt:lpstr>Verdana</vt:lpstr>
      <vt:lpstr>Wingdings</vt:lpstr>
      <vt:lpstr>Wingdings 3</vt:lpstr>
      <vt:lpstr>Facette</vt:lpstr>
      <vt:lpstr>Modélisation et Conception des systèmes d’information  MERISE</vt:lpstr>
      <vt:lpstr>Système d’information   Définition</vt:lpstr>
      <vt:lpstr>Qu’est ce qu’un système?</vt:lpstr>
      <vt:lpstr>Le système d’information dans l’entreprise</vt:lpstr>
      <vt:lpstr>Le système d’information dans  l’entreprise </vt:lpstr>
      <vt:lpstr>Démarche de modélisation d’un SI</vt:lpstr>
      <vt:lpstr>Démarche de modélisation d’un SI</vt:lpstr>
      <vt:lpstr>Méthodologie…exemples</vt:lpstr>
      <vt:lpstr>MERISE (Méthode D’étude Et De Réalisation Informatique Des Systèmes d’Entreprises)</vt:lpstr>
      <vt:lpstr>MERISE (Méthode D’étude Et De Réalisation Informatique Des Systèmes d’Entreprises)</vt:lpstr>
      <vt:lpstr>Démarche par niveau d’abstraction</vt:lpstr>
      <vt:lpstr>Démarche par niveau d’abstraction</vt:lpstr>
      <vt:lpstr>Présentation PowerPoint</vt:lpstr>
      <vt:lpstr>Démarche par étape de construction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Nour El Houda Ben Slimen</dc:creator>
  <cp:lastModifiedBy>Nour BEN SLIMEN</cp:lastModifiedBy>
  <cp:revision>14</cp:revision>
  <dcterms:created xsi:type="dcterms:W3CDTF">2022-01-30T17:08:22Z</dcterms:created>
  <dcterms:modified xsi:type="dcterms:W3CDTF">2023-01-09T09:41:17Z</dcterms:modified>
</cp:coreProperties>
</file>