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377" r:id="rId2"/>
    <p:sldId id="329" r:id="rId3"/>
    <p:sldId id="336" r:id="rId4"/>
    <p:sldId id="337" r:id="rId5"/>
    <p:sldId id="330" r:id="rId6"/>
    <p:sldId id="331" r:id="rId7"/>
    <p:sldId id="332" r:id="rId8"/>
    <p:sldId id="333" r:id="rId9"/>
    <p:sldId id="334" r:id="rId10"/>
    <p:sldId id="335" r:id="rId11"/>
    <p:sldId id="338" r:id="rId12"/>
    <p:sldId id="339" r:id="rId13"/>
    <p:sldId id="341" r:id="rId14"/>
    <p:sldId id="340" r:id="rId15"/>
    <p:sldId id="342" r:id="rId16"/>
    <p:sldId id="345" r:id="rId17"/>
    <p:sldId id="343" r:id="rId18"/>
    <p:sldId id="344" r:id="rId19"/>
    <p:sldId id="346" r:id="rId20"/>
    <p:sldId id="347" r:id="rId21"/>
    <p:sldId id="348" r:id="rId22"/>
    <p:sldId id="362"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55C02B-EC5A-4036-A152-3B8171F66153}" type="datetimeFigureOut">
              <a:rPr lang="fr-FR" smtClean="0"/>
              <a:t>23/01/2023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0ABDF1-3996-4AB0-9EFD-175D955BCFE0}" type="slidenum">
              <a:rPr lang="fr-FR" smtClean="0"/>
              <a:t>‹N°›</a:t>
            </a:fld>
            <a:endParaRPr lang="fr-FR"/>
          </a:p>
        </p:txBody>
      </p:sp>
    </p:spTree>
    <p:extLst>
      <p:ext uri="{BB962C8B-B14F-4D97-AF65-F5344CB8AC3E}">
        <p14:creationId xmlns:p14="http://schemas.microsoft.com/office/powerpoint/2010/main" val="2575338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Espace réservé de l'image des diapositives 1">
            <a:extLst>
              <a:ext uri="{FF2B5EF4-FFF2-40B4-BE49-F238E27FC236}">
                <a16:creationId xmlns:a16="http://schemas.microsoft.com/office/drawing/2014/main" id="{E219A676-7408-4C2D-9E7C-BD6E552E91A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Espace réservé des notes 2">
            <a:extLst>
              <a:ext uri="{FF2B5EF4-FFF2-40B4-BE49-F238E27FC236}">
                <a16:creationId xmlns:a16="http://schemas.microsoft.com/office/drawing/2014/main" id="{5E5A9247-3CB4-4C22-A186-845246E3CB6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fr-FR" altLang="fr-FR"/>
          </a:p>
        </p:txBody>
      </p:sp>
      <p:sp>
        <p:nvSpPr>
          <p:cNvPr id="48132" name="Espace réservé du numéro de diapositive 3">
            <a:extLst>
              <a:ext uri="{FF2B5EF4-FFF2-40B4-BE49-F238E27FC236}">
                <a16:creationId xmlns:a16="http://schemas.microsoft.com/office/drawing/2014/main" id="{353BBD0B-2A4A-4106-9175-38806744AB0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fontAlgn="base">
              <a:spcBef>
                <a:spcPct val="0"/>
              </a:spcBef>
              <a:spcAft>
                <a:spcPct val="0"/>
              </a:spcAft>
            </a:pPr>
            <a:fld id="{D2066759-B823-4B6C-8ACA-BE69C6AB081E}" type="slidenum">
              <a:rPr lang="fr-FR" altLang="fr-FR" smtClean="0">
                <a:latin typeface="Calibri" panose="020F0502020204030204" pitchFamily="34" charset="0"/>
              </a:rPr>
              <a:pPr fontAlgn="base">
                <a:spcBef>
                  <a:spcPct val="0"/>
                </a:spcBef>
                <a:spcAft>
                  <a:spcPct val="0"/>
                </a:spcAft>
              </a:pPr>
              <a:t>22</a:t>
            </a:fld>
            <a:endParaRPr lang="fr-FR" altLang="fr-FR">
              <a:latin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fr-FR"/>
              <a:t>Modifiez le style du titre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fr-FR"/>
              <a:t>Modifiez le style du titre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a:t>Cliquez pour modifier les styles du texte du masque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fr-FR"/>
              <a:t>Modifiez le style du titre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fr-FR"/>
              <a:t>Modifiez le style du titre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42A54C80-263E-416B-A8E0-580EDEADCBDC}" type="datetimeFigureOut">
              <a:rPr lang="en-US" dirty="0"/>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1/23/2023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1/23/2023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13A18A61-AA82-474B-A981-DF9FF8B34173}"/>
              </a:ext>
            </a:extLst>
          </p:cNvPr>
          <p:cNvSpPr>
            <a:spLocks noGrp="1"/>
          </p:cNvSpPr>
          <p:nvPr>
            <p:ph type="ctrTitle"/>
          </p:nvPr>
        </p:nvSpPr>
        <p:spPr>
          <a:xfrm>
            <a:off x="1171074" y="2404534"/>
            <a:ext cx="8102929" cy="1646299"/>
          </a:xfrm>
          <a:ln w="28575">
            <a:solidFill>
              <a:srgbClr val="00B050"/>
            </a:solidFill>
          </a:ln>
        </p:spPr>
        <p:txBody>
          <a:bodyPr/>
          <a:lstStyle/>
          <a:p>
            <a:pPr algn="ctr"/>
            <a:r>
              <a:rPr lang="fr-FR" sz="3600" b="1" dirty="0">
                <a:latin typeface="Bookman Old Style" panose="02050604050505020204" pitchFamily="18" charset="0"/>
              </a:rPr>
              <a:t>CHAPITRE 3: MODÈLE CONCEPTUEL DES DONNÉES (MCD)</a:t>
            </a:r>
          </a:p>
        </p:txBody>
      </p:sp>
      <p:sp>
        <p:nvSpPr>
          <p:cNvPr id="5" name="Sous-titre 4">
            <a:extLst>
              <a:ext uri="{FF2B5EF4-FFF2-40B4-BE49-F238E27FC236}">
                <a16:creationId xmlns:a16="http://schemas.microsoft.com/office/drawing/2014/main" id="{4F396ED0-BB41-4725-A644-E246FE7DE1E0}"/>
              </a:ext>
            </a:extLst>
          </p:cNvPr>
          <p:cNvSpPr>
            <a:spLocks noGrp="1"/>
          </p:cNvSpPr>
          <p:nvPr>
            <p:ph type="subTitle" idx="1"/>
          </p:nvPr>
        </p:nvSpPr>
        <p:spPr>
          <a:xfrm>
            <a:off x="1507067" y="4516054"/>
            <a:ext cx="7766936" cy="473041"/>
          </a:xfrm>
        </p:spPr>
        <p:txBody>
          <a:bodyPr/>
          <a:lstStyle/>
          <a:p>
            <a:r>
              <a:rPr lang="fr-FR" dirty="0"/>
              <a:t>Nour H. BEN SLIMENE ATTAOUI</a:t>
            </a:r>
          </a:p>
        </p:txBody>
      </p:sp>
      <p:pic>
        <p:nvPicPr>
          <p:cNvPr id="3" name="Image 2">
            <a:extLst>
              <a:ext uri="{FF2B5EF4-FFF2-40B4-BE49-F238E27FC236}">
                <a16:creationId xmlns:a16="http://schemas.microsoft.com/office/drawing/2014/main" id="{A47268E6-4F37-7175-3414-922C129C60E6}"/>
              </a:ext>
            </a:extLst>
          </p:cNvPr>
          <p:cNvPicPr>
            <a:picLocks noChangeAspect="1"/>
          </p:cNvPicPr>
          <p:nvPr/>
        </p:nvPicPr>
        <p:blipFill>
          <a:blip r:embed="rId2"/>
          <a:stretch>
            <a:fillRect/>
          </a:stretch>
        </p:blipFill>
        <p:spPr>
          <a:xfrm>
            <a:off x="954398" y="0"/>
            <a:ext cx="954613" cy="942680"/>
          </a:xfrm>
          <a:prstGeom prst="rect">
            <a:avLst/>
          </a:prstGeom>
        </p:spPr>
      </p:pic>
    </p:spTree>
    <p:extLst>
      <p:ext uri="{BB962C8B-B14F-4D97-AF65-F5344CB8AC3E}">
        <p14:creationId xmlns:p14="http://schemas.microsoft.com/office/powerpoint/2010/main" val="275152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Espace réservé du contenu 5">
            <a:extLst>
              <a:ext uri="{FF2B5EF4-FFF2-40B4-BE49-F238E27FC236}">
                <a16:creationId xmlns:a16="http://schemas.microsoft.com/office/drawing/2014/main" id="{FAFA4964-F08B-4C21-A968-714B37855D18}"/>
              </a:ext>
            </a:extLst>
          </p:cNvPr>
          <p:cNvSpPr>
            <a:spLocks noGrp="1" noChangeArrowheads="1"/>
          </p:cNvSpPr>
          <p:nvPr>
            <p:ph sz="half" idx="2"/>
          </p:nvPr>
        </p:nvSpPr>
        <p:spPr>
          <a:xfrm>
            <a:off x="6361043" y="2527646"/>
            <a:ext cx="3657600" cy="3978275"/>
          </a:xfrm>
        </p:spPr>
        <p:txBody>
          <a:bodyPr/>
          <a:lstStyle/>
          <a:p>
            <a:pPr algn="just" eaLnBrk="1" hangingPunct="1"/>
            <a:r>
              <a:rPr lang="fr-FR" altLang="fr-FR" dirty="0">
                <a:cs typeface="Times New Roman" panose="02020603050405020304" pitchFamily="18" charset="0"/>
              </a:rPr>
              <a:t>Ce MCD renseigne sur le fait quels sont les livres écrits par les auteurs</a:t>
            </a:r>
          </a:p>
          <a:p>
            <a:pPr algn="just" eaLnBrk="1" hangingPunct="1"/>
            <a:endParaRPr lang="fr-FR" altLang="fr-FR" dirty="0">
              <a:cs typeface="Times New Roman" panose="02020603050405020304" pitchFamily="18" charset="0"/>
            </a:endParaRPr>
          </a:p>
          <a:p>
            <a:pPr algn="just" eaLnBrk="1" hangingPunct="1"/>
            <a:endParaRPr lang="fr-FR" altLang="fr-FR" dirty="0">
              <a:cs typeface="Times New Roman" panose="02020603050405020304" pitchFamily="18" charset="0"/>
            </a:endParaRPr>
          </a:p>
          <a:p>
            <a:pPr algn="just" eaLnBrk="1" hangingPunct="1"/>
            <a:r>
              <a:rPr lang="fr-FR" altLang="fr-FR" dirty="0">
                <a:cs typeface="Times New Roman" panose="02020603050405020304" pitchFamily="18" charset="0"/>
              </a:rPr>
              <a:t>Ce MCD renseigne sur le fait quelle matière est enseignée dans quelle classe par quel professeur pour une année scolaire donnée.</a:t>
            </a:r>
          </a:p>
        </p:txBody>
      </p:sp>
      <p:sp>
        <p:nvSpPr>
          <p:cNvPr id="5" name="Espace réservé du numéro de diapositive 4">
            <a:extLst>
              <a:ext uri="{FF2B5EF4-FFF2-40B4-BE49-F238E27FC236}">
                <a16:creationId xmlns:a16="http://schemas.microsoft.com/office/drawing/2014/main" id="{6DCCF8B6-71A6-4CCC-9B25-F54B23F0B989}"/>
              </a:ext>
            </a:extLst>
          </p:cNvPr>
          <p:cNvSpPr>
            <a:spLocks noGrp="1"/>
          </p:cNvSpPr>
          <p:nvPr>
            <p:ph type="sldNum" sz="quarter" idx="12"/>
          </p:nvPr>
        </p:nvSpPr>
        <p:spPr/>
        <p:txBody>
          <a:bodyPr/>
          <a:lstStyle/>
          <a:p>
            <a:pPr>
              <a:defRPr/>
            </a:pPr>
            <a:fld id="{871520A5-12BD-45B2-8E3D-FAC477D7981E}" type="slidenum">
              <a:rPr lang="fr-FR" altLang="fr-FR" smtClean="0"/>
              <a:pPr>
                <a:defRPr/>
              </a:pPr>
              <a:t>10</a:t>
            </a:fld>
            <a:endParaRPr lang="fr-FR" altLang="fr-FR"/>
          </a:p>
        </p:txBody>
      </p:sp>
      <p:sp>
        <p:nvSpPr>
          <p:cNvPr id="34820" name="ZoneTexte 14">
            <a:extLst>
              <a:ext uri="{FF2B5EF4-FFF2-40B4-BE49-F238E27FC236}">
                <a16:creationId xmlns:a16="http://schemas.microsoft.com/office/drawing/2014/main" id="{AE6F6D62-C6EC-4AAF-9238-F4B9758A5142}"/>
              </a:ext>
            </a:extLst>
          </p:cNvPr>
          <p:cNvSpPr txBox="1">
            <a:spLocks noChangeArrowheads="1"/>
          </p:cNvSpPr>
          <p:nvPr/>
        </p:nvSpPr>
        <p:spPr bwMode="auto">
          <a:xfrm>
            <a:off x="1100581" y="1780470"/>
            <a:ext cx="41036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r>
              <a:rPr lang="fr-FR" altLang="fr-FR" sz="2000" b="1" dirty="0">
                <a:solidFill>
                  <a:schemeClr val="accent1"/>
                </a:solidFill>
                <a:latin typeface="+mn-lt"/>
              </a:rPr>
              <a:t>Association: Exemple</a:t>
            </a:r>
            <a:endParaRPr lang="fr-FR" altLang="fr-FR" sz="2000" b="1" dirty="0">
              <a:latin typeface="+mn-lt"/>
            </a:endParaRPr>
          </a:p>
        </p:txBody>
      </p:sp>
      <p:sp>
        <p:nvSpPr>
          <p:cNvPr id="18" name="Flèche : droite 17">
            <a:extLst>
              <a:ext uri="{FF2B5EF4-FFF2-40B4-BE49-F238E27FC236}">
                <a16:creationId xmlns:a16="http://schemas.microsoft.com/office/drawing/2014/main" id="{42E140F1-6B89-4B1A-83B6-3131A282C6DA}"/>
              </a:ext>
            </a:extLst>
          </p:cNvPr>
          <p:cNvSpPr/>
          <p:nvPr/>
        </p:nvSpPr>
        <p:spPr>
          <a:xfrm>
            <a:off x="5383143" y="2527646"/>
            <a:ext cx="977900" cy="48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sp>
        <p:nvSpPr>
          <p:cNvPr id="19" name="Flèche : droite 18">
            <a:extLst>
              <a:ext uri="{FF2B5EF4-FFF2-40B4-BE49-F238E27FC236}">
                <a16:creationId xmlns:a16="http://schemas.microsoft.com/office/drawing/2014/main" id="{CFC23438-0C3E-4E11-8BC5-70AECAF2773F}"/>
              </a:ext>
            </a:extLst>
          </p:cNvPr>
          <p:cNvSpPr/>
          <p:nvPr/>
        </p:nvSpPr>
        <p:spPr>
          <a:xfrm>
            <a:off x="5381555" y="4278105"/>
            <a:ext cx="979488" cy="4841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a:p>
        </p:txBody>
      </p:sp>
      <p:pic>
        <p:nvPicPr>
          <p:cNvPr id="34823" name="Espace réservé du contenu 21">
            <a:extLst>
              <a:ext uri="{FF2B5EF4-FFF2-40B4-BE49-F238E27FC236}">
                <a16:creationId xmlns:a16="http://schemas.microsoft.com/office/drawing/2014/main" id="{D502F6B9-E1AF-41FC-ADD1-0D001E0D66D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100581" y="2189956"/>
            <a:ext cx="4141787" cy="3976687"/>
          </a:xfrm>
        </p:spPr>
      </p:pic>
      <p:sp>
        <p:nvSpPr>
          <p:cNvPr id="6" name="Titre 5">
            <a:extLst>
              <a:ext uri="{FF2B5EF4-FFF2-40B4-BE49-F238E27FC236}">
                <a16:creationId xmlns:a16="http://schemas.microsoft.com/office/drawing/2014/main" id="{77E2F108-84F2-45F3-BA4F-005FC528B29C}"/>
              </a:ext>
            </a:extLst>
          </p:cNvPr>
          <p:cNvSpPr>
            <a:spLocks noGrp="1"/>
          </p:cNvSpPr>
          <p:nvPr>
            <p:ph type="title"/>
          </p:nvPr>
        </p:nvSpPr>
        <p:spPr>
          <a:xfrm>
            <a:off x="1100581" y="579783"/>
            <a:ext cx="7772400" cy="777185"/>
          </a:xfrm>
        </p:spPr>
        <p:txBody>
          <a:bodyPr/>
          <a:lstStyle/>
          <a:p>
            <a:pPr>
              <a:defRPr/>
            </a:pPr>
            <a:r>
              <a:rPr lang="fr-FR" dirty="0">
                <a:solidFill>
                  <a:schemeClr val="accent2"/>
                </a:solidFill>
                <a:latin typeface="Times New Roman" panose="02020603050405020304" pitchFamily="18" charset="0"/>
                <a:cs typeface="Times New Roman" panose="02020603050405020304" pitchFamily="18" charset="0"/>
              </a:rPr>
              <a:t>Concepts de base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E082EF2-8715-45D5-9272-875E849A56B4}"/>
              </a:ext>
            </a:extLst>
          </p:cNvPr>
          <p:cNvSpPr>
            <a:spLocks noGrp="1"/>
          </p:cNvSpPr>
          <p:nvPr>
            <p:ph type="title"/>
          </p:nvPr>
        </p:nvSpPr>
        <p:spPr>
          <a:xfrm>
            <a:off x="1083364" y="566445"/>
            <a:ext cx="8596668" cy="831488"/>
          </a:xfrm>
        </p:spPr>
        <p:txBody>
          <a:bodyPr/>
          <a:lstStyle/>
          <a:p>
            <a:pPr>
              <a:defRPr/>
            </a:pPr>
            <a:r>
              <a:rPr lang="fr-FR" dirty="0">
                <a:solidFill>
                  <a:schemeClr val="accent2"/>
                </a:solidFill>
                <a:latin typeface="Times New Roman" panose="02020603050405020304" pitchFamily="18" charset="0"/>
                <a:cs typeface="Times New Roman" panose="02020603050405020304" pitchFamily="18" charset="0"/>
              </a:rPr>
              <a:t>CONCEPTS DE BASE</a:t>
            </a:r>
          </a:p>
        </p:txBody>
      </p:sp>
      <p:sp>
        <p:nvSpPr>
          <p:cNvPr id="35843" name="Espace réservé du contenu 7">
            <a:extLst>
              <a:ext uri="{FF2B5EF4-FFF2-40B4-BE49-F238E27FC236}">
                <a16:creationId xmlns:a16="http://schemas.microsoft.com/office/drawing/2014/main" id="{FCE7C920-0D36-4D64-93A2-6951DA370C2C}"/>
              </a:ext>
            </a:extLst>
          </p:cNvPr>
          <p:cNvSpPr>
            <a:spLocks noGrp="1" noChangeArrowheads="1"/>
          </p:cNvSpPr>
          <p:nvPr>
            <p:ph idx="1"/>
          </p:nvPr>
        </p:nvSpPr>
        <p:spPr>
          <a:xfrm>
            <a:off x="1083364" y="1696278"/>
            <a:ext cx="7941365" cy="4982819"/>
          </a:xfrm>
        </p:spPr>
        <p:txBody>
          <a:bodyPr>
            <a:normAutofit/>
          </a:bodyPr>
          <a:lstStyle/>
          <a:p>
            <a:pPr marL="0" indent="0">
              <a:buNone/>
            </a:pPr>
            <a:r>
              <a:rPr lang="fr-FR" altLang="fr-FR" b="1" dirty="0">
                <a:solidFill>
                  <a:schemeClr val="accent1"/>
                </a:solidFill>
                <a:cs typeface="Times New Roman" panose="02020603050405020304" pitchFamily="18" charset="0"/>
              </a:rPr>
              <a:t>Cardinalité</a:t>
            </a:r>
          </a:p>
          <a:p>
            <a:pPr marL="0" indent="0" algn="just">
              <a:spcBef>
                <a:spcPts val="438"/>
              </a:spcBef>
            </a:pPr>
            <a:r>
              <a:rPr lang="fr-FR" altLang="fr-FR" dirty="0">
                <a:cs typeface="Times New Roman" panose="02020603050405020304" pitchFamily="18" charset="0"/>
              </a:rPr>
              <a:t>Les cardinalités précisent la participation de l'entité concernée à la relation.</a:t>
            </a:r>
          </a:p>
          <a:p>
            <a:pPr marL="0" indent="0" algn="just"/>
            <a:r>
              <a:rPr lang="fr-FR" altLang="fr-FR" dirty="0">
                <a:cs typeface="Times New Roman" panose="02020603050405020304" pitchFamily="18" charset="0"/>
              </a:rPr>
              <a:t>Le premier nombre indique la cardinalité minimale. Et le deuxième présente la cardinalité maximale</a:t>
            </a:r>
          </a:p>
          <a:p>
            <a:pPr marL="0" indent="0" algn="just"/>
            <a:endParaRPr lang="fr-FR" altLang="fr-FR" dirty="0">
              <a:cs typeface="Times New Roman" panose="02020603050405020304" pitchFamily="18" charset="0"/>
            </a:endParaRPr>
          </a:p>
          <a:p>
            <a:pPr marL="0" indent="0" algn="just"/>
            <a:endParaRPr lang="fr-FR" altLang="fr-FR" dirty="0">
              <a:cs typeface="Times New Roman" panose="02020603050405020304" pitchFamily="18" charset="0"/>
            </a:endParaRPr>
          </a:p>
          <a:p>
            <a:pPr marL="0" indent="0" algn="just"/>
            <a:endParaRPr lang="fr-FR" altLang="fr-FR" dirty="0">
              <a:cs typeface="Times New Roman" panose="02020603050405020304" pitchFamily="18" charset="0"/>
            </a:endParaRPr>
          </a:p>
          <a:p>
            <a:pPr marL="0" indent="0" algn="just">
              <a:lnSpc>
                <a:spcPct val="99000"/>
              </a:lnSpc>
              <a:spcBef>
                <a:spcPts val="100"/>
              </a:spcBef>
            </a:pPr>
            <a:r>
              <a:rPr lang="fr-FR" altLang="fr-FR" dirty="0">
                <a:cs typeface="Times New Roman" panose="02020603050405020304" pitchFamily="18" charset="0"/>
              </a:rPr>
              <a:t> </a:t>
            </a:r>
            <a:r>
              <a:rPr lang="fr-FR" altLang="fr-FR" dirty="0">
                <a:solidFill>
                  <a:srgbClr val="9965FF"/>
                </a:solidFill>
                <a:cs typeface="Times New Roman" panose="02020603050405020304" pitchFamily="18" charset="0"/>
              </a:rPr>
              <a:t>Cardinalité minimale : </a:t>
            </a:r>
            <a:r>
              <a:rPr lang="fr-FR" altLang="fr-FR" dirty="0">
                <a:cs typeface="Times New Roman" panose="02020603050405020304" pitchFamily="18" charset="0"/>
              </a:rPr>
              <a:t>le nombre minimum de fois qu'une occurrence  d'une entité participe à une relation. Cette cardinalité vaut souvent 0 ou 1.</a:t>
            </a:r>
          </a:p>
          <a:p>
            <a:pPr marL="0" indent="0" algn="just">
              <a:lnSpc>
                <a:spcPct val="99000"/>
              </a:lnSpc>
              <a:spcBef>
                <a:spcPts val="100"/>
              </a:spcBef>
            </a:pPr>
            <a:r>
              <a:rPr lang="fr-FR" altLang="fr-FR" dirty="0">
                <a:cs typeface="Times New Roman" panose="02020603050405020304" pitchFamily="18" charset="0"/>
              </a:rPr>
              <a:t> </a:t>
            </a:r>
            <a:r>
              <a:rPr lang="fr-FR" altLang="fr-FR" dirty="0">
                <a:solidFill>
                  <a:srgbClr val="9965FF"/>
                </a:solidFill>
                <a:cs typeface="Times New Roman" panose="02020603050405020304" pitchFamily="18" charset="0"/>
              </a:rPr>
              <a:t>Cardinalité maximale : </a:t>
            </a:r>
            <a:r>
              <a:rPr lang="fr-FR" altLang="fr-FR" dirty="0">
                <a:cs typeface="Times New Roman" panose="02020603050405020304" pitchFamily="18" charset="0"/>
              </a:rPr>
              <a:t>le nombre maximum de fois qu'une occurrence d'une  entité participe à une relation. Cette cardinalité vaut souvent 1 ou n, avec n  indiquant une valeur &gt;1</a:t>
            </a:r>
          </a:p>
          <a:p>
            <a:pPr marL="0" indent="0" algn="just">
              <a:spcBef>
                <a:spcPts val="175"/>
              </a:spcBef>
              <a:buNone/>
            </a:pPr>
            <a:endParaRPr lang="fr-FR" altLang="fr-FR" dirty="0">
              <a:cs typeface="Times New Roman" panose="02020603050405020304" pitchFamily="18" charset="0"/>
            </a:endParaRPr>
          </a:p>
        </p:txBody>
      </p:sp>
      <p:sp>
        <p:nvSpPr>
          <p:cNvPr id="6" name="Espace réservé du numéro de diapositive 5">
            <a:extLst>
              <a:ext uri="{FF2B5EF4-FFF2-40B4-BE49-F238E27FC236}">
                <a16:creationId xmlns:a16="http://schemas.microsoft.com/office/drawing/2014/main" id="{4D66C32F-F660-4988-8AC5-9E5D6628C060}"/>
              </a:ext>
            </a:extLst>
          </p:cNvPr>
          <p:cNvSpPr>
            <a:spLocks noGrp="1"/>
          </p:cNvSpPr>
          <p:nvPr>
            <p:ph type="sldNum" sz="quarter" idx="12"/>
          </p:nvPr>
        </p:nvSpPr>
        <p:spPr/>
        <p:txBody>
          <a:bodyPr/>
          <a:lstStyle/>
          <a:p>
            <a:pPr>
              <a:defRPr/>
            </a:pPr>
            <a:fld id="{D3C840EF-EB21-4384-B0E2-41F2EAA5843C}" type="slidenum">
              <a:rPr lang="fr-FR" altLang="fr-FR" smtClean="0"/>
              <a:pPr>
                <a:defRPr/>
              </a:pPr>
              <a:t>11</a:t>
            </a:fld>
            <a:endParaRPr lang="fr-FR" altLang="fr-FR"/>
          </a:p>
        </p:txBody>
      </p:sp>
      <p:pic>
        <p:nvPicPr>
          <p:cNvPr id="35845" name="Image 9">
            <a:extLst>
              <a:ext uri="{FF2B5EF4-FFF2-40B4-BE49-F238E27FC236}">
                <a16:creationId xmlns:a16="http://schemas.microsoft.com/office/drawing/2014/main" id="{32EDE09F-D9B3-47BF-A6CB-665E4EBD5D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7729" y="3260036"/>
            <a:ext cx="6685929" cy="12589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9A82564-F4E3-4AB5-9729-B03673FA78FC}"/>
              </a:ext>
            </a:extLst>
          </p:cNvPr>
          <p:cNvSpPr>
            <a:spLocks noGrp="1"/>
          </p:cNvSpPr>
          <p:nvPr>
            <p:ph type="title"/>
          </p:nvPr>
        </p:nvSpPr>
        <p:spPr/>
        <p:txBody>
          <a:bodyPr/>
          <a:lstStyle/>
          <a:p>
            <a:pPr>
              <a:defRPr/>
            </a:pPr>
            <a:r>
              <a:rPr lang="fr-FR" dirty="0">
                <a:solidFill>
                  <a:schemeClr val="accent2"/>
                </a:solidFill>
                <a:latin typeface="Times New Roman" panose="02020603050405020304" pitchFamily="18" charset="0"/>
                <a:cs typeface="Times New Roman" panose="02020603050405020304" pitchFamily="18" charset="0"/>
              </a:rPr>
              <a:t>Concepts de base</a:t>
            </a:r>
          </a:p>
        </p:txBody>
      </p:sp>
      <p:sp>
        <p:nvSpPr>
          <p:cNvPr id="36867" name="Espace réservé du contenu 2">
            <a:extLst>
              <a:ext uri="{FF2B5EF4-FFF2-40B4-BE49-F238E27FC236}">
                <a16:creationId xmlns:a16="http://schemas.microsoft.com/office/drawing/2014/main" id="{EC112462-5488-4C0E-A8AD-C59AF588BB6C}"/>
              </a:ext>
            </a:extLst>
          </p:cNvPr>
          <p:cNvSpPr>
            <a:spLocks noGrp="1" noChangeArrowheads="1"/>
          </p:cNvSpPr>
          <p:nvPr>
            <p:ph idx="1"/>
          </p:nvPr>
        </p:nvSpPr>
        <p:spPr/>
        <p:txBody>
          <a:bodyPr>
            <a:normAutofit/>
          </a:bodyPr>
          <a:lstStyle/>
          <a:p>
            <a:r>
              <a:rPr lang="fr-FR" altLang="fr-FR" sz="2000" b="1" dirty="0">
                <a:solidFill>
                  <a:schemeClr val="accent1"/>
                </a:solidFill>
                <a:latin typeface="Times New Roman" panose="02020603050405020304" pitchFamily="18" charset="0"/>
                <a:cs typeface="Times New Roman" panose="02020603050405020304" pitchFamily="18" charset="0"/>
              </a:rPr>
              <a:t>Cardinalité (Exemples)</a:t>
            </a:r>
          </a:p>
          <a:p>
            <a:endParaRPr lang="fr-FR" altLang="fr-FR" sz="2000" dirty="0">
              <a:solidFill>
                <a:schemeClr val="accent1"/>
              </a:solidFill>
              <a:latin typeface="Times New Roman" panose="02020603050405020304" pitchFamily="18"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F1684AEF-F4F0-4F81-B012-584CF6BB6D9C}"/>
              </a:ext>
            </a:extLst>
          </p:cNvPr>
          <p:cNvSpPr>
            <a:spLocks noGrp="1"/>
          </p:cNvSpPr>
          <p:nvPr>
            <p:ph type="sldNum" sz="quarter" idx="12"/>
          </p:nvPr>
        </p:nvSpPr>
        <p:spPr/>
        <p:txBody>
          <a:bodyPr/>
          <a:lstStyle/>
          <a:p>
            <a:pPr>
              <a:defRPr/>
            </a:pPr>
            <a:fld id="{D4D7C91E-4FB3-4A30-882B-371EA300B341}" type="slidenum">
              <a:rPr lang="fr-FR" altLang="fr-FR" smtClean="0"/>
              <a:pPr>
                <a:defRPr/>
              </a:pPr>
              <a:t>12</a:t>
            </a:fld>
            <a:endParaRPr lang="fr-FR" altLang="fr-FR"/>
          </a:p>
        </p:txBody>
      </p:sp>
      <p:pic>
        <p:nvPicPr>
          <p:cNvPr id="36869" name="Image 6">
            <a:extLst>
              <a:ext uri="{FF2B5EF4-FFF2-40B4-BE49-F238E27FC236}">
                <a16:creationId xmlns:a16="http://schemas.microsoft.com/office/drawing/2014/main" id="{F13F423A-504E-40A9-B92E-CB1BAFCDDB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790162"/>
            <a:ext cx="8596668" cy="3522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320969-3CF3-4AEC-82A2-AEA6D3E8C9F4}"/>
              </a:ext>
            </a:extLst>
          </p:cNvPr>
          <p:cNvSpPr>
            <a:spLocks noGrp="1"/>
          </p:cNvSpPr>
          <p:nvPr>
            <p:ph type="title"/>
          </p:nvPr>
        </p:nvSpPr>
        <p:spPr/>
        <p:txBody>
          <a:bodyPr/>
          <a:lstStyle/>
          <a:p>
            <a:pPr>
              <a:defRPr/>
            </a:pPr>
            <a:r>
              <a:rPr lang="fr-FR" dirty="0">
                <a:solidFill>
                  <a:schemeClr val="accent2"/>
                </a:solidFill>
                <a:latin typeface="Times New Roman" panose="02020603050405020304" pitchFamily="18" charset="0"/>
                <a:cs typeface="Times New Roman" panose="02020603050405020304" pitchFamily="18" charset="0"/>
              </a:rPr>
              <a:t>Concepts de base</a:t>
            </a:r>
          </a:p>
        </p:txBody>
      </p:sp>
      <p:sp>
        <p:nvSpPr>
          <p:cNvPr id="37891" name="Espace réservé du contenu 2">
            <a:extLst>
              <a:ext uri="{FF2B5EF4-FFF2-40B4-BE49-F238E27FC236}">
                <a16:creationId xmlns:a16="http://schemas.microsoft.com/office/drawing/2014/main" id="{625C5B5B-E7BF-4AA3-BC3E-B78CC895E529}"/>
              </a:ext>
            </a:extLst>
          </p:cNvPr>
          <p:cNvSpPr>
            <a:spLocks noGrp="1" noChangeArrowheads="1"/>
          </p:cNvSpPr>
          <p:nvPr>
            <p:ph idx="1"/>
          </p:nvPr>
        </p:nvSpPr>
        <p:spPr>
          <a:xfrm>
            <a:off x="465300" y="1802780"/>
            <a:ext cx="8596668" cy="3880773"/>
          </a:xfrm>
        </p:spPr>
        <p:txBody>
          <a:bodyPr>
            <a:normAutofit/>
          </a:bodyPr>
          <a:lstStyle/>
          <a:p>
            <a:r>
              <a:rPr lang="fr-FR" altLang="fr-FR" sz="2000" b="1" dirty="0">
                <a:solidFill>
                  <a:schemeClr val="accent1"/>
                </a:solidFill>
                <a:latin typeface="Times New Roman" panose="02020603050405020304" pitchFamily="18" charset="0"/>
                <a:cs typeface="Times New Roman" panose="02020603050405020304" pitchFamily="18" charset="0"/>
              </a:rPr>
              <a:t>Cardinalité (Exemples)</a:t>
            </a:r>
          </a:p>
          <a:p>
            <a:endParaRPr lang="fr-FR" altLang="fr-FR" sz="2000" dirty="0">
              <a:solidFill>
                <a:schemeClr val="accent1"/>
              </a:solidFill>
              <a:latin typeface="Times New Roman" panose="02020603050405020304" pitchFamily="18" charset="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F1EA6CE9-C562-4D10-B6B8-986A93111EEF}"/>
              </a:ext>
            </a:extLst>
          </p:cNvPr>
          <p:cNvSpPr>
            <a:spLocks noGrp="1"/>
          </p:cNvSpPr>
          <p:nvPr>
            <p:ph type="sldNum" sz="quarter" idx="12"/>
          </p:nvPr>
        </p:nvSpPr>
        <p:spPr/>
        <p:txBody>
          <a:bodyPr/>
          <a:lstStyle/>
          <a:p>
            <a:pPr>
              <a:defRPr/>
            </a:pPr>
            <a:fld id="{E64FA593-B63B-43B0-B969-9EE15BAEF57B}" type="slidenum">
              <a:rPr lang="fr-FR" altLang="fr-FR" smtClean="0"/>
              <a:pPr>
                <a:defRPr/>
              </a:pPr>
              <a:t>13</a:t>
            </a:fld>
            <a:endParaRPr lang="fr-FR" altLang="fr-FR"/>
          </a:p>
        </p:txBody>
      </p:sp>
      <p:pic>
        <p:nvPicPr>
          <p:cNvPr id="37893" name="Image 7">
            <a:extLst>
              <a:ext uri="{FF2B5EF4-FFF2-40B4-BE49-F238E27FC236}">
                <a16:creationId xmlns:a16="http://schemas.microsoft.com/office/drawing/2014/main" id="{AF7E6592-5D65-405F-9623-FAA51B2D74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300" y="2262612"/>
            <a:ext cx="9272258" cy="3420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D3CB2A-DEEF-4C97-A803-67EFED7F8F7C}"/>
              </a:ext>
            </a:extLst>
          </p:cNvPr>
          <p:cNvSpPr>
            <a:spLocks noGrp="1"/>
          </p:cNvSpPr>
          <p:nvPr>
            <p:ph type="title"/>
          </p:nvPr>
        </p:nvSpPr>
        <p:spPr>
          <a:xfrm>
            <a:off x="1936750" y="358776"/>
            <a:ext cx="7772400" cy="1609725"/>
          </a:xfrm>
        </p:spPr>
        <p:txBody>
          <a:bodyPr/>
          <a:lstStyle/>
          <a:p>
            <a:pPr>
              <a:defRPr/>
            </a:pPr>
            <a:r>
              <a:rPr lang="fr-FR" dirty="0">
                <a:solidFill>
                  <a:schemeClr val="accent2"/>
                </a:solidFill>
                <a:latin typeface="Times New Roman" panose="02020603050405020304" pitchFamily="18" charset="0"/>
                <a:cs typeface="Times New Roman" panose="02020603050405020304" pitchFamily="18" charset="0"/>
              </a:rPr>
              <a:t>Concepts de base</a:t>
            </a:r>
          </a:p>
        </p:txBody>
      </p:sp>
      <p:sp>
        <p:nvSpPr>
          <p:cNvPr id="3" name="Espace réservé du contenu 2">
            <a:extLst>
              <a:ext uri="{FF2B5EF4-FFF2-40B4-BE49-F238E27FC236}">
                <a16:creationId xmlns:a16="http://schemas.microsoft.com/office/drawing/2014/main" id="{9BDA5072-DA8C-45F7-BA0C-5F1140E1DFFC}"/>
              </a:ext>
            </a:extLst>
          </p:cNvPr>
          <p:cNvSpPr>
            <a:spLocks noGrp="1"/>
          </p:cNvSpPr>
          <p:nvPr>
            <p:ph idx="1"/>
          </p:nvPr>
        </p:nvSpPr>
        <p:spPr/>
        <p:txBody>
          <a:bodyPr>
            <a:noAutofit/>
          </a:bodyPr>
          <a:lstStyle/>
          <a:p>
            <a:pPr marL="0" indent="0">
              <a:buNone/>
              <a:defRPr/>
            </a:pPr>
            <a:r>
              <a:rPr lang="fr-FR" sz="2000" b="1" dirty="0">
                <a:cs typeface="Times New Roman" panose="02020603050405020304" pitchFamily="18" charset="0"/>
              </a:rPr>
              <a:t>Remarque:</a:t>
            </a:r>
          </a:p>
          <a:p>
            <a:pPr algn="just">
              <a:defRPr/>
            </a:pPr>
            <a:r>
              <a:rPr lang="fr-FR" sz="2000" dirty="0">
                <a:cs typeface="Times New Roman" panose="02020603050405020304" pitchFamily="18" charset="0"/>
              </a:rPr>
              <a:t>Une relation </a:t>
            </a:r>
            <a:r>
              <a:rPr lang="fr-FR" sz="2000" spc="5" dirty="0">
                <a:cs typeface="Times New Roman" panose="02020603050405020304" pitchFamily="18" charset="0"/>
              </a:rPr>
              <a:t>ne </a:t>
            </a:r>
            <a:r>
              <a:rPr lang="fr-FR" sz="2000" spc="10" dirty="0">
                <a:cs typeface="Times New Roman" panose="02020603050405020304" pitchFamily="18" charset="0"/>
              </a:rPr>
              <a:t>peut </a:t>
            </a:r>
            <a:r>
              <a:rPr lang="fr-FR" sz="2000" spc="-5" dirty="0">
                <a:cs typeface="Times New Roman" panose="02020603050405020304" pitchFamily="18" charset="0"/>
              </a:rPr>
              <a:t>pas </a:t>
            </a:r>
            <a:r>
              <a:rPr lang="fr-FR" sz="2000" spc="5" dirty="0">
                <a:cs typeface="Times New Roman" panose="02020603050405020304" pitchFamily="18" charset="0"/>
              </a:rPr>
              <a:t>être </a:t>
            </a:r>
            <a:r>
              <a:rPr lang="fr-FR" sz="2000" spc="-15" dirty="0">
                <a:cs typeface="Times New Roman" panose="02020603050405020304" pitchFamily="18" charset="0"/>
              </a:rPr>
              <a:t>liée </a:t>
            </a:r>
            <a:r>
              <a:rPr lang="fr-FR" sz="2000" spc="5" dirty="0">
                <a:cs typeface="Times New Roman" panose="02020603050405020304" pitchFamily="18" charset="0"/>
              </a:rPr>
              <a:t>uniquement </a:t>
            </a:r>
            <a:r>
              <a:rPr lang="fr-FR" sz="2000" spc="-15" dirty="0">
                <a:cs typeface="Times New Roman" panose="02020603050405020304" pitchFamily="18" charset="0"/>
              </a:rPr>
              <a:t>à </a:t>
            </a:r>
            <a:r>
              <a:rPr lang="fr-FR" sz="2000" dirty="0">
                <a:cs typeface="Times New Roman" panose="02020603050405020304" pitchFamily="18" charset="0"/>
              </a:rPr>
              <a:t>des entités </a:t>
            </a:r>
            <a:r>
              <a:rPr lang="fr-FR" sz="2000" u="sng" spc="35" dirty="0">
                <a:solidFill>
                  <a:schemeClr val="accent1"/>
                </a:solidFill>
                <a:uFill>
                  <a:solidFill>
                    <a:srgbClr val="990032"/>
                  </a:solidFill>
                </a:uFill>
                <a:cs typeface="Times New Roman" panose="02020603050405020304" pitchFamily="18" charset="0"/>
              </a:rPr>
              <a:t>dépendantes</a:t>
            </a:r>
            <a:r>
              <a:rPr lang="fr-FR" sz="2000" spc="35" dirty="0">
                <a:solidFill>
                  <a:srgbClr val="990032"/>
                </a:solidFill>
                <a:cs typeface="Times New Roman" panose="02020603050405020304" pitchFamily="18" charset="0"/>
              </a:rPr>
              <a:t> </a:t>
            </a:r>
            <a:r>
              <a:rPr lang="fr-FR" sz="2000" spc="-5" dirty="0">
                <a:cs typeface="Times New Roman" panose="02020603050405020304" pitchFamily="18" charset="0"/>
              </a:rPr>
              <a:t>ayant </a:t>
            </a:r>
            <a:r>
              <a:rPr lang="fr-FR" sz="2000" spc="5" dirty="0">
                <a:cs typeface="Times New Roman" panose="02020603050405020304" pitchFamily="18" charset="0"/>
              </a:rPr>
              <a:t>en </a:t>
            </a:r>
            <a:r>
              <a:rPr lang="fr-FR" sz="2000" spc="-5" dirty="0">
                <a:cs typeface="Times New Roman" panose="02020603050405020304" pitchFamily="18" charset="0"/>
              </a:rPr>
              <a:t>plus </a:t>
            </a:r>
            <a:r>
              <a:rPr lang="fr-FR" sz="2000" spc="10" dirty="0">
                <a:cs typeface="Times New Roman" panose="02020603050405020304" pitchFamily="18" charset="0"/>
              </a:rPr>
              <a:t>une  </a:t>
            </a:r>
            <a:r>
              <a:rPr lang="fr-FR" sz="2000" spc="-5" dirty="0">
                <a:cs typeface="Times New Roman" panose="02020603050405020304" pitchFamily="18" charset="0"/>
              </a:rPr>
              <a:t>cardinalité maximale </a:t>
            </a:r>
            <a:r>
              <a:rPr lang="fr-FR" sz="2000" spc="5" dirty="0">
                <a:cs typeface="Times New Roman" panose="02020603050405020304" pitchFamily="18" charset="0"/>
              </a:rPr>
              <a:t>de </a:t>
            </a:r>
            <a:r>
              <a:rPr lang="fr-FR" sz="2000" spc="-5" dirty="0">
                <a:cs typeface="Times New Roman" panose="02020603050405020304" pitchFamily="18" charset="0"/>
              </a:rPr>
              <a:t>1 </a:t>
            </a:r>
            <a:r>
              <a:rPr lang="fr-FR" sz="2000" spc="-60" dirty="0">
                <a:cs typeface="Times New Roman" panose="02020603050405020304" pitchFamily="18" charset="0"/>
              </a:rPr>
              <a:t>! !</a:t>
            </a:r>
            <a:r>
              <a:rPr lang="fr-FR" sz="2000" spc="-20" dirty="0">
                <a:cs typeface="Times New Roman" panose="02020603050405020304" pitchFamily="18" charset="0"/>
              </a:rPr>
              <a:t> </a:t>
            </a:r>
            <a:r>
              <a:rPr lang="fr-FR" sz="2000" spc="-60" dirty="0">
                <a:cs typeface="Times New Roman" panose="02020603050405020304" pitchFamily="18" charset="0"/>
              </a:rPr>
              <a:t>!</a:t>
            </a:r>
          </a:p>
          <a:p>
            <a:pPr algn="just">
              <a:defRPr/>
            </a:pPr>
            <a:endParaRPr lang="fr-FR" sz="2000" spc="-60" dirty="0">
              <a:cs typeface="Times New Roman" panose="02020603050405020304" pitchFamily="18" charset="0"/>
            </a:endParaRPr>
          </a:p>
          <a:p>
            <a:pPr algn="just">
              <a:defRPr/>
            </a:pPr>
            <a:endParaRPr lang="fr-FR" sz="2000" spc="-60" dirty="0">
              <a:cs typeface="Times New Roman" panose="02020603050405020304" pitchFamily="18" charset="0"/>
            </a:endParaRPr>
          </a:p>
          <a:p>
            <a:pPr algn="just">
              <a:defRPr/>
            </a:pPr>
            <a:endParaRPr lang="fr-FR" sz="2000" spc="-60" dirty="0">
              <a:cs typeface="Times New Roman" panose="02020603050405020304" pitchFamily="18" charset="0"/>
            </a:endParaRPr>
          </a:p>
          <a:p>
            <a:pPr algn="just">
              <a:defRPr/>
            </a:pPr>
            <a:endParaRPr lang="fr-FR" sz="2000" spc="-60" dirty="0">
              <a:cs typeface="Times New Roman" panose="02020603050405020304" pitchFamily="18" charset="0"/>
            </a:endParaRPr>
          </a:p>
          <a:p>
            <a:pPr algn="just">
              <a:defRPr/>
            </a:pPr>
            <a:endParaRPr lang="fr-FR" sz="2000" spc="-60" dirty="0">
              <a:cs typeface="Times New Roman" panose="02020603050405020304" pitchFamily="18" charset="0"/>
            </a:endParaRPr>
          </a:p>
          <a:p>
            <a:pPr marL="0" indent="0" algn="just">
              <a:buNone/>
              <a:defRPr/>
            </a:pPr>
            <a:r>
              <a:rPr lang="fr-FR" sz="2000" dirty="0">
                <a:solidFill>
                  <a:schemeClr val="accent1"/>
                </a:solidFill>
                <a:cs typeface="Times New Roman" panose="02020603050405020304" pitchFamily="18" charset="0"/>
                <a:sym typeface="Wingdings" panose="05000000000000000000" pitchFamily="2" charset="2"/>
              </a:rPr>
              <a:t> Il faut réunir les propriétés des deux entités dans une seule.</a:t>
            </a:r>
            <a:endParaRPr lang="fr-FR" sz="2000" dirty="0">
              <a:solidFill>
                <a:schemeClr val="accent1"/>
              </a:solidFill>
              <a:cs typeface="Times New Roman" panose="02020603050405020304" pitchFamily="18" charset="0"/>
            </a:endParaRPr>
          </a:p>
          <a:p>
            <a:pPr>
              <a:defRPr/>
            </a:pPr>
            <a:endParaRPr lang="fr-FR" sz="2000" dirty="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B8273916-94F2-4A93-8003-4B20A00A8AE7}"/>
              </a:ext>
            </a:extLst>
          </p:cNvPr>
          <p:cNvSpPr>
            <a:spLocks noGrp="1"/>
          </p:cNvSpPr>
          <p:nvPr>
            <p:ph type="sldNum" sz="quarter" idx="12"/>
          </p:nvPr>
        </p:nvSpPr>
        <p:spPr/>
        <p:txBody>
          <a:bodyPr/>
          <a:lstStyle/>
          <a:p>
            <a:pPr>
              <a:defRPr/>
            </a:pPr>
            <a:fld id="{10E7FF6C-76CC-4768-B1CF-17EEDC20EA39}" type="slidenum">
              <a:rPr lang="fr-FR" altLang="fr-FR" smtClean="0"/>
              <a:pPr>
                <a:defRPr/>
              </a:pPr>
              <a:t>14</a:t>
            </a:fld>
            <a:endParaRPr lang="fr-FR" altLang="fr-FR"/>
          </a:p>
        </p:txBody>
      </p:sp>
      <p:pic>
        <p:nvPicPr>
          <p:cNvPr id="38917" name="Image 8">
            <a:extLst>
              <a:ext uri="{FF2B5EF4-FFF2-40B4-BE49-F238E27FC236}">
                <a16:creationId xmlns:a16="http://schemas.microsoft.com/office/drawing/2014/main" id="{39047319-2A3B-485E-B9D9-D7D8D3FE15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9073" y="1999458"/>
            <a:ext cx="57785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Image 10">
            <a:extLst>
              <a:ext uri="{FF2B5EF4-FFF2-40B4-BE49-F238E27FC236}">
                <a16:creationId xmlns:a16="http://schemas.microsoft.com/office/drawing/2014/main" id="{622E5F8F-DE0D-41C9-913A-79A0377CF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1838" y="3536155"/>
            <a:ext cx="7108825"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A42218-1E99-4AF6-A32A-941E042BB583}"/>
              </a:ext>
            </a:extLst>
          </p:cNvPr>
          <p:cNvSpPr>
            <a:spLocks noGrp="1"/>
          </p:cNvSpPr>
          <p:nvPr>
            <p:ph type="title"/>
          </p:nvPr>
        </p:nvSpPr>
        <p:spPr/>
        <p:txBody>
          <a:bodyPr/>
          <a:lstStyle/>
          <a:p>
            <a:pPr>
              <a:defRPr/>
            </a:pPr>
            <a:r>
              <a:rPr lang="fr-FR" dirty="0">
                <a:solidFill>
                  <a:schemeClr val="accent2"/>
                </a:solidFill>
                <a:latin typeface="Times New Roman" panose="02020603050405020304" pitchFamily="18" charset="0"/>
                <a:cs typeface="Times New Roman" panose="02020603050405020304" pitchFamily="18" charset="0"/>
              </a:rPr>
              <a:t>Concepts de base</a:t>
            </a:r>
          </a:p>
        </p:txBody>
      </p:sp>
      <p:sp>
        <p:nvSpPr>
          <p:cNvPr id="39939" name="Espace réservé du contenu 2">
            <a:extLst>
              <a:ext uri="{FF2B5EF4-FFF2-40B4-BE49-F238E27FC236}">
                <a16:creationId xmlns:a16="http://schemas.microsoft.com/office/drawing/2014/main" id="{DE6809FE-7DF8-4ACF-B40D-726C609DC357}"/>
              </a:ext>
            </a:extLst>
          </p:cNvPr>
          <p:cNvSpPr>
            <a:spLocks noGrp="1" noChangeArrowheads="1"/>
          </p:cNvSpPr>
          <p:nvPr>
            <p:ph idx="1"/>
          </p:nvPr>
        </p:nvSpPr>
        <p:spPr/>
        <p:txBody>
          <a:bodyPr>
            <a:normAutofit/>
          </a:bodyPr>
          <a:lstStyle/>
          <a:p>
            <a:r>
              <a:rPr lang="fr-FR" altLang="fr-FR" sz="2000">
                <a:cs typeface="Times New Roman" panose="02020603050405020304" pitchFamily="18" charset="0"/>
              </a:rPr>
              <a:t>Par contre:</a:t>
            </a:r>
          </a:p>
          <a:p>
            <a:endParaRPr lang="fr-FR" altLang="fr-FR" sz="200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FDCC78B7-B27A-469C-A71A-B8C990B92C19}"/>
              </a:ext>
            </a:extLst>
          </p:cNvPr>
          <p:cNvSpPr>
            <a:spLocks noGrp="1"/>
          </p:cNvSpPr>
          <p:nvPr>
            <p:ph type="sldNum" sz="quarter" idx="12"/>
          </p:nvPr>
        </p:nvSpPr>
        <p:spPr/>
        <p:txBody>
          <a:bodyPr/>
          <a:lstStyle/>
          <a:p>
            <a:pPr>
              <a:defRPr/>
            </a:pPr>
            <a:fld id="{B89FC67D-8116-45D1-8331-F3362DAB591C}" type="slidenum">
              <a:rPr lang="fr-FR" altLang="fr-FR" smtClean="0"/>
              <a:pPr>
                <a:defRPr/>
              </a:pPr>
              <a:t>15</a:t>
            </a:fld>
            <a:endParaRPr lang="fr-FR" altLang="fr-FR"/>
          </a:p>
        </p:txBody>
      </p:sp>
      <p:pic>
        <p:nvPicPr>
          <p:cNvPr id="39941" name="Image 8">
            <a:extLst>
              <a:ext uri="{FF2B5EF4-FFF2-40B4-BE49-F238E27FC236}">
                <a16:creationId xmlns:a16="http://schemas.microsoft.com/office/drawing/2014/main" id="{3A928DAD-79CC-4C91-8780-3BDED57616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4" y="2933037"/>
            <a:ext cx="8596668" cy="3316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059E83-CF1D-4274-B441-402216B3D8E6}"/>
              </a:ext>
            </a:extLst>
          </p:cNvPr>
          <p:cNvSpPr>
            <a:spLocks noGrp="1"/>
          </p:cNvSpPr>
          <p:nvPr>
            <p:ph type="title"/>
          </p:nvPr>
        </p:nvSpPr>
        <p:spPr/>
        <p:txBody>
          <a:bodyPr/>
          <a:lstStyle/>
          <a:p>
            <a:pPr>
              <a:defRPr/>
            </a:pPr>
            <a:r>
              <a:rPr lang="fr-FR" dirty="0">
                <a:solidFill>
                  <a:schemeClr val="accent2"/>
                </a:solidFill>
                <a:latin typeface="Times New Roman" panose="02020603050405020304" pitchFamily="18" charset="0"/>
                <a:cs typeface="Times New Roman" panose="02020603050405020304" pitchFamily="18" charset="0"/>
              </a:rPr>
              <a:t>Concepts de base</a:t>
            </a:r>
          </a:p>
        </p:txBody>
      </p:sp>
      <p:sp>
        <p:nvSpPr>
          <p:cNvPr id="3" name="Espace réservé du contenu 2">
            <a:extLst>
              <a:ext uri="{FF2B5EF4-FFF2-40B4-BE49-F238E27FC236}">
                <a16:creationId xmlns:a16="http://schemas.microsoft.com/office/drawing/2014/main" id="{38D204EE-227B-4776-8505-21BEBD26BFAA}"/>
              </a:ext>
            </a:extLst>
          </p:cNvPr>
          <p:cNvSpPr>
            <a:spLocks noGrp="1"/>
          </p:cNvSpPr>
          <p:nvPr>
            <p:ph idx="1"/>
          </p:nvPr>
        </p:nvSpPr>
        <p:spPr>
          <a:xfrm>
            <a:off x="677333" y="2160589"/>
            <a:ext cx="8864231" cy="3880773"/>
          </a:xfrm>
        </p:spPr>
        <p:txBody>
          <a:bodyPr/>
          <a:lstStyle/>
          <a:p>
            <a:pPr>
              <a:defRPr/>
            </a:pPr>
            <a:r>
              <a:rPr lang="fr-FR" b="1" dirty="0">
                <a:solidFill>
                  <a:schemeClr val="accent1"/>
                </a:solidFill>
                <a:cs typeface="Times New Roman" panose="02020603050405020304" pitchFamily="18" charset="0"/>
              </a:rPr>
              <a:t>Cas de relation réflexive:</a:t>
            </a:r>
          </a:p>
          <a:p>
            <a:pPr marL="0" indent="0">
              <a:buNone/>
              <a:defRPr/>
            </a:pPr>
            <a:r>
              <a:rPr lang="fr-FR" dirty="0">
                <a:solidFill>
                  <a:schemeClr val="tx1"/>
                </a:solidFill>
                <a:cs typeface="Times New Roman" panose="02020603050405020304" pitchFamily="18" charset="0"/>
              </a:rPr>
              <a:t>Une relation réflexive est une relation dont les deux pattes sont liées à une même entité,</a:t>
            </a:r>
          </a:p>
          <a:p>
            <a:pPr marL="0" indent="0">
              <a:buNone/>
              <a:defRPr/>
            </a:pPr>
            <a:r>
              <a:rPr lang="fr-FR" dirty="0">
                <a:solidFill>
                  <a:schemeClr val="tx1"/>
                </a:solidFill>
                <a:cs typeface="Times New Roman" panose="02020603050405020304" pitchFamily="18" charset="0"/>
              </a:rPr>
              <a:t>En général, la signification des pattes d’une relation réflexive devrait être clarifiée par l’indication d’un rôle.</a:t>
            </a:r>
          </a:p>
          <a:p>
            <a:pPr marL="0" indent="0">
              <a:buNone/>
              <a:defRPr/>
            </a:pPr>
            <a:r>
              <a:rPr lang="fr-FR" u="sng" dirty="0">
                <a:solidFill>
                  <a:schemeClr val="tx1"/>
                </a:solidFill>
                <a:cs typeface="Times New Roman" panose="02020603050405020304" pitchFamily="18" charset="0"/>
              </a:rPr>
              <a:t>Exemple:</a:t>
            </a:r>
          </a:p>
          <a:p>
            <a:pPr>
              <a:defRPr/>
            </a:pPr>
            <a:endParaRPr lang="fr-FR" dirty="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744F0331-7DCB-4805-A5BA-1C8EEE24EB3B}"/>
              </a:ext>
            </a:extLst>
          </p:cNvPr>
          <p:cNvSpPr>
            <a:spLocks noGrp="1"/>
          </p:cNvSpPr>
          <p:nvPr>
            <p:ph type="sldNum" sz="quarter" idx="12"/>
          </p:nvPr>
        </p:nvSpPr>
        <p:spPr/>
        <p:txBody>
          <a:bodyPr/>
          <a:lstStyle/>
          <a:p>
            <a:pPr>
              <a:defRPr/>
            </a:pPr>
            <a:fld id="{DE5878B1-0130-4040-954E-44D8A800E4FB}" type="slidenum">
              <a:rPr lang="fr-FR" altLang="fr-FR" smtClean="0"/>
              <a:pPr>
                <a:defRPr/>
              </a:pPr>
              <a:t>16</a:t>
            </a:fld>
            <a:endParaRPr lang="fr-FR" altLang="fr-FR"/>
          </a:p>
        </p:txBody>
      </p:sp>
      <p:pic>
        <p:nvPicPr>
          <p:cNvPr id="40965" name="Image 6">
            <a:extLst>
              <a:ext uri="{FF2B5EF4-FFF2-40B4-BE49-F238E27FC236}">
                <a16:creationId xmlns:a16="http://schemas.microsoft.com/office/drawing/2014/main" id="{30264384-FBF1-4D09-BDAC-C13F27C051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317" y="4253837"/>
            <a:ext cx="7019925" cy="215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0747EE-C57D-4178-AA8B-6BFE078B9C67}"/>
              </a:ext>
            </a:extLst>
          </p:cNvPr>
          <p:cNvSpPr>
            <a:spLocks noGrp="1"/>
          </p:cNvSpPr>
          <p:nvPr>
            <p:ph type="title"/>
          </p:nvPr>
        </p:nvSpPr>
        <p:spPr/>
        <p:txBody>
          <a:bodyPr/>
          <a:lstStyle/>
          <a:p>
            <a:pPr>
              <a:defRPr/>
            </a:pPr>
            <a:r>
              <a:rPr lang="fr-FR" dirty="0">
                <a:solidFill>
                  <a:schemeClr val="accent2"/>
                </a:solidFill>
                <a:latin typeface="Times New Roman" panose="02020603050405020304" pitchFamily="18" charset="0"/>
                <a:cs typeface="Times New Roman" panose="02020603050405020304" pitchFamily="18" charset="0"/>
              </a:rPr>
              <a:t>Concepts de base</a:t>
            </a:r>
          </a:p>
        </p:txBody>
      </p:sp>
      <p:sp>
        <p:nvSpPr>
          <p:cNvPr id="41987" name="Espace réservé du contenu 2">
            <a:extLst>
              <a:ext uri="{FF2B5EF4-FFF2-40B4-BE49-F238E27FC236}">
                <a16:creationId xmlns:a16="http://schemas.microsoft.com/office/drawing/2014/main" id="{9E772A79-0DE6-4B07-AB67-5EB7713D3A67}"/>
              </a:ext>
            </a:extLst>
          </p:cNvPr>
          <p:cNvSpPr>
            <a:spLocks noGrp="1" noChangeArrowheads="1"/>
          </p:cNvSpPr>
          <p:nvPr>
            <p:ph idx="1"/>
          </p:nvPr>
        </p:nvSpPr>
        <p:spPr/>
        <p:txBody>
          <a:bodyPr/>
          <a:lstStyle/>
          <a:p>
            <a:r>
              <a:rPr lang="fr-FR" altLang="fr-FR" b="1" dirty="0">
                <a:cs typeface="Times New Roman" panose="02020603050405020304" pitchFamily="18" charset="0"/>
              </a:rPr>
              <a:t>Cas particulier</a:t>
            </a:r>
          </a:p>
          <a:p>
            <a:endParaRPr lang="fr-FR" altLang="fr-FR" dirty="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17E21092-5978-4046-AB9B-6FD23B52752A}"/>
              </a:ext>
            </a:extLst>
          </p:cNvPr>
          <p:cNvSpPr>
            <a:spLocks noGrp="1"/>
          </p:cNvSpPr>
          <p:nvPr>
            <p:ph type="sldNum" sz="quarter" idx="12"/>
          </p:nvPr>
        </p:nvSpPr>
        <p:spPr/>
        <p:txBody>
          <a:bodyPr/>
          <a:lstStyle/>
          <a:p>
            <a:pPr>
              <a:defRPr/>
            </a:pPr>
            <a:fld id="{12B85CF9-0A98-4740-9183-5C689675A6B2}" type="slidenum">
              <a:rPr lang="fr-FR" altLang="fr-FR" smtClean="0"/>
              <a:pPr>
                <a:defRPr/>
              </a:pPr>
              <a:t>17</a:t>
            </a:fld>
            <a:endParaRPr lang="fr-FR" altLang="fr-FR"/>
          </a:p>
        </p:txBody>
      </p:sp>
      <p:pic>
        <p:nvPicPr>
          <p:cNvPr id="41989" name="Image 8">
            <a:extLst>
              <a:ext uri="{FF2B5EF4-FFF2-40B4-BE49-F238E27FC236}">
                <a16:creationId xmlns:a16="http://schemas.microsoft.com/office/drawing/2014/main" id="{C3FE1AA7-2752-4B64-91C5-CE42C1DAF1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0911" y="2769524"/>
            <a:ext cx="6296025" cy="363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93CCB0-A2D8-4C50-9F92-35433A5726EE}"/>
              </a:ext>
            </a:extLst>
          </p:cNvPr>
          <p:cNvSpPr>
            <a:spLocks noGrp="1"/>
          </p:cNvSpPr>
          <p:nvPr>
            <p:ph type="title"/>
          </p:nvPr>
        </p:nvSpPr>
        <p:spPr/>
        <p:txBody>
          <a:bodyPr/>
          <a:lstStyle/>
          <a:p>
            <a:pPr>
              <a:defRPr/>
            </a:pPr>
            <a:r>
              <a:rPr lang="fr-FR" dirty="0">
                <a:solidFill>
                  <a:schemeClr val="accent2"/>
                </a:solidFill>
                <a:latin typeface="Times New Roman" panose="02020603050405020304" pitchFamily="18" charset="0"/>
                <a:cs typeface="Times New Roman" panose="02020603050405020304" pitchFamily="18" charset="0"/>
              </a:rPr>
              <a:t>Concepts de base</a:t>
            </a:r>
          </a:p>
        </p:txBody>
      </p:sp>
      <p:sp>
        <p:nvSpPr>
          <p:cNvPr id="43011" name="Espace réservé du contenu 2">
            <a:extLst>
              <a:ext uri="{FF2B5EF4-FFF2-40B4-BE49-F238E27FC236}">
                <a16:creationId xmlns:a16="http://schemas.microsoft.com/office/drawing/2014/main" id="{E68E5290-0993-44B0-BE93-35D3E9F7A8B9}"/>
              </a:ext>
            </a:extLst>
          </p:cNvPr>
          <p:cNvSpPr>
            <a:spLocks noGrp="1" noChangeArrowheads="1"/>
          </p:cNvSpPr>
          <p:nvPr>
            <p:ph idx="1"/>
          </p:nvPr>
        </p:nvSpPr>
        <p:spPr/>
        <p:txBody>
          <a:bodyPr/>
          <a:lstStyle/>
          <a:p>
            <a:r>
              <a:rPr lang="fr-FR" altLang="fr-FR" b="1" dirty="0">
                <a:cs typeface="Times New Roman" panose="02020603050405020304" pitchFamily="18" charset="0"/>
              </a:rPr>
              <a:t>Cas particulier</a:t>
            </a:r>
          </a:p>
          <a:p>
            <a:endParaRPr lang="fr-FR" altLang="fr-FR" dirty="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9A91D26F-95A8-4472-A855-30E1B2A542E3}"/>
              </a:ext>
            </a:extLst>
          </p:cNvPr>
          <p:cNvSpPr>
            <a:spLocks noGrp="1"/>
          </p:cNvSpPr>
          <p:nvPr>
            <p:ph type="sldNum" sz="quarter" idx="12"/>
          </p:nvPr>
        </p:nvSpPr>
        <p:spPr/>
        <p:txBody>
          <a:bodyPr/>
          <a:lstStyle/>
          <a:p>
            <a:pPr>
              <a:defRPr/>
            </a:pPr>
            <a:fld id="{38B67D83-9491-4E2C-87BF-AD06153F3618}" type="slidenum">
              <a:rPr lang="fr-FR" altLang="fr-FR" smtClean="0"/>
              <a:pPr>
                <a:defRPr/>
              </a:pPr>
              <a:t>18</a:t>
            </a:fld>
            <a:endParaRPr lang="fr-FR" altLang="fr-FR"/>
          </a:p>
        </p:txBody>
      </p:sp>
      <p:pic>
        <p:nvPicPr>
          <p:cNvPr id="43013" name="Image 9">
            <a:extLst>
              <a:ext uri="{FF2B5EF4-FFF2-40B4-BE49-F238E27FC236}">
                <a16:creationId xmlns:a16="http://schemas.microsoft.com/office/drawing/2014/main" id="{24865ED8-8DFE-49CF-9D49-CD379C6FFB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7412" y="2804450"/>
            <a:ext cx="7656512" cy="3236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AAA028-591F-4CE0-A53C-3B851A38388D}"/>
              </a:ext>
            </a:extLst>
          </p:cNvPr>
          <p:cNvSpPr>
            <a:spLocks noGrp="1"/>
          </p:cNvSpPr>
          <p:nvPr>
            <p:ph type="title"/>
          </p:nvPr>
        </p:nvSpPr>
        <p:spPr/>
        <p:txBody>
          <a:bodyPr/>
          <a:lstStyle/>
          <a:p>
            <a:pPr>
              <a:defRPr/>
            </a:pPr>
            <a:r>
              <a:rPr lang="fr-FR" dirty="0">
                <a:solidFill>
                  <a:schemeClr val="accent2"/>
                </a:solidFill>
                <a:latin typeface="Times New Roman" panose="02020603050405020304" pitchFamily="18" charset="0"/>
                <a:cs typeface="Times New Roman" panose="02020603050405020304" pitchFamily="18" charset="0"/>
              </a:rPr>
              <a:t>Concepts de base</a:t>
            </a:r>
          </a:p>
        </p:txBody>
      </p:sp>
      <p:sp>
        <p:nvSpPr>
          <p:cNvPr id="3" name="Espace réservé du contenu 2">
            <a:extLst>
              <a:ext uri="{FF2B5EF4-FFF2-40B4-BE49-F238E27FC236}">
                <a16:creationId xmlns:a16="http://schemas.microsoft.com/office/drawing/2014/main" id="{F79FA761-404B-4F82-A30E-904637115752}"/>
              </a:ext>
            </a:extLst>
          </p:cNvPr>
          <p:cNvSpPr>
            <a:spLocks noGrp="1"/>
          </p:cNvSpPr>
          <p:nvPr>
            <p:ph idx="1"/>
          </p:nvPr>
        </p:nvSpPr>
        <p:spPr/>
        <p:txBody>
          <a:bodyPr/>
          <a:lstStyle/>
          <a:p>
            <a:pPr marL="0" indent="0">
              <a:buNone/>
              <a:defRPr/>
            </a:pPr>
            <a:r>
              <a:rPr lang="fr-FR" sz="2400" b="1" dirty="0">
                <a:solidFill>
                  <a:schemeClr val="tx1"/>
                </a:solidFill>
                <a:cs typeface="Times New Roman" panose="02020603050405020304" pitchFamily="18" charset="0"/>
              </a:rPr>
              <a:t>Remarque:</a:t>
            </a:r>
          </a:p>
          <a:p>
            <a:pPr algn="just">
              <a:defRPr/>
            </a:pPr>
            <a:r>
              <a:rPr lang="fr-FR" dirty="0">
                <a:solidFill>
                  <a:schemeClr val="tx1"/>
                </a:solidFill>
                <a:cs typeface="Times New Roman" panose="02020603050405020304" pitchFamily="18" charset="0"/>
              </a:rPr>
              <a:t>Une association à cardinalité (1,1) n’est jamais porteuse de propriétés. Dans ce cas; les propriétés migrent dans l’entité portant cette cardinalité (1,1),</a:t>
            </a:r>
            <a:endParaRPr lang="fr-FR" spc="-60" dirty="0">
              <a:solidFill>
                <a:schemeClr val="tx1"/>
              </a:solidFill>
              <a:cs typeface="Times New Roman" panose="02020603050405020304" pitchFamily="18" charset="0"/>
            </a:endParaRPr>
          </a:p>
          <a:p>
            <a:pPr algn="just">
              <a:defRPr/>
            </a:pPr>
            <a:endParaRPr lang="fr-FR" spc="-60" dirty="0">
              <a:solidFill>
                <a:schemeClr val="tx1"/>
              </a:solidFill>
              <a:cs typeface="Times New Roman" panose="02020603050405020304" pitchFamily="18" charset="0"/>
            </a:endParaRPr>
          </a:p>
          <a:p>
            <a:pPr algn="just">
              <a:defRPr/>
            </a:pPr>
            <a:endParaRPr lang="fr-FR" spc="-60" dirty="0">
              <a:solidFill>
                <a:schemeClr val="tx1"/>
              </a:solidFill>
              <a:cs typeface="Times New Roman" panose="02020603050405020304" pitchFamily="18" charset="0"/>
            </a:endParaRPr>
          </a:p>
          <a:p>
            <a:pPr algn="just">
              <a:defRPr/>
            </a:pPr>
            <a:endParaRPr lang="fr-FR" spc="-60" dirty="0">
              <a:solidFill>
                <a:schemeClr val="tx1"/>
              </a:solidFill>
              <a:cs typeface="Times New Roman" panose="02020603050405020304" pitchFamily="18" charset="0"/>
            </a:endParaRPr>
          </a:p>
          <a:p>
            <a:pPr algn="just">
              <a:defRPr/>
            </a:pPr>
            <a:endParaRPr lang="fr-FR" spc="-60" dirty="0">
              <a:solidFill>
                <a:schemeClr val="tx1"/>
              </a:solidFill>
              <a:cs typeface="Times New Roman" panose="02020603050405020304" pitchFamily="18" charset="0"/>
            </a:endParaRPr>
          </a:p>
          <a:p>
            <a:pPr algn="just">
              <a:defRPr/>
            </a:pPr>
            <a:endParaRPr lang="fr-FR" spc="-60" dirty="0">
              <a:solidFill>
                <a:schemeClr val="tx1"/>
              </a:solidFill>
              <a:cs typeface="Times New Roman" panose="02020603050405020304" pitchFamily="18" charset="0"/>
            </a:endParaRPr>
          </a:p>
          <a:p>
            <a:pPr>
              <a:defRPr/>
            </a:pPr>
            <a:endParaRPr lang="fr-FR" sz="2400" dirty="0">
              <a:solidFill>
                <a:schemeClr val="tx1"/>
              </a:solidFill>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4F2DA819-1EA7-40DB-B10C-EAC4114C9441}"/>
              </a:ext>
            </a:extLst>
          </p:cNvPr>
          <p:cNvSpPr>
            <a:spLocks noGrp="1"/>
          </p:cNvSpPr>
          <p:nvPr>
            <p:ph type="sldNum" sz="quarter" idx="12"/>
          </p:nvPr>
        </p:nvSpPr>
        <p:spPr/>
        <p:txBody>
          <a:bodyPr/>
          <a:lstStyle/>
          <a:p>
            <a:pPr>
              <a:defRPr/>
            </a:pPr>
            <a:fld id="{104887E8-A406-4C2E-9E19-B85BB9851B7B}" type="slidenum">
              <a:rPr lang="fr-FR" altLang="fr-FR" smtClean="0"/>
              <a:pPr>
                <a:defRPr/>
              </a:pPr>
              <a:t>19</a:t>
            </a:fld>
            <a:endParaRPr lang="fr-FR" altLang="fr-FR"/>
          </a:p>
        </p:txBody>
      </p:sp>
      <p:pic>
        <p:nvPicPr>
          <p:cNvPr id="44037" name="Image 8">
            <a:extLst>
              <a:ext uri="{FF2B5EF4-FFF2-40B4-BE49-F238E27FC236}">
                <a16:creationId xmlns:a16="http://schemas.microsoft.com/office/drawing/2014/main" id="{204ED31E-BD05-451D-B8CA-27803FE6E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130" y="2077523"/>
            <a:ext cx="577850"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8" name="Image 6">
            <a:extLst>
              <a:ext uri="{FF2B5EF4-FFF2-40B4-BE49-F238E27FC236}">
                <a16:creationId xmlns:a16="http://schemas.microsoft.com/office/drawing/2014/main" id="{43E58E51-1C70-467C-863C-9D06CF7F07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6055" y="3256517"/>
            <a:ext cx="5311775" cy="350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D6D25706-8FD6-4EAB-808A-F5B9664B8E4E}"/>
              </a:ext>
            </a:extLst>
          </p:cNvPr>
          <p:cNvSpPr>
            <a:spLocks noGrp="1"/>
          </p:cNvSpPr>
          <p:nvPr>
            <p:ph type="sldNum" sz="quarter" idx="12"/>
          </p:nvPr>
        </p:nvSpPr>
        <p:spPr/>
        <p:txBody>
          <a:bodyPr/>
          <a:lstStyle/>
          <a:p>
            <a:pPr>
              <a:defRPr/>
            </a:pPr>
            <a:fld id="{3BC5B140-91FF-47FB-B4B8-13466A05D426}" type="slidenum">
              <a:rPr lang="fr-FR" altLang="fr-FR" smtClean="0"/>
              <a:pPr>
                <a:defRPr/>
              </a:pPr>
              <a:t>2</a:t>
            </a:fld>
            <a:endParaRPr lang="fr-FR" altLang="fr-FR"/>
          </a:p>
        </p:txBody>
      </p:sp>
      <p:sp>
        <p:nvSpPr>
          <p:cNvPr id="26627" name="object 9">
            <a:extLst>
              <a:ext uri="{FF2B5EF4-FFF2-40B4-BE49-F238E27FC236}">
                <a16:creationId xmlns:a16="http://schemas.microsoft.com/office/drawing/2014/main" id="{D4C0AFF2-FD2A-4621-9265-959B263AE260}"/>
              </a:ext>
            </a:extLst>
          </p:cNvPr>
          <p:cNvSpPr>
            <a:spLocks noGrp="1" noChangeArrowheads="1"/>
          </p:cNvSpPr>
          <p:nvPr>
            <p:ph idx="1"/>
          </p:nvPr>
        </p:nvSpPr>
        <p:spPr>
          <a:xfrm>
            <a:off x="934899" y="1798110"/>
            <a:ext cx="8339102" cy="4608377"/>
          </a:xfrm>
        </p:spPr>
        <p:txBody>
          <a:bodyPr vert="horz" wrap="square" lIns="0" tIns="12700" rIns="0" bIns="0" rtlCol="0">
            <a:spAutoFit/>
          </a:bodyPr>
          <a:lstStyle/>
          <a:p>
            <a:pPr algn="l">
              <a:lnSpc>
                <a:spcPct val="150000"/>
              </a:lnSpc>
            </a:pPr>
            <a:r>
              <a:rPr lang="fr-FR" sz="2200" b="0" i="0" dirty="0">
                <a:solidFill>
                  <a:schemeClr val="tx1"/>
                </a:solidFill>
                <a:effectLst/>
              </a:rPr>
              <a:t>Le Modèle </a:t>
            </a:r>
            <a:r>
              <a:rPr lang="fr-FR" sz="2200" dirty="0">
                <a:solidFill>
                  <a:schemeClr val="tx1"/>
                </a:solidFill>
              </a:rPr>
              <a:t>C</a:t>
            </a:r>
            <a:r>
              <a:rPr lang="fr-FR" sz="2200" b="0" i="0" dirty="0">
                <a:solidFill>
                  <a:schemeClr val="tx1"/>
                </a:solidFill>
                <a:effectLst/>
              </a:rPr>
              <a:t>onceptuel des données (MCD) </a:t>
            </a:r>
            <a:r>
              <a:rPr lang="fr-FR" sz="2200" b="1" i="0" dirty="0">
                <a:solidFill>
                  <a:schemeClr val="tx1"/>
                </a:solidFill>
                <a:effectLst/>
              </a:rPr>
              <a:t>a pour but d'écrire de façon formelle les données qui seront utilisées par le système d'information</a:t>
            </a:r>
            <a:r>
              <a:rPr lang="fr-FR" sz="2200" b="0" i="0" dirty="0">
                <a:solidFill>
                  <a:schemeClr val="tx1"/>
                </a:solidFill>
                <a:effectLst/>
              </a:rPr>
              <a:t>. Il s'agit donc d'une représentation des données, facilement compréhensible, permettant de décrire le système d'information à l'aide d'entités.</a:t>
            </a:r>
          </a:p>
          <a:p>
            <a:pPr algn="l"/>
            <a:r>
              <a:rPr lang="fr-FR" altLang="fr-FR" sz="2200" b="1" dirty="0">
                <a:solidFill>
                  <a:schemeClr val="tx1"/>
                </a:solidFill>
                <a:cs typeface="Times New Roman" panose="02020603050405020304" pitchFamily="18" charset="0"/>
              </a:rPr>
              <a:t>Basé sur le Modèle Entité-Association</a:t>
            </a:r>
          </a:p>
          <a:p>
            <a:pPr marL="377825" indent="0" algn="just">
              <a:lnSpc>
                <a:spcPct val="150000"/>
              </a:lnSpc>
              <a:spcBef>
                <a:spcPts val="700"/>
              </a:spcBef>
            </a:pPr>
            <a:r>
              <a:rPr lang="fr-FR" altLang="fr-FR" sz="2200" dirty="0">
                <a:solidFill>
                  <a:schemeClr val="tx1"/>
                </a:solidFill>
                <a:cs typeface="Times New Roman" panose="02020603050405020304" pitchFamily="18" charset="0"/>
              </a:rPr>
              <a:t> Ensemble de concepts pour modéliser les données  d'une application (d'une entreprise)</a:t>
            </a:r>
          </a:p>
          <a:p>
            <a:pPr marL="377825" indent="0" algn="just">
              <a:lnSpc>
                <a:spcPct val="150000"/>
              </a:lnSpc>
              <a:spcBef>
                <a:spcPts val="250"/>
              </a:spcBef>
            </a:pPr>
            <a:r>
              <a:rPr lang="fr-FR" altLang="fr-FR" sz="2200" dirty="0">
                <a:solidFill>
                  <a:schemeClr val="tx1"/>
                </a:solidFill>
                <a:cs typeface="Times New Roman" panose="02020603050405020304" pitchFamily="18" charset="0"/>
              </a:rPr>
              <a:t> Ensemble de symboles graphiques associés</a:t>
            </a:r>
          </a:p>
        </p:txBody>
      </p:sp>
      <p:sp>
        <p:nvSpPr>
          <p:cNvPr id="10" name="Titre 1">
            <a:extLst>
              <a:ext uri="{FF2B5EF4-FFF2-40B4-BE49-F238E27FC236}">
                <a16:creationId xmlns:a16="http://schemas.microsoft.com/office/drawing/2014/main" id="{5DA9992D-1F1D-46BE-813C-A6496810C486}"/>
              </a:ext>
            </a:extLst>
          </p:cNvPr>
          <p:cNvSpPr txBox="1">
            <a:spLocks noGrp="1"/>
          </p:cNvSpPr>
          <p:nvPr>
            <p:ph type="title"/>
          </p:nvPr>
        </p:nvSpPr>
        <p:spPr>
          <a:xfrm>
            <a:off x="934899" y="451513"/>
            <a:ext cx="8053387" cy="1234187"/>
          </a:xfrm>
        </p:spPr>
        <p:txBody>
          <a:bodyPr/>
          <a:lstStyle>
            <a:lvl1pPr algn="l" rtl="0" eaLnBrk="0" fontAlgn="base" hangingPunct="0">
              <a:lnSpc>
                <a:spcPct val="90000"/>
              </a:lnSpc>
              <a:spcBef>
                <a:spcPct val="0"/>
              </a:spcBef>
              <a:spcAft>
                <a:spcPct val="0"/>
              </a:spcAft>
              <a:defRPr sz="4200" kern="1200" cap="all">
                <a:blipFill>
                  <a:blip r:embed="rId2"/>
                  <a:tile tx="6350" ty="-127000" sx="65000" sy="64000" flip="none" algn="tl"/>
                </a:blipFill>
                <a:latin typeface="+mj-lt"/>
                <a:ea typeface="+mj-ea"/>
                <a:cs typeface="+mj-cs"/>
              </a:defRPr>
            </a:lvl1pPr>
            <a:lvl2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2pPr>
            <a:lvl3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3pPr>
            <a:lvl4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4pPr>
            <a:lvl5pPr algn="l" rtl="0" eaLnBrk="0" fontAlgn="base" hangingPunct="0">
              <a:lnSpc>
                <a:spcPct val="90000"/>
              </a:lnSpc>
              <a:spcBef>
                <a:spcPct val="0"/>
              </a:spcBef>
              <a:spcAft>
                <a:spcPct val="0"/>
              </a:spcAft>
              <a:defRPr sz="4200">
                <a:solidFill>
                  <a:schemeClr val="tx1"/>
                </a:solidFill>
                <a:latin typeface="Rockwell Condensed" panose="02060603050405020104" pitchFamily="18" charset="0"/>
              </a:defRPr>
            </a:lvl5pPr>
            <a:lvl6pPr marL="457200" algn="l" rtl="0" fontAlgn="base">
              <a:lnSpc>
                <a:spcPct val="90000"/>
              </a:lnSpc>
              <a:spcBef>
                <a:spcPct val="0"/>
              </a:spcBef>
              <a:spcAft>
                <a:spcPct val="0"/>
              </a:spcAft>
              <a:defRPr sz="4200">
                <a:solidFill>
                  <a:schemeClr val="tx1"/>
                </a:solidFill>
                <a:latin typeface="Rockwell Condensed" panose="02060603050405020104" pitchFamily="18" charset="0"/>
              </a:defRPr>
            </a:lvl6pPr>
            <a:lvl7pPr marL="914400" algn="l" rtl="0" fontAlgn="base">
              <a:lnSpc>
                <a:spcPct val="90000"/>
              </a:lnSpc>
              <a:spcBef>
                <a:spcPct val="0"/>
              </a:spcBef>
              <a:spcAft>
                <a:spcPct val="0"/>
              </a:spcAft>
              <a:defRPr sz="4200">
                <a:solidFill>
                  <a:schemeClr val="tx1"/>
                </a:solidFill>
                <a:latin typeface="Rockwell Condensed" panose="02060603050405020104" pitchFamily="18" charset="0"/>
              </a:defRPr>
            </a:lvl7pPr>
            <a:lvl8pPr marL="1371600" algn="l" rtl="0" fontAlgn="base">
              <a:lnSpc>
                <a:spcPct val="90000"/>
              </a:lnSpc>
              <a:spcBef>
                <a:spcPct val="0"/>
              </a:spcBef>
              <a:spcAft>
                <a:spcPct val="0"/>
              </a:spcAft>
              <a:defRPr sz="4200">
                <a:solidFill>
                  <a:schemeClr val="tx1"/>
                </a:solidFill>
                <a:latin typeface="Rockwell Condensed" panose="02060603050405020104" pitchFamily="18" charset="0"/>
              </a:defRPr>
            </a:lvl8pPr>
            <a:lvl9pPr marL="1828800" algn="l" rtl="0" fontAlgn="base">
              <a:lnSpc>
                <a:spcPct val="90000"/>
              </a:lnSpc>
              <a:spcBef>
                <a:spcPct val="0"/>
              </a:spcBef>
              <a:spcAft>
                <a:spcPct val="0"/>
              </a:spcAft>
              <a:defRPr sz="4200">
                <a:solidFill>
                  <a:schemeClr val="tx1"/>
                </a:solidFill>
                <a:latin typeface="Rockwell Condensed" panose="02060603050405020104" pitchFamily="18" charset="0"/>
              </a:defRPr>
            </a:lvl9pPr>
          </a:lstStyle>
          <a:p>
            <a:pPr>
              <a:defRPr/>
            </a:pPr>
            <a:r>
              <a:rPr lang="fr-FR" sz="3600" cap="none" dirty="0">
                <a:solidFill>
                  <a:schemeClr val="accent2"/>
                </a:solidFill>
                <a:latin typeface="Times New Roman" panose="02020603050405020304" pitchFamily="18" charset="0"/>
                <a:cs typeface="Times New Roman" panose="02020603050405020304" pitchFamily="18" charset="0"/>
              </a:rPr>
              <a:t>Le Modèle Conceptuel des Données</a:t>
            </a:r>
            <a:br>
              <a:rPr lang="fr-FR" sz="3600" cap="none" dirty="0">
                <a:solidFill>
                  <a:schemeClr val="accent2"/>
                </a:solidFill>
                <a:latin typeface="Times New Roman" panose="02020603050405020304" pitchFamily="18" charset="0"/>
                <a:cs typeface="Times New Roman" panose="02020603050405020304" pitchFamily="18" charset="0"/>
              </a:rPr>
            </a:br>
            <a:r>
              <a:rPr lang="fr-FR" sz="2800" cap="none" dirty="0">
                <a:solidFill>
                  <a:schemeClr val="accent2"/>
                </a:solidFill>
                <a:latin typeface="Times New Roman" panose="02020603050405020304" pitchFamily="18" charset="0"/>
                <a:cs typeface="Times New Roman" panose="02020603050405020304" pitchFamily="18" charset="0"/>
              </a:rPr>
              <a:t>Définition</a:t>
            </a:r>
            <a:endParaRPr lang="fr-FR" sz="3600" cap="none" dirty="0">
              <a:solidFill>
                <a:schemeClr val="accent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568391-4B7C-4495-9F3F-417CB50C7642}"/>
              </a:ext>
            </a:extLst>
          </p:cNvPr>
          <p:cNvSpPr>
            <a:spLocks noGrp="1"/>
          </p:cNvSpPr>
          <p:nvPr>
            <p:ph type="title"/>
          </p:nvPr>
        </p:nvSpPr>
        <p:spPr/>
        <p:txBody>
          <a:bodyPr/>
          <a:lstStyle/>
          <a:p>
            <a:pPr>
              <a:defRPr/>
            </a:pPr>
            <a:r>
              <a:rPr lang="fr-FR" dirty="0">
                <a:solidFill>
                  <a:schemeClr val="accent2"/>
                </a:solidFill>
                <a:latin typeface="Times New Roman" panose="02020603050405020304" pitchFamily="18" charset="0"/>
                <a:cs typeface="Times New Roman" panose="02020603050405020304" pitchFamily="18" charset="0"/>
              </a:rPr>
              <a:t>Concepts de base</a:t>
            </a:r>
          </a:p>
        </p:txBody>
      </p:sp>
      <p:sp>
        <p:nvSpPr>
          <p:cNvPr id="45059" name="Espace réservé du contenu 2">
            <a:extLst>
              <a:ext uri="{FF2B5EF4-FFF2-40B4-BE49-F238E27FC236}">
                <a16:creationId xmlns:a16="http://schemas.microsoft.com/office/drawing/2014/main" id="{7421F23D-6432-4E5F-80F6-F04BCF85496B}"/>
              </a:ext>
            </a:extLst>
          </p:cNvPr>
          <p:cNvSpPr>
            <a:spLocks noGrp="1" noChangeArrowheads="1"/>
          </p:cNvSpPr>
          <p:nvPr>
            <p:ph idx="1"/>
          </p:nvPr>
        </p:nvSpPr>
        <p:spPr>
          <a:xfrm>
            <a:off x="818263" y="2070100"/>
            <a:ext cx="7772400" cy="4178300"/>
          </a:xfrm>
        </p:spPr>
        <p:txBody>
          <a:bodyPr/>
          <a:lstStyle/>
          <a:p>
            <a:pPr algn="just"/>
            <a:r>
              <a:rPr lang="fr-FR" altLang="fr-FR" sz="2400" b="1" dirty="0">
                <a:solidFill>
                  <a:schemeClr val="accent1"/>
                </a:solidFill>
                <a:cs typeface="Times New Roman" panose="02020603050405020304" pitchFamily="18" charset="0"/>
              </a:rPr>
              <a:t>Cas de relation ternaires</a:t>
            </a:r>
          </a:p>
          <a:p>
            <a:pPr algn="just"/>
            <a:endParaRPr lang="fr-FR" altLang="fr-FR" dirty="0">
              <a:cs typeface="Times New Roman" panose="02020603050405020304" pitchFamily="18" charset="0"/>
            </a:endParaRPr>
          </a:p>
          <a:p>
            <a:pPr algn="just"/>
            <a:endParaRPr lang="fr-FR" altLang="fr-FR" dirty="0">
              <a:cs typeface="Times New Roman" panose="02020603050405020304" pitchFamily="18" charset="0"/>
            </a:endParaRPr>
          </a:p>
          <a:p>
            <a:pPr algn="just"/>
            <a:endParaRPr lang="fr-FR" altLang="fr-FR" dirty="0">
              <a:cs typeface="Times New Roman" panose="02020603050405020304" pitchFamily="18" charset="0"/>
            </a:endParaRPr>
          </a:p>
          <a:p>
            <a:pPr algn="just"/>
            <a:endParaRPr lang="fr-FR" altLang="fr-FR" dirty="0">
              <a:cs typeface="Times New Roman" panose="02020603050405020304" pitchFamily="18" charset="0"/>
            </a:endParaRPr>
          </a:p>
          <a:p>
            <a:pPr algn="just"/>
            <a:endParaRPr lang="fr-FR" altLang="fr-FR" dirty="0">
              <a:cs typeface="Times New Roman" panose="02020603050405020304" pitchFamily="18" charset="0"/>
            </a:endParaRPr>
          </a:p>
          <a:p>
            <a:pPr algn="just"/>
            <a:endParaRPr lang="fr-FR" altLang="fr-FR" dirty="0">
              <a:cs typeface="Times New Roman" panose="02020603050405020304" pitchFamily="18" charset="0"/>
            </a:endParaRPr>
          </a:p>
          <a:p>
            <a:pPr algn="just"/>
            <a:r>
              <a:rPr lang="fr-FR" altLang="fr-FR" dirty="0">
                <a:cs typeface="Times New Roman" panose="02020603050405020304" pitchFamily="18" charset="0"/>
              </a:rPr>
              <a:t>Chaque occurrence de la relation </a:t>
            </a:r>
            <a:r>
              <a:rPr lang="fr-FR" altLang="fr-FR" i="1" dirty="0">
                <a:cs typeface="Times New Roman" panose="02020603050405020304" pitchFamily="18" charset="0"/>
              </a:rPr>
              <a:t>enseigner </a:t>
            </a:r>
            <a:r>
              <a:rPr lang="fr-FR" altLang="fr-FR" dirty="0">
                <a:cs typeface="Times New Roman" panose="02020603050405020304" pitchFamily="18" charset="0"/>
              </a:rPr>
              <a:t>associe un professeur à une matière et une classe pour une année donnée. Ou encore, ce modèle nous permet de montrer pour chaque année scolaire quelle matière est enseignée dans quelle classe par quel professeur. </a:t>
            </a:r>
            <a:endParaRPr lang="fr-FR" altLang="fr-FR" i="1" dirty="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9EF19F59-6226-4988-A8EC-0962F2A39579}"/>
              </a:ext>
            </a:extLst>
          </p:cNvPr>
          <p:cNvSpPr>
            <a:spLocks noGrp="1"/>
          </p:cNvSpPr>
          <p:nvPr>
            <p:ph type="sldNum" sz="quarter" idx="12"/>
          </p:nvPr>
        </p:nvSpPr>
        <p:spPr/>
        <p:txBody>
          <a:bodyPr/>
          <a:lstStyle/>
          <a:p>
            <a:pPr>
              <a:defRPr/>
            </a:pPr>
            <a:fld id="{5B0EF332-2486-4CE6-A852-A8E1811149DA}" type="slidenum">
              <a:rPr lang="fr-FR" altLang="fr-FR" smtClean="0"/>
              <a:pPr>
                <a:defRPr/>
              </a:pPr>
              <a:t>20</a:t>
            </a:fld>
            <a:endParaRPr lang="fr-FR" altLang="fr-FR"/>
          </a:p>
        </p:txBody>
      </p:sp>
      <p:pic>
        <p:nvPicPr>
          <p:cNvPr id="45061" name="Image 8">
            <a:extLst>
              <a:ext uri="{FF2B5EF4-FFF2-40B4-BE49-F238E27FC236}">
                <a16:creationId xmlns:a16="http://schemas.microsoft.com/office/drawing/2014/main" id="{70CADC3B-6157-46C6-BCE1-A7DC9338AE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6286" y="2589972"/>
            <a:ext cx="5812307" cy="211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7CD9EE-90D2-4B2C-97A4-2ED654C1751F}"/>
              </a:ext>
            </a:extLst>
          </p:cNvPr>
          <p:cNvSpPr>
            <a:spLocks noGrp="1"/>
          </p:cNvSpPr>
          <p:nvPr>
            <p:ph type="title"/>
          </p:nvPr>
        </p:nvSpPr>
        <p:spPr>
          <a:xfrm>
            <a:off x="677334" y="809886"/>
            <a:ext cx="8596668" cy="1218015"/>
          </a:xfrm>
        </p:spPr>
        <p:txBody>
          <a:bodyPr/>
          <a:lstStyle/>
          <a:p>
            <a:pPr>
              <a:defRPr/>
            </a:pPr>
            <a:r>
              <a:rPr lang="fr-FR" dirty="0">
                <a:solidFill>
                  <a:schemeClr val="accent2"/>
                </a:solidFill>
                <a:latin typeface="Times New Roman" panose="02020603050405020304" pitchFamily="18" charset="0"/>
                <a:cs typeface="Times New Roman" panose="02020603050405020304" pitchFamily="18" charset="0"/>
              </a:rPr>
              <a:t>Concepts de base</a:t>
            </a:r>
          </a:p>
        </p:txBody>
      </p:sp>
      <p:sp>
        <p:nvSpPr>
          <p:cNvPr id="3" name="Espace réservé du contenu 2">
            <a:extLst>
              <a:ext uri="{FF2B5EF4-FFF2-40B4-BE49-F238E27FC236}">
                <a16:creationId xmlns:a16="http://schemas.microsoft.com/office/drawing/2014/main" id="{F6914797-1C6F-482A-9314-A2B869A0848A}"/>
              </a:ext>
            </a:extLst>
          </p:cNvPr>
          <p:cNvSpPr>
            <a:spLocks noGrp="1"/>
          </p:cNvSpPr>
          <p:nvPr>
            <p:ph idx="1"/>
          </p:nvPr>
        </p:nvSpPr>
        <p:spPr>
          <a:xfrm>
            <a:off x="677334" y="2027901"/>
            <a:ext cx="8596668" cy="4178300"/>
          </a:xfrm>
        </p:spPr>
        <p:txBody>
          <a:bodyPr/>
          <a:lstStyle/>
          <a:p>
            <a:pPr algn="just">
              <a:defRPr/>
            </a:pPr>
            <a:r>
              <a:rPr lang="fr-FR" sz="2400" b="1" dirty="0">
                <a:solidFill>
                  <a:schemeClr val="accent1"/>
                </a:solidFill>
                <a:cs typeface="Times New Roman" panose="02020603050405020304" pitchFamily="18" charset="0"/>
              </a:rPr>
              <a:t>Cas de relation ternaires (cas particulier)</a:t>
            </a:r>
          </a:p>
          <a:p>
            <a:pPr marL="0" indent="0" algn="just">
              <a:buNone/>
              <a:defRPr/>
            </a:pPr>
            <a:r>
              <a:rPr lang="fr-FR" dirty="0">
                <a:solidFill>
                  <a:schemeClr val="tx1"/>
                </a:solidFill>
                <a:cs typeface="Times New Roman" panose="02020603050405020304" pitchFamily="18" charset="0"/>
              </a:rPr>
              <a:t>Généralement, si une ou plusieurs des entités liées à une relation ternaire possèdent une cardinalité maximale de 1, la modélisation n’est pas optimisée</a:t>
            </a:r>
          </a:p>
          <a:p>
            <a:pPr marL="0" indent="0" algn="just">
              <a:buNone/>
              <a:defRPr/>
            </a:pPr>
            <a:r>
              <a:rPr lang="fr-FR" dirty="0">
                <a:solidFill>
                  <a:schemeClr val="tx1"/>
                </a:solidFill>
                <a:cs typeface="Times New Roman" panose="02020603050405020304" pitchFamily="18" charset="0"/>
                <a:sym typeface="Wingdings" panose="05000000000000000000" pitchFamily="2" charset="2"/>
              </a:rPr>
              <a:t> Il faudrait mieux décomposer la relation ternaire, c.à.d. la représenter par 2 relations binaires.</a:t>
            </a:r>
            <a:endParaRPr lang="fr-FR" dirty="0">
              <a:solidFill>
                <a:schemeClr val="tx1"/>
              </a:solidFill>
              <a:cs typeface="Times New Roman" panose="02020603050405020304" pitchFamily="18" charset="0"/>
            </a:endParaRPr>
          </a:p>
          <a:p>
            <a:pPr algn="just">
              <a:defRPr/>
            </a:pPr>
            <a:endParaRPr lang="fr-FR" dirty="0">
              <a:cs typeface="Times New Roman" panose="02020603050405020304" pitchFamily="18" charset="0"/>
            </a:endParaRPr>
          </a:p>
          <a:p>
            <a:pPr algn="just">
              <a:defRPr/>
            </a:pPr>
            <a:endParaRPr lang="fr-FR" dirty="0">
              <a:cs typeface="Times New Roman" panose="02020603050405020304" pitchFamily="18" charset="0"/>
            </a:endParaRPr>
          </a:p>
          <a:p>
            <a:pPr algn="just">
              <a:defRPr/>
            </a:pPr>
            <a:endParaRPr lang="fr-FR" dirty="0">
              <a:cs typeface="Times New Roman" panose="02020603050405020304" pitchFamily="18" charset="0"/>
            </a:endParaRPr>
          </a:p>
          <a:p>
            <a:pPr algn="just">
              <a:defRPr/>
            </a:pPr>
            <a:endParaRPr lang="fr-FR" dirty="0">
              <a:cs typeface="Times New Roman" panose="02020603050405020304" pitchFamily="18" charset="0"/>
            </a:endParaRPr>
          </a:p>
        </p:txBody>
      </p:sp>
      <p:sp>
        <p:nvSpPr>
          <p:cNvPr id="5" name="Espace réservé du numéro de diapositive 4">
            <a:extLst>
              <a:ext uri="{FF2B5EF4-FFF2-40B4-BE49-F238E27FC236}">
                <a16:creationId xmlns:a16="http://schemas.microsoft.com/office/drawing/2014/main" id="{0E051E0F-5950-49BB-A2AE-D2A4BA19CD0E}"/>
              </a:ext>
            </a:extLst>
          </p:cNvPr>
          <p:cNvSpPr>
            <a:spLocks noGrp="1"/>
          </p:cNvSpPr>
          <p:nvPr>
            <p:ph type="sldNum" sz="quarter" idx="12"/>
          </p:nvPr>
        </p:nvSpPr>
        <p:spPr/>
        <p:txBody>
          <a:bodyPr/>
          <a:lstStyle/>
          <a:p>
            <a:pPr>
              <a:defRPr/>
            </a:pPr>
            <a:fld id="{7D3D7FB8-7B78-403F-888F-6154E7554332}" type="slidenum">
              <a:rPr lang="fr-FR" altLang="fr-FR" smtClean="0"/>
              <a:pPr>
                <a:defRPr/>
              </a:pPr>
              <a:t>21</a:t>
            </a:fld>
            <a:endParaRPr lang="fr-FR" altLang="fr-FR"/>
          </a:p>
        </p:txBody>
      </p:sp>
      <p:pic>
        <p:nvPicPr>
          <p:cNvPr id="46085" name="Image 6">
            <a:extLst>
              <a:ext uri="{FF2B5EF4-FFF2-40B4-BE49-F238E27FC236}">
                <a16:creationId xmlns:a16="http://schemas.microsoft.com/office/drawing/2014/main" id="{E797E4F2-4E4D-4741-8F3B-7762537F3B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055" y="3982112"/>
            <a:ext cx="8277225" cy="23215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9F8EF8-208F-401F-B709-4DD7EF0DA28D}"/>
              </a:ext>
            </a:extLst>
          </p:cNvPr>
          <p:cNvSpPr>
            <a:spLocks noGrp="1"/>
          </p:cNvSpPr>
          <p:nvPr>
            <p:ph type="title"/>
          </p:nvPr>
        </p:nvSpPr>
        <p:spPr/>
        <p:txBody>
          <a:bodyPr/>
          <a:lstStyle/>
          <a:p>
            <a:pPr>
              <a:defRPr/>
            </a:pPr>
            <a:r>
              <a:rPr lang="fr-FR" dirty="0">
                <a:solidFill>
                  <a:schemeClr val="accent2"/>
                </a:solidFill>
                <a:latin typeface="Times New Roman" panose="02020603050405020304" pitchFamily="18" charset="0"/>
                <a:cs typeface="Times New Roman" panose="02020603050405020304" pitchFamily="18" charset="0"/>
              </a:rPr>
              <a:t>Règles à respecter</a:t>
            </a:r>
            <a:r>
              <a:rPr lang="fr-FR" sz="3200" dirty="0">
                <a:solidFill>
                  <a:schemeClr val="accent2"/>
                </a:solidFill>
                <a:latin typeface="Times New Roman" panose="02020603050405020304" pitchFamily="18" charset="0"/>
                <a:cs typeface="Times New Roman" panose="02020603050405020304" pitchFamily="18" charset="0"/>
              </a:rPr>
              <a:t>	</a:t>
            </a:r>
            <a:br>
              <a:rPr lang="fr-FR" sz="2800" dirty="0">
                <a:solidFill>
                  <a:schemeClr val="accent2"/>
                </a:solidFill>
                <a:latin typeface="Times New Roman" panose="02020603050405020304" pitchFamily="18" charset="0"/>
                <a:cs typeface="Times New Roman" panose="02020603050405020304" pitchFamily="18" charset="0"/>
              </a:rPr>
            </a:br>
            <a:r>
              <a:rPr lang="fr-FR" sz="2800" dirty="0">
                <a:solidFill>
                  <a:schemeClr val="accent2"/>
                </a:solidFill>
                <a:latin typeface="Times New Roman" panose="02020603050405020304" pitchFamily="18" charset="0"/>
                <a:cs typeface="Times New Roman" panose="02020603050405020304" pitchFamily="18" charset="0"/>
              </a:rPr>
              <a:t>Attribut</a:t>
            </a:r>
          </a:p>
        </p:txBody>
      </p:sp>
      <p:sp>
        <p:nvSpPr>
          <p:cNvPr id="47107" name="Espace réservé du contenu 2">
            <a:extLst>
              <a:ext uri="{FF2B5EF4-FFF2-40B4-BE49-F238E27FC236}">
                <a16:creationId xmlns:a16="http://schemas.microsoft.com/office/drawing/2014/main" id="{BFE37C00-DA5F-4276-8C24-F2C0FB32393E}"/>
              </a:ext>
            </a:extLst>
          </p:cNvPr>
          <p:cNvSpPr>
            <a:spLocks noGrp="1" noChangeArrowheads="1"/>
          </p:cNvSpPr>
          <p:nvPr>
            <p:ph idx="1"/>
          </p:nvPr>
        </p:nvSpPr>
        <p:spPr>
          <a:xfrm>
            <a:off x="677334" y="2005797"/>
            <a:ext cx="8890736" cy="4587507"/>
          </a:xfrm>
        </p:spPr>
        <p:txBody>
          <a:bodyPr>
            <a:normAutofit/>
          </a:bodyPr>
          <a:lstStyle/>
          <a:p>
            <a:pPr algn="just">
              <a:lnSpc>
                <a:spcPct val="150000"/>
              </a:lnSpc>
            </a:pPr>
            <a:r>
              <a:rPr lang="fr-FR" altLang="fr-FR" sz="2200" dirty="0">
                <a:solidFill>
                  <a:schemeClr val="tx1"/>
                </a:solidFill>
                <a:cs typeface="Times New Roman" panose="02020603050405020304" pitchFamily="18" charset="0"/>
              </a:rPr>
              <a:t>Un attribut doit être ATOMIQUE (</a:t>
            </a:r>
            <a:r>
              <a:rPr lang="fr-FR" altLang="fr-FR" sz="2200" dirty="0" err="1">
                <a:solidFill>
                  <a:schemeClr val="tx1"/>
                </a:solidFill>
                <a:cs typeface="Times New Roman" panose="02020603050405020304" pitchFamily="18" charset="0"/>
              </a:rPr>
              <a:t>exp</a:t>
            </a:r>
            <a:r>
              <a:rPr lang="fr-FR" altLang="fr-FR" sz="2200" dirty="0">
                <a:solidFill>
                  <a:schemeClr val="tx1"/>
                </a:solidFill>
                <a:cs typeface="Times New Roman" panose="02020603050405020304" pitchFamily="18" charset="0"/>
              </a:rPr>
              <a:t>: noms des enfants d’un employé)</a:t>
            </a:r>
          </a:p>
          <a:p>
            <a:pPr algn="just">
              <a:lnSpc>
                <a:spcPct val="150000"/>
              </a:lnSpc>
            </a:pPr>
            <a:r>
              <a:rPr lang="fr-FR" altLang="fr-FR" sz="2200" dirty="0">
                <a:solidFill>
                  <a:schemeClr val="tx1"/>
                </a:solidFill>
                <a:cs typeface="Times New Roman" panose="02020603050405020304" pitchFamily="18" charset="0"/>
              </a:rPr>
              <a:t>Un attribut ne change pas avec le temps (âge)</a:t>
            </a:r>
          </a:p>
          <a:p>
            <a:pPr algn="just">
              <a:lnSpc>
                <a:spcPct val="150000"/>
              </a:lnSpc>
            </a:pPr>
            <a:r>
              <a:rPr lang="fr-FR" altLang="fr-FR" sz="2200" dirty="0">
                <a:solidFill>
                  <a:schemeClr val="tx1"/>
                </a:solidFill>
                <a:cs typeface="Times New Roman" panose="02020603050405020304" pitchFamily="18" charset="0"/>
              </a:rPr>
              <a:t>Un attribut calculable à partir d’autre attribut (retenues sur salaire = 0,6*salaire)</a:t>
            </a:r>
          </a:p>
          <a:p>
            <a:pPr algn="just">
              <a:lnSpc>
                <a:spcPct val="150000"/>
              </a:lnSpc>
            </a:pPr>
            <a:r>
              <a:rPr lang="fr-FR" altLang="fr-FR" sz="2200" dirty="0">
                <a:solidFill>
                  <a:schemeClr val="tx1"/>
                </a:solidFill>
                <a:cs typeface="Times New Roman" panose="02020603050405020304" pitchFamily="18" charset="0"/>
              </a:rPr>
              <a:t>Un attribut doit </a:t>
            </a:r>
            <a:r>
              <a:rPr lang="fr-FR" altLang="fr-FR" sz="2200" b="1" dirty="0">
                <a:solidFill>
                  <a:schemeClr val="tx1"/>
                </a:solidFill>
                <a:cs typeface="Times New Roman" panose="02020603050405020304" pitchFamily="18" charset="0"/>
              </a:rPr>
              <a:t>dépendre en totalité et directement de l’identifiant de son entité </a:t>
            </a:r>
          </a:p>
          <a:p>
            <a:pPr lvl="1" algn="just">
              <a:lnSpc>
                <a:spcPct val="150000"/>
              </a:lnSpc>
            </a:pPr>
            <a:r>
              <a:rPr lang="fr-FR" altLang="fr-FR" sz="2000" dirty="0">
                <a:solidFill>
                  <a:schemeClr val="tx1"/>
                </a:solidFill>
                <a:cs typeface="Times New Roman" panose="02020603050405020304" pitchFamily="18" charset="0"/>
              </a:rPr>
              <a:t>C’est-à-dire sans passer par l’intermédiaire d’un autre attribut</a:t>
            </a:r>
          </a:p>
        </p:txBody>
      </p:sp>
      <p:sp>
        <p:nvSpPr>
          <p:cNvPr id="5" name="Espace réservé du numéro de diapositive 4">
            <a:extLst>
              <a:ext uri="{FF2B5EF4-FFF2-40B4-BE49-F238E27FC236}">
                <a16:creationId xmlns:a16="http://schemas.microsoft.com/office/drawing/2014/main" id="{B0313C4D-4B57-4F77-977D-8E0F48DF7124}"/>
              </a:ext>
            </a:extLst>
          </p:cNvPr>
          <p:cNvSpPr>
            <a:spLocks noGrp="1"/>
          </p:cNvSpPr>
          <p:nvPr>
            <p:ph type="sldNum" sz="quarter" idx="12"/>
          </p:nvPr>
        </p:nvSpPr>
        <p:spPr/>
        <p:txBody>
          <a:bodyPr/>
          <a:lstStyle/>
          <a:p>
            <a:pPr>
              <a:defRPr/>
            </a:pPr>
            <a:fld id="{AA1A10C2-64D5-4256-BA9F-57C812A7B35D}" type="slidenum">
              <a:rPr lang="fr-FR" altLang="fr-FR" smtClean="0"/>
              <a:pPr>
                <a:defRPr/>
              </a:pPr>
              <a:t>22</a:t>
            </a:fld>
            <a:endParaRPr lang="fr-FR" altLang="fr-F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DF5D25-3060-477E-9DF7-8F430739AB19}"/>
              </a:ext>
            </a:extLst>
          </p:cNvPr>
          <p:cNvSpPr>
            <a:spLocks noGrp="1"/>
          </p:cNvSpPr>
          <p:nvPr>
            <p:ph type="title"/>
          </p:nvPr>
        </p:nvSpPr>
        <p:spPr>
          <a:xfrm>
            <a:off x="666602" y="669882"/>
            <a:ext cx="7772400" cy="1035631"/>
          </a:xfrm>
        </p:spPr>
        <p:txBody>
          <a:bodyPr/>
          <a:lstStyle/>
          <a:p>
            <a:pPr>
              <a:defRPr/>
            </a:pPr>
            <a:r>
              <a:rPr lang="fr-FR" dirty="0">
                <a:solidFill>
                  <a:schemeClr val="accent2"/>
                </a:solidFill>
                <a:latin typeface="Times New Roman" panose="02020603050405020304" pitchFamily="18" charset="0"/>
                <a:cs typeface="Times New Roman" panose="02020603050405020304" pitchFamily="18" charset="0"/>
              </a:rPr>
              <a:t>Concepts de base</a:t>
            </a:r>
          </a:p>
        </p:txBody>
      </p:sp>
      <p:sp>
        <p:nvSpPr>
          <p:cNvPr id="27651" name="Espace réservé du contenu 2">
            <a:extLst>
              <a:ext uri="{FF2B5EF4-FFF2-40B4-BE49-F238E27FC236}">
                <a16:creationId xmlns:a16="http://schemas.microsoft.com/office/drawing/2014/main" id="{0C4D9C3F-3BC6-41C5-A2B6-927CCA0CA063}"/>
              </a:ext>
            </a:extLst>
          </p:cNvPr>
          <p:cNvSpPr>
            <a:spLocks noGrp="1" noChangeArrowheads="1"/>
          </p:cNvSpPr>
          <p:nvPr>
            <p:ph idx="1"/>
          </p:nvPr>
        </p:nvSpPr>
        <p:spPr>
          <a:xfrm>
            <a:off x="666602" y="1789528"/>
            <a:ext cx="8596668" cy="3880773"/>
          </a:xfrm>
        </p:spPr>
        <p:txBody>
          <a:bodyPr>
            <a:normAutofit/>
          </a:bodyPr>
          <a:lstStyle/>
          <a:p>
            <a:pPr marL="42863">
              <a:spcBef>
                <a:spcPct val="0"/>
              </a:spcBef>
            </a:pPr>
            <a:r>
              <a:rPr lang="fr-FR" altLang="fr-FR" sz="2200" b="1" dirty="0">
                <a:solidFill>
                  <a:srgbClr val="990032"/>
                </a:solidFill>
                <a:cs typeface="Arial" panose="020B0604020202020204" pitchFamily="34" charset="0"/>
              </a:rPr>
              <a:t> </a:t>
            </a:r>
            <a:r>
              <a:rPr lang="fr-FR" altLang="fr-FR" sz="2200" dirty="0">
                <a:solidFill>
                  <a:srgbClr val="990032"/>
                </a:solidFill>
                <a:cs typeface="Times New Roman" panose="02020603050405020304" pitchFamily="18" charset="0"/>
              </a:rPr>
              <a:t>Entité</a:t>
            </a:r>
            <a:endParaRPr lang="fr-FR" altLang="fr-FR" sz="2200" dirty="0">
              <a:cs typeface="Times New Roman" panose="02020603050405020304" pitchFamily="18" charset="0"/>
            </a:endParaRPr>
          </a:p>
          <a:p>
            <a:pPr marL="42863">
              <a:lnSpc>
                <a:spcPct val="103000"/>
              </a:lnSpc>
              <a:spcBef>
                <a:spcPts val="150"/>
              </a:spcBef>
              <a:buNone/>
            </a:pPr>
            <a:r>
              <a:rPr lang="fr-FR" altLang="fr-FR" sz="2200" dirty="0">
                <a:solidFill>
                  <a:schemeClr val="tx1"/>
                </a:solidFill>
                <a:cs typeface="Times New Roman" panose="02020603050405020304" pitchFamily="18" charset="0"/>
              </a:rPr>
              <a:t>Une entité permet de modéliser un ensemble d'objets concrets ou  abstraits de même nature.</a:t>
            </a:r>
          </a:p>
          <a:p>
            <a:pPr marL="42863">
              <a:lnSpc>
                <a:spcPct val="103000"/>
              </a:lnSpc>
              <a:spcBef>
                <a:spcPts val="150"/>
              </a:spcBef>
              <a:buNone/>
            </a:pPr>
            <a:endParaRPr lang="fr-FR" altLang="fr-FR" sz="2200" dirty="0">
              <a:solidFill>
                <a:schemeClr val="tx1"/>
              </a:solidFill>
              <a:cs typeface="Times New Roman" panose="02020603050405020304" pitchFamily="18" charset="0"/>
            </a:endParaRPr>
          </a:p>
          <a:p>
            <a:pPr marL="42863">
              <a:lnSpc>
                <a:spcPct val="103000"/>
              </a:lnSpc>
              <a:spcBef>
                <a:spcPts val="150"/>
              </a:spcBef>
              <a:buNone/>
            </a:pPr>
            <a:endParaRPr lang="fr-FR" altLang="fr-FR" sz="2200" dirty="0">
              <a:solidFill>
                <a:schemeClr val="tx1"/>
              </a:solidFill>
              <a:cs typeface="Times New Roman" panose="02020603050405020304" pitchFamily="18" charset="0"/>
            </a:endParaRPr>
          </a:p>
          <a:p>
            <a:pPr marL="42863">
              <a:lnSpc>
                <a:spcPct val="103000"/>
              </a:lnSpc>
              <a:spcBef>
                <a:spcPts val="150"/>
              </a:spcBef>
              <a:buNone/>
            </a:pPr>
            <a:endParaRPr lang="fr-FR" altLang="fr-FR" sz="2200" dirty="0">
              <a:solidFill>
                <a:schemeClr val="tx1"/>
              </a:solidFill>
              <a:cs typeface="Times New Roman" panose="02020603050405020304" pitchFamily="18" charset="0"/>
            </a:endParaRPr>
          </a:p>
          <a:p>
            <a:pPr marL="42863">
              <a:lnSpc>
                <a:spcPct val="103000"/>
              </a:lnSpc>
              <a:spcBef>
                <a:spcPts val="150"/>
              </a:spcBef>
              <a:buNone/>
            </a:pPr>
            <a:endParaRPr lang="fr-FR" altLang="fr-FR" sz="2200" dirty="0">
              <a:solidFill>
                <a:schemeClr val="tx1"/>
              </a:solidFill>
              <a:cs typeface="Times New Roman" panose="02020603050405020304" pitchFamily="18" charset="0"/>
            </a:endParaRPr>
          </a:p>
          <a:p>
            <a:pPr marL="42863">
              <a:lnSpc>
                <a:spcPct val="103000"/>
              </a:lnSpc>
              <a:spcBef>
                <a:spcPts val="150"/>
              </a:spcBef>
              <a:buNone/>
            </a:pPr>
            <a:r>
              <a:rPr lang="fr-FR" altLang="fr-FR" sz="2200" dirty="0">
                <a:solidFill>
                  <a:schemeClr val="tx1"/>
                </a:solidFill>
                <a:cs typeface="Times New Roman" panose="02020603050405020304" pitchFamily="18" charset="0"/>
              </a:rPr>
              <a:t>L’occurrence d’une entité est un élément individualisé appartenant à cette  entité.</a:t>
            </a:r>
            <a:endParaRPr lang="fr-FR" altLang="fr-FR" sz="2200" dirty="0">
              <a:solidFill>
                <a:schemeClr val="tx1"/>
              </a:solidFill>
            </a:endParaRPr>
          </a:p>
        </p:txBody>
      </p:sp>
      <p:sp>
        <p:nvSpPr>
          <p:cNvPr id="5" name="Espace réservé du numéro de diapositive 4">
            <a:extLst>
              <a:ext uri="{FF2B5EF4-FFF2-40B4-BE49-F238E27FC236}">
                <a16:creationId xmlns:a16="http://schemas.microsoft.com/office/drawing/2014/main" id="{AF238B39-AA9B-4DE6-BFA1-F9770363B81B}"/>
              </a:ext>
            </a:extLst>
          </p:cNvPr>
          <p:cNvSpPr>
            <a:spLocks noGrp="1"/>
          </p:cNvSpPr>
          <p:nvPr>
            <p:ph type="sldNum" sz="quarter" idx="12"/>
          </p:nvPr>
        </p:nvSpPr>
        <p:spPr/>
        <p:txBody>
          <a:bodyPr/>
          <a:lstStyle/>
          <a:p>
            <a:pPr>
              <a:defRPr/>
            </a:pPr>
            <a:fld id="{17C31284-18B8-4825-BD28-B833ADFD56C2}" type="slidenum">
              <a:rPr lang="fr-FR" altLang="fr-FR" smtClean="0"/>
              <a:pPr>
                <a:defRPr/>
              </a:pPr>
              <a:t>3</a:t>
            </a:fld>
            <a:endParaRPr lang="fr-FR" altLang="fr-FR"/>
          </a:p>
        </p:txBody>
      </p:sp>
      <p:sp>
        <p:nvSpPr>
          <p:cNvPr id="27653" name="object 19">
            <a:extLst>
              <a:ext uri="{FF2B5EF4-FFF2-40B4-BE49-F238E27FC236}">
                <a16:creationId xmlns:a16="http://schemas.microsoft.com/office/drawing/2014/main" id="{0B28F4A3-ACF3-4B6A-ACA2-ECCFD32A2543}"/>
              </a:ext>
            </a:extLst>
          </p:cNvPr>
          <p:cNvSpPr>
            <a:spLocks noChangeArrowheads="1"/>
          </p:cNvSpPr>
          <p:nvPr/>
        </p:nvSpPr>
        <p:spPr bwMode="auto">
          <a:xfrm>
            <a:off x="6432827" y="2817018"/>
            <a:ext cx="1166813" cy="1223963"/>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endParaRPr lang="fr-FR" altLang="fr-F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44A766-586B-4794-935F-A4DB711F4563}"/>
              </a:ext>
            </a:extLst>
          </p:cNvPr>
          <p:cNvSpPr>
            <a:spLocks noGrp="1"/>
          </p:cNvSpPr>
          <p:nvPr>
            <p:ph type="title"/>
          </p:nvPr>
        </p:nvSpPr>
        <p:spPr/>
        <p:txBody>
          <a:bodyPr/>
          <a:lstStyle/>
          <a:p>
            <a:pPr>
              <a:defRPr/>
            </a:pPr>
            <a:r>
              <a:rPr lang="fr-FR" dirty="0">
                <a:solidFill>
                  <a:schemeClr val="accent2"/>
                </a:solidFill>
                <a:latin typeface="Times New Roman" panose="02020603050405020304" pitchFamily="18" charset="0"/>
                <a:cs typeface="Times New Roman" panose="02020603050405020304" pitchFamily="18" charset="0"/>
              </a:rPr>
              <a:t>Concepts de base</a:t>
            </a:r>
          </a:p>
        </p:txBody>
      </p:sp>
      <p:pic>
        <p:nvPicPr>
          <p:cNvPr id="28675" name="Espace réservé du contenu 12">
            <a:extLst>
              <a:ext uri="{FF2B5EF4-FFF2-40B4-BE49-F238E27FC236}">
                <a16:creationId xmlns:a16="http://schemas.microsoft.com/office/drawing/2014/main" id="{DC10C670-4F31-488C-9C70-E5B34966E18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94917" y="1866959"/>
            <a:ext cx="7966789" cy="4174403"/>
          </a:xfrm>
        </p:spPr>
      </p:pic>
      <p:sp>
        <p:nvSpPr>
          <p:cNvPr id="5" name="Espace réservé du numéro de diapositive 4">
            <a:extLst>
              <a:ext uri="{FF2B5EF4-FFF2-40B4-BE49-F238E27FC236}">
                <a16:creationId xmlns:a16="http://schemas.microsoft.com/office/drawing/2014/main" id="{E9F8A7C3-9CC6-4B2F-A669-F2CEED0D61F6}"/>
              </a:ext>
            </a:extLst>
          </p:cNvPr>
          <p:cNvSpPr>
            <a:spLocks noGrp="1"/>
          </p:cNvSpPr>
          <p:nvPr>
            <p:ph type="sldNum" sz="quarter" idx="12"/>
          </p:nvPr>
        </p:nvSpPr>
        <p:spPr/>
        <p:txBody>
          <a:bodyPr/>
          <a:lstStyle/>
          <a:p>
            <a:pPr>
              <a:defRPr/>
            </a:pPr>
            <a:fld id="{932EADE9-CEAD-46F5-BE2E-7682478B25A0}" type="slidenum">
              <a:rPr lang="fr-FR" altLang="fr-FR" smtClean="0"/>
              <a:pPr>
                <a:defRPr/>
              </a:pPr>
              <a:t>4</a:t>
            </a:fld>
            <a:endParaRPr lang="fr-FR" altLang="fr-F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3299E18C-5482-41A5-BA86-DAC571549D1B}"/>
              </a:ext>
            </a:extLst>
          </p:cNvPr>
          <p:cNvSpPr>
            <a:spLocks noGrp="1"/>
          </p:cNvSpPr>
          <p:nvPr>
            <p:ph idx="1"/>
          </p:nvPr>
        </p:nvSpPr>
        <p:spPr>
          <a:xfrm>
            <a:off x="677334" y="1825626"/>
            <a:ext cx="8277225" cy="4051300"/>
          </a:xfrm>
        </p:spPr>
        <p:txBody>
          <a:bodyPr>
            <a:normAutofit/>
          </a:bodyPr>
          <a:lstStyle/>
          <a:p>
            <a:pPr eaLnBrk="1" hangingPunct="1">
              <a:defRPr/>
            </a:pPr>
            <a:r>
              <a:rPr lang="fr-FR" sz="2200" b="1" dirty="0">
                <a:solidFill>
                  <a:schemeClr val="accent1"/>
                </a:solidFill>
                <a:cs typeface="Times New Roman" panose="02020603050405020304" pitchFamily="18" charset="0"/>
              </a:rPr>
              <a:t>Propriété (ou Attribut)</a:t>
            </a:r>
          </a:p>
          <a:p>
            <a:pPr marL="0" indent="0">
              <a:buNone/>
              <a:defRPr/>
            </a:pPr>
            <a:r>
              <a:rPr lang="fr-FR" sz="2200" dirty="0">
                <a:solidFill>
                  <a:schemeClr val="tx1"/>
                </a:solidFill>
                <a:cs typeface="Times New Roman" panose="02020603050405020304" pitchFamily="18" charset="0"/>
              </a:rPr>
              <a:t>Une propriété est une donnée élémentaire d’une entité.</a:t>
            </a:r>
          </a:p>
        </p:txBody>
      </p:sp>
      <p:sp>
        <p:nvSpPr>
          <p:cNvPr id="5" name="Espace réservé du numéro de diapositive 4">
            <a:extLst>
              <a:ext uri="{FF2B5EF4-FFF2-40B4-BE49-F238E27FC236}">
                <a16:creationId xmlns:a16="http://schemas.microsoft.com/office/drawing/2014/main" id="{B354D8AD-BC4F-46F6-A99D-C0F190FF0629}"/>
              </a:ext>
            </a:extLst>
          </p:cNvPr>
          <p:cNvSpPr>
            <a:spLocks noGrp="1"/>
          </p:cNvSpPr>
          <p:nvPr>
            <p:ph type="sldNum" sz="quarter" idx="12"/>
          </p:nvPr>
        </p:nvSpPr>
        <p:spPr/>
        <p:txBody>
          <a:bodyPr/>
          <a:lstStyle/>
          <a:p>
            <a:pPr>
              <a:defRPr/>
            </a:pPr>
            <a:fld id="{4A3D5C7A-F586-42BF-B7D8-AA4C85C457E6}" type="slidenum">
              <a:rPr lang="fr-FR" altLang="fr-FR" smtClean="0"/>
              <a:pPr>
                <a:defRPr/>
              </a:pPr>
              <a:t>5</a:t>
            </a:fld>
            <a:endParaRPr lang="fr-FR" altLang="fr-FR"/>
          </a:p>
        </p:txBody>
      </p:sp>
      <p:grpSp>
        <p:nvGrpSpPr>
          <p:cNvPr id="29700" name="object 10">
            <a:extLst>
              <a:ext uri="{FF2B5EF4-FFF2-40B4-BE49-F238E27FC236}">
                <a16:creationId xmlns:a16="http://schemas.microsoft.com/office/drawing/2014/main" id="{20F80938-A6FE-4C75-9870-264744EDAA0E}"/>
              </a:ext>
            </a:extLst>
          </p:cNvPr>
          <p:cNvGrpSpPr>
            <a:grpSpLocks/>
          </p:cNvGrpSpPr>
          <p:nvPr/>
        </p:nvGrpSpPr>
        <p:grpSpPr bwMode="auto">
          <a:xfrm>
            <a:off x="1263098" y="3241265"/>
            <a:ext cx="3379788" cy="2397125"/>
            <a:chOff x="835145" y="2129027"/>
            <a:chExt cx="1231646" cy="632459"/>
          </a:xfrm>
        </p:grpSpPr>
        <p:sp>
          <p:nvSpPr>
            <p:cNvPr id="29705" name="object 11">
              <a:extLst>
                <a:ext uri="{FF2B5EF4-FFF2-40B4-BE49-F238E27FC236}">
                  <a16:creationId xmlns:a16="http://schemas.microsoft.com/office/drawing/2014/main" id="{A6245E3B-2BB6-40B6-BCE1-5DD8ACAE5CE5}"/>
                </a:ext>
              </a:extLst>
            </p:cNvPr>
            <p:cNvSpPr>
              <a:spLocks noChangeArrowheads="1"/>
            </p:cNvSpPr>
            <p:nvPr/>
          </p:nvSpPr>
          <p:spPr bwMode="auto">
            <a:xfrm>
              <a:off x="835145" y="2129027"/>
              <a:ext cx="501396" cy="63245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endParaRPr lang="fr-FR" altLang="fr-FR"/>
            </a:p>
          </p:txBody>
        </p:sp>
        <p:sp>
          <p:nvSpPr>
            <p:cNvPr id="29706" name="object 12">
              <a:extLst>
                <a:ext uri="{FF2B5EF4-FFF2-40B4-BE49-F238E27FC236}">
                  <a16:creationId xmlns:a16="http://schemas.microsoft.com/office/drawing/2014/main" id="{A0CACB9C-E3A5-40B8-8C47-93B7181F3704}"/>
                </a:ext>
              </a:extLst>
            </p:cNvPr>
            <p:cNvSpPr>
              <a:spLocks/>
            </p:cNvSpPr>
            <p:nvPr/>
          </p:nvSpPr>
          <p:spPr bwMode="auto">
            <a:xfrm>
              <a:off x="1207001" y="2305652"/>
              <a:ext cx="859790" cy="264193"/>
            </a:xfrm>
            <a:custGeom>
              <a:avLst/>
              <a:gdLst>
                <a:gd name="T0" fmla="*/ 716311 w 859789"/>
                <a:gd name="T1" fmla="*/ 0 h 161925"/>
                <a:gd name="T2" fmla="*/ 143255 w 859789"/>
                <a:gd name="T3" fmla="*/ 0 h 161925"/>
                <a:gd name="T4" fmla="*/ 87439 w 859789"/>
                <a:gd name="T5" fmla="*/ 383773666 h 161925"/>
                <a:gd name="T6" fmla="*/ 41909 w 859789"/>
                <a:gd name="T7" fmla="*/ 1416861577 h 161925"/>
                <a:gd name="T8" fmla="*/ 11239 w 859789"/>
                <a:gd name="T9" fmla="*/ 2147483646 h 161925"/>
                <a:gd name="T10" fmla="*/ 0 w 859789"/>
                <a:gd name="T11" fmla="*/ 2147483646 h 161925"/>
                <a:gd name="T12" fmla="*/ 0 w 859789"/>
                <a:gd name="T13" fmla="*/ 2147483646 h 161925"/>
                <a:gd name="T14" fmla="*/ 11239 w 859789"/>
                <a:gd name="T15" fmla="*/ 2147483646 h 161925"/>
                <a:gd name="T16" fmla="*/ 41909 w 859789"/>
                <a:gd name="T17" fmla="*/ 2147483646 h 161925"/>
                <a:gd name="T18" fmla="*/ 87439 w 859789"/>
                <a:gd name="T19" fmla="*/ 2147483646 h 161925"/>
                <a:gd name="T20" fmla="*/ 143255 w 859789"/>
                <a:gd name="T21" fmla="*/ 2147483646 h 161925"/>
                <a:gd name="T22" fmla="*/ 24383 w 859789"/>
                <a:gd name="T23" fmla="*/ 2147483646 h 161925"/>
                <a:gd name="T24" fmla="*/ 358146 w 859789"/>
                <a:gd name="T25" fmla="*/ 2147483646 h 161925"/>
                <a:gd name="T26" fmla="*/ 716311 w 859789"/>
                <a:gd name="T27" fmla="*/ 2147483646 h 161925"/>
                <a:gd name="T28" fmla="*/ 772127 w 859789"/>
                <a:gd name="T29" fmla="*/ 2147483646 h 161925"/>
                <a:gd name="T30" fmla="*/ 817657 w 859789"/>
                <a:gd name="T31" fmla="*/ 2147483646 h 161925"/>
                <a:gd name="T32" fmla="*/ 848327 w 859789"/>
                <a:gd name="T33" fmla="*/ 2147483646 h 161925"/>
                <a:gd name="T34" fmla="*/ 859567 w 859789"/>
                <a:gd name="T35" fmla="*/ 2147483646 h 161925"/>
                <a:gd name="T36" fmla="*/ 859567 w 859789"/>
                <a:gd name="T37" fmla="*/ 2147483646 h 161925"/>
                <a:gd name="T38" fmla="*/ 848327 w 859789"/>
                <a:gd name="T39" fmla="*/ 2147483646 h 161925"/>
                <a:gd name="T40" fmla="*/ 817657 w 859789"/>
                <a:gd name="T41" fmla="*/ 1416861577 h 161925"/>
                <a:gd name="T42" fmla="*/ 772127 w 859789"/>
                <a:gd name="T43" fmla="*/ 383773666 h 161925"/>
                <a:gd name="T44" fmla="*/ 716311 w 859789"/>
                <a:gd name="T45" fmla="*/ 0 h 1619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59789" h="161925">
                  <a:moveTo>
                    <a:pt x="716286" y="0"/>
                  </a:moveTo>
                  <a:lnTo>
                    <a:pt x="143255" y="0"/>
                  </a:lnTo>
                  <a:lnTo>
                    <a:pt x="87439" y="1857"/>
                  </a:lnTo>
                  <a:lnTo>
                    <a:pt x="41909" y="6857"/>
                  </a:lnTo>
                  <a:lnTo>
                    <a:pt x="11239" y="14144"/>
                  </a:lnTo>
                  <a:lnTo>
                    <a:pt x="0" y="22859"/>
                  </a:lnTo>
                  <a:lnTo>
                    <a:pt x="0" y="115823"/>
                  </a:lnTo>
                  <a:lnTo>
                    <a:pt x="11239" y="125182"/>
                  </a:lnTo>
                  <a:lnTo>
                    <a:pt x="41909" y="132397"/>
                  </a:lnTo>
                  <a:lnTo>
                    <a:pt x="87439" y="137040"/>
                  </a:lnTo>
                  <a:lnTo>
                    <a:pt x="143255" y="138683"/>
                  </a:lnTo>
                  <a:lnTo>
                    <a:pt x="24383" y="161543"/>
                  </a:lnTo>
                  <a:lnTo>
                    <a:pt x="358146" y="138683"/>
                  </a:lnTo>
                  <a:lnTo>
                    <a:pt x="716286" y="138683"/>
                  </a:lnTo>
                  <a:lnTo>
                    <a:pt x="772102" y="137040"/>
                  </a:lnTo>
                  <a:lnTo>
                    <a:pt x="817632" y="132397"/>
                  </a:lnTo>
                  <a:lnTo>
                    <a:pt x="848302" y="125182"/>
                  </a:lnTo>
                  <a:lnTo>
                    <a:pt x="859542" y="115823"/>
                  </a:lnTo>
                  <a:lnTo>
                    <a:pt x="859542" y="22859"/>
                  </a:lnTo>
                  <a:lnTo>
                    <a:pt x="848302" y="14144"/>
                  </a:lnTo>
                  <a:lnTo>
                    <a:pt x="817632" y="6857"/>
                  </a:lnTo>
                  <a:lnTo>
                    <a:pt x="772102" y="1857"/>
                  </a:lnTo>
                  <a:lnTo>
                    <a:pt x="716286" y="0"/>
                  </a:lnTo>
                  <a:close/>
                </a:path>
              </a:pathLst>
            </a:custGeom>
            <a:solidFill>
              <a:srgbClr val="98CCCC"/>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fr-FR"/>
            </a:p>
          </p:txBody>
        </p:sp>
        <p:sp>
          <p:nvSpPr>
            <p:cNvPr id="29707" name="object 13">
              <a:extLst>
                <a:ext uri="{FF2B5EF4-FFF2-40B4-BE49-F238E27FC236}">
                  <a16:creationId xmlns:a16="http://schemas.microsoft.com/office/drawing/2014/main" id="{C982199E-5AAB-4E10-9568-9328FA9CDF6F}"/>
                </a:ext>
              </a:extLst>
            </p:cNvPr>
            <p:cNvSpPr>
              <a:spLocks/>
            </p:cNvSpPr>
            <p:nvPr/>
          </p:nvSpPr>
          <p:spPr bwMode="auto">
            <a:xfrm>
              <a:off x="1207001" y="2305652"/>
              <a:ext cx="859790" cy="264193"/>
            </a:xfrm>
            <a:custGeom>
              <a:avLst/>
              <a:gdLst>
                <a:gd name="T0" fmla="*/ 143255 w 859789"/>
                <a:gd name="T1" fmla="*/ 0 h 161925"/>
                <a:gd name="T2" fmla="*/ 87439 w 859789"/>
                <a:gd name="T3" fmla="*/ 383773666 h 161925"/>
                <a:gd name="T4" fmla="*/ 41909 w 859789"/>
                <a:gd name="T5" fmla="*/ 1416861577 h 161925"/>
                <a:gd name="T6" fmla="*/ 11239 w 859789"/>
                <a:gd name="T7" fmla="*/ 2147483646 h 161925"/>
                <a:gd name="T8" fmla="*/ 0 w 859789"/>
                <a:gd name="T9" fmla="*/ 2147483646 h 161925"/>
                <a:gd name="T10" fmla="*/ 0 w 859789"/>
                <a:gd name="T11" fmla="*/ 2147483646 h 161925"/>
                <a:gd name="T12" fmla="*/ 11239 w 859789"/>
                <a:gd name="T13" fmla="*/ 2147483646 h 161925"/>
                <a:gd name="T14" fmla="*/ 41909 w 859789"/>
                <a:gd name="T15" fmla="*/ 2147483646 h 161925"/>
                <a:gd name="T16" fmla="*/ 87439 w 859789"/>
                <a:gd name="T17" fmla="*/ 2147483646 h 161925"/>
                <a:gd name="T18" fmla="*/ 143255 w 859789"/>
                <a:gd name="T19" fmla="*/ 2147483646 h 161925"/>
                <a:gd name="T20" fmla="*/ 24383 w 859789"/>
                <a:gd name="T21" fmla="*/ 2147483646 h 161925"/>
                <a:gd name="T22" fmla="*/ 358146 w 859789"/>
                <a:gd name="T23" fmla="*/ 2147483646 h 161925"/>
                <a:gd name="T24" fmla="*/ 716311 w 859789"/>
                <a:gd name="T25" fmla="*/ 2147483646 h 161925"/>
                <a:gd name="T26" fmla="*/ 772127 w 859789"/>
                <a:gd name="T27" fmla="*/ 2147483646 h 161925"/>
                <a:gd name="T28" fmla="*/ 817657 w 859789"/>
                <a:gd name="T29" fmla="*/ 2147483646 h 161925"/>
                <a:gd name="T30" fmla="*/ 848327 w 859789"/>
                <a:gd name="T31" fmla="*/ 2147483646 h 161925"/>
                <a:gd name="T32" fmla="*/ 859567 w 859789"/>
                <a:gd name="T33" fmla="*/ 2147483646 h 161925"/>
                <a:gd name="T34" fmla="*/ 859567 w 859789"/>
                <a:gd name="T35" fmla="*/ 2147483646 h 161925"/>
                <a:gd name="T36" fmla="*/ 848327 w 859789"/>
                <a:gd name="T37" fmla="*/ 2147483646 h 161925"/>
                <a:gd name="T38" fmla="*/ 817657 w 859789"/>
                <a:gd name="T39" fmla="*/ 1416861577 h 161925"/>
                <a:gd name="T40" fmla="*/ 772127 w 859789"/>
                <a:gd name="T41" fmla="*/ 383773666 h 161925"/>
                <a:gd name="T42" fmla="*/ 716311 w 859789"/>
                <a:gd name="T43" fmla="*/ 0 h 161925"/>
                <a:gd name="T44" fmla="*/ 143255 w 859789"/>
                <a:gd name="T45" fmla="*/ 0 h 16192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859789" h="161925">
                  <a:moveTo>
                    <a:pt x="143255" y="0"/>
                  </a:moveTo>
                  <a:lnTo>
                    <a:pt x="87439" y="1857"/>
                  </a:lnTo>
                  <a:lnTo>
                    <a:pt x="41909" y="6857"/>
                  </a:lnTo>
                  <a:lnTo>
                    <a:pt x="11239" y="14144"/>
                  </a:lnTo>
                  <a:lnTo>
                    <a:pt x="0" y="22859"/>
                  </a:lnTo>
                  <a:lnTo>
                    <a:pt x="0" y="115823"/>
                  </a:lnTo>
                  <a:lnTo>
                    <a:pt x="11239" y="125182"/>
                  </a:lnTo>
                  <a:lnTo>
                    <a:pt x="41909" y="132397"/>
                  </a:lnTo>
                  <a:lnTo>
                    <a:pt x="87439" y="137040"/>
                  </a:lnTo>
                  <a:lnTo>
                    <a:pt x="143255" y="138683"/>
                  </a:lnTo>
                  <a:lnTo>
                    <a:pt x="24383" y="161543"/>
                  </a:lnTo>
                  <a:lnTo>
                    <a:pt x="358146" y="138683"/>
                  </a:lnTo>
                  <a:lnTo>
                    <a:pt x="716286" y="138683"/>
                  </a:lnTo>
                  <a:lnTo>
                    <a:pt x="772102" y="137040"/>
                  </a:lnTo>
                  <a:lnTo>
                    <a:pt x="817632" y="132397"/>
                  </a:lnTo>
                  <a:lnTo>
                    <a:pt x="848302" y="125182"/>
                  </a:lnTo>
                  <a:lnTo>
                    <a:pt x="859542" y="115823"/>
                  </a:lnTo>
                  <a:lnTo>
                    <a:pt x="859542" y="22859"/>
                  </a:lnTo>
                  <a:lnTo>
                    <a:pt x="848302" y="14144"/>
                  </a:lnTo>
                  <a:lnTo>
                    <a:pt x="817632" y="6857"/>
                  </a:lnTo>
                  <a:lnTo>
                    <a:pt x="772102" y="1857"/>
                  </a:lnTo>
                  <a:lnTo>
                    <a:pt x="716286" y="0"/>
                  </a:lnTo>
                  <a:lnTo>
                    <a:pt x="143255" y="0"/>
                  </a:lnTo>
                  <a:close/>
                </a:path>
              </a:pathLst>
            </a:custGeom>
            <a:noFill/>
            <a:ln w="3175">
              <a:solidFill>
                <a:srgbClr val="326565"/>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fr-FR"/>
            </a:p>
          </p:txBody>
        </p:sp>
      </p:grpSp>
      <p:sp>
        <p:nvSpPr>
          <p:cNvPr id="29701" name="object 14">
            <a:extLst>
              <a:ext uri="{FF2B5EF4-FFF2-40B4-BE49-F238E27FC236}">
                <a16:creationId xmlns:a16="http://schemas.microsoft.com/office/drawing/2014/main" id="{D6A297DC-BCC3-43C3-8C8A-AE0C9514FDBA}"/>
              </a:ext>
            </a:extLst>
          </p:cNvPr>
          <p:cNvSpPr txBox="1">
            <a:spLocks noChangeArrowheads="1"/>
          </p:cNvSpPr>
          <p:nvPr/>
        </p:nvSpPr>
        <p:spPr bwMode="auto">
          <a:xfrm>
            <a:off x="2529923" y="4057239"/>
            <a:ext cx="18669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0795" rIns="0" bIns="0">
            <a:spAutoFit/>
          </a:bodyPr>
          <a:lstStyle>
            <a:lvl1pPr marL="114300" indent="-115888">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nSpc>
                <a:spcPct val="111000"/>
              </a:lnSpc>
              <a:spcBef>
                <a:spcPts val="88"/>
              </a:spcBef>
            </a:pPr>
            <a:r>
              <a:rPr lang="fr-FR" altLang="fr-FR" sz="1400" dirty="0">
                <a:latin typeface="Times New Roman" panose="02020603050405020304" pitchFamily="18" charset="0"/>
                <a:cs typeface="Times New Roman" panose="02020603050405020304" pitchFamily="18" charset="0"/>
              </a:rPr>
              <a:t>Propriété désignant le code  postal d’un client</a:t>
            </a:r>
          </a:p>
        </p:txBody>
      </p:sp>
      <p:sp>
        <p:nvSpPr>
          <p:cNvPr id="29702" name="object 15">
            <a:extLst>
              <a:ext uri="{FF2B5EF4-FFF2-40B4-BE49-F238E27FC236}">
                <a16:creationId xmlns:a16="http://schemas.microsoft.com/office/drawing/2014/main" id="{27EE4C4E-D5EC-4B56-B8AD-53E166E67C3F}"/>
              </a:ext>
            </a:extLst>
          </p:cNvPr>
          <p:cNvSpPr>
            <a:spLocks noChangeArrowheads="1"/>
          </p:cNvSpPr>
          <p:nvPr/>
        </p:nvSpPr>
        <p:spPr bwMode="auto">
          <a:xfrm>
            <a:off x="4561923" y="3184115"/>
            <a:ext cx="431800" cy="682625"/>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endParaRPr lang="fr-FR" altLang="fr-FR"/>
          </a:p>
        </p:txBody>
      </p:sp>
      <p:sp>
        <p:nvSpPr>
          <p:cNvPr id="29703" name="object 16">
            <a:extLst>
              <a:ext uri="{FF2B5EF4-FFF2-40B4-BE49-F238E27FC236}">
                <a16:creationId xmlns:a16="http://schemas.microsoft.com/office/drawing/2014/main" id="{FBB7CAD7-7966-4D14-9155-7BDCE99BFBA9}"/>
              </a:ext>
            </a:extLst>
          </p:cNvPr>
          <p:cNvSpPr txBox="1">
            <a:spLocks noChangeArrowheads="1"/>
          </p:cNvSpPr>
          <p:nvPr/>
        </p:nvSpPr>
        <p:spPr bwMode="auto">
          <a:xfrm>
            <a:off x="5025474" y="3315878"/>
            <a:ext cx="4410075" cy="1481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20320" rIns="0" bIns="0">
            <a:spAutoFit/>
          </a:bodyPr>
          <a:lstStyle>
            <a:lvl1pPr>
              <a:defRPr>
                <a:solidFill>
                  <a:schemeClr val="tx1"/>
                </a:solidFill>
                <a:latin typeface="Rockwell" panose="02060603020205020403" pitchFamily="18" charset="0"/>
              </a:defRPr>
            </a:lvl1pPr>
            <a:lvl2pPr marL="742950" indent="-285750">
              <a:defRPr>
                <a:solidFill>
                  <a:schemeClr val="tx1"/>
                </a:solidFill>
                <a:latin typeface="Rockwell" panose="02060603020205020403" pitchFamily="18" charset="0"/>
              </a:defRPr>
            </a:lvl2pPr>
            <a:lvl3pPr marL="1143000" indent="-228600">
              <a:defRPr>
                <a:solidFill>
                  <a:schemeClr val="tx1"/>
                </a:solidFill>
                <a:latin typeface="Rockwell" panose="02060603020205020403" pitchFamily="18" charset="0"/>
              </a:defRPr>
            </a:lvl3pPr>
            <a:lvl4pPr marL="1600200" indent="-228600">
              <a:defRPr>
                <a:solidFill>
                  <a:schemeClr val="tx1"/>
                </a:solidFill>
                <a:latin typeface="Rockwell" panose="02060603020205020403" pitchFamily="18" charset="0"/>
              </a:defRPr>
            </a:lvl4pPr>
            <a:lvl5pPr marL="2057400" indent="-228600">
              <a:defRPr>
                <a:solidFill>
                  <a:schemeClr val="tx1"/>
                </a:solidFill>
                <a:latin typeface="Rockwell" panose="02060603020205020403" pitchFamily="18" charset="0"/>
              </a:defRPr>
            </a:lvl5pPr>
            <a:lvl6pPr marL="2514600" indent="-228600" defTabSz="457200" eaLnBrk="0" fontAlgn="base" hangingPunct="0">
              <a:spcBef>
                <a:spcPct val="0"/>
              </a:spcBef>
              <a:spcAft>
                <a:spcPct val="0"/>
              </a:spcAft>
              <a:defRPr>
                <a:solidFill>
                  <a:schemeClr val="tx1"/>
                </a:solidFill>
                <a:latin typeface="Rockwell" panose="02060603020205020403" pitchFamily="18" charset="0"/>
              </a:defRPr>
            </a:lvl6pPr>
            <a:lvl7pPr marL="2971800" indent="-228600" defTabSz="457200" eaLnBrk="0" fontAlgn="base" hangingPunct="0">
              <a:spcBef>
                <a:spcPct val="0"/>
              </a:spcBef>
              <a:spcAft>
                <a:spcPct val="0"/>
              </a:spcAft>
              <a:defRPr>
                <a:solidFill>
                  <a:schemeClr val="tx1"/>
                </a:solidFill>
                <a:latin typeface="Rockwell" panose="02060603020205020403" pitchFamily="18" charset="0"/>
              </a:defRPr>
            </a:lvl7pPr>
            <a:lvl8pPr marL="3429000" indent="-228600" defTabSz="457200" eaLnBrk="0" fontAlgn="base" hangingPunct="0">
              <a:spcBef>
                <a:spcPct val="0"/>
              </a:spcBef>
              <a:spcAft>
                <a:spcPct val="0"/>
              </a:spcAft>
              <a:defRPr>
                <a:solidFill>
                  <a:schemeClr val="tx1"/>
                </a:solidFill>
                <a:latin typeface="Rockwell" panose="02060603020205020403" pitchFamily="18" charset="0"/>
              </a:defRPr>
            </a:lvl8pPr>
            <a:lvl9pPr marL="3886200" indent="-228600" defTabSz="457200" eaLnBrk="0" fontAlgn="base" hangingPunct="0">
              <a:spcBef>
                <a:spcPct val="0"/>
              </a:spcBef>
              <a:spcAft>
                <a:spcPct val="0"/>
              </a:spcAft>
              <a:defRPr>
                <a:solidFill>
                  <a:schemeClr val="tx1"/>
                </a:solidFill>
                <a:latin typeface="Rockwell" panose="02060603020205020403" pitchFamily="18" charset="0"/>
              </a:defRPr>
            </a:lvl9pPr>
          </a:lstStyle>
          <a:p>
            <a:pPr>
              <a:lnSpc>
                <a:spcPct val="106000"/>
              </a:lnSpc>
              <a:spcBef>
                <a:spcPts val="163"/>
              </a:spcBef>
            </a:pPr>
            <a:r>
              <a:rPr lang="fr-FR" altLang="fr-FR" dirty="0">
                <a:solidFill>
                  <a:srgbClr val="326565"/>
                </a:solidFill>
                <a:latin typeface="+mn-lt"/>
                <a:cs typeface="Arial" panose="020B0604020202020204" pitchFamily="34" charset="0"/>
              </a:rPr>
              <a:t>  </a:t>
            </a:r>
            <a:r>
              <a:rPr lang="fr-FR" altLang="fr-FR" dirty="0">
                <a:solidFill>
                  <a:srgbClr val="326565"/>
                </a:solidFill>
                <a:latin typeface="+mn-lt"/>
                <a:cs typeface="Times New Roman" panose="02020603050405020304" pitchFamily="18" charset="0"/>
              </a:rPr>
              <a:t>A l'intérieur des occurrences, les propriétés  prennent des valeurs.</a:t>
            </a:r>
            <a:endParaRPr lang="fr-FR" altLang="fr-FR" dirty="0">
              <a:latin typeface="+mn-lt"/>
              <a:cs typeface="Times New Roman" panose="02020603050405020304" pitchFamily="18" charset="0"/>
            </a:endParaRPr>
          </a:p>
          <a:p>
            <a:pPr>
              <a:lnSpc>
                <a:spcPct val="106000"/>
              </a:lnSpc>
              <a:spcBef>
                <a:spcPts val="88"/>
              </a:spcBef>
            </a:pPr>
            <a:r>
              <a:rPr lang="fr-FR" altLang="fr-FR" dirty="0">
                <a:solidFill>
                  <a:srgbClr val="326565"/>
                </a:solidFill>
                <a:latin typeface="+mn-lt"/>
                <a:cs typeface="Arial" panose="020B0604020202020204" pitchFamily="34" charset="0"/>
              </a:rPr>
              <a:t>  </a:t>
            </a:r>
            <a:r>
              <a:rPr lang="fr-FR" altLang="fr-FR" dirty="0">
                <a:solidFill>
                  <a:srgbClr val="326565"/>
                </a:solidFill>
                <a:latin typeface="+mn-lt"/>
                <a:cs typeface="Times New Roman" panose="02020603050405020304" pitchFamily="18" charset="0"/>
              </a:rPr>
              <a:t>A l’intérieur de chaque occurrence,  chaque propriété ne prend qu’une seule  valeur au maximum</a:t>
            </a:r>
            <a:endParaRPr lang="fr-FR" altLang="fr-FR" dirty="0">
              <a:latin typeface="+mn-lt"/>
              <a:cs typeface="Times New Roman" panose="02020603050405020304" pitchFamily="18" charset="0"/>
            </a:endParaRPr>
          </a:p>
        </p:txBody>
      </p:sp>
      <p:sp>
        <p:nvSpPr>
          <p:cNvPr id="7" name="Titre 6">
            <a:extLst>
              <a:ext uri="{FF2B5EF4-FFF2-40B4-BE49-F238E27FC236}">
                <a16:creationId xmlns:a16="http://schemas.microsoft.com/office/drawing/2014/main" id="{C2D461D2-361E-4412-9224-F3E0E3C38D71}"/>
              </a:ext>
            </a:extLst>
          </p:cNvPr>
          <p:cNvSpPr>
            <a:spLocks noGrp="1"/>
          </p:cNvSpPr>
          <p:nvPr>
            <p:ph type="title"/>
          </p:nvPr>
        </p:nvSpPr>
        <p:spPr/>
        <p:txBody>
          <a:bodyPr/>
          <a:lstStyle/>
          <a:p>
            <a:pPr>
              <a:defRPr/>
            </a:pPr>
            <a:r>
              <a:rPr lang="fr-FR" dirty="0">
                <a:solidFill>
                  <a:schemeClr val="accent2"/>
                </a:solidFill>
                <a:latin typeface="Times New Roman" panose="02020603050405020304" pitchFamily="18" charset="0"/>
                <a:cs typeface="Times New Roman" panose="02020603050405020304" pitchFamily="18" charset="0"/>
              </a:rPr>
              <a:t>Concepts de base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Espace réservé du contenu 2">
            <a:extLst>
              <a:ext uri="{FF2B5EF4-FFF2-40B4-BE49-F238E27FC236}">
                <a16:creationId xmlns:a16="http://schemas.microsoft.com/office/drawing/2014/main" id="{08229B9C-7DC4-466B-AE66-5709293B81AD}"/>
              </a:ext>
            </a:extLst>
          </p:cNvPr>
          <p:cNvSpPr>
            <a:spLocks noGrp="1" noChangeArrowheads="1"/>
          </p:cNvSpPr>
          <p:nvPr>
            <p:ph idx="1"/>
          </p:nvPr>
        </p:nvSpPr>
        <p:spPr>
          <a:xfrm>
            <a:off x="677334" y="1776276"/>
            <a:ext cx="8596668" cy="5081724"/>
          </a:xfrm>
        </p:spPr>
        <p:txBody>
          <a:bodyPr>
            <a:noAutofit/>
          </a:bodyPr>
          <a:lstStyle/>
          <a:p>
            <a:pPr marL="0" indent="0" algn="just">
              <a:lnSpc>
                <a:spcPct val="150000"/>
              </a:lnSpc>
              <a:buNone/>
              <a:defRPr/>
            </a:pPr>
            <a:r>
              <a:rPr lang="fr-FR" altLang="fr-FR" sz="2200" b="1" dirty="0">
                <a:solidFill>
                  <a:schemeClr val="accent1"/>
                </a:solidFill>
                <a:cs typeface="Times New Roman" panose="02020603050405020304" pitchFamily="18" charset="0"/>
              </a:rPr>
              <a:t>Identifiant (ou Clé)</a:t>
            </a:r>
          </a:p>
          <a:p>
            <a:pPr algn="just" eaLnBrk="1" hangingPunct="1">
              <a:lnSpc>
                <a:spcPct val="150000"/>
              </a:lnSpc>
              <a:defRPr/>
            </a:pPr>
            <a:r>
              <a:rPr lang="fr-FR" altLang="fr-FR" sz="2200" dirty="0">
                <a:solidFill>
                  <a:srgbClr val="326565"/>
                </a:solidFill>
                <a:cs typeface="Times New Roman" panose="02020603050405020304" pitchFamily="18" charset="0"/>
              </a:rPr>
              <a:t> </a:t>
            </a:r>
            <a:r>
              <a:rPr lang="fr-FR" altLang="fr-FR" sz="2200" dirty="0">
                <a:solidFill>
                  <a:schemeClr val="tx1"/>
                </a:solidFill>
                <a:cs typeface="Times New Roman" panose="02020603050405020304" pitchFamily="18" charset="0"/>
              </a:rPr>
              <a:t>Un identifiant aussi appelé clé est un attribut qui permet de retrouver une occurrence d'entité unique à tout instant parmi celles de l’entité.</a:t>
            </a:r>
          </a:p>
          <a:p>
            <a:pPr algn="just">
              <a:lnSpc>
                <a:spcPct val="150000"/>
              </a:lnSpc>
              <a:spcBef>
                <a:spcPts val="150"/>
              </a:spcBef>
              <a:buClr>
                <a:srgbClr val="99CCCC"/>
              </a:buClr>
              <a:buSzPct val="69000"/>
              <a:buNone/>
              <a:defRPr/>
            </a:pPr>
            <a:r>
              <a:rPr lang="fr-FR" altLang="fr-FR" sz="2200" u="sng" dirty="0">
                <a:solidFill>
                  <a:schemeClr val="tx1"/>
                </a:solidFill>
                <a:cs typeface="Times New Roman" panose="02020603050405020304" pitchFamily="18" charset="0"/>
              </a:rPr>
              <a:t>Exemple</a:t>
            </a:r>
            <a:r>
              <a:rPr lang="fr-FR" altLang="fr-FR" sz="2200" dirty="0">
                <a:solidFill>
                  <a:schemeClr val="tx1"/>
                </a:solidFill>
                <a:cs typeface="Times New Roman" panose="02020603050405020304" pitchFamily="18" charset="0"/>
              </a:rPr>
              <a:t>: </a:t>
            </a:r>
            <a:r>
              <a:rPr lang="fr-FR" altLang="fr-FR" sz="2200" b="1" dirty="0" err="1">
                <a:solidFill>
                  <a:schemeClr val="tx1"/>
                </a:solidFill>
                <a:cs typeface="Times New Roman" panose="02020603050405020304" pitchFamily="18" charset="0"/>
              </a:rPr>
              <a:t>N°Imm</a:t>
            </a:r>
            <a:r>
              <a:rPr lang="fr-FR" altLang="fr-FR" sz="2200" dirty="0">
                <a:solidFill>
                  <a:schemeClr val="tx1"/>
                </a:solidFill>
                <a:cs typeface="Times New Roman" panose="02020603050405020304" pitchFamily="18" charset="0"/>
              </a:rPr>
              <a:t> pour Voitures, </a:t>
            </a:r>
            <a:r>
              <a:rPr lang="fr-FR" altLang="fr-FR" sz="2200" b="1" dirty="0">
                <a:solidFill>
                  <a:schemeClr val="tx1"/>
                </a:solidFill>
                <a:cs typeface="Times New Roman" panose="02020603050405020304" pitchFamily="18" charset="0"/>
              </a:rPr>
              <a:t>N°CIN</a:t>
            </a:r>
            <a:r>
              <a:rPr lang="fr-FR" altLang="fr-FR" sz="2200" dirty="0">
                <a:solidFill>
                  <a:schemeClr val="tx1"/>
                </a:solidFill>
                <a:cs typeface="Times New Roman" panose="02020603050405020304" pitchFamily="18" charset="0"/>
              </a:rPr>
              <a:t> pour Personnes</a:t>
            </a:r>
          </a:p>
          <a:p>
            <a:pPr algn="just">
              <a:lnSpc>
                <a:spcPct val="150000"/>
              </a:lnSpc>
              <a:spcBef>
                <a:spcPts val="175"/>
              </a:spcBef>
              <a:defRPr/>
            </a:pPr>
            <a:r>
              <a:rPr lang="fr-FR" altLang="fr-FR" sz="2200" dirty="0">
                <a:solidFill>
                  <a:schemeClr val="tx1"/>
                </a:solidFill>
                <a:cs typeface="Times New Roman" panose="02020603050405020304" pitchFamily="18" charset="0"/>
              </a:rPr>
              <a:t> Un identifiant peut être constitué de plusieurs attributs (clé composée)</a:t>
            </a:r>
          </a:p>
          <a:p>
            <a:pPr algn="just">
              <a:lnSpc>
                <a:spcPct val="150000"/>
              </a:lnSpc>
              <a:spcBef>
                <a:spcPts val="150"/>
              </a:spcBef>
              <a:buClr>
                <a:srgbClr val="99CCCC"/>
              </a:buClr>
              <a:buSzPct val="69000"/>
              <a:buNone/>
              <a:defRPr/>
            </a:pPr>
            <a:r>
              <a:rPr lang="fr-FR" altLang="fr-FR" sz="2200" u="sng" dirty="0">
                <a:solidFill>
                  <a:schemeClr val="tx1"/>
                </a:solidFill>
                <a:cs typeface="Times New Roman" panose="02020603050405020304" pitchFamily="18" charset="0"/>
              </a:rPr>
              <a:t>Exemple</a:t>
            </a:r>
            <a:r>
              <a:rPr lang="fr-FR" altLang="fr-FR" sz="2200" dirty="0">
                <a:solidFill>
                  <a:schemeClr val="tx1"/>
                </a:solidFill>
                <a:cs typeface="Times New Roman" panose="02020603050405020304" pitchFamily="18" charset="0"/>
              </a:rPr>
              <a:t>:</a:t>
            </a:r>
          </a:p>
          <a:p>
            <a:pPr marL="892175" lvl="2" indent="-342900" algn="just">
              <a:lnSpc>
                <a:spcPct val="150000"/>
              </a:lnSpc>
              <a:spcBef>
                <a:spcPts val="175"/>
              </a:spcBef>
              <a:buClr>
                <a:srgbClr val="CCCCCC"/>
              </a:buClr>
              <a:defRPr/>
            </a:pPr>
            <a:r>
              <a:rPr lang="fr-FR" altLang="fr-FR" sz="2200" dirty="0">
                <a:solidFill>
                  <a:schemeClr val="tx1"/>
                </a:solidFill>
                <a:cs typeface="Times New Roman" panose="02020603050405020304" pitchFamily="18" charset="0"/>
              </a:rPr>
              <a:t>[N° , Rue, Ville] pour Maisons</a:t>
            </a:r>
          </a:p>
        </p:txBody>
      </p:sp>
      <p:sp>
        <p:nvSpPr>
          <p:cNvPr id="5" name="Espace réservé du numéro de diapositive 4">
            <a:extLst>
              <a:ext uri="{FF2B5EF4-FFF2-40B4-BE49-F238E27FC236}">
                <a16:creationId xmlns:a16="http://schemas.microsoft.com/office/drawing/2014/main" id="{9F03D040-F2F7-4C9D-9EF2-951D949A5053}"/>
              </a:ext>
            </a:extLst>
          </p:cNvPr>
          <p:cNvSpPr>
            <a:spLocks noGrp="1"/>
          </p:cNvSpPr>
          <p:nvPr>
            <p:ph type="sldNum" sz="quarter" idx="12"/>
          </p:nvPr>
        </p:nvSpPr>
        <p:spPr/>
        <p:txBody>
          <a:bodyPr/>
          <a:lstStyle/>
          <a:p>
            <a:pPr>
              <a:defRPr/>
            </a:pPr>
            <a:fld id="{A4447FE5-E89C-4192-AE0B-C0C08E18C6C1}" type="slidenum">
              <a:rPr lang="fr-FR" altLang="fr-FR" smtClean="0"/>
              <a:pPr>
                <a:defRPr/>
              </a:pPr>
              <a:t>6</a:t>
            </a:fld>
            <a:endParaRPr lang="fr-FR" altLang="fr-FR"/>
          </a:p>
        </p:txBody>
      </p:sp>
      <p:sp>
        <p:nvSpPr>
          <p:cNvPr id="7" name="Titre 6">
            <a:extLst>
              <a:ext uri="{FF2B5EF4-FFF2-40B4-BE49-F238E27FC236}">
                <a16:creationId xmlns:a16="http://schemas.microsoft.com/office/drawing/2014/main" id="{206C300C-092F-4222-9E49-08E6990DAAEC}"/>
              </a:ext>
            </a:extLst>
          </p:cNvPr>
          <p:cNvSpPr>
            <a:spLocks noGrp="1"/>
          </p:cNvSpPr>
          <p:nvPr>
            <p:ph type="title"/>
          </p:nvPr>
        </p:nvSpPr>
        <p:spPr/>
        <p:txBody>
          <a:bodyPr/>
          <a:lstStyle/>
          <a:p>
            <a:pPr>
              <a:defRPr/>
            </a:pPr>
            <a:r>
              <a:rPr lang="fr-FR" dirty="0">
                <a:solidFill>
                  <a:schemeClr val="accent2"/>
                </a:solidFill>
                <a:latin typeface="Times New Roman" panose="02020603050405020304" pitchFamily="18" charset="0"/>
                <a:cs typeface="Times New Roman" panose="02020603050405020304" pitchFamily="18" charset="0"/>
              </a:rPr>
              <a:t>Concepts de base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A28177DF-9F2D-4773-924F-6D73C1FFCC86}"/>
              </a:ext>
            </a:extLst>
          </p:cNvPr>
          <p:cNvSpPr>
            <a:spLocks noGrp="1"/>
          </p:cNvSpPr>
          <p:nvPr>
            <p:ph type="sldNum" sz="quarter" idx="12"/>
          </p:nvPr>
        </p:nvSpPr>
        <p:spPr/>
        <p:txBody>
          <a:bodyPr/>
          <a:lstStyle/>
          <a:p>
            <a:pPr>
              <a:defRPr/>
            </a:pPr>
            <a:fld id="{638646A5-F4EF-4261-9DAF-930995ECBEAC}" type="slidenum">
              <a:rPr lang="fr-FR" altLang="fr-FR" smtClean="0"/>
              <a:pPr>
                <a:defRPr/>
              </a:pPr>
              <a:t>7</a:t>
            </a:fld>
            <a:endParaRPr lang="fr-FR" altLang="fr-FR"/>
          </a:p>
        </p:txBody>
      </p:sp>
      <p:sp>
        <p:nvSpPr>
          <p:cNvPr id="31747" name="Espace réservé du contenu 1">
            <a:extLst>
              <a:ext uri="{FF2B5EF4-FFF2-40B4-BE49-F238E27FC236}">
                <a16:creationId xmlns:a16="http://schemas.microsoft.com/office/drawing/2014/main" id="{304ED236-8AE4-4DB4-BB32-D71562F5F45D}"/>
              </a:ext>
            </a:extLst>
          </p:cNvPr>
          <p:cNvSpPr>
            <a:spLocks noGrp="1" noChangeArrowheads="1"/>
          </p:cNvSpPr>
          <p:nvPr>
            <p:ph idx="1"/>
          </p:nvPr>
        </p:nvSpPr>
        <p:spPr/>
        <p:txBody>
          <a:bodyPr/>
          <a:lstStyle/>
          <a:p>
            <a:pPr eaLnBrk="1" hangingPunct="1"/>
            <a:r>
              <a:rPr lang="fr-FR" altLang="fr-FR" sz="2400" b="1" dirty="0">
                <a:solidFill>
                  <a:schemeClr val="accent1"/>
                </a:solidFill>
              </a:rPr>
              <a:t>Identifiant (ou Clé)</a:t>
            </a:r>
            <a:endParaRPr lang="fr-FR" altLang="fr-FR" b="1" dirty="0">
              <a:solidFill>
                <a:schemeClr val="accent1"/>
              </a:solidFill>
            </a:endParaRPr>
          </a:p>
        </p:txBody>
      </p:sp>
      <p:pic>
        <p:nvPicPr>
          <p:cNvPr id="31748" name="Image 7">
            <a:extLst>
              <a:ext uri="{FF2B5EF4-FFF2-40B4-BE49-F238E27FC236}">
                <a16:creationId xmlns:a16="http://schemas.microsoft.com/office/drawing/2014/main" id="{9616EF01-9234-488C-9EE7-5D78E0515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998" y="2616199"/>
            <a:ext cx="6299027" cy="3752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re 2">
            <a:extLst>
              <a:ext uri="{FF2B5EF4-FFF2-40B4-BE49-F238E27FC236}">
                <a16:creationId xmlns:a16="http://schemas.microsoft.com/office/drawing/2014/main" id="{C13A796F-BC47-498E-9EB8-C5E63621FD8B}"/>
              </a:ext>
            </a:extLst>
          </p:cNvPr>
          <p:cNvSpPr>
            <a:spLocks noGrp="1"/>
          </p:cNvSpPr>
          <p:nvPr>
            <p:ph type="title"/>
          </p:nvPr>
        </p:nvSpPr>
        <p:spPr/>
        <p:txBody>
          <a:bodyPr/>
          <a:lstStyle/>
          <a:p>
            <a:pPr>
              <a:defRPr/>
            </a:pPr>
            <a:r>
              <a:rPr lang="fr-FR" dirty="0">
                <a:solidFill>
                  <a:schemeClr val="accent2"/>
                </a:solidFill>
                <a:latin typeface="Times New Roman" panose="02020603050405020304" pitchFamily="18" charset="0"/>
                <a:cs typeface="Times New Roman" panose="02020603050405020304" pitchFamily="18" charset="0"/>
              </a:rPr>
              <a:t>Concepts de base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4">
            <a:extLst>
              <a:ext uri="{FF2B5EF4-FFF2-40B4-BE49-F238E27FC236}">
                <a16:creationId xmlns:a16="http://schemas.microsoft.com/office/drawing/2014/main" id="{8F51DCE6-1D5D-4FF0-9F23-B04D7AEECE39}"/>
              </a:ext>
            </a:extLst>
          </p:cNvPr>
          <p:cNvSpPr>
            <a:spLocks noGrp="1"/>
          </p:cNvSpPr>
          <p:nvPr>
            <p:ph type="sldNum" sz="quarter" idx="12"/>
          </p:nvPr>
        </p:nvSpPr>
        <p:spPr/>
        <p:txBody>
          <a:bodyPr/>
          <a:lstStyle/>
          <a:p>
            <a:pPr>
              <a:defRPr/>
            </a:pPr>
            <a:fld id="{1A01CE52-CD3F-4125-AED5-F050A8F40E2A}" type="slidenum">
              <a:rPr lang="fr-FR" altLang="fr-FR" smtClean="0"/>
              <a:pPr>
                <a:defRPr/>
              </a:pPr>
              <a:t>8</a:t>
            </a:fld>
            <a:endParaRPr lang="fr-FR" altLang="fr-FR"/>
          </a:p>
        </p:txBody>
      </p:sp>
      <p:sp>
        <p:nvSpPr>
          <p:cNvPr id="32771" name="Espace réservé du contenu 1">
            <a:extLst>
              <a:ext uri="{FF2B5EF4-FFF2-40B4-BE49-F238E27FC236}">
                <a16:creationId xmlns:a16="http://schemas.microsoft.com/office/drawing/2014/main" id="{04B19028-AA28-48EB-B2BB-F086EAC46D32}"/>
              </a:ext>
            </a:extLst>
          </p:cNvPr>
          <p:cNvSpPr>
            <a:spLocks noGrp="1" noChangeArrowheads="1"/>
          </p:cNvSpPr>
          <p:nvPr>
            <p:ph idx="1"/>
          </p:nvPr>
        </p:nvSpPr>
        <p:spPr/>
        <p:txBody>
          <a:bodyPr/>
          <a:lstStyle/>
          <a:p>
            <a:pPr eaLnBrk="1" hangingPunct="1"/>
            <a:r>
              <a:rPr lang="fr-FR" altLang="fr-FR" sz="2400" b="1" dirty="0">
                <a:solidFill>
                  <a:schemeClr val="accent1"/>
                </a:solidFill>
              </a:rPr>
              <a:t>Identifiant (ou Clé)</a:t>
            </a:r>
          </a:p>
        </p:txBody>
      </p:sp>
      <p:pic>
        <p:nvPicPr>
          <p:cNvPr id="32772" name="Image 6">
            <a:extLst>
              <a:ext uri="{FF2B5EF4-FFF2-40B4-BE49-F238E27FC236}">
                <a16:creationId xmlns:a16="http://schemas.microsoft.com/office/drawing/2014/main" id="{B8171704-A682-437A-A00D-387624E647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998" y="2708274"/>
            <a:ext cx="5537027" cy="3778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re 2">
            <a:extLst>
              <a:ext uri="{FF2B5EF4-FFF2-40B4-BE49-F238E27FC236}">
                <a16:creationId xmlns:a16="http://schemas.microsoft.com/office/drawing/2014/main" id="{109913AA-54E2-4EB9-A8D7-8BBE6DFCFE92}"/>
              </a:ext>
            </a:extLst>
          </p:cNvPr>
          <p:cNvSpPr>
            <a:spLocks noGrp="1"/>
          </p:cNvSpPr>
          <p:nvPr>
            <p:ph type="title"/>
          </p:nvPr>
        </p:nvSpPr>
        <p:spPr/>
        <p:txBody>
          <a:bodyPr/>
          <a:lstStyle/>
          <a:p>
            <a:pPr>
              <a:defRPr/>
            </a:pPr>
            <a:r>
              <a:rPr lang="fr-FR" dirty="0">
                <a:solidFill>
                  <a:schemeClr val="accent2"/>
                </a:solidFill>
                <a:latin typeface="Times New Roman" panose="02020603050405020304" pitchFamily="18" charset="0"/>
                <a:cs typeface="Times New Roman" panose="02020603050405020304" pitchFamily="18" charset="0"/>
              </a:rPr>
              <a:t>Concepts de base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Espace réservé du contenu 2">
            <a:extLst>
              <a:ext uri="{FF2B5EF4-FFF2-40B4-BE49-F238E27FC236}">
                <a16:creationId xmlns:a16="http://schemas.microsoft.com/office/drawing/2014/main" id="{F1268A9E-CED4-4708-A24F-014AC8EEA164}"/>
              </a:ext>
            </a:extLst>
          </p:cNvPr>
          <p:cNvSpPr>
            <a:spLocks noGrp="1" noChangeArrowheads="1"/>
          </p:cNvSpPr>
          <p:nvPr>
            <p:ph idx="1"/>
          </p:nvPr>
        </p:nvSpPr>
        <p:spPr>
          <a:xfrm>
            <a:off x="1068175" y="1908867"/>
            <a:ext cx="7952097" cy="4516438"/>
          </a:xfrm>
        </p:spPr>
        <p:txBody>
          <a:bodyPr>
            <a:noAutofit/>
          </a:bodyPr>
          <a:lstStyle/>
          <a:p>
            <a:pPr marL="0" indent="0" algn="just">
              <a:buNone/>
            </a:pPr>
            <a:r>
              <a:rPr lang="fr-FR" altLang="fr-FR" sz="2400" b="1" dirty="0">
                <a:solidFill>
                  <a:schemeClr val="accent1"/>
                </a:solidFill>
                <a:cs typeface="Times New Roman" panose="02020603050405020304" pitchFamily="18" charset="0"/>
              </a:rPr>
              <a:t>Association (ou Relation) </a:t>
            </a:r>
          </a:p>
          <a:p>
            <a:pPr marL="0" indent="0" algn="just">
              <a:buNone/>
            </a:pPr>
            <a:r>
              <a:rPr lang="fr-FR" altLang="fr-FR" sz="2000" dirty="0">
                <a:solidFill>
                  <a:schemeClr val="tx1"/>
                </a:solidFill>
                <a:cs typeface="Times New Roman" panose="02020603050405020304" pitchFamily="18" charset="0"/>
              </a:rPr>
              <a:t>Une relation décrit un lien entre deux ou plusieurs entités. Chaque relation possède un nom, généralement un verbe à l’infinitif.</a:t>
            </a:r>
          </a:p>
          <a:p>
            <a:pPr marL="0" indent="0" algn="just">
              <a:buNone/>
            </a:pPr>
            <a:endParaRPr lang="fr-FR" altLang="fr-FR" sz="2000" dirty="0">
              <a:solidFill>
                <a:schemeClr val="tx1"/>
              </a:solidFill>
              <a:cs typeface="Times New Roman" panose="02020603050405020304" pitchFamily="18" charset="0"/>
            </a:endParaRPr>
          </a:p>
          <a:p>
            <a:pPr marL="0" indent="0" algn="just">
              <a:buNone/>
            </a:pPr>
            <a:endParaRPr lang="fr-FR" altLang="fr-FR" sz="2000" dirty="0">
              <a:solidFill>
                <a:schemeClr val="tx1"/>
              </a:solidFill>
              <a:cs typeface="Times New Roman" panose="02020603050405020304" pitchFamily="18" charset="0"/>
            </a:endParaRPr>
          </a:p>
          <a:p>
            <a:pPr marL="0" indent="0" algn="just">
              <a:buNone/>
            </a:pPr>
            <a:endParaRPr lang="fr-FR" altLang="fr-FR" sz="2000" dirty="0">
              <a:solidFill>
                <a:schemeClr val="tx1"/>
              </a:solidFill>
              <a:cs typeface="Times New Roman" panose="02020603050405020304" pitchFamily="18" charset="0"/>
            </a:endParaRPr>
          </a:p>
          <a:p>
            <a:pPr marL="0" indent="0" algn="just">
              <a:buNone/>
            </a:pPr>
            <a:r>
              <a:rPr lang="fr-FR" altLang="fr-FR" sz="2000" dirty="0">
                <a:solidFill>
                  <a:schemeClr val="tx1"/>
                </a:solidFill>
                <a:cs typeface="Times New Roman" panose="02020603050405020304" pitchFamily="18" charset="0"/>
              </a:rPr>
              <a:t>En général une association relie deux entités; elle peut toutefois relier une entité avec elle-même (relation réflexive) ou relier trois voire n entités (relation ternaire/ n-aire).</a:t>
            </a:r>
          </a:p>
          <a:p>
            <a:pPr marL="0" indent="0" algn="just">
              <a:buNone/>
            </a:pPr>
            <a:r>
              <a:rPr lang="fr-FR" altLang="fr-FR" sz="2000" dirty="0">
                <a:solidFill>
                  <a:schemeClr val="tx1"/>
                </a:solidFill>
                <a:cs typeface="Times New Roman" panose="02020603050405020304" pitchFamily="18" charset="0"/>
              </a:rPr>
              <a:t>Une relation peut avoir des attributs: on parle d’association porteuse de données.</a:t>
            </a:r>
          </a:p>
        </p:txBody>
      </p:sp>
      <p:sp>
        <p:nvSpPr>
          <p:cNvPr id="5" name="Espace réservé du numéro de diapositive 4">
            <a:extLst>
              <a:ext uri="{FF2B5EF4-FFF2-40B4-BE49-F238E27FC236}">
                <a16:creationId xmlns:a16="http://schemas.microsoft.com/office/drawing/2014/main" id="{665F9B33-7358-4718-BF31-388DCF5662F9}"/>
              </a:ext>
            </a:extLst>
          </p:cNvPr>
          <p:cNvSpPr>
            <a:spLocks noGrp="1"/>
          </p:cNvSpPr>
          <p:nvPr>
            <p:ph type="sldNum" sz="quarter" idx="12"/>
          </p:nvPr>
        </p:nvSpPr>
        <p:spPr/>
        <p:txBody>
          <a:bodyPr/>
          <a:lstStyle/>
          <a:p>
            <a:pPr>
              <a:defRPr/>
            </a:pPr>
            <a:fld id="{3513D4B7-3BF7-4551-8C02-9B40A6F59CAA}" type="slidenum">
              <a:rPr lang="fr-FR" altLang="fr-FR" smtClean="0"/>
              <a:pPr>
                <a:defRPr/>
              </a:pPr>
              <a:t>9</a:t>
            </a:fld>
            <a:endParaRPr lang="fr-FR" altLang="fr-FR"/>
          </a:p>
        </p:txBody>
      </p:sp>
      <p:pic>
        <p:nvPicPr>
          <p:cNvPr id="33796" name="Image 6">
            <a:extLst>
              <a:ext uri="{FF2B5EF4-FFF2-40B4-BE49-F238E27FC236}">
                <a16:creationId xmlns:a16="http://schemas.microsoft.com/office/drawing/2014/main" id="{8C0A1768-7F23-4793-864C-485930B7FC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43" y="4111083"/>
            <a:ext cx="685800" cy="150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Image 8">
            <a:extLst>
              <a:ext uri="{FF2B5EF4-FFF2-40B4-BE49-F238E27FC236}">
                <a16:creationId xmlns:a16="http://schemas.microsoft.com/office/drawing/2014/main" id="{F778A72F-6459-45FF-AA40-5110277432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8160" y="3199506"/>
            <a:ext cx="3032125"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re 6">
            <a:extLst>
              <a:ext uri="{FF2B5EF4-FFF2-40B4-BE49-F238E27FC236}">
                <a16:creationId xmlns:a16="http://schemas.microsoft.com/office/drawing/2014/main" id="{82924622-66F4-4115-BF90-9588B53E56F7}"/>
              </a:ext>
            </a:extLst>
          </p:cNvPr>
          <p:cNvSpPr>
            <a:spLocks noGrp="1"/>
          </p:cNvSpPr>
          <p:nvPr>
            <p:ph type="title"/>
          </p:nvPr>
        </p:nvSpPr>
        <p:spPr>
          <a:xfrm>
            <a:off x="1012343" y="738880"/>
            <a:ext cx="8596668" cy="1169987"/>
          </a:xfrm>
        </p:spPr>
        <p:txBody>
          <a:bodyPr/>
          <a:lstStyle/>
          <a:p>
            <a:pPr>
              <a:defRPr/>
            </a:pPr>
            <a:r>
              <a:rPr lang="fr-FR" dirty="0">
                <a:solidFill>
                  <a:schemeClr val="accent2"/>
                </a:solidFill>
                <a:latin typeface="Times New Roman" panose="02020603050405020304" pitchFamily="18" charset="0"/>
                <a:cs typeface="Times New Roman" panose="02020603050405020304" pitchFamily="18" charset="0"/>
              </a:rPr>
              <a:t>Concepts de base</a:t>
            </a:r>
          </a:p>
        </p:txBody>
      </p:sp>
    </p:spTree>
  </p:cSld>
  <p:clrMapOvr>
    <a:masterClrMapping/>
  </p:clrMapOvr>
</p:sld>
</file>

<file path=ppt/theme/theme1.xml><?xml version="1.0" encoding="utf-8"?>
<a:theme xmlns:a="http://schemas.openxmlformats.org/drawingml/2006/main" name="Facette">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TotalTime>
  <Words>825</Words>
  <Application>Microsoft Office PowerPoint</Application>
  <PresentationFormat>Grand écran</PresentationFormat>
  <Paragraphs>130</Paragraphs>
  <Slides>22</Slides>
  <Notes>1</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22</vt:i4>
      </vt:variant>
    </vt:vector>
  </HeadingPairs>
  <TitlesOfParts>
    <vt:vector size="30" baseType="lpstr">
      <vt:lpstr>Arial</vt:lpstr>
      <vt:lpstr>Bookman Old Style</vt:lpstr>
      <vt:lpstr>Calibri</vt:lpstr>
      <vt:lpstr>Rockwell</vt:lpstr>
      <vt:lpstr>Times New Roman</vt:lpstr>
      <vt:lpstr>Trebuchet MS</vt:lpstr>
      <vt:lpstr>Wingdings 3</vt:lpstr>
      <vt:lpstr>Facette</vt:lpstr>
      <vt:lpstr>CHAPITRE 3: MODÈLE CONCEPTUEL DES DONNÉES (MCD)</vt:lpstr>
      <vt:lpstr>Le Modèle Conceptuel des Données Définition</vt:lpstr>
      <vt:lpstr>Concepts de base</vt:lpstr>
      <vt:lpstr>Concepts de base</vt:lpstr>
      <vt:lpstr>Concepts de base</vt:lpstr>
      <vt:lpstr>Concepts de base</vt:lpstr>
      <vt:lpstr>Concepts de base</vt:lpstr>
      <vt:lpstr>Concepts de base</vt:lpstr>
      <vt:lpstr>Concepts de base</vt:lpstr>
      <vt:lpstr>Concepts de base</vt:lpstr>
      <vt:lpstr>CONCEPTS DE BASE</vt:lpstr>
      <vt:lpstr>Concepts de base</vt:lpstr>
      <vt:lpstr>Concepts de base</vt:lpstr>
      <vt:lpstr>Concepts de base</vt:lpstr>
      <vt:lpstr>Concepts de base</vt:lpstr>
      <vt:lpstr>Concepts de base</vt:lpstr>
      <vt:lpstr>Concepts de base</vt:lpstr>
      <vt:lpstr>Concepts de base</vt:lpstr>
      <vt:lpstr>Concepts de base</vt:lpstr>
      <vt:lpstr>Concepts de base</vt:lpstr>
      <vt:lpstr>Concepts de base</vt:lpstr>
      <vt:lpstr>Règles à respecter  Attribut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CHAPITRE 3: MODÈLE CONCEPTUEL DES DONNÉES (MCD)</dc:title>
  <dc:creator>Nour BEN SLIMEN</dc:creator>
  <cp:lastModifiedBy>Nour BEN SLIMEN</cp:lastModifiedBy>
  <cp:revision>1</cp:revision>
  <dcterms:created xsi:type="dcterms:W3CDTF">2023-01-23T11:10:59Z</dcterms:created>
  <dcterms:modified xsi:type="dcterms:W3CDTF">2023-01-23T11:12:05Z</dcterms:modified>
</cp:coreProperties>
</file>