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365" r:id="rId3"/>
    <p:sldId id="381" r:id="rId4"/>
    <p:sldId id="378" r:id="rId5"/>
    <p:sldId id="379" r:id="rId6"/>
    <p:sldId id="380" r:id="rId7"/>
    <p:sldId id="382" r:id="rId8"/>
    <p:sldId id="349" r:id="rId9"/>
    <p:sldId id="360" r:id="rId10"/>
    <p:sldId id="350" r:id="rId11"/>
    <p:sldId id="375" r:id="rId12"/>
    <p:sldId id="351" r:id="rId13"/>
    <p:sldId id="354" r:id="rId14"/>
    <p:sldId id="355" r:id="rId15"/>
    <p:sldId id="352" r:id="rId16"/>
    <p:sldId id="353" r:id="rId17"/>
    <p:sldId id="356" r:id="rId18"/>
    <p:sldId id="357" r:id="rId19"/>
    <p:sldId id="358" r:id="rId20"/>
    <p:sldId id="3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3D2DC-E140-4B81-8CE6-B8614730216E}" type="datetimeFigureOut">
              <a:rPr lang="fr-FR" smtClean="0"/>
              <a:t>30/01/2023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3AF2D-3B9B-433D-B03D-972705A7E9CE}" type="slidenum">
              <a:rPr lang="fr-FR" smtClean="0"/>
              <a:t>‹N°›</a:t>
            </a:fld>
            <a:endParaRPr lang="fr-FR"/>
          </a:p>
        </p:txBody>
      </p:sp>
    </p:spTree>
    <p:extLst>
      <p:ext uri="{BB962C8B-B14F-4D97-AF65-F5344CB8AC3E}">
        <p14:creationId xmlns:p14="http://schemas.microsoft.com/office/powerpoint/2010/main" val="325169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a:extLst>
              <a:ext uri="{FF2B5EF4-FFF2-40B4-BE49-F238E27FC236}">
                <a16:creationId xmlns:a16="http://schemas.microsoft.com/office/drawing/2014/main" id="{A4F47796-0A81-406C-A81D-097ABFDEA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notes 2">
            <a:extLst>
              <a:ext uri="{FF2B5EF4-FFF2-40B4-BE49-F238E27FC236}">
                <a16:creationId xmlns:a16="http://schemas.microsoft.com/office/drawing/2014/main" id="{BC5C8F20-F33D-4634-BF4B-7018AA82E3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0180" name="Espace réservé du numéro de diapositive 3">
            <a:extLst>
              <a:ext uri="{FF2B5EF4-FFF2-40B4-BE49-F238E27FC236}">
                <a16:creationId xmlns:a16="http://schemas.microsoft.com/office/drawing/2014/main" id="{851DFA0B-1FA4-4018-A673-D05A90623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C71E542-EF19-434A-8677-3B4390FB1202}" type="slidenum">
              <a:rPr lang="fr-FR" altLang="fr-FR" smtClean="0">
                <a:latin typeface="Calibri" panose="020F0502020204030204" pitchFamily="34" charset="0"/>
              </a:rPr>
              <a:pPr fontAlgn="base">
                <a:spcBef>
                  <a:spcPct val="0"/>
                </a:spcBef>
                <a:spcAft>
                  <a:spcPct val="0"/>
                </a:spcAft>
              </a:pPr>
              <a:t>2</a:t>
            </a:fld>
            <a:endParaRPr lang="fr-FR" altLang="fr-FR">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a:extLst>
              <a:ext uri="{FF2B5EF4-FFF2-40B4-BE49-F238E27FC236}">
                <a16:creationId xmlns:a16="http://schemas.microsoft.com/office/drawing/2014/main" id="{A4F47796-0A81-406C-A81D-097ABFDEA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notes 2">
            <a:extLst>
              <a:ext uri="{FF2B5EF4-FFF2-40B4-BE49-F238E27FC236}">
                <a16:creationId xmlns:a16="http://schemas.microsoft.com/office/drawing/2014/main" id="{BC5C8F20-F33D-4634-BF4B-7018AA82E3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0180" name="Espace réservé du numéro de diapositive 3">
            <a:extLst>
              <a:ext uri="{FF2B5EF4-FFF2-40B4-BE49-F238E27FC236}">
                <a16:creationId xmlns:a16="http://schemas.microsoft.com/office/drawing/2014/main" id="{851DFA0B-1FA4-4018-A673-D05A90623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C71E542-EF19-434A-8677-3B4390FB1202}" type="slidenum">
              <a:rPr lang="fr-FR" altLang="fr-FR" smtClean="0">
                <a:latin typeface="Calibri" panose="020F0502020204030204" pitchFamily="34" charset="0"/>
              </a:rPr>
              <a:pPr fontAlgn="base">
                <a:spcBef>
                  <a:spcPct val="0"/>
                </a:spcBef>
                <a:spcAft>
                  <a:spcPct val="0"/>
                </a:spcAft>
              </a:pPr>
              <a:t>3</a:t>
            </a:fld>
            <a:endParaRPr lang="fr-FR" altLang="fr-FR">
              <a:latin typeface="Calibri" panose="020F0502020204030204" pitchFamily="34" charset="0"/>
            </a:endParaRPr>
          </a:p>
        </p:txBody>
      </p:sp>
    </p:spTree>
    <p:extLst>
      <p:ext uri="{BB962C8B-B14F-4D97-AF65-F5344CB8AC3E}">
        <p14:creationId xmlns:p14="http://schemas.microsoft.com/office/powerpoint/2010/main" val="2128474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a:extLst>
              <a:ext uri="{FF2B5EF4-FFF2-40B4-BE49-F238E27FC236}">
                <a16:creationId xmlns:a16="http://schemas.microsoft.com/office/drawing/2014/main" id="{A4F47796-0A81-406C-A81D-097ABFDEA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notes 2">
            <a:extLst>
              <a:ext uri="{FF2B5EF4-FFF2-40B4-BE49-F238E27FC236}">
                <a16:creationId xmlns:a16="http://schemas.microsoft.com/office/drawing/2014/main" id="{BC5C8F20-F33D-4634-BF4B-7018AA82E3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0180" name="Espace réservé du numéro de diapositive 3">
            <a:extLst>
              <a:ext uri="{FF2B5EF4-FFF2-40B4-BE49-F238E27FC236}">
                <a16:creationId xmlns:a16="http://schemas.microsoft.com/office/drawing/2014/main" id="{851DFA0B-1FA4-4018-A673-D05A90623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C71E542-EF19-434A-8677-3B4390FB1202}" type="slidenum">
              <a:rPr lang="fr-FR" altLang="fr-FR" smtClean="0">
                <a:latin typeface="Calibri" panose="020F0502020204030204" pitchFamily="34" charset="0"/>
              </a:rPr>
              <a:pPr fontAlgn="base">
                <a:spcBef>
                  <a:spcPct val="0"/>
                </a:spcBef>
                <a:spcAft>
                  <a:spcPct val="0"/>
                </a:spcAft>
              </a:pPr>
              <a:t>4</a:t>
            </a:fld>
            <a:endParaRPr lang="fr-FR" altLang="fr-FR">
              <a:latin typeface="Calibri" panose="020F0502020204030204" pitchFamily="34" charset="0"/>
            </a:endParaRPr>
          </a:p>
        </p:txBody>
      </p:sp>
    </p:spTree>
    <p:extLst>
      <p:ext uri="{BB962C8B-B14F-4D97-AF65-F5344CB8AC3E}">
        <p14:creationId xmlns:p14="http://schemas.microsoft.com/office/powerpoint/2010/main" val="203223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a:extLst>
              <a:ext uri="{FF2B5EF4-FFF2-40B4-BE49-F238E27FC236}">
                <a16:creationId xmlns:a16="http://schemas.microsoft.com/office/drawing/2014/main" id="{A4F47796-0A81-406C-A81D-097ABFDEA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notes 2">
            <a:extLst>
              <a:ext uri="{FF2B5EF4-FFF2-40B4-BE49-F238E27FC236}">
                <a16:creationId xmlns:a16="http://schemas.microsoft.com/office/drawing/2014/main" id="{BC5C8F20-F33D-4634-BF4B-7018AA82E3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0180" name="Espace réservé du numéro de diapositive 3">
            <a:extLst>
              <a:ext uri="{FF2B5EF4-FFF2-40B4-BE49-F238E27FC236}">
                <a16:creationId xmlns:a16="http://schemas.microsoft.com/office/drawing/2014/main" id="{851DFA0B-1FA4-4018-A673-D05A90623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C71E542-EF19-434A-8677-3B4390FB1202}" type="slidenum">
              <a:rPr lang="fr-FR" altLang="fr-FR" smtClean="0">
                <a:latin typeface="Calibri" panose="020F0502020204030204" pitchFamily="34" charset="0"/>
              </a:rPr>
              <a:pPr fontAlgn="base">
                <a:spcBef>
                  <a:spcPct val="0"/>
                </a:spcBef>
                <a:spcAft>
                  <a:spcPct val="0"/>
                </a:spcAft>
              </a:pPr>
              <a:t>5</a:t>
            </a:fld>
            <a:endParaRPr lang="fr-FR" altLang="fr-FR">
              <a:latin typeface="Calibri" panose="020F0502020204030204" pitchFamily="34" charset="0"/>
            </a:endParaRPr>
          </a:p>
        </p:txBody>
      </p:sp>
    </p:spTree>
    <p:extLst>
      <p:ext uri="{BB962C8B-B14F-4D97-AF65-F5344CB8AC3E}">
        <p14:creationId xmlns:p14="http://schemas.microsoft.com/office/powerpoint/2010/main" val="2396181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a:extLst>
              <a:ext uri="{FF2B5EF4-FFF2-40B4-BE49-F238E27FC236}">
                <a16:creationId xmlns:a16="http://schemas.microsoft.com/office/drawing/2014/main" id="{A4F47796-0A81-406C-A81D-097ABFDEA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notes 2">
            <a:extLst>
              <a:ext uri="{FF2B5EF4-FFF2-40B4-BE49-F238E27FC236}">
                <a16:creationId xmlns:a16="http://schemas.microsoft.com/office/drawing/2014/main" id="{BC5C8F20-F33D-4634-BF4B-7018AA82E3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0180" name="Espace réservé du numéro de diapositive 3">
            <a:extLst>
              <a:ext uri="{FF2B5EF4-FFF2-40B4-BE49-F238E27FC236}">
                <a16:creationId xmlns:a16="http://schemas.microsoft.com/office/drawing/2014/main" id="{851DFA0B-1FA4-4018-A673-D05A90623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C71E542-EF19-434A-8677-3B4390FB1202}" type="slidenum">
              <a:rPr lang="fr-FR" altLang="fr-FR" smtClean="0">
                <a:latin typeface="Calibri" panose="020F0502020204030204" pitchFamily="34" charset="0"/>
              </a:rPr>
              <a:pPr fontAlgn="base">
                <a:spcBef>
                  <a:spcPct val="0"/>
                </a:spcBef>
                <a:spcAft>
                  <a:spcPct val="0"/>
                </a:spcAft>
              </a:pPr>
              <a:t>6</a:t>
            </a:fld>
            <a:endParaRPr lang="fr-FR" altLang="fr-FR">
              <a:latin typeface="Calibri" panose="020F0502020204030204" pitchFamily="34" charset="0"/>
            </a:endParaRPr>
          </a:p>
        </p:txBody>
      </p:sp>
    </p:spTree>
    <p:extLst>
      <p:ext uri="{BB962C8B-B14F-4D97-AF65-F5344CB8AC3E}">
        <p14:creationId xmlns:p14="http://schemas.microsoft.com/office/powerpoint/2010/main" val="276981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Espace réservé de l'image des diapositives 1">
            <a:extLst>
              <a:ext uri="{FF2B5EF4-FFF2-40B4-BE49-F238E27FC236}">
                <a16:creationId xmlns:a16="http://schemas.microsoft.com/office/drawing/2014/main" id="{A4F47796-0A81-406C-A81D-097ABFDEA0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Espace réservé des notes 2">
            <a:extLst>
              <a:ext uri="{FF2B5EF4-FFF2-40B4-BE49-F238E27FC236}">
                <a16:creationId xmlns:a16="http://schemas.microsoft.com/office/drawing/2014/main" id="{BC5C8F20-F33D-4634-BF4B-7018AA82E3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0180" name="Espace réservé du numéro de diapositive 3">
            <a:extLst>
              <a:ext uri="{FF2B5EF4-FFF2-40B4-BE49-F238E27FC236}">
                <a16:creationId xmlns:a16="http://schemas.microsoft.com/office/drawing/2014/main" id="{851DFA0B-1FA4-4018-A673-D05A906238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0C71E542-EF19-434A-8677-3B4390FB1202}" type="slidenum">
              <a:rPr lang="fr-FR" altLang="fr-FR" smtClean="0">
                <a:latin typeface="Calibri" panose="020F0502020204030204" pitchFamily="34" charset="0"/>
              </a:rPr>
              <a:pPr fontAlgn="base">
                <a:spcBef>
                  <a:spcPct val="0"/>
                </a:spcBef>
                <a:spcAft>
                  <a:spcPct val="0"/>
                </a:spcAft>
              </a:pPr>
              <a:t>7</a:t>
            </a:fld>
            <a:endParaRPr lang="fr-FR" altLang="fr-FR">
              <a:latin typeface="Calibri" panose="020F0502020204030204" pitchFamily="34" charset="0"/>
            </a:endParaRPr>
          </a:p>
        </p:txBody>
      </p:sp>
    </p:spTree>
    <p:extLst>
      <p:ext uri="{BB962C8B-B14F-4D97-AF65-F5344CB8AC3E}">
        <p14:creationId xmlns:p14="http://schemas.microsoft.com/office/powerpoint/2010/main" val="326631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e l'image des diapositives 1">
            <a:extLst>
              <a:ext uri="{FF2B5EF4-FFF2-40B4-BE49-F238E27FC236}">
                <a16:creationId xmlns:a16="http://schemas.microsoft.com/office/drawing/2014/main" id="{82F35649-78DF-441F-BCB9-A28ADDBE8D1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Espace réservé des notes 2">
            <a:extLst>
              <a:ext uri="{FF2B5EF4-FFF2-40B4-BE49-F238E27FC236}">
                <a16:creationId xmlns:a16="http://schemas.microsoft.com/office/drawing/2014/main" id="{A976A617-6ACA-42A5-B830-C77D737FB7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5300" name="Espace réservé du numéro de diapositive 3">
            <a:extLst>
              <a:ext uri="{FF2B5EF4-FFF2-40B4-BE49-F238E27FC236}">
                <a16:creationId xmlns:a16="http://schemas.microsoft.com/office/drawing/2014/main" id="{1F55DF38-3679-4AC4-A2D5-C54862848B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9EED083D-6D88-4538-A007-50B868122330}" type="slidenum">
              <a:rPr lang="fr-FR" altLang="fr-FR" smtClean="0">
                <a:latin typeface="Calibri" panose="020F0502020204030204" pitchFamily="34" charset="0"/>
              </a:rPr>
              <a:pPr fontAlgn="base">
                <a:spcBef>
                  <a:spcPct val="0"/>
                </a:spcBef>
                <a:spcAft>
                  <a:spcPct val="0"/>
                </a:spcAft>
              </a:pPr>
              <a:t>10</a:t>
            </a:fld>
            <a:endParaRPr lang="fr-FR" altLang="fr-FR">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Espace réservé de l'image des diapositives 1">
            <a:extLst>
              <a:ext uri="{FF2B5EF4-FFF2-40B4-BE49-F238E27FC236}">
                <a16:creationId xmlns:a16="http://schemas.microsoft.com/office/drawing/2014/main" id="{47A6E89D-9EB0-40F1-8A3C-6EC0CCED099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Espace réservé des notes 2">
            <a:extLst>
              <a:ext uri="{FF2B5EF4-FFF2-40B4-BE49-F238E27FC236}">
                <a16:creationId xmlns:a16="http://schemas.microsoft.com/office/drawing/2014/main" id="{4877DC3A-2CB9-4C5D-90B1-CDC0AE260EA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dirty="0"/>
          </a:p>
        </p:txBody>
      </p:sp>
      <p:sp>
        <p:nvSpPr>
          <p:cNvPr id="57348" name="Espace réservé du numéro de diapositive 3">
            <a:extLst>
              <a:ext uri="{FF2B5EF4-FFF2-40B4-BE49-F238E27FC236}">
                <a16:creationId xmlns:a16="http://schemas.microsoft.com/office/drawing/2014/main" id="{2B163277-3679-4BDF-B323-5077305EC3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3E9EF2A2-4EA3-4CB8-ACDF-EB20E325B450}" type="slidenum">
              <a:rPr lang="fr-FR" altLang="fr-FR" smtClean="0">
                <a:latin typeface="Calibri" panose="020F0502020204030204" pitchFamily="34" charset="0"/>
              </a:rPr>
              <a:pPr fontAlgn="base">
                <a:spcBef>
                  <a:spcPct val="0"/>
                </a:spcBef>
                <a:spcAft>
                  <a:spcPct val="0"/>
                </a:spcAft>
              </a:pPr>
              <a:t>11</a:t>
            </a:fld>
            <a:endParaRPr lang="fr-FR" altLang="fr-FR">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Espace réservé de l'image des diapositives 1">
            <a:extLst>
              <a:ext uri="{FF2B5EF4-FFF2-40B4-BE49-F238E27FC236}">
                <a16:creationId xmlns:a16="http://schemas.microsoft.com/office/drawing/2014/main" id="{430D59C5-C33F-41A7-836F-1467196BF2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Espace réservé des notes 2">
            <a:extLst>
              <a:ext uri="{FF2B5EF4-FFF2-40B4-BE49-F238E27FC236}">
                <a16:creationId xmlns:a16="http://schemas.microsoft.com/office/drawing/2014/main" id="{2FF224D1-B2F8-4F07-8E82-16A44EE17B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a:p>
        </p:txBody>
      </p:sp>
      <p:sp>
        <p:nvSpPr>
          <p:cNvPr id="62468" name="Espace réservé du numéro de diapositive 3">
            <a:extLst>
              <a:ext uri="{FF2B5EF4-FFF2-40B4-BE49-F238E27FC236}">
                <a16:creationId xmlns:a16="http://schemas.microsoft.com/office/drawing/2014/main" id="{F3251623-7CB8-4DC1-88A5-6617043406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B8160CC8-5D72-4816-9374-942AE281EFE5}" type="slidenum">
              <a:rPr lang="fr-FR" altLang="fr-FR" smtClean="0">
                <a:latin typeface="Calibri" panose="020F0502020204030204" pitchFamily="34" charset="0"/>
              </a:rPr>
              <a:pPr fontAlgn="base">
                <a:spcBef>
                  <a:spcPct val="0"/>
                </a:spcBef>
                <a:spcAft>
                  <a:spcPct val="0"/>
                </a:spcAft>
              </a:pPr>
              <a:t>15</a:t>
            </a:fld>
            <a:endParaRPr lang="fr-FR" altLang="fr-FR">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14E69F-23AD-7BD4-8474-4BD62F471B93}"/>
              </a:ext>
            </a:extLst>
          </p:cNvPr>
          <p:cNvSpPr>
            <a:spLocks noGrp="1"/>
          </p:cNvSpPr>
          <p:nvPr>
            <p:ph type="ctrTitle"/>
          </p:nvPr>
        </p:nvSpPr>
        <p:spPr/>
        <p:txBody>
          <a:bodyPr/>
          <a:lstStyle/>
          <a:p>
            <a:r>
              <a:rPr lang="fr-FR" dirty="0"/>
              <a:t>Chapitre 3: MCD (Part II)</a:t>
            </a:r>
          </a:p>
        </p:txBody>
      </p:sp>
      <p:sp>
        <p:nvSpPr>
          <p:cNvPr id="3" name="Sous-titre 2">
            <a:extLst>
              <a:ext uri="{FF2B5EF4-FFF2-40B4-BE49-F238E27FC236}">
                <a16:creationId xmlns:a16="http://schemas.microsoft.com/office/drawing/2014/main" id="{BC8EA33A-B2E1-80E3-7C1D-46E900DEB9C7}"/>
              </a:ext>
            </a:extLst>
          </p:cNvPr>
          <p:cNvSpPr>
            <a:spLocks noGrp="1"/>
          </p:cNvSpPr>
          <p:nvPr>
            <p:ph type="subTitle" idx="1"/>
          </p:nvPr>
        </p:nvSpPr>
        <p:spPr/>
        <p:txBody>
          <a:bodyPr/>
          <a:lstStyle/>
          <a:p>
            <a:r>
              <a:rPr lang="fr-FR" dirty="0"/>
              <a:t>Nour H.  BEN SLIMEN ATTAOUI</a:t>
            </a:r>
          </a:p>
        </p:txBody>
      </p:sp>
      <p:pic>
        <p:nvPicPr>
          <p:cNvPr id="7" name="Image 6">
            <a:extLst>
              <a:ext uri="{FF2B5EF4-FFF2-40B4-BE49-F238E27FC236}">
                <a16:creationId xmlns:a16="http://schemas.microsoft.com/office/drawing/2014/main" id="{73EE5AAC-FB9D-893C-8C61-6C7C6DFBCEB4}"/>
              </a:ext>
            </a:extLst>
          </p:cNvPr>
          <p:cNvPicPr>
            <a:picLocks noChangeAspect="1"/>
          </p:cNvPicPr>
          <p:nvPr/>
        </p:nvPicPr>
        <p:blipFill>
          <a:blip r:embed="rId2"/>
          <a:stretch>
            <a:fillRect/>
          </a:stretch>
        </p:blipFill>
        <p:spPr>
          <a:xfrm>
            <a:off x="1265475" y="271368"/>
            <a:ext cx="1524213" cy="1505160"/>
          </a:xfrm>
          <a:prstGeom prst="rect">
            <a:avLst/>
          </a:prstGeom>
        </p:spPr>
      </p:pic>
    </p:spTree>
    <p:extLst>
      <p:ext uri="{BB962C8B-B14F-4D97-AF65-F5344CB8AC3E}">
        <p14:creationId xmlns:p14="http://schemas.microsoft.com/office/powerpoint/2010/main" val="406887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FFE9CC6-F1F1-4DB3-9A14-4D9CFA131280}"/>
              </a:ext>
            </a:extLst>
          </p:cNvPr>
          <p:cNvSpPr>
            <a:spLocks noGrp="1"/>
          </p:cNvSpPr>
          <p:nvPr>
            <p:ph idx="1"/>
          </p:nvPr>
        </p:nvSpPr>
        <p:spPr>
          <a:xfrm>
            <a:off x="677334" y="1978027"/>
            <a:ext cx="8596668" cy="4063336"/>
          </a:xfrm>
        </p:spPr>
        <p:txBody>
          <a:bodyPr>
            <a:normAutofit/>
          </a:bodyPr>
          <a:lstStyle/>
          <a:p>
            <a:pPr marL="0" indent="0" algn="just">
              <a:lnSpc>
                <a:spcPct val="150000"/>
              </a:lnSpc>
              <a:buNone/>
              <a:defRPr/>
            </a:pPr>
            <a:r>
              <a:rPr lang="fr-FR" b="1" dirty="0">
                <a:solidFill>
                  <a:schemeClr val="accent1"/>
                </a:solidFill>
                <a:cs typeface="Times New Roman" panose="02020603050405020304" pitchFamily="18" charset="0"/>
              </a:rPr>
              <a:t>Identification relative </a:t>
            </a:r>
          </a:p>
          <a:p>
            <a:pPr algn="just">
              <a:lnSpc>
                <a:spcPct val="150000"/>
              </a:lnSpc>
              <a:defRPr/>
            </a:pPr>
            <a:r>
              <a:rPr lang="fr-FR" altLang="fr-FR" dirty="0">
                <a:solidFill>
                  <a:srgbClr val="000000"/>
                </a:solidFill>
              </a:rPr>
              <a:t>Une entité faible, ou dépendante, possède un identifiant qui n'est pas suffisant pour identifier de manière unique chacune des occurrences, mais nécessite l'identifiant d'une autre entité avec laquelle elle est associée. </a:t>
            </a:r>
            <a:r>
              <a:rPr lang="fr-FR" altLang="fr-FR" b="1" dirty="0">
                <a:solidFill>
                  <a:schemeClr val="tx1"/>
                </a:solidFill>
              </a:rPr>
              <a:t>L'identifiant est dit 'relatif’.</a:t>
            </a:r>
          </a:p>
          <a:p>
            <a:pPr marL="0" indent="0" algn="just">
              <a:lnSpc>
                <a:spcPct val="150000"/>
              </a:lnSpc>
              <a:buNone/>
              <a:defRPr/>
            </a:pPr>
            <a:endParaRPr lang="fr-FR"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EAB0052-B7DC-4F6F-B002-74360D1FB376}"/>
              </a:ext>
            </a:extLst>
          </p:cNvPr>
          <p:cNvSpPr>
            <a:spLocks noGrp="1"/>
          </p:cNvSpPr>
          <p:nvPr>
            <p:ph type="sldNum" sz="quarter" idx="12"/>
          </p:nvPr>
        </p:nvSpPr>
        <p:spPr/>
        <p:txBody>
          <a:bodyPr/>
          <a:lstStyle/>
          <a:p>
            <a:pPr>
              <a:defRPr/>
            </a:pPr>
            <a:fld id="{8CF18E3F-FBF0-4AB9-8E4E-773F55AE6A15}" type="slidenum">
              <a:rPr lang="fr-FR" altLang="fr-FR" smtClean="0"/>
              <a:pPr>
                <a:defRPr/>
              </a:pPr>
              <a:t>10</a:t>
            </a:fld>
            <a:endParaRPr lang="fr-FR" altLang="fr-FR"/>
          </a:p>
        </p:txBody>
      </p:sp>
      <p:pic>
        <p:nvPicPr>
          <p:cNvPr id="54276" name="Image 6">
            <a:extLst>
              <a:ext uri="{FF2B5EF4-FFF2-40B4-BE49-F238E27FC236}">
                <a16:creationId xmlns:a16="http://schemas.microsoft.com/office/drawing/2014/main" id="{02934683-A6E2-4FBE-8250-BE11AF04B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692" y="4389543"/>
            <a:ext cx="7699375" cy="213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re 1">
            <a:extLst>
              <a:ext uri="{FF2B5EF4-FFF2-40B4-BE49-F238E27FC236}">
                <a16:creationId xmlns:a16="http://schemas.microsoft.com/office/drawing/2014/main" id="{A1D86444-1C56-4BC2-9FF5-5B2B445F0CD4}"/>
              </a:ext>
            </a:extLst>
          </p:cNvPr>
          <p:cNvSpPr>
            <a:spLocks noGrp="1"/>
          </p:cNvSpPr>
          <p:nvPr>
            <p:ph type="title"/>
          </p:nvPr>
        </p:nvSpPr>
        <p:spPr>
          <a:xfrm>
            <a:off x="655107" y="661519"/>
            <a:ext cx="8277225" cy="1316507"/>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EB0C0A5-5D78-4CE5-8F21-5E86A9B16915}"/>
              </a:ext>
            </a:extLst>
          </p:cNvPr>
          <p:cNvSpPr>
            <a:spLocks noGrp="1"/>
          </p:cNvSpPr>
          <p:nvPr>
            <p:ph idx="1"/>
          </p:nvPr>
        </p:nvSpPr>
        <p:spPr>
          <a:xfrm>
            <a:off x="655107" y="1867407"/>
            <a:ext cx="9009592" cy="4465294"/>
          </a:xfrm>
        </p:spPr>
        <p:txBody>
          <a:bodyPr/>
          <a:lstStyle/>
          <a:p>
            <a:pPr marL="0" indent="0" algn="just">
              <a:buNone/>
              <a:defRPr/>
            </a:pPr>
            <a:r>
              <a:rPr lang="fr-FR" b="1" dirty="0">
                <a:solidFill>
                  <a:schemeClr val="accent1"/>
                </a:solidFill>
                <a:cs typeface="Times New Roman" panose="02020603050405020304" pitchFamily="18" charset="0"/>
              </a:rPr>
              <a:t>Identification relative </a:t>
            </a:r>
          </a:p>
          <a:p>
            <a:pPr marL="0" indent="0" algn="just">
              <a:buNone/>
              <a:defRPr/>
            </a:pPr>
            <a:r>
              <a:rPr lang="fr-FR" b="1" u="sng" dirty="0">
                <a:solidFill>
                  <a:schemeClr val="tx1"/>
                </a:solidFill>
                <a:cs typeface="Times New Roman" panose="02020603050405020304" pitchFamily="18" charset="0"/>
              </a:rPr>
              <a:t>Exemple:</a:t>
            </a:r>
            <a:r>
              <a:rPr lang="fr-FR" b="1" dirty="0">
                <a:solidFill>
                  <a:schemeClr val="tx1"/>
                </a:solidFill>
                <a:cs typeface="Times New Roman" panose="02020603050405020304" pitchFamily="18" charset="0"/>
              </a:rPr>
              <a:t> </a:t>
            </a:r>
            <a:r>
              <a:rPr lang="fr-FR" dirty="0">
                <a:solidFill>
                  <a:schemeClr val="tx1"/>
                </a:solidFill>
                <a:cs typeface="Times New Roman" panose="02020603050405020304" pitchFamily="18" charset="0"/>
              </a:rPr>
              <a:t>Immeuble et appartement </a:t>
            </a:r>
          </a:p>
          <a:p>
            <a:pPr algn="just">
              <a:defRPr/>
            </a:pPr>
            <a:r>
              <a:rPr lang="fr-FR" dirty="0">
                <a:solidFill>
                  <a:schemeClr val="tx1"/>
                </a:solidFill>
                <a:cs typeface="Times New Roman" panose="02020603050405020304" pitchFamily="18" charset="0"/>
              </a:rPr>
              <a:t>Un appartement a un n° dans l'immeuble, si l'immeuble n'existe pas, l'appartement non plus.</a:t>
            </a:r>
          </a:p>
          <a:p>
            <a:pPr algn="just">
              <a:defRPr/>
            </a:pPr>
            <a:r>
              <a:rPr lang="fr-FR" dirty="0">
                <a:solidFill>
                  <a:schemeClr val="tx1"/>
                </a:solidFill>
                <a:cs typeface="Times New Roman" panose="02020603050405020304" pitchFamily="18" charset="0"/>
              </a:rPr>
              <a:t>L'identifiant de cette entité faible est dit </a:t>
            </a:r>
            <a:r>
              <a:rPr lang="fr-FR" b="1" dirty="0">
                <a:solidFill>
                  <a:schemeClr val="tx1"/>
                </a:solidFill>
                <a:cs typeface="Times New Roman" panose="02020603050405020304" pitchFamily="18" charset="0"/>
              </a:rPr>
              <a:t>identifiant relatif</a:t>
            </a:r>
            <a:r>
              <a:rPr lang="fr-FR" dirty="0">
                <a:solidFill>
                  <a:schemeClr val="tx1"/>
                </a:solidFill>
                <a:cs typeface="Times New Roman" panose="02020603050405020304" pitchFamily="18" charset="0"/>
              </a:rPr>
              <a:t> et nécessite la concaténation de celui de l'entité maîtresse.</a:t>
            </a:r>
          </a:p>
          <a:p>
            <a:pPr algn="just">
              <a:defRPr/>
            </a:pPr>
            <a:r>
              <a:rPr lang="fr-FR" dirty="0">
                <a:solidFill>
                  <a:schemeClr val="tx1"/>
                </a:solidFill>
                <a:cs typeface="Times New Roman" panose="02020603050405020304" pitchFamily="18" charset="0"/>
              </a:rPr>
              <a:t>L'appartement aura comme identifiant le n° de l'immeuble + celui de l'appartement dans l'immeuble dans le schéma relationnel.</a:t>
            </a:r>
            <a:br>
              <a:rPr lang="fr-FR" b="1" dirty="0">
                <a:solidFill>
                  <a:schemeClr val="tx1"/>
                </a:solidFill>
                <a:cs typeface="Times New Roman" panose="02020603050405020304" pitchFamily="18" charset="0"/>
              </a:rPr>
            </a:br>
            <a:endParaRPr lang="fr-FR" b="1"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EF96EE73-95E5-411B-97A1-BBC9B16CBACD}"/>
              </a:ext>
            </a:extLst>
          </p:cNvPr>
          <p:cNvSpPr>
            <a:spLocks noGrp="1"/>
          </p:cNvSpPr>
          <p:nvPr>
            <p:ph type="sldNum" sz="quarter" idx="12"/>
          </p:nvPr>
        </p:nvSpPr>
        <p:spPr/>
        <p:txBody>
          <a:bodyPr/>
          <a:lstStyle/>
          <a:p>
            <a:pPr>
              <a:defRPr/>
            </a:pPr>
            <a:fld id="{70BFBDF1-DC77-4DCD-8876-0F7B4E6FBA20}" type="slidenum">
              <a:rPr lang="fr-FR" altLang="fr-FR" smtClean="0"/>
              <a:pPr>
                <a:defRPr/>
              </a:pPr>
              <a:t>11</a:t>
            </a:fld>
            <a:endParaRPr lang="fr-FR" altLang="fr-FR"/>
          </a:p>
        </p:txBody>
      </p:sp>
      <p:sp>
        <p:nvSpPr>
          <p:cNvPr id="9" name="Titre 1">
            <a:extLst>
              <a:ext uri="{FF2B5EF4-FFF2-40B4-BE49-F238E27FC236}">
                <a16:creationId xmlns:a16="http://schemas.microsoft.com/office/drawing/2014/main" id="{3AD556E7-73F5-4AE3-8238-8ADDD33E6775}"/>
              </a:ext>
            </a:extLst>
          </p:cNvPr>
          <p:cNvSpPr>
            <a:spLocks noGrp="1"/>
          </p:cNvSpPr>
          <p:nvPr>
            <p:ph type="title"/>
          </p:nvPr>
        </p:nvSpPr>
        <p:spPr>
          <a:xfrm>
            <a:off x="655107" y="525299"/>
            <a:ext cx="8277225" cy="1609725"/>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pic>
        <p:nvPicPr>
          <p:cNvPr id="56325" name="Image 3">
            <a:extLst>
              <a:ext uri="{FF2B5EF4-FFF2-40B4-BE49-F238E27FC236}">
                <a16:creationId xmlns:a16="http://schemas.microsoft.com/office/drawing/2014/main" id="{A0278031-5677-48FB-BAF8-48733C60B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41" y="4958842"/>
            <a:ext cx="6959122" cy="151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9517D8D-6BC7-4FFF-9687-612F9E9ED3B2}"/>
              </a:ext>
            </a:extLst>
          </p:cNvPr>
          <p:cNvSpPr>
            <a:spLocks noGrp="1"/>
          </p:cNvSpPr>
          <p:nvPr>
            <p:ph idx="1"/>
          </p:nvPr>
        </p:nvSpPr>
        <p:spPr>
          <a:xfrm>
            <a:off x="791936" y="1844682"/>
            <a:ext cx="8844433" cy="4748363"/>
          </a:xfrm>
        </p:spPr>
        <p:txBody>
          <a:bodyPr>
            <a:normAutofit/>
          </a:bodyPr>
          <a:lstStyle/>
          <a:p>
            <a:pPr marL="0" indent="0" algn="just">
              <a:buNone/>
              <a:defRPr/>
            </a:pPr>
            <a:r>
              <a:rPr lang="fr-FR" sz="2000" b="1" dirty="0">
                <a:solidFill>
                  <a:schemeClr val="accent1"/>
                </a:solidFill>
                <a:cs typeface="Times New Roman" panose="02020603050405020304" pitchFamily="18" charset="0"/>
              </a:rPr>
              <a:t>Contraintes d’extension sur les relations ou sur les entités</a:t>
            </a:r>
          </a:p>
          <a:p>
            <a:pPr algn="just">
              <a:buFont typeface="+mj-lt"/>
              <a:buAutoNum type="arabicPeriod"/>
              <a:defRPr/>
            </a:pPr>
            <a:r>
              <a:rPr lang="fr-FR" sz="2000" b="1" dirty="0">
                <a:solidFill>
                  <a:schemeClr val="tx1"/>
                </a:solidFill>
                <a:cs typeface="Times New Roman" panose="02020603050405020304" pitchFamily="18" charset="0"/>
              </a:rPr>
              <a:t>Contraintes s’appliquant aux sous-types d’entités</a:t>
            </a:r>
          </a:p>
          <a:p>
            <a:pPr lvl="1" algn="just">
              <a:lnSpc>
                <a:spcPct val="100000"/>
              </a:lnSpc>
              <a:defRPr/>
            </a:pPr>
            <a:r>
              <a:rPr lang="fr-FR" sz="2000" b="1" dirty="0">
                <a:solidFill>
                  <a:schemeClr val="tx1"/>
                </a:solidFill>
                <a:cs typeface="Times New Roman" panose="02020603050405020304" pitchFamily="18" charset="0"/>
              </a:rPr>
              <a:t>Partition</a:t>
            </a:r>
          </a:p>
          <a:p>
            <a:pPr marL="274637" lvl="1" indent="0" algn="just">
              <a:buNone/>
              <a:defRPr/>
            </a:pPr>
            <a:r>
              <a:rPr lang="fr-FR" sz="2000" dirty="0">
                <a:solidFill>
                  <a:schemeClr val="tx1"/>
                </a:solidFill>
                <a:cs typeface="Times New Roman" panose="02020603050405020304" pitchFamily="18" charset="0"/>
              </a:rPr>
              <a:t>Toutes les occurrences du type d’entités appartiennent </a:t>
            </a:r>
            <a:r>
              <a:rPr lang="fr-FR" sz="2000" b="1" dirty="0">
                <a:solidFill>
                  <a:schemeClr val="tx1"/>
                </a:solidFill>
                <a:cs typeface="Times New Roman" panose="02020603050405020304" pitchFamily="18" charset="0"/>
              </a:rPr>
              <a:t>à une seule </a:t>
            </a:r>
            <a:r>
              <a:rPr lang="fr-FR" sz="2000" dirty="0">
                <a:solidFill>
                  <a:schemeClr val="tx1"/>
                </a:solidFill>
                <a:cs typeface="Times New Roman" panose="02020603050405020304" pitchFamily="18" charset="0"/>
              </a:rPr>
              <a:t>occurrence du sous-type d’entités.</a:t>
            </a:r>
          </a:p>
          <a:p>
            <a:pPr lvl="1" algn="just">
              <a:lnSpc>
                <a:spcPct val="100000"/>
              </a:lnSpc>
              <a:defRPr/>
            </a:pPr>
            <a:r>
              <a:rPr lang="fr-FR" sz="2000" b="1" dirty="0">
                <a:solidFill>
                  <a:schemeClr val="tx1"/>
                </a:solidFill>
                <a:cs typeface="Times New Roman" panose="02020603050405020304" pitchFamily="18" charset="0"/>
              </a:rPr>
              <a:t>Totalité </a:t>
            </a:r>
          </a:p>
          <a:p>
            <a:pPr marL="274637" lvl="1" indent="0" algn="just">
              <a:buNone/>
              <a:defRPr/>
            </a:pPr>
            <a:r>
              <a:rPr lang="fr-FR" sz="2000" dirty="0">
                <a:solidFill>
                  <a:schemeClr val="tx1"/>
                </a:solidFill>
                <a:cs typeface="Times New Roman" panose="02020603050405020304" pitchFamily="18" charset="0"/>
              </a:rPr>
              <a:t>Toutes les occurrences du type d’entités appartiennent </a:t>
            </a:r>
            <a:r>
              <a:rPr lang="fr-FR" sz="2000" b="1" dirty="0">
                <a:solidFill>
                  <a:schemeClr val="tx1"/>
                </a:solidFill>
                <a:cs typeface="Times New Roman" panose="02020603050405020304" pitchFamily="18" charset="0"/>
              </a:rPr>
              <a:t>à au moins </a:t>
            </a:r>
            <a:r>
              <a:rPr lang="fr-FR" sz="2000" dirty="0">
                <a:solidFill>
                  <a:schemeClr val="tx1"/>
                </a:solidFill>
                <a:cs typeface="Times New Roman" panose="02020603050405020304" pitchFamily="18" charset="0"/>
              </a:rPr>
              <a:t>une occurrence du sous-type d’entités.</a:t>
            </a:r>
          </a:p>
          <a:p>
            <a:pPr lvl="1" algn="just">
              <a:lnSpc>
                <a:spcPct val="100000"/>
              </a:lnSpc>
              <a:defRPr/>
            </a:pPr>
            <a:r>
              <a:rPr lang="fr-FR" sz="2000" b="1" dirty="0">
                <a:solidFill>
                  <a:schemeClr val="tx1"/>
                </a:solidFill>
                <a:cs typeface="Times New Roman" panose="02020603050405020304" pitchFamily="18" charset="0"/>
              </a:rPr>
              <a:t>Exclusion </a:t>
            </a:r>
          </a:p>
          <a:p>
            <a:pPr marL="274637" lvl="1" indent="0" algn="just">
              <a:buNone/>
              <a:defRPr/>
            </a:pPr>
            <a:r>
              <a:rPr lang="fr-FR" sz="2000" dirty="0">
                <a:solidFill>
                  <a:schemeClr val="tx1"/>
                </a:solidFill>
                <a:cs typeface="Times New Roman" panose="02020603050405020304" pitchFamily="18" charset="0"/>
              </a:rPr>
              <a:t>Toute occurrence du type d’entités appartient </a:t>
            </a:r>
            <a:r>
              <a:rPr lang="fr-FR" sz="2000" b="1" dirty="0">
                <a:solidFill>
                  <a:schemeClr val="tx1"/>
                </a:solidFill>
                <a:cs typeface="Times New Roman" panose="02020603050405020304" pitchFamily="18" charset="0"/>
              </a:rPr>
              <a:t>à au plus </a:t>
            </a:r>
            <a:r>
              <a:rPr lang="fr-FR" sz="2000" dirty="0">
                <a:solidFill>
                  <a:schemeClr val="tx1"/>
                </a:solidFill>
                <a:cs typeface="Times New Roman" panose="02020603050405020304" pitchFamily="18" charset="0"/>
              </a:rPr>
              <a:t>une occurrence du sous-type d’entités.</a:t>
            </a:r>
          </a:p>
          <a:p>
            <a:pPr marL="274637" lvl="1" indent="0" algn="just">
              <a:buNone/>
              <a:defRPr/>
            </a:pPr>
            <a:endParaRPr lang="fr-FR" sz="1800"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3DFA1E90-5AFF-49B7-B07F-49BF72422240}"/>
              </a:ext>
            </a:extLst>
          </p:cNvPr>
          <p:cNvSpPr>
            <a:spLocks noGrp="1"/>
          </p:cNvSpPr>
          <p:nvPr>
            <p:ph type="sldNum" sz="quarter" idx="12"/>
          </p:nvPr>
        </p:nvSpPr>
        <p:spPr/>
        <p:txBody>
          <a:bodyPr/>
          <a:lstStyle/>
          <a:p>
            <a:pPr>
              <a:defRPr/>
            </a:pPr>
            <a:fld id="{5DD20857-476C-4ED0-A8B1-7DB95AC58461}" type="slidenum">
              <a:rPr lang="fr-FR" altLang="fr-FR" smtClean="0"/>
              <a:pPr>
                <a:defRPr/>
              </a:pPr>
              <a:t>12</a:t>
            </a:fld>
            <a:endParaRPr lang="fr-FR" altLang="fr-FR"/>
          </a:p>
        </p:txBody>
      </p:sp>
      <p:sp>
        <p:nvSpPr>
          <p:cNvPr id="58373" name="ZoneTexte 6">
            <a:extLst>
              <a:ext uri="{FF2B5EF4-FFF2-40B4-BE49-F238E27FC236}">
                <a16:creationId xmlns:a16="http://schemas.microsoft.com/office/drawing/2014/main" id="{CE896E1B-A079-47C8-9AD5-51E47B2AA4D3}"/>
              </a:ext>
            </a:extLst>
          </p:cNvPr>
          <p:cNvSpPr txBox="1">
            <a:spLocks noChangeArrowheads="1"/>
          </p:cNvSpPr>
          <p:nvPr/>
        </p:nvSpPr>
        <p:spPr bwMode="auto">
          <a:xfrm>
            <a:off x="2897323" y="2744111"/>
            <a:ext cx="284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sz="2000" b="1" dirty="0"/>
              <a:t>+</a:t>
            </a:r>
          </a:p>
        </p:txBody>
      </p:sp>
      <p:sp>
        <p:nvSpPr>
          <p:cNvPr id="58375" name="ZoneTexte 8">
            <a:extLst>
              <a:ext uri="{FF2B5EF4-FFF2-40B4-BE49-F238E27FC236}">
                <a16:creationId xmlns:a16="http://schemas.microsoft.com/office/drawing/2014/main" id="{3BBD3998-4905-475B-88D9-75F7012F0743}"/>
              </a:ext>
            </a:extLst>
          </p:cNvPr>
          <p:cNvSpPr txBox="1">
            <a:spLocks noChangeArrowheads="1"/>
          </p:cNvSpPr>
          <p:nvPr/>
        </p:nvSpPr>
        <p:spPr bwMode="auto">
          <a:xfrm>
            <a:off x="2921272" y="3973512"/>
            <a:ext cx="284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sz="2000" b="1" dirty="0"/>
              <a:t>T</a:t>
            </a:r>
          </a:p>
        </p:txBody>
      </p:sp>
      <p:sp>
        <p:nvSpPr>
          <p:cNvPr id="58377" name="ZoneTexte 10">
            <a:extLst>
              <a:ext uri="{FF2B5EF4-FFF2-40B4-BE49-F238E27FC236}">
                <a16:creationId xmlns:a16="http://schemas.microsoft.com/office/drawing/2014/main" id="{036413AD-B2BA-4C17-8AAA-0CD390E4349F}"/>
              </a:ext>
            </a:extLst>
          </p:cNvPr>
          <p:cNvSpPr txBox="1">
            <a:spLocks noChangeArrowheads="1"/>
          </p:cNvSpPr>
          <p:nvPr/>
        </p:nvSpPr>
        <p:spPr bwMode="auto">
          <a:xfrm>
            <a:off x="2921272" y="5098928"/>
            <a:ext cx="284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sz="2000" b="1" dirty="0"/>
              <a:t>x</a:t>
            </a:r>
          </a:p>
        </p:txBody>
      </p:sp>
      <p:sp>
        <p:nvSpPr>
          <p:cNvPr id="13" name="Titre 1">
            <a:extLst>
              <a:ext uri="{FF2B5EF4-FFF2-40B4-BE49-F238E27FC236}">
                <a16:creationId xmlns:a16="http://schemas.microsoft.com/office/drawing/2014/main" id="{55F0FDF8-1220-4430-80F2-36A80071AC48}"/>
              </a:ext>
            </a:extLst>
          </p:cNvPr>
          <p:cNvSpPr>
            <a:spLocks noGrp="1"/>
          </p:cNvSpPr>
          <p:nvPr>
            <p:ph type="title"/>
          </p:nvPr>
        </p:nvSpPr>
        <p:spPr>
          <a:xfrm>
            <a:off x="791936" y="367147"/>
            <a:ext cx="8277225" cy="1107282"/>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
        <p:nvSpPr>
          <p:cNvPr id="2" name="Triangle isocèle 1">
            <a:extLst>
              <a:ext uri="{FF2B5EF4-FFF2-40B4-BE49-F238E27FC236}">
                <a16:creationId xmlns:a16="http://schemas.microsoft.com/office/drawing/2014/main" id="{6EC59F43-381B-42CE-B18F-CEC50285AFE3}"/>
              </a:ext>
            </a:extLst>
          </p:cNvPr>
          <p:cNvSpPr/>
          <p:nvPr/>
        </p:nvSpPr>
        <p:spPr>
          <a:xfrm>
            <a:off x="2897323" y="2739874"/>
            <a:ext cx="360361" cy="40005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riangle isocèle 11">
            <a:extLst>
              <a:ext uri="{FF2B5EF4-FFF2-40B4-BE49-F238E27FC236}">
                <a16:creationId xmlns:a16="http://schemas.microsoft.com/office/drawing/2014/main" id="{CC543A95-62C4-4723-A306-1E967F69D4C0}"/>
              </a:ext>
            </a:extLst>
          </p:cNvPr>
          <p:cNvSpPr/>
          <p:nvPr/>
        </p:nvSpPr>
        <p:spPr>
          <a:xfrm>
            <a:off x="2883172" y="5098928"/>
            <a:ext cx="360361" cy="40005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Triangle isocèle 13">
            <a:extLst>
              <a:ext uri="{FF2B5EF4-FFF2-40B4-BE49-F238E27FC236}">
                <a16:creationId xmlns:a16="http://schemas.microsoft.com/office/drawing/2014/main" id="{FD815353-D450-4541-A5C2-984E4B9D1451}"/>
              </a:ext>
            </a:extLst>
          </p:cNvPr>
          <p:cNvSpPr/>
          <p:nvPr/>
        </p:nvSpPr>
        <p:spPr>
          <a:xfrm>
            <a:off x="2921272" y="3875086"/>
            <a:ext cx="360361" cy="40005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B799186E-DB45-40D5-AE9F-85236469D43F}"/>
              </a:ext>
            </a:extLst>
          </p:cNvPr>
          <p:cNvSpPr>
            <a:spLocks noGrp="1"/>
          </p:cNvSpPr>
          <p:nvPr>
            <p:ph type="sldNum" sz="quarter" idx="12"/>
          </p:nvPr>
        </p:nvSpPr>
        <p:spPr/>
        <p:txBody>
          <a:bodyPr/>
          <a:lstStyle/>
          <a:p>
            <a:pPr>
              <a:defRPr/>
            </a:pPr>
            <a:fld id="{7CB47AD8-C11E-45EF-8018-75442BF51BCB}" type="slidenum">
              <a:rPr lang="fr-FR" altLang="fr-FR" smtClean="0"/>
              <a:pPr>
                <a:defRPr/>
              </a:pPr>
              <a:t>13</a:t>
            </a:fld>
            <a:endParaRPr lang="fr-FR" altLang="fr-FR"/>
          </a:p>
        </p:txBody>
      </p:sp>
      <p:pic>
        <p:nvPicPr>
          <p:cNvPr id="59396" name="Image 12">
            <a:extLst>
              <a:ext uri="{FF2B5EF4-FFF2-40B4-BE49-F238E27FC236}">
                <a16:creationId xmlns:a16="http://schemas.microsoft.com/office/drawing/2014/main" id="{035B6F28-FD5B-494C-AC11-141D6C42C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652" y="1136520"/>
            <a:ext cx="5681524" cy="5718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a:extLst>
              <a:ext uri="{FF2B5EF4-FFF2-40B4-BE49-F238E27FC236}">
                <a16:creationId xmlns:a16="http://schemas.microsoft.com/office/drawing/2014/main" id="{6659866D-543E-48AF-9BD0-CE0885DBCA0B}"/>
              </a:ext>
            </a:extLst>
          </p:cNvPr>
          <p:cNvSpPr>
            <a:spLocks noGrp="1"/>
          </p:cNvSpPr>
          <p:nvPr>
            <p:ph type="title"/>
          </p:nvPr>
        </p:nvSpPr>
        <p:spPr>
          <a:xfrm>
            <a:off x="996777" y="163513"/>
            <a:ext cx="8277225" cy="1333983"/>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Espace réservé du contenu 2">
            <a:extLst>
              <a:ext uri="{FF2B5EF4-FFF2-40B4-BE49-F238E27FC236}">
                <a16:creationId xmlns:a16="http://schemas.microsoft.com/office/drawing/2014/main" id="{00622623-8E6F-4466-AE03-2A7747B3159A}"/>
              </a:ext>
            </a:extLst>
          </p:cNvPr>
          <p:cNvSpPr>
            <a:spLocks noGrp="1" noChangeArrowheads="1"/>
          </p:cNvSpPr>
          <p:nvPr>
            <p:ph idx="1"/>
          </p:nvPr>
        </p:nvSpPr>
        <p:spPr>
          <a:xfrm>
            <a:off x="996777" y="1879255"/>
            <a:ext cx="7772400" cy="4051300"/>
          </a:xfrm>
        </p:spPr>
        <p:txBody>
          <a:bodyPr/>
          <a:lstStyle/>
          <a:p>
            <a:pPr algn="just">
              <a:lnSpc>
                <a:spcPct val="100000"/>
              </a:lnSpc>
            </a:pPr>
            <a:r>
              <a:rPr lang="fr-FR" altLang="fr-FR" b="1" u="sng" dirty="0">
                <a:cs typeface="Times New Roman" panose="02020603050405020304" pitchFamily="18" charset="0"/>
              </a:rPr>
              <a:t>Exemple </a:t>
            </a:r>
          </a:p>
        </p:txBody>
      </p:sp>
      <p:sp>
        <p:nvSpPr>
          <p:cNvPr id="5" name="Espace réservé du numéro de diapositive 4">
            <a:extLst>
              <a:ext uri="{FF2B5EF4-FFF2-40B4-BE49-F238E27FC236}">
                <a16:creationId xmlns:a16="http://schemas.microsoft.com/office/drawing/2014/main" id="{EFEEFE11-2850-466A-B3EC-9F204CBA5F48}"/>
              </a:ext>
            </a:extLst>
          </p:cNvPr>
          <p:cNvSpPr>
            <a:spLocks noGrp="1"/>
          </p:cNvSpPr>
          <p:nvPr>
            <p:ph type="sldNum" sz="quarter" idx="12"/>
          </p:nvPr>
        </p:nvSpPr>
        <p:spPr/>
        <p:txBody>
          <a:bodyPr/>
          <a:lstStyle/>
          <a:p>
            <a:pPr>
              <a:defRPr/>
            </a:pPr>
            <a:fld id="{D536DEB5-B39C-4288-BFE0-DED82863D287}" type="slidenum">
              <a:rPr lang="fr-FR" altLang="fr-FR" smtClean="0"/>
              <a:pPr>
                <a:defRPr/>
              </a:pPr>
              <a:t>14</a:t>
            </a:fld>
            <a:endParaRPr lang="fr-FR" altLang="fr-FR"/>
          </a:p>
        </p:txBody>
      </p:sp>
      <p:pic>
        <p:nvPicPr>
          <p:cNvPr id="60420" name="Image 8">
            <a:extLst>
              <a:ext uri="{FF2B5EF4-FFF2-40B4-BE49-F238E27FC236}">
                <a16:creationId xmlns:a16="http://schemas.microsoft.com/office/drawing/2014/main" id="{3A47E27E-1590-41B8-9E37-F4C2964DB8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979" y="2279146"/>
            <a:ext cx="8655024" cy="431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re 1">
            <a:extLst>
              <a:ext uri="{FF2B5EF4-FFF2-40B4-BE49-F238E27FC236}">
                <a16:creationId xmlns:a16="http://schemas.microsoft.com/office/drawing/2014/main" id="{F7E81694-3F05-401A-9356-FE9AE73DF296}"/>
              </a:ext>
            </a:extLst>
          </p:cNvPr>
          <p:cNvSpPr>
            <a:spLocks noGrp="1"/>
          </p:cNvSpPr>
          <p:nvPr>
            <p:ph type="title"/>
          </p:nvPr>
        </p:nvSpPr>
        <p:spPr>
          <a:xfrm>
            <a:off x="996777" y="508002"/>
            <a:ext cx="8277225" cy="1041400"/>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
        <p:nvSpPr>
          <p:cNvPr id="2" name="ZoneTexte 1">
            <a:extLst>
              <a:ext uri="{FF2B5EF4-FFF2-40B4-BE49-F238E27FC236}">
                <a16:creationId xmlns:a16="http://schemas.microsoft.com/office/drawing/2014/main" id="{0DB40919-CE1C-0A3B-8D0D-0E76DA1A6667}"/>
              </a:ext>
            </a:extLst>
          </p:cNvPr>
          <p:cNvSpPr txBox="1"/>
          <p:nvPr/>
        </p:nvSpPr>
        <p:spPr>
          <a:xfrm>
            <a:off x="7610621" y="5509855"/>
            <a:ext cx="1221055" cy="276999"/>
          </a:xfrm>
          <a:prstGeom prst="rect">
            <a:avLst/>
          </a:prstGeom>
          <a:solidFill>
            <a:schemeClr val="bg1"/>
          </a:solidFill>
          <a:ln>
            <a:solidFill>
              <a:schemeClr val="tx1">
                <a:lumMod val="75000"/>
                <a:lumOff val="25000"/>
              </a:schemeClr>
            </a:solidFill>
          </a:ln>
        </p:spPr>
        <p:txBody>
          <a:bodyPr wrap="square" rtlCol="0">
            <a:spAutoFit/>
          </a:bodyPr>
          <a:lstStyle/>
          <a:p>
            <a:pPr algn="ctr"/>
            <a:r>
              <a:rPr lang="fr-FR" sz="1200" dirty="0">
                <a:solidFill>
                  <a:schemeClr val="tx1">
                    <a:lumMod val="75000"/>
                    <a:lumOff val="25000"/>
                  </a:schemeClr>
                </a:solidFill>
              </a:rPr>
              <a:t>Mariée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Espace réservé du contenu 6">
            <a:extLst>
              <a:ext uri="{FF2B5EF4-FFF2-40B4-BE49-F238E27FC236}">
                <a16:creationId xmlns:a16="http://schemas.microsoft.com/office/drawing/2014/main" id="{D4BBCDC1-C39D-4E38-A7B0-E40A32F166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019750" y="2305734"/>
            <a:ext cx="8080835" cy="4418023"/>
          </a:xfrm>
        </p:spPr>
      </p:pic>
      <p:sp>
        <p:nvSpPr>
          <p:cNvPr id="5" name="Espace réservé du numéro de diapositive 4">
            <a:extLst>
              <a:ext uri="{FF2B5EF4-FFF2-40B4-BE49-F238E27FC236}">
                <a16:creationId xmlns:a16="http://schemas.microsoft.com/office/drawing/2014/main" id="{A7A61C99-0B0A-4E16-9345-5E424FDA2A6D}"/>
              </a:ext>
            </a:extLst>
          </p:cNvPr>
          <p:cNvSpPr>
            <a:spLocks noGrp="1"/>
          </p:cNvSpPr>
          <p:nvPr>
            <p:ph type="sldNum" sz="quarter" idx="12"/>
          </p:nvPr>
        </p:nvSpPr>
        <p:spPr/>
        <p:txBody>
          <a:bodyPr/>
          <a:lstStyle/>
          <a:p>
            <a:pPr>
              <a:defRPr/>
            </a:pPr>
            <a:fld id="{8FB106F9-3EE4-416A-9D1A-FDAB23D98CF3}" type="slidenum">
              <a:rPr lang="fr-FR" altLang="fr-FR" smtClean="0"/>
              <a:pPr>
                <a:defRPr/>
              </a:pPr>
              <a:t>15</a:t>
            </a:fld>
            <a:endParaRPr lang="fr-FR" altLang="fr-FR"/>
          </a:p>
        </p:txBody>
      </p:sp>
      <p:sp>
        <p:nvSpPr>
          <p:cNvPr id="6" name="Titre 1">
            <a:extLst>
              <a:ext uri="{FF2B5EF4-FFF2-40B4-BE49-F238E27FC236}">
                <a16:creationId xmlns:a16="http://schemas.microsoft.com/office/drawing/2014/main" id="{742EE586-19DE-405A-A37A-361EEB19A9A5}"/>
              </a:ext>
            </a:extLst>
          </p:cNvPr>
          <p:cNvSpPr txBox="1">
            <a:spLocks/>
          </p:cNvSpPr>
          <p:nvPr/>
        </p:nvSpPr>
        <p:spPr>
          <a:xfrm>
            <a:off x="996777" y="251792"/>
            <a:ext cx="8277225" cy="1205948"/>
          </a:xfrm>
          <a:prstGeom prst="rect">
            <a:avLst/>
          </a:prstGeom>
        </p:spPr>
        <p:txBody>
          <a:bodyPr anchor="ctr">
            <a:normAutofit/>
          </a:bodyPr>
          <a:lstStyle>
            <a:lvl1pPr algn="l" rtl="0" eaLnBrk="0" fontAlgn="base" hangingPunct="0">
              <a:lnSpc>
                <a:spcPct val="90000"/>
              </a:lnSpc>
              <a:spcBef>
                <a:spcPct val="0"/>
              </a:spcBef>
              <a:spcAft>
                <a:spcPct val="0"/>
              </a:spcAft>
              <a:defRPr sz="4200" kern="1200" cap="all">
                <a:blipFill>
                  <a:blip r:embed="rId4"/>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a:lstStyle>
          <a:p>
            <a:pPr defTabSz="914400">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cap="none" dirty="0">
                <a:solidFill>
                  <a:schemeClr val="accent2"/>
                </a:solidFill>
                <a:latin typeface="Times New Roman" panose="02020603050405020304" pitchFamily="18" charset="0"/>
                <a:cs typeface="Times New Roman" panose="02020603050405020304" pitchFamily="18" charset="0"/>
              </a:rPr>
              <a:t>Merise2</a:t>
            </a:r>
            <a:endParaRPr lang="fr-FR" sz="2800" dirty="0">
              <a:solidFill>
                <a:schemeClr val="accent2"/>
              </a:solidFill>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625011A3-791C-4EA3-9EA5-4C821A642948}"/>
              </a:ext>
            </a:extLst>
          </p:cNvPr>
          <p:cNvSpPr txBox="1"/>
          <p:nvPr/>
        </p:nvSpPr>
        <p:spPr>
          <a:xfrm>
            <a:off x="978163" y="1470054"/>
            <a:ext cx="8277224" cy="830997"/>
          </a:xfrm>
          <a:prstGeom prst="rect">
            <a:avLst/>
          </a:prstGeom>
          <a:noFill/>
        </p:spPr>
        <p:txBody>
          <a:bodyPr wrap="square">
            <a:spAutoFit/>
          </a:bodyPr>
          <a:lstStyle/>
          <a:p>
            <a:pPr algn="just">
              <a:lnSpc>
                <a:spcPct val="150000"/>
              </a:lnSpc>
              <a:buFont typeface="Wingdings" panose="05000000000000000000" pitchFamily="2" charset="2"/>
              <a:buNone/>
              <a:defRPr/>
            </a:pPr>
            <a:r>
              <a:rPr lang="fr-FR" sz="2000" b="1" dirty="0">
                <a:solidFill>
                  <a:schemeClr val="accent1"/>
                </a:solidFill>
                <a:cs typeface="Times New Roman" panose="02020603050405020304" pitchFamily="18" charset="0"/>
              </a:rPr>
              <a:t>Contraintes d’extension sur les relations ou sur les entités</a:t>
            </a:r>
          </a:p>
          <a:p>
            <a:pPr marL="457200" indent="-457200" algn="just">
              <a:buFont typeface="+mj-lt"/>
              <a:buAutoNum type="arabicPeriod" startAt="2"/>
              <a:defRPr/>
            </a:pPr>
            <a:r>
              <a:rPr lang="fr-FR" b="1" dirty="0">
                <a:cs typeface="Times New Roman" panose="02020603050405020304" pitchFamily="18" charset="0"/>
              </a:rPr>
              <a:t>Contraintes s’appliquant aux associations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907C0F8-ACB7-43BE-A578-E1E55BE8E891}"/>
              </a:ext>
            </a:extLst>
          </p:cNvPr>
          <p:cNvSpPr>
            <a:spLocks noGrp="1"/>
          </p:cNvSpPr>
          <p:nvPr>
            <p:ph idx="1"/>
          </p:nvPr>
        </p:nvSpPr>
        <p:spPr>
          <a:xfrm>
            <a:off x="1159932" y="1990062"/>
            <a:ext cx="7772400" cy="4051300"/>
          </a:xfrm>
        </p:spPr>
        <p:txBody>
          <a:bodyPr/>
          <a:lstStyle/>
          <a:p>
            <a:pPr marL="0" indent="0" algn="just">
              <a:buNone/>
              <a:defRPr/>
            </a:pPr>
            <a:r>
              <a:rPr lang="fr-FR" sz="2000" b="1" dirty="0">
                <a:solidFill>
                  <a:schemeClr val="accent1"/>
                </a:solidFill>
                <a:cs typeface="Times New Roman" panose="02020603050405020304" pitchFamily="18" charset="0"/>
              </a:rPr>
              <a:t>Contraintes d’extension sur les relations ou sur les entités</a:t>
            </a:r>
          </a:p>
          <a:p>
            <a:pPr marL="457200" indent="-457200" algn="just">
              <a:buFont typeface="+mj-lt"/>
              <a:buAutoNum type="arabicPeriod" startAt="2"/>
              <a:defRPr/>
            </a:pPr>
            <a:r>
              <a:rPr lang="fr-FR" b="1" dirty="0">
                <a:solidFill>
                  <a:schemeClr val="tx1"/>
                </a:solidFill>
                <a:cs typeface="Times New Roman" panose="02020603050405020304" pitchFamily="18" charset="0"/>
              </a:rPr>
              <a:t>Contraintes s’appliquant aux associations</a:t>
            </a:r>
          </a:p>
          <a:p>
            <a:pPr lvl="1" algn="just">
              <a:lnSpc>
                <a:spcPct val="100000"/>
              </a:lnSpc>
              <a:buFont typeface="Wingdings" panose="05000000000000000000" pitchFamily="2" charset="2"/>
              <a:buChar char="v"/>
              <a:defRPr/>
            </a:pPr>
            <a:r>
              <a:rPr lang="fr-FR" b="1" dirty="0">
                <a:solidFill>
                  <a:schemeClr val="accent5">
                    <a:lumMod val="50000"/>
                  </a:schemeClr>
                </a:solidFill>
                <a:cs typeface="Times New Roman" panose="02020603050405020304" pitchFamily="18" charset="0"/>
              </a:rPr>
              <a:t>La contrainte d’Exclusion </a:t>
            </a:r>
          </a:p>
          <a:p>
            <a:pPr marL="274637" lvl="1" indent="0" algn="just">
              <a:buNone/>
              <a:defRPr/>
            </a:pPr>
            <a:endParaRPr 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F6B67FCB-951B-4121-A3EA-E5E5524E0458}"/>
              </a:ext>
            </a:extLst>
          </p:cNvPr>
          <p:cNvSpPr>
            <a:spLocks noGrp="1"/>
          </p:cNvSpPr>
          <p:nvPr>
            <p:ph type="sldNum" sz="quarter" idx="12"/>
          </p:nvPr>
        </p:nvSpPr>
        <p:spPr/>
        <p:txBody>
          <a:bodyPr/>
          <a:lstStyle/>
          <a:p>
            <a:pPr>
              <a:defRPr/>
            </a:pPr>
            <a:fld id="{9AE63475-6E49-4962-8C01-FB8934EB8A20}" type="slidenum">
              <a:rPr lang="fr-FR" altLang="fr-FR" smtClean="0"/>
              <a:pPr>
                <a:defRPr/>
              </a:pPr>
              <a:t>16</a:t>
            </a:fld>
            <a:endParaRPr lang="fr-FR" altLang="fr-FR"/>
          </a:p>
        </p:txBody>
      </p:sp>
      <p:sp>
        <p:nvSpPr>
          <p:cNvPr id="63492" name="ZoneTexte 20">
            <a:extLst>
              <a:ext uri="{FF2B5EF4-FFF2-40B4-BE49-F238E27FC236}">
                <a16:creationId xmlns:a16="http://schemas.microsoft.com/office/drawing/2014/main" id="{6FED55C5-BDF1-4962-88AB-82DE7D8B8891}"/>
              </a:ext>
            </a:extLst>
          </p:cNvPr>
          <p:cNvSpPr txBox="1">
            <a:spLocks noChangeArrowheads="1"/>
          </p:cNvSpPr>
          <p:nvPr/>
        </p:nvSpPr>
        <p:spPr bwMode="auto">
          <a:xfrm>
            <a:off x="1159932" y="3362671"/>
            <a:ext cx="1511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u="sng">
                <a:latin typeface="+mn-lt"/>
              </a:rPr>
              <a:t>Exemple:</a:t>
            </a:r>
          </a:p>
        </p:txBody>
      </p:sp>
      <p:sp>
        <p:nvSpPr>
          <p:cNvPr id="63493" name="ZoneTexte 22">
            <a:extLst>
              <a:ext uri="{FF2B5EF4-FFF2-40B4-BE49-F238E27FC236}">
                <a16:creationId xmlns:a16="http://schemas.microsoft.com/office/drawing/2014/main" id="{3DA4FCEB-1078-4291-96AB-26430A2B2E51}"/>
              </a:ext>
            </a:extLst>
          </p:cNvPr>
          <p:cNvSpPr txBox="1">
            <a:spLocks noChangeArrowheads="1"/>
          </p:cNvSpPr>
          <p:nvPr/>
        </p:nvSpPr>
        <p:spPr bwMode="auto">
          <a:xfrm>
            <a:off x="4521406" y="2778403"/>
            <a:ext cx="2841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sz="2000" b="1"/>
              <a:t>x</a:t>
            </a:r>
          </a:p>
        </p:txBody>
      </p:sp>
      <p:sp>
        <p:nvSpPr>
          <p:cNvPr id="12" name="Ellipse 11">
            <a:extLst>
              <a:ext uri="{FF2B5EF4-FFF2-40B4-BE49-F238E27FC236}">
                <a16:creationId xmlns:a16="http://schemas.microsoft.com/office/drawing/2014/main" id="{656EE967-F5C7-4FC4-B662-96CC51F3EF21}"/>
              </a:ext>
            </a:extLst>
          </p:cNvPr>
          <p:cNvSpPr/>
          <p:nvPr/>
        </p:nvSpPr>
        <p:spPr>
          <a:xfrm>
            <a:off x="4437269" y="2837142"/>
            <a:ext cx="474663" cy="33972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pic>
        <p:nvPicPr>
          <p:cNvPr id="63495" name="Image 6">
            <a:extLst>
              <a:ext uri="{FF2B5EF4-FFF2-40B4-BE49-F238E27FC236}">
                <a16:creationId xmlns:a16="http://schemas.microsoft.com/office/drawing/2014/main" id="{C8DA33A1-12E7-4851-BC6D-E3C75B665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244" y="3600081"/>
            <a:ext cx="5858749" cy="2815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re 1">
            <a:extLst>
              <a:ext uri="{FF2B5EF4-FFF2-40B4-BE49-F238E27FC236}">
                <a16:creationId xmlns:a16="http://schemas.microsoft.com/office/drawing/2014/main" id="{AC82B5AB-DAC1-4397-AB53-31E2A63FC94D}"/>
              </a:ext>
            </a:extLst>
          </p:cNvPr>
          <p:cNvSpPr>
            <a:spLocks noGrp="1"/>
          </p:cNvSpPr>
          <p:nvPr>
            <p:ph type="title"/>
          </p:nvPr>
        </p:nvSpPr>
        <p:spPr>
          <a:xfrm>
            <a:off x="996777" y="363668"/>
            <a:ext cx="8277225" cy="1609725"/>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723C50C-EDA8-4A58-B45A-F3E71CB56428}"/>
              </a:ext>
            </a:extLst>
          </p:cNvPr>
          <p:cNvSpPr>
            <a:spLocks noGrp="1"/>
          </p:cNvSpPr>
          <p:nvPr>
            <p:ph idx="1"/>
          </p:nvPr>
        </p:nvSpPr>
        <p:spPr>
          <a:xfrm>
            <a:off x="1092568" y="2161715"/>
            <a:ext cx="7772400" cy="4051300"/>
          </a:xfrm>
        </p:spPr>
        <p:txBody>
          <a:bodyPr/>
          <a:lstStyle/>
          <a:p>
            <a:pPr marL="0" indent="0" algn="just">
              <a:buNone/>
              <a:defRPr/>
            </a:pPr>
            <a:r>
              <a:rPr lang="fr-FR" sz="2000" b="1" dirty="0">
                <a:solidFill>
                  <a:schemeClr val="accent1"/>
                </a:solidFill>
                <a:cs typeface="Times New Roman" panose="02020603050405020304" pitchFamily="18" charset="0"/>
              </a:rPr>
              <a:t>Contraintes d’extension sur les relations ou sur les entités</a:t>
            </a:r>
          </a:p>
          <a:p>
            <a:pPr marL="457200" indent="-457200" algn="just">
              <a:buFont typeface="+mj-lt"/>
              <a:buAutoNum type="arabicPeriod" startAt="2"/>
              <a:defRPr/>
            </a:pPr>
            <a:r>
              <a:rPr lang="fr-FR" b="1" dirty="0">
                <a:solidFill>
                  <a:schemeClr val="tx1"/>
                </a:solidFill>
                <a:cs typeface="Times New Roman" panose="02020603050405020304" pitchFamily="18" charset="0"/>
              </a:rPr>
              <a:t>Contraintes s’appliquant aux associations</a:t>
            </a:r>
          </a:p>
          <a:p>
            <a:pPr lvl="1" algn="just">
              <a:lnSpc>
                <a:spcPct val="100000"/>
              </a:lnSpc>
              <a:buFont typeface="Wingdings" panose="05000000000000000000" pitchFamily="2" charset="2"/>
              <a:buChar char="v"/>
              <a:defRPr/>
            </a:pPr>
            <a:r>
              <a:rPr lang="fr-FR" b="1" dirty="0">
                <a:solidFill>
                  <a:schemeClr val="accent5">
                    <a:lumMod val="50000"/>
                  </a:schemeClr>
                </a:solidFill>
                <a:cs typeface="Times New Roman" panose="02020603050405020304" pitchFamily="18" charset="0"/>
              </a:rPr>
              <a:t>La contrainte de Totalité</a:t>
            </a:r>
          </a:p>
          <a:p>
            <a:pPr marL="274637" lvl="1" indent="0" algn="just">
              <a:buNone/>
              <a:defRPr/>
            </a:pPr>
            <a:endParaRPr 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C41BA476-3DB7-47B3-AAE0-7ACD67916244}"/>
              </a:ext>
            </a:extLst>
          </p:cNvPr>
          <p:cNvSpPr>
            <a:spLocks noGrp="1"/>
          </p:cNvSpPr>
          <p:nvPr>
            <p:ph type="sldNum" sz="quarter" idx="12"/>
          </p:nvPr>
        </p:nvSpPr>
        <p:spPr/>
        <p:txBody>
          <a:bodyPr/>
          <a:lstStyle/>
          <a:p>
            <a:pPr>
              <a:defRPr/>
            </a:pPr>
            <a:fld id="{445657A5-167A-49B1-A81B-5D09E183B111}" type="slidenum">
              <a:rPr lang="fr-FR" altLang="fr-FR" smtClean="0"/>
              <a:pPr>
                <a:defRPr/>
              </a:pPr>
              <a:t>17</a:t>
            </a:fld>
            <a:endParaRPr lang="fr-FR" altLang="fr-FR"/>
          </a:p>
        </p:txBody>
      </p:sp>
      <p:sp>
        <p:nvSpPr>
          <p:cNvPr id="64516" name="ZoneTexte 20">
            <a:extLst>
              <a:ext uri="{FF2B5EF4-FFF2-40B4-BE49-F238E27FC236}">
                <a16:creationId xmlns:a16="http://schemas.microsoft.com/office/drawing/2014/main" id="{6333AC36-CFF2-45D1-87E0-3C51F48C8570}"/>
              </a:ext>
            </a:extLst>
          </p:cNvPr>
          <p:cNvSpPr txBox="1">
            <a:spLocks noChangeArrowheads="1"/>
          </p:cNvSpPr>
          <p:nvPr/>
        </p:nvSpPr>
        <p:spPr bwMode="auto">
          <a:xfrm>
            <a:off x="1092568" y="3817478"/>
            <a:ext cx="151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b="1" dirty="0">
                <a:latin typeface="+mn-lt"/>
              </a:rPr>
              <a:t>Exemple:</a:t>
            </a:r>
          </a:p>
        </p:txBody>
      </p:sp>
      <p:pic>
        <p:nvPicPr>
          <p:cNvPr id="64517" name="Image 6">
            <a:extLst>
              <a:ext uri="{FF2B5EF4-FFF2-40B4-BE49-F238E27FC236}">
                <a16:creationId xmlns:a16="http://schemas.microsoft.com/office/drawing/2014/main" id="{E66E040B-6A2A-41C4-A4DF-EB8220874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76" y="4357691"/>
            <a:ext cx="7088187"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ZoneTexte 13">
            <a:extLst>
              <a:ext uri="{FF2B5EF4-FFF2-40B4-BE49-F238E27FC236}">
                <a16:creationId xmlns:a16="http://schemas.microsoft.com/office/drawing/2014/main" id="{86356EF9-6EC4-456B-AAFB-09C087A328A3}"/>
              </a:ext>
            </a:extLst>
          </p:cNvPr>
          <p:cNvSpPr txBox="1">
            <a:spLocks noChangeArrowheads="1"/>
          </p:cNvSpPr>
          <p:nvPr/>
        </p:nvSpPr>
        <p:spPr bwMode="auto">
          <a:xfrm>
            <a:off x="4500556" y="2979979"/>
            <a:ext cx="28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sz="2000" b="1"/>
              <a:t>T</a:t>
            </a:r>
          </a:p>
        </p:txBody>
      </p:sp>
      <p:sp>
        <p:nvSpPr>
          <p:cNvPr id="10" name="Ellipse 9">
            <a:extLst>
              <a:ext uri="{FF2B5EF4-FFF2-40B4-BE49-F238E27FC236}">
                <a16:creationId xmlns:a16="http://schemas.microsoft.com/office/drawing/2014/main" id="{F8DE9FD0-0928-4922-BB60-05886E2E1289}"/>
              </a:ext>
            </a:extLst>
          </p:cNvPr>
          <p:cNvSpPr/>
          <p:nvPr/>
        </p:nvSpPr>
        <p:spPr>
          <a:xfrm>
            <a:off x="4452931" y="2997443"/>
            <a:ext cx="474663" cy="33972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11" name="Titre 1">
            <a:extLst>
              <a:ext uri="{FF2B5EF4-FFF2-40B4-BE49-F238E27FC236}">
                <a16:creationId xmlns:a16="http://schemas.microsoft.com/office/drawing/2014/main" id="{E585E048-70CC-4584-AC18-5AE95ECB2111}"/>
              </a:ext>
            </a:extLst>
          </p:cNvPr>
          <p:cNvSpPr>
            <a:spLocks noGrp="1"/>
          </p:cNvSpPr>
          <p:nvPr>
            <p:ph type="title"/>
          </p:nvPr>
        </p:nvSpPr>
        <p:spPr>
          <a:xfrm>
            <a:off x="1020763" y="551990"/>
            <a:ext cx="8277225" cy="1609725"/>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174A4EF-8CA5-43CD-A852-144608B1A50E}"/>
              </a:ext>
            </a:extLst>
          </p:cNvPr>
          <p:cNvSpPr>
            <a:spLocks noGrp="1"/>
          </p:cNvSpPr>
          <p:nvPr>
            <p:ph idx="1"/>
          </p:nvPr>
        </p:nvSpPr>
        <p:spPr>
          <a:xfrm>
            <a:off x="1159932" y="2159442"/>
            <a:ext cx="7772400" cy="4051300"/>
          </a:xfrm>
        </p:spPr>
        <p:txBody>
          <a:bodyPr/>
          <a:lstStyle/>
          <a:p>
            <a:pPr marL="0" indent="0" algn="just">
              <a:buNone/>
              <a:defRPr/>
            </a:pPr>
            <a:r>
              <a:rPr lang="fr-FR" sz="2000" b="1" dirty="0">
                <a:solidFill>
                  <a:schemeClr val="accent1"/>
                </a:solidFill>
                <a:cs typeface="Times New Roman" panose="02020603050405020304" pitchFamily="18" charset="0"/>
              </a:rPr>
              <a:t>Contraintes d’extension sur les relations ou sur les entités</a:t>
            </a:r>
          </a:p>
          <a:p>
            <a:pPr marL="457200" indent="-457200" algn="just">
              <a:buFont typeface="+mj-lt"/>
              <a:buAutoNum type="arabicPeriod" startAt="2"/>
              <a:defRPr/>
            </a:pPr>
            <a:r>
              <a:rPr lang="fr-FR" b="1" dirty="0">
                <a:solidFill>
                  <a:schemeClr val="tx1"/>
                </a:solidFill>
                <a:cs typeface="Times New Roman" panose="02020603050405020304" pitchFamily="18" charset="0"/>
              </a:rPr>
              <a:t>Contraintes s’appliquant aux associations</a:t>
            </a:r>
          </a:p>
          <a:p>
            <a:pPr lvl="1" algn="just">
              <a:lnSpc>
                <a:spcPct val="100000"/>
              </a:lnSpc>
              <a:buFont typeface="Wingdings" panose="05000000000000000000" pitchFamily="2" charset="2"/>
              <a:buChar char="v"/>
              <a:defRPr/>
            </a:pPr>
            <a:r>
              <a:rPr lang="fr-FR" b="1" dirty="0">
                <a:solidFill>
                  <a:schemeClr val="accent5">
                    <a:lumMod val="50000"/>
                  </a:schemeClr>
                </a:solidFill>
                <a:cs typeface="Times New Roman" panose="02020603050405020304" pitchFamily="18" charset="0"/>
              </a:rPr>
              <a:t>La contrainte de simultanéité </a:t>
            </a:r>
          </a:p>
          <a:p>
            <a:pPr marL="274637" lvl="1" indent="0" algn="just">
              <a:buNone/>
              <a:defRPr/>
            </a:pPr>
            <a:r>
              <a:rPr lang="fr-FR" b="1" dirty="0">
                <a:solidFill>
                  <a:schemeClr val="tx1"/>
                </a:solidFill>
                <a:cs typeface="Times New Roman" panose="02020603050405020304" pitchFamily="18" charset="0"/>
              </a:rPr>
              <a:t>Exemple:</a:t>
            </a:r>
          </a:p>
          <a:p>
            <a:pPr marL="0" indent="0" algn="just">
              <a:buNone/>
              <a:defRPr/>
            </a:pPr>
            <a:endParaRPr lang="fr-FR" dirty="0">
              <a:cs typeface="Times New Roman" panose="02020603050405020304" pitchFamily="18" charset="0"/>
            </a:endParaRPr>
          </a:p>
          <a:p>
            <a:pPr marL="274637" lvl="1" indent="0" algn="just">
              <a:buNone/>
              <a:defRPr/>
            </a:pPr>
            <a:endParaRPr 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5959120F-71C6-4C13-BD9C-8884814773FF}"/>
              </a:ext>
            </a:extLst>
          </p:cNvPr>
          <p:cNvSpPr>
            <a:spLocks noGrp="1"/>
          </p:cNvSpPr>
          <p:nvPr>
            <p:ph type="sldNum" sz="quarter" idx="12"/>
          </p:nvPr>
        </p:nvSpPr>
        <p:spPr/>
        <p:txBody>
          <a:bodyPr/>
          <a:lstStyle/>
          <a:p>
            <a:pPr>
              <a:defRPr/>
            </a:pPr>
            <a:fld id="{95E90B5C-BBA7-4693-9A90-12560C04D272}" type="slidenum">
              <a:rPr lang="fr-FR" altLang="fr-FR" smtClean="0"/>
              <a:pPr>
                <a:defRPr/>
              </a:pPr>
              <a:t>18</a:t>
            </a:fld>
            <a:endParaRPr lang="fr-FR" altLang="fr-FR"/>
          </a:p>
        </p:txBody>
      </p:sp>
      <p:sp>
        <p:nvSpPr>
          <p:cNvPr id="6" name="Ellipse 5">
            <a:extLst>
              <a:ext uri="{FF2B5EF4-FFF2-40B4-BE49-F238E27FC236}">
                <a16:creationId xmlns:a16="http://schemas.microsoft.com/office/drawing/2014/main" id="{5FD2D359-4F0B-494D-9381-425D98789887}"/>
              </a:ext>
            </a:extLst>
          </p:cNvPr>
          <p:cNvSpPr/>
          <p:nvPr/>
        </p:nvSpPr>
        <p:spPr>
          <a:xfrm>
            <a:off x="4923395" y="2937428"/>
            <a:ext cx="474662" cy="33972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5541" name="ZoneTexte 7">
            <a:extLst>
              <a:ext uri="{FF2B5EF4-FFF2-40B4-BE49-F238E27FC236}">
                <a16:creationId xmlns:a16="http://schemas.microsoft.com/office/drawing/2014/main" id="{EFDBCFD0-E9C1-4A8B-BE27-2C83F624A25F}"/>
              </a:ext>
            </a:extLst>
          </p:cNvPr>
          <p:cNvSpPr txBox="1">
            <a:spLocks noChangeArrowheads="1"/>
          </p:cNvSpPr>
          <p:nvPr/>
        </p:nvSpPr>
        <p:spPr bwMode="auto">
          <a:xfrm>
            <a:off x="5005946" y="2937427"/>
            <a:ext cx="306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b="1"/>
              <a:t>S</a:t>
            </a:r>
          </a:p>
        </p:txBody>
      </p:sp>
      <p:pic>
        <p:nvPicPr>
          <p:cNvPr id="65542" name="Image 7">
            <a:extLst>
              <a:ext uri="{FF2B5EF4-FFF2-40B4-BE49-F238E27FC236}">
                <a16:creationId xmlns:a16="http://schemas.microsoft.com/office/drawing/2014/main" id="{EA465FEB-ADC6-4D26-A01E-57D6B76B9D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039" y="3563939"/>
            <a:ext cx="5989637"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a:extLst>
              <a:ext uri="{FF2B5EF4-FFF2-40B4-BE49-F238E27FC236}">
                <a16:creationId xmlns:a16="http://schemas.microsoft.com/office/drawing/2014/main" id="{B8A6CE3D-7238-4AD5-8630-73BD21ABCC7D}"/>
              </a:ext>
            </a:extLst>
          </p:cNvPr>
          <p:cNvSpPr>
            <a:spLocks noGrp="1"/>
          </p:cNvSpPr>
          <p:nvPr>
            <p:ph type="title"/>
          </p:nvPr>
        </p:nvSpPr>
        <p:spPr>
          <a:xfrm>
            <a:off x="1159932" y="493990"/>
            <a:ext cx="8277225" cy="1609725"/>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A49F6CC-4681-4031-8A32-4EB49358E261}"/>
              </a:ext>
            </a:extLst>
          </p:cNvPr>
          <p:cNvSpPr>
            <a:spLocks noGrp="1"/>
          </p:cNvSpPr>
          <p:nvPr>
            <p:ph idx="1"/>
          </p:nvPr>
        </p:nvSpPr>
        <p:spPr>
          <a:xfrm>
            <a:off x="1196376" y="2160588"/>
            <a:ext cx="7772400" cy="4051300"/>
          </a:xfrm>
        </p:spPr>
        <p:txBody>
          <a:bodyPr/>
          <a:lstStyle/>
          <a:p>
            <a:pPr marL="0" indent="0" algn="just">
              <a:buNone/>
              <a:defRPr/>
            </a:pPr>
            <a:r>
              <a:rPr lang="fr-FR" b="1" dirty="0">
                <a:solidFill>
                  <a:schemeClr val="accent1"/>
                </a:solidFill>
                <a:cs typeface="Times New Roman" panose="02020603050405020304" pitchFamily="18" charset="0"/>
              </a:rPr>
              <a:t>Contraintes d’extension sur les relations ou sur les entités</a:t>
            </a:r>
          </a:p>
          <a:p>
            <a:pPr marL="457200" indent="-457200" algn="just">
              <a:buFont typeface="+mj-lt"/>
              <a:buAutoNum type="arabicPeriod" startAt="2"/>
              <a:defRPr/>
            </a:pPr>
            <a:r>
              <a:rPr lang="fr-FR" b="1" dirty="0">
                <a:solidFill>
                  <a:schemeClr val="tx1"/>
                </a:solidFill>
                <a:cs typeface="Times New Roman" panose="02020603050405020304" pitchFamily="18" charset="0"/>
              </a:rPr>
              <a:t>Contraintes s’appliquant aux associations</a:t>
            </a:r>
          </a:p>
          <a:p>
            <a:pPr lvl="1" algn="just">
              <a:lnSpc>
                <a:spcPct val="100000"/>
              </a:lnSpc>
              <a:buFont typeface="Wingdings" panose="05000000000000000000" pitchFamily="2" charset="2"/>
              <a:buChar char="v"/>
              <a:defRPr/>
            </a:pPr>
            <a:r>
              <a:rPr lang="fr-FR" b="1" dirty="0">
                <a:solidFill>
                  <a:schemeClr val="accent5">
                    <a:lumMod val="50000"/>
                  </a:schemeClr>
                </a:solidFill>
                <a:cs typeface="Times New Roman" panose="02020603050405020304" pitchFamily="18" charset="0"/>
              </a:rPr>
              <a:t>La contrainte d’inclusion </a:t>
            </a:r>
          </a:p>
          <a:p>
            <a:pPr marL="274637" lvl="1" indent="0" algn="just">
              <a:buNone/>
              <a:defRPr/>
            </a:pPr>
            <a:r>
              <a:rPr lang="fr-FR" dirty="0">
                <a:solidFill>
                  <a:schemeClr val="tx1"/>
                </a:solidFill>
                <a:cs typeface="Times New Roman" panose="02020603050405020304" pitchFamily="18" charset="0"/>
              </a:rPr>
              <a:t>La contrainte d’inclusion entre associations exprime le fait que si une occurrence de l’entité E_1 participe à la relation R_1, elle participe à la relation R2 (mais pas réciproquement).</a:t>
            </a:r>
          </a:p>
          <a:p>
            <a:pPr marL="0" indent="0" algn="just">
              <a:buNone/>
              <a:defRPr/>
            </a:pPr>
            <a:endParaRPr lang="fr-FR" dirty="0">
              <a:cs typeface="Times New Roman" panose="02020603050405020304" pitchFamily="18" charset="0"/>
            </a:endParaRPr>
          </a:p>
          <a:p>
            <a:pPr marL="274637" lvl="1" indent="0" algn="just">
              <a:buNone/>
              <a:defRPr/>
            </a:pPr>
            <a:endParaRPr 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6D4EB0FC-1DF7-4755-B3FC-9DBCC537EEEB}"/>
              </a:ext>
            </a:extLst>
          </p:cNvPr>
          <p:cNvSpPr>
            <a:spLocks noGrp="1"/>
          </p:cNvSpPr>
          <p:nvPr>
            <p:ph type="sldNum" sz="quarter" idx="12"/>
          </p:nvPr>
        </p:nvSpPr>
        <p:spPr/>
        <p:txBody>
          <a:bodyPr/>
          <a:lstStyle/>
          <a:p>
            <a:pPr>
              <a:defRPr/>
            </a:pPr>
            <a:fld id="{7D0906F8-58CA-4221-8D29-9F2A4EB37031}" type="slidenum">
              <a:rPr lang="fr-FR" altLang="fr-FR" smtClean="0"/>
              <a:pPr>
                <a:defRPr/>
              </a:pPr>
              <a:t>19</a:t>
            </a:fld>
            <a:endParaRPr lang="fr-FR" altLang="fr-FR"/>
          </a:p>
        </p:txBody>
      </p:sp>
      <p:sp>
        <p:nvSpPr>
          <p:cNvPr id="6" name="Ellipse 5">
            <a:extLst>
              <a:ext uri="{FF2B5EF4-FFF2-40B4-BE49-F238E27FC236}">
                <a16:creationId xmlns:a16="http://schemas.microsoft.com/office/drawing/2014/main" id="{6D619C0A-4927-4B41-B957-38EC47C0BA2D}"/>
              </a:ext>
            </a:extLst>
          </p:cNvPr>
          <p:cNvSpPr/>
          <p:nvPr/>
        </p:nvSpPr>
        <p:spPr>
          <a:xfrm>
            <a:off x="4609548" y="2924176"/>
            <a:ext cx="474663" cy="33972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66565" name="ZoneTexte 7">
            <a:extLst>
              <a:ext uri="{FF2B5EF4-FFF2-40B4-BE49-F238E27FC236}">
                <a16:creationId xmlns:a16="http://schemas.microsoft.com/office/drawing/2014/main" id="{EDF6955E-9797-492E-9CAC-D58842023364}"/>
              </a:ext>
            </a:extLst>
          </p:cNvPr>
          <p:cNvSpPr txBox="1">
            <a:spLocks noChangeArrowheads="1"/>
          </p:cNvSpPr>
          <p:nvPr/>
        </p:nvSpPr>
        <p:spPr bwMode="auto">
          <a:xfrm>
            <a:off x="4692098" y="2924175"/>
            <a:ext cx="282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b="1"/>
              <a:t>I</a:t>
            </a:r>
          </a:p>
        </p:txBody>
      </p:sp>
      <p:pic>
        <p:nvPicPr>
          <p:cNvPr id="66566" name="Image 11">
            <a:extLst>
              <a:ext uri="{FF2B5EF4-FFF2-40B4-BE49-F238E27FC236}">
                <a16:creationId xmlns:a16="http://schemas.microsoft.com/office/drawing/2014/main" id="{AD689906-C2FD-4041-8BE8-AF3A56854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371" y="4186238"/>
            <a:ext cx="59055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re 1">
            <a:extLst>
              <a:ext uri="{FF2B5EF4-FFF2-40B4-BE49-F238E27FC236}">
                <a16:creationId xmlns:a16="http://schemas.microsoft.com/office/drawing/2014/main" id="{64947804-2BD7-45AE-B575-4C5FE23BC00B}"/>
              </a:ext>
            </a:extLst>
          </p:cNvPr>
          <p:cNvSpPr>
            <a:spLocks noGrp="1"/>
          </p:cNvSpPr>
          <p:nvPr>
            <p:ph type="title"/>
          </p:nvPr>
        </p:nvSpPr>
        <p:spPr>
          <a:xfrm>
            <a:off x="1093788" y="497274"/>
            <a:ext cx="8277225" cy="1609725"/>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84D1-AD5E-429A-8D09-ABE683A7C56D}"/>
              </a:ext>
            </a:extLst>
          </p:cNvPr>
          <p:cNvSpPr>
            <a:spLocks noGrp="1"/>
          </p:cNvSpPr>
          <p:nvPr>
            <p:ph type="title"/>
          </p:nvPr>
        </p:nvSpPr>
        <p:spPr/>
        <p:txBody>
          <a:bodyPr/>
          <a:lstStyle/>
          <a:p>
            <a:pPr>
              <a:defRPr/>
            </a:pPr>
            <a:r>
              <a:rPr lang="fr-FR" dirty="0">
                <a:solidFill>
                  <a:schemeClr val="accent2"/>
                </a:solidFill>
                <a:cs typeface="Times New Roman" panose="02020603050405020304" pitchFamily="18" charset="0"/>
              </a:rPr>
              <a:t>Association d’agrégation ou agrégat</a:t>
            </a:r>
          </a:p>
        </p:txBody>
      </p:sp>
      <p:sp>
        <p:nvSpPr>
          <p:cNvPr id="3" name="Espace réservé du contenu 2">
            <a:extLst>
              <a:ext uri="{FF2B5EF4-FFF2-40B4-BE49-F238E27FC236}">
                <a16:creationId xmlns:a16="http://schemas.microsoft.com/office/drawing/2014/main" id="{780AB220-3A7D-45B5-BAEF-A0DDEDF277DB}"/>
              </a:ext>
            </a:extLst>
          </p:cNvPr>
          <p:cNvSpPr>
            <a:spLocks noGrp="1"/>
          </p:cNvSpPr>
          <p:nvPr>
            <p:ph idx="1"/>
          </p:nvPr>
        </p:nvSpPr>
        <p:spPr>
          <a:xfrm>
            <a:off x="677334" y="2160589"/>
            <a:ext cx="8596668" cy="4399237"/>
          </a:xfrm>
        </p:spPr>
        <p:txBody>
          <a:bodyPr>
            <a:normAutofit lnSpcReduction="10000"/>
          </a:bodyPr>
          <a:lstStyle/>
          <a:p>
            <a:pPr algn="just">
              <a:lnSpc>
                <a:spcPct val="150000"/>
              </a:lnSpc>
              <a:defRPr/>
            </a:pPr>
            <a:r>
              <a:rPr lang="fr-FR" sz="2000" dirty="0">
                <a:solidFill>
                  <a:schemeClr val="tx1"/>
                </a:solidFill>
                <a:cs typeface="Times New Roman" panose="02020603050405020304" pitchFamily="18" charset="0"/>
              </a:rPr>
              <a:t>Un agrégat est un regroupement d'entités et d'associations qui peut être associé à une autre entité</a:t>
            </a:r>
          </a:p>
          <a:p>
            <a:pPr marL="0" indent="0" algn="just">
              <a:lnSpc>
                <a:spcPct val="150000"/>
              </a:lnSpc>
              <a:buNone/>
              <a:defRPr/>
            </a:pPr>
            <a:r>
              <a:rPr lang="fr-FR" sz="2000" b="1" u="sng" dirty="0">
                <a:solidFill>
                  <a:schemeClr val="tx1"/>
                </a:solidFill>
                <a:cs typeface="Times New Roman" panose="02020603050405020304" pitchFamily="18" charset="0"/>
              </a:rPr>
              <a:t>Exemple 1:</a:t>
            </a:r>
          </a:p>
          <a:p>
            <a:pPr algn="just">
              <a:lnSpc>
                <a:spcPct val="150000"/>
              </a:lnSpc>
              <a:defRPr/>
            </a:pPr>
            <a:r>
              <a:rPr lang="fr-FR" sz="2000" dirty="0">
                <a:solidFill>
                  <a:schemeClr val="tx1"/>
                </a:solidFill>
                <a:cs typeface="Times New Roman" panose="02020603050405020304" pitchFamily="18" charset="0"/>
              </a:rPr>
              <a:t>Dans l’université X, les enseignants assurent des cours pendant un semestre et une année, mais cet enregistrement est assuré dans une seule salle</a:t>
            </a:r>
          </a:p>
          <a:p>
            <a:pPr marL="0" indent="0" algn="ctr">
              <a:lnSpc>
                <a:spcPct val="150000"/>
              </a:lnSpc>
              <a:buNone/>
              <a:defRPr/>
            </a:pPr>
            <a:r>
              <a:rPr lang="fr-FR" sz="2000" dirty="0">
                <a:solidFill>
                  <a:schemeClr val="tx1"/>
                </a:solidFill>
                <a:cs typeface="Times New Roman" panose="02020603050405020304" pitchFamily="18" charset="0"/>
                <a:sym typeface="Wingdings" panose="05000000000000000000" pitchFamily="2" charset="2"/>
              </a:rPr>
              <a:t>Relation ternaire  </a:t>
            </a:r>
            <a:r>
              <a:rPr lang="fr-FR" sz="2000" dirty="0">
                <a:solidFill>
                  <a:srgbClr val="FF0000"/>
                </a:solidFill>
                <a:cs typeface="Times New Roman" panose="02020603050405020304" pitchFamily="18" charset="0"/>
                <a:sym typeface="Wingdings" panose="05000000000000000000" pitchFamily="2" charset="2"/>
              </a:rPr>
              <a:t>Faux</a:t>
            </a:r>
          </a:p>
          <a:p>
            <a:pPr marL="0" indent="0" algn="just">
              <a:lnSpc>
                <a:spcPct val="150000"/>
              </a:lnSpc>
              <a:buNone/>
              <a:defRPr/>
            </a:pPr>
            <a:r>
              <a:rPr lang="fr-FR" sz="2000" dirty="0">
                <a:solidFill>
                  <a:schemeClr val="tx1"/>
                </a:solidFill>
                <a:cs typeface="Times New Roman" panose="02020603050405020304" pitchFamily="18" charset="0"/>
                <a:sym typeface="Wingdings" panose="05000000000000000000" pitchFamily="2" charset="2"/>
              </a:rPr>
              <a:t>(Car un enseignant peut enseigner le même cours dans deux salles différentes)</a:t>
            </a:r>
            <a:endParaRPr lang="fr-FR" sz="2000"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60F179E-3F79-45CC-8A48-28D6E07B11F5}"/>
              </a:ext>
            </a:extLst>
          </p:cNvPr>
          <p:cNvSpPr>
            <a:spLocks noGrp="1"/>
          </p:cNvSpPr>
          <p:nvPr>
            <p:ph type="sldNum" sz="quarter" idx="12"/>
          </p:nvPr>
        </p:nvSpPr>
        <p:spPr/>
        <p:txBody>
          <a:bodyPr/>
          <a:lstStyle/>
          <a:p>
            <a:pPr>
              <a:defRPr/>
            </a:pPr>
            <a:fld id="{69C422BF-236D-40CE-B665-25AFB9F87F69}" type="slidenum">
              <a:rPr lang="fr-FR" altLang="fr-FR" smtClean="0"/>
              <a:pPr>
                <a:defRPr/>
              </a:pPr>
              <a:t>2</a:t>
            </a:fld>
            <a:endParaRPr lang="fr-FR" altLang="fr-F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re 1">
            <a:extLst>
              <a:ext uri="{FF2B5EF4-FFF2-40B4-BE49-F238E27FC236}">
                <a16:creationId xmlns:a16="http://schemas.microsoft.com/office/drawing/2014/main" id="{7066E3EF-F2B5-4742-BBBC-74E4BE1D9D6D}"/>
              </a:ext>
            </a:extLst>
          </p:cNvPr>
          <p:cNvSpPr>
            <a:spLocks noGrp="1" noChangeArrowheads="1"/>
          </p:cNvSpPr>
          <p:nvPr>
            <p:ph type="title"/>
          </p:nvPr>
        </p:nvSpPr>
        <p:spPr bwMode="auto">
          <a:xfrm>
            <a:off x="1030080" y="451513"/>
            <a:ext cx="7772400" cy="928687"/>
          </a:xfrm>
        </p:spPr>
        <p:txBody>
          <a:bodyPr wrap="square" numCol="1" anchorCtr="0" compatLnSpc="1">
            <a:prstTxWarp prst="textNoShape">
              <a:avLst/>
            </a:prstTxWarp>
          </a:bodyPr>
          <a:lstStyle/>
          <a:p>
            <a:r>
              <a:rPr lang="fr-FR" altLang="fr-FR" sz="4400" dirty="0">
                <a:latin typeface="Times New Roman" panose="02020603050405020304" pitchFamily="18" charset="0"/>
                <a:cs typeface="Times New Roman" panose="02020603050405020304" pitchFamily="18" charset="0"/>
              </a:rPr>
              <a:t>Exercice</a:t>
            </a:r>
          </a:p>
        </p:txBody>
      </p:sp>
      <p:sp>
        <p:nvSpPr>
          <p:cNvPr id="68611" name="Espace réservé du contenu 2">
            <a:extLst>
              <a:ext uri="{FF2B5EF4-FFF2-40B4-BE49-F238E27FC236}">
                <a16:creationId xmlns:a16="http://schemas.microsoft.com/office/drawing/2014/main" id="{4EA0B0E4-2F12-440D-8581-6AF49D303B1F}"/>
              </a:ext>
            </a:extLst>
          </p:cNvPr>
          <p:cNvSpPr>
            <a:spLocks noGrp="1" noChangeArrowheads="1"/>
          </p:cNvSpPr>
          <p:nvPr>
            <p:ph idx="1"/>
          </p:nvPr>
        </p:nvSpPr>
        <p:spPr>
          <a:xfrm>
            <a:off x="1030080" y="1381265"/>
            <a:ext cx="8135938" cy="5194300"/>
          </a:xfrm>
        </p:spPr>
        <p:txBody>
          <a:bodyPr/>
          <a:lstStyle/>
          <a:p>
            <a:pPr algn="just"/>
            <a:r>
              <a:rPr lang="fr-FR" altLang="fr-FR" dirty="0">
                <a:cs typeface="Times New Roman" panose="02020603050405020304" pitchFamily="18" charset="0"/>
              </a:rPr>
              <a:t>La bibliothèque universitaire (BU) offre à ses adhérents la possibilité d’emprunter des livres, des périodiques, etc. </a:t>
            </a:r>
          </a:p>
          <a:p>
            <a:pPr algn="just"/>
            <a:r>
              <a:rPr lang="fr-FR" altLang="fr-FR" dirty="0">
                <a:cs typeface="Times New Roman" panose="02020603050405020304" pitchFamily="18" charset="0"/>
              </a:rPr>
              <a:t>Les adhérents de la BU sont soit des étudiants, soit des enseignants. Tous les adhérents ont un numéro, un nom, un prénom, une adresse. </a:t>
            </a:r>
          </a:p>
          <a:p>
            <a:pPr algn="just"/>
            <a:r>
              <a:rPr lang="fr-FR" altLang="fr-FR" dirty="0">
                <a:cs typeface="Times New Roman" panose="02020603050405020304" pitchFamily="18" charset="0"/>
              </a:rPr>
              <a:t> Un adhérent enseignant a en plus la structure à laquelle il appartient (un laboratoire, un département, etc.), l’adresse de son bureau , </a:t>
            </a:r>
          </a:p>
          <a:p>
            <a:pPr algn="just"/>
            <a:r>
              <a:rPr lang="fr-FR" altLang="fr-FR" dirty="0">
                <a:cs typeface="Times New Roman" panose="02020603050405020304" pitchFamily="18" charset="0"/>
              </a:rPr>
              <a:t> Un adhérent étudiant a une filière et une année d’études, </a:t>
            </a:r>
          </a:p>
          <a:p>
            <a:pPr algn="just"/>
            <a:r>
              <a:rPr lang="fr-FR" altLang="fr-FR" dirty="0">
                <a:cs typeface="Times New Roman" panose="02020603050405020304" pitchFamily="18" charset="0"/>
              </a:rPr>
              <a:t> Tous les documents de la bibliothèque ont un numéro, un titre et un éditeur, </a:t>
            </a:r>
          </a:p>
          <a:p>
            <a:pPr algn="just"/>
            <a:r>
              <a:rPr lang="fr-FR" altLang="fr-FR" dirty="0">
                <a:cs typeface="Times New Roman" panose="02020603050405020304" pitchFamily="18" charset="0"/>
              </a:rPr>
              <a:t>Les livres ont comme propriétés supplémentaires le nom de l’auteur, et le nombre de pages, </a:t>
            </a:r>
          </a:p>
          <a:p>
            <a:pPr algn="just"/>
            <a:r>
              <a:rPr lang="fr-FR" altLang="fr-FR" dirty="0">
                <a:cs typeface="Times New Roman" panose="02020603050405020304" pitchFamily="18" charset="0"/>
              </a:rPr>
              <a:t> Les dictionnaires ont comme propriétés supplémentaires le nombre de définitions, </a:t>
            </a:r>
          </a:p>
          <a:p>
            <a:pPr algn="just"/>
            <a:r>
              <a:rPr lang="fr-FR" altLang="fr-FR" dirty="0">
                <a:cs typeface="Times New Roman" panose="02020603050405020304" pitchFamily="18" charset="0"/>
              </a:rPr>
              <a:t> Les périodiques ont comme propriétés supplémentaires le nombre total d’auteurs.</a:t>
            </a:r>
          </a:p>
        </p:txBody>
      </p:sp>
      <p:sp>
        <p:nvSpPr>
          <p:cNvPr id="4" name="Espace réservé du numéro de diapositive 3">
            <a:extLst>
              <a:ext uri="{FF2B5EF4-FFF2-40B4-BE49-F238E27FC236}">
                <a16:creationId xmlns:a16="http://schemas.microsoft.com/office/drawing/2014/main" id="{94DA1BD5-6EED-47BE-970C-BE91A9D70554}"/>
              </a:ext>
            </a:extLst>
          </p:cNvPr>
          <p:cNvSpPr>
            <a:spLocks noGrp="1"/>
          </p:cNvSpPr>
          <p:nvPr>
            <p:ph type="sldNum" sz="quarter" idx="12"/>
          </p:nvPr>
        </p:nvSpPr>
        <p:spPr/>
        <p:txBody>
          <a:bodyPr/>
          <a:lstStyle/>
          <a:p>
            <a:pPr>
              <a:defRPr/>
            </a:pPr>
            <a:fld id="{D56A30C0-31AC-4CBE-91BF-48494F78D7E3}" type="slidenum">
              <a:rPr lang="fr-FR" altLang="fr-FR" smtClean="0"/>
              <a:pPr>
                <a:defRPr/>
              </a:pPr>
              <a:t>20</a:t>
            </a:fld>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84D1-AD5E-429A-8D09-ABE683A7C56D}"/>
              </a:ext>
            </a:extLst>
          </p:cNvPr>
          <p:cNvSpPr>
            <a:spLocks noGrp="1"/>
          </p:cNvSpPr>
          <p:nvPr>
            <p:ph type="title"/>
          </p:nvPr>
        </p:nvSpPr>
        <p:spPr/>
        <p:txBody>
          <a:bodyPr/>
          <a:lstStyle/>
          <a:p>
            <a:pPr>
              <a:defRPr/>
            </a:pPr>
            <a:r>
              <a:rPr lang="fr-FR" dirty="0">
                <a:solidFill>
                  <a:schemeClr val="accent2"/>
                </a:solidFill>
                <a:latin typeface="+mn-lt"/>
                <a:cs typeface="Times New Roman" panose="02020603050405020304" pitchFamily="18" charset="0"/>
              </a:rPr>
              <a:t>Association d’agrégation ou agrégat</a:t>
            </a:r>
          </a:p>
        </p:txBody>
      </p:sp>
      <p:sp>
        <p:nvSpPr>
          <p:cNvPr id="3" name="Espace réservé du contenu 2">
            <a:extLst>
              <a:ext uri="{FF2B5EF4-FFF2-40B4-BE49-F238E27FC236}">
                <a16:creationId xmlns:a16="http://schemas.microsoft.com/office/drawing/2014/main" id="{780AB220-3A7D-45B5-BAEF-A0DDEDF277DB}"/>
              </a:ext>
            </a:extLst>
          </p:cNvPr>
          <p:cNvSpPr>
            <a:spLocks noGrp="1"/>
          </p:cNvSpPr>
          <p:nvPr>
            <p:ph idx="1"/>
          </p:nvPr>
        </p:nvSpPr>
        <p:spPr>
          <a:xfrm>
            <a:off x="677334" y="1786597"/>
            <a:ext cx="8596668" cy="4619890"/>
          </a:xfrm>
        </p:spPr>
        <p:txBody>
          <a:bodyPr>
            <a:normAutofit/>
          </a:bodyPr>
          <a:lstStyle/>
          <a:p>
            <a:pPr algn="just">
              <a:lnSpc>
                <a:spcPct val="150000"/>
              </a:lnSpc>
              <a:defRPr/>
            </a:pPr>
            <a:r>
              <a:rPr lang="fr-FR" sz="2000" u="sng" dirty="0">
                <a:solidFill>
                  <a:schemeClr val="tx1"/>
                </a:solidFill>
                <a:cs typeface="Times New Roman" panose="02020603050405020304" pitchFamily="18" charset="0"/>
              </a:rPr>
              <a:t>Solution:</a:t>
            </a:r>
          </a:p>
        </p:txBody>
      </p:sp>
      <p:sp>
        <p:nvSpPr>
          <p:cNvPr id="5" name="Espace réservé du numéro de diapositive 4">
            <a:extLst>
              <a:ext uri="{FF2B5EF4-FFF2-40B4-BE49-F238E27FC236}">
                <a16:creationId xmlns:a16="http://schemas.microsoft.com/office/drawing/2014/main" id="{460F179E-3F79-45CC-8A48-28D6E07B11F5}"/>
              </a:ext>
            </a:extLst>
          </p:cNvPr>
          <p:cNvSpPr>
            <a:spLocks noGrp="1"/>
          </p:cNvSpPr>
          <p:nvPr>
            <p:ph type="sldNum" sz="quarter" idx="12"/>
          </p:nvPr>
        </p:nvSpPr>
        <p:spPr/>
        <p:txBody>
          <a:bodyPr/>
          <a:lstStyle/>
          <a:p>
            <a:pPr>
              <a:defRPr/>
            </a:pPr>
            <a:fld id="{69C422BF-236D-40CE-B665-25AFB9F87F69}" type="slidenum">
              <a:rPr lang="fr-FR" altLang="fr-FR" smtClean="0"/>
              <a:pPr>
                <a:defRPr/>
              </a:pPr>
              <a:t>3</a:t>
            </a:fld>
            <a:endParaRPr lang="fr-FR" altLang="fr-FR"/>
          </a:p>
        </p:txBody>
      </p:sp>
      <p:pic>
        <p:nvPicPr>
          <p:cNvPr id="4" name="Espace réservé du contenu 7">
            <a:extLst>
              <a:ext uri="{FF2B5EF4-FFF2-40B4-BE49-F238E27FC236}">
                <a16:creationId xmlns:a16="http://schemas.microsoft.com/office/drawing/2014/main" id="{97ACC928-C440-98E2-0837-F4B1721C4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7334" y="2264898"/>
            <a:ext cx="8032511" cy="4410222"/>
          </a:xfrm>
          <a:prstGeom prst="rect">
            <a:avLst/>
          </a:prstGeom>
        </p:spPr>
      </p:pic>
    </p:spTree>
    <p:extLst>
      <p:ext uri="{BB962C8B-B14F-4D97-AF65-F5344CB8AC3E}">
        <p14:creationId xmlns:p14="http://schemas.microsoft.com/office/powerpoint/2010/main" val="429397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84D1-AD5E-429A-8D09-ABE683A7C56D}"/>
              </a:ext>
            </a:extLst>
          </p:cNvPr>
          <p:cNvSpPr>
            <a:spLocks noGrp="1"/>
          </p:cNvSpPr>
          <p:nvPr>
            <p:ph type="title"/>
          </p:nvPr>
        </p:nvSpPr>
        <p:spPr/>
        <p:txBody>
          <a:bodyPr/>
          <a:lstStyle/>
          <a:p>
            <a:pPr>
              <a:defRPr/>
            </a:pPr>
            <a:r>
              <a:rPr lang="fr-FR" dirty="0">
                <a:solidFill>
                  <a:schemeClr val="accent2"/>
                </a:solidFill>
                <a:cs typeface="Times New Roman" panose="02020603050405020304" pitchFamily="18" charset="0"/>
              </a:rPr>
              <a:t>Association d’agrégation ou agrégat</a:t>
            </a:r>
          </a:p>
        </p:txBody>
      </p:sp>
      <p:sp>
        <p:nvSpPr>
          <p:cNvPr id="3" name="Espace réservé du contenu 2">
            <a:extLst>
              <a:ext uri="{FF2B5EF4-FFF2-40B4-BE49-F238E27FC236}">
                <a16:creationId xmlns:a16="http://schemas.microsoft.com/office/drawing/2014/main" id="{780AB220-3A7D-45B5-BAEF-A0DDEDF277DB}"/>
              </a:ext>
            </a:extLst>
          </p:cNvPr>
          <p:cNvSpPr>
            <a:spLocks noGrp="1"/>
          </p:cNvSpPr>
          <p:nvPr>
            <p:ph idx="1"/>
          </p:nvPr>
        </p:nvSpPr>
        <p:spPr>
          <a:xfrm>
            <a:off x="677334" y="1786597"/>
            <a:ext cx="8596668" cy="4619890"/>
          </a:xfrm>
        </p:spPr>
        <p:txBody>
          <a:bodyPr>
            <a:normAutofit/>
          </a:bodyPr>
          <a:lstStyle/>
          <a:p>
            <a:pPr marL="0" indent="0" algn="just">
              <a:lnSpc>
                <a:spcPct val="150000"/>
              </a:lnSpc>
              <a:buNone/>
              <a:defRPr/>
            </a:pPr>
            <a:r>
              <a:rPr lang="fr-FR" sz="2000" u="sng" dirty="0">
                <a:solidFill>
                  <a:schemeClr val="tx1"/>
                </a:solidFill>
                <a:cs typeface="Times New Roman" panose="02020603050405020304" pitchFamily="18" charset="0"/>
              </a:rPr>
              <a:t>Exemple 2:</a:t>
            </a:r>
          </a:p>
          <a:p>
            <a:pPr algn="just">
              <a:lnSpc>
                <a:spcPct val="150000"/>
              </a:lnSpc>
              <a:defRPr/>
            </a:pPr>
            <a:r>
              <a:rPr lang="fr-FR" sz="2000" dirty="0">
                <a:solidFill>
                  <a:schemeClr val="tx1"/>
                </a:solidFill>
              </a:rPr>
              <a:t>Dans l’entreprise Y, les ‘’représentants’’ vendent des ‘’produits’’ dans différentes ‘’régions’’. </a:t>
            </a:r>
            <a:endParaRPr lang="fr-FR" sz="2000"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60F179E-3F79-45CC-8A48-28D6E07B11F5}"/>
              </a:ext>
            </a:extLst>
          </p:cNvPr>
          <p:cNvSpPr>
            <a:spLocks noGrp="1"/>
          </p:cNvSpPr>
          <p:nvPr>
            <p:ph type="sldNum" sz="quarter" idx="12"/>
          </p:nvPr>
        </p:nvSpPr>
        <p:spPr/>
        <p:txBody>
          <a:bodyPr/>
          <a:lstStyle/>
          <a:p>
            <a:pPr>
              <a:defRPr/>
            </a:pPr>
            <a:fld id="{69C422BF-236D-40CE-B665-25AFB9F87F69}" type="slidenum">
              <a:rPr lang="fr-FR" altLang="fr-FR" smtClean="0"/>
              <a:pPr>
                <a:defRPr/>
              </a:pPr>
              <a:t>4</a:t>
            </a:fld>
            <a:endParaRPr lang="fr-FR" altLang="fr-FR"/>
          </a:p>
        </p:txBody>
      </p:sp>
      <p:pic>
        <p:nvPicPr>
          <p:cNvPr id="6" name="Image 5">
            <a:extLst>
              <a:ext uri="{FF2B5EF4-FFF2-40B4-BE49-F238E27FC236}">
                <a16:creationId xmlns:a16="http://schemas.microsoft.com/office/drawing/2014/main" id="{C236CD73-D253-17E3-DF02-319EDFFAA9BF}"/>
              </a:ext>
            </a:extLst>
          </p:cNvPr>
          <p:cNvPicPr>
            <a:picLocks noChangeAspect="1"/>
          </p:cNvPicPr>
          <p:nvPr/>
        </p:nvPicPr>
        <p:blipFill>
          <a:blip r:embed="rId3"/>
          <a:stretch>
            <a:fillRect/>
          </a:stretch>
        </p:blipFill>
        <p:spPr>
          <a:xfrm>
            <a:off x="986900" y="4055193"/>
            <a:ext cx="7603763" cy="1986169"/>
          </a:xfrm>
          <a:prstGeom prst="rect">
            <a:avLst/>
          </a:prstGeom>
        </p:spPr>
      </p:pic>
    </p:spTree>
    <p:extLst>
      <p:ext uri="{BB962C8B-B14F-4D97-AF65-F5344CB8AC3E}">
        <p14:creationId xmlns:p14="http://schemas.microsoft.com/office/powerpoint/2010/main" val="301324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84D1-AD5E-429A-8D09-ABE683A7C56D}"/>
              </a:ext>
            </a:extLst>
          </p:cNvPr>
          <p:cNvSpPr>
            <a:spLocks noGrp="1"/>
          </p:cNvSpPr>
          <p:nvPr>
            <p:ph type="title"/>
          </p:nvPr>
        </p:nvSpPr>
        <p:spPr/>
        <p:txBody>
          <a:bodyPr/>
          <a:lstStyle/>
          <a:p>
            <a:pPr>
              <a:defRPr/>
            </a:pPr>
            <a:r>
              <a:rPr lang="fr-FR" dirty="0">
                <a:solidFill>
                  <a:schemeClr val="accent2"/>
                </a:solidFill>
                <a:latin typeface="+mn-lt"/>
                <a:cs typeface="Times New Roman" panose="02020603050405020304" pitchFamily="18" charset="0"/>
              </a:rPr>
              <a:t>Association d’agrégation ou agrégat</a:t>
            </a:r>
          </a:p>
        </p:txBody>
      </p:sp>
      <p:sp>
        <p:nvSpPr>
          <p:cNvPr id="3" name="Espace réservé du contenu 2">
            <a:extLst>
              <a:ext uri="{FF2B5EF4-FFF2-40B4-BE49-F238E27FC236}">
                <a16:creationId xmlns:a16="http://schemas.microsoft.com/office/drawing/2014/main" id="{780AB220-3A7D-45B5-BAEF-A0DDEDF277DB}"/>
              </a:ext>
            </a:extLst>
          </p:cNvPr>
          <p:cNvSpPr>
            <a:spLocks noGrp="1"/>
          </p:cNvSpPr>
          <p:nvPr>
            <p:ph sz="half" idx="1"/>
          </p:nvPr>
        </p:nvSpPr>
        <p:spPr>
          <a:xfrm>
            <a:off x="404810" y="1731608"/>
            <a:ext cx="4456560" cy="3880772"/>
          </a:xfrm>
        </p:spPr>
        <p:txBody>
          <a:bodyPr>
            <a:normAutofit/>
          </a:bodyPr>
          <a:lstStyle/>
          <a:p>
            <a:pPr algn="just">
              <a:lnSpc>
                <a:spcPct val="200000"/>
              </a:lnSpc>
              <a:defRPr/>
            </a:pPr>
            <a:r>
              <a:rPr lang="fr-FR" sz="2000" dirty="0">
                <a:solidFill>
                  <a:schemeClr val="tx1"/>
                </a:solidFill>
              </a:rPr>
              <a:t>Mais un produit pour une région donnée n’est vendu que par un seul représentant.</a:t>
            </a:r>
            <a:endParaRPr lang="fr-FR" sz="2000" dirty="0">
              <a:solidFill>
                <a:schemeClr val="tx1"/>
              </a:solidFill>
              <a:cs typeface="Times New Roman" panose="02020603050405020304" pitchFamily="18" charset="0"/>
            </a:endParaRPr>
          </a:p>
        </p:txBody>
      </p:sp>
      <p:sp>
        <p:nvSpPr>
          <p:cNvPr id="7" name="Espace réservé du contenu 6">
            <a:extLst>
              <a:ext uri="{FF2B5EF4-FFF2-40B4-BE49-F238E27FC236}">
                <a16:creationId xmlns:a16="http://schemas.microsoft.com/office/drawing/2014/main" id="{2D55BAAD-CD07-3A96-5D44-94AD70A44937}"/>
              </a:ext>
            </a:extLst>
          </p:cNvPr>
          <p:cNvSpPr>
            <a:spLocks noGrp="1"/>
          </p:cNvSpPr>
          <p:nvPr>
            <p:ph sz="half" idx="2"/>
          </p:nvPr>
        </p:nvSpPr>
        <p:spPr>
          <a:xfrm>
            <a:off x="5089967" y="1930400"/>
            <a:ext cx="4996567" cy="4795801"/>
          </a:xfrm>
        </p:spPr>
        <p:txBody>
          <a:bodyPr/>
          <a:lstStyle/>
          <a:p>
            <a:pPr algn="just">
              <a:buFont typeface="+mj-lt"/>
              <a:buAutoNum type="arabicPeriod"/>
            </a:pPr>
            <a:r>
              <a:rPr lang="fr-FR" dirty="0">
                <a:solidFill>
                  <a:schemeClr val="tx1"/>
                </a:solidFill>
              </a:rPr>
              <a:t>D’après les règles de gestion de l’énoncé, est-il possible que le représentant 3 vende le produit 2 dans la région 5 ?</a:t>
            </a:r>
          </a:p>
          <a:p>
            <a:pPr algn="just"/>
            <a:r>
              <a:rPr lang="fr-FR" dirty="0">
                <a:solidFill>
                  <a:schemeClr val="accent4">
                    <a:lumMod val="75000"/>
                  </a:schemeClr>
                </a:solidFill>
              </a:rPr>
              <a:t>NON car un produit pour une région donnée ne peut être vendu que par un seul représentant, or le couple région/Produit (5,2) est assuré par le représentant 2</a:t>
            </a:r>
          </a:p>
          <a:p>
            <a:pPr algn="just">
              <a:buFont typeface="+mj-lt"/>
              <a:buAutoNum type="arabicPeriod" startAt="2"/>
            </a:pPr>
            <a:r>
              <a:rPr lang="fr-FR" dirty="0">
                <a:solidFill>
                  <a:schemeClr val="tx1"/>
                </a:solidFill>
              </a:rPr>
              <a:t>D’après le MCD, le représentant 3 vende le produit 2 dans la région 5 ?</a:t>
            </a:r>
          </a:p>
          <a:p>
            <a:pPr algn="just"/>
            <a:r>
              <a:rPr lang="fr-FR" dirty="0">
                <a:solidFill>
                  <a:schemeClr val="accent4">
                    <a:lumMod val="75000"/>
                  </a:schemeClr>
                </a:solidFill>
              </a:rPr>
              <a:t>Rien ne s’y oppose conceptuellement parlant étant donné car l’identifiant de l’association vendre (</a:t>
            </a:r>
            <a:r>
              <a:rPr lang="fr-FR" dirty="0" err="1">
                <a:solidFill>
                  <a:schemeClr val="accent4">
                    <a:lumMod val="75000"/>
                  </a:schemeClr>
                </a:solidFill>
              </a:rPr>
              <a:t>N°Rep</a:t>
            </a:r>
            <a:r>
              <a:rPr lang="fr-FR" dirty="0">
                <a:solidFill>
                  <a:schemeClr val="accent4">
                    <a:lumMod val="75000"/>
                  </a:schemeClr>
                </a:solidFill>
              </a:rPr>
              <a:t>, </a:t>
            </a:r>
            <a:r>
              <a:rPr lang="fr-FR" dirty="0" err="1">
                <a:solidFill>
                  <a:schemeClr val="accent4">
                    <a:lumMod val="75000"/>
                  </a:schemeClr>
                </a:solidFill>
              </a:rPr>
              <a:t>N°Region</a:t>
            </a:r>
            <a:r>
              <a:rPr lang="fr-FR" dirty="0">
                <a:solidFill>
                  <a:schemeClr val="accent4">
                    <a:lumMod val="75000"/>
                  </a:schemeClr>
                </a:solidFill>
              </a:rPr>
              <a:t>, N° produit) est égal à 3 5 2, ce qui est différent de 2 5 2</a:t>
            </a:r>
          </a:p>
        </p:txBody>
      </p:sp>
      <p:sp>
        <p:nvSpPr>
          <p:cNvPr id="5" name="Espace réservé du numéro de diapositive 4">
            <a:extLst>
              <a:ext uri="{FF2B5EF4-FFF2-40B4-BE49-F238E27FC236}">
                <a16:creationId xmlns:a16="http://schemas.microsoft.com/office/drawing/2014/main" id="{460F179E-3F79-45CC-8A48-28D6E07B11F5}"/>
              </a:ext>
            </a:extLst>
          </p:cNvPr>
          <p:cNvSpPr>
            <a:spLocks noGrp="1"/>
          </p:cNvSpPr>
          <p:nvPr>
            <p:ph type="sldNum" sz="quarter" idx="12"/>
          </p:nvPr>
        </p:nvSpPr>
        <p:spPr/>
        <p:txBody>
          <a:bodyPr/>
          <a:lstStyle/>
          <a:p>
            <a:pPr>
              <a:defRPr/>
            </a:pPr>
            <a:fld id="{69C422BF-236D-40CE-B665-25AFB9F87F69}" type="slidenum">
              <a:rPr lang="fr-FR" altLang="fr-FR" smtClean="0"/>
              <a:pPr>
                <a:defRPr/>
              </a:pPr>
              <a:t>5</a:t>
            </a:fld>
            <a:endParaRPr lang="fr-FR" altLang="fr-FR"/>
          </a:p>
        </p:txBody>
      </p:sp>
      <p:pic>
        <p:nvPicPr>
          <p:cNvPr id="6" name="Image 5">
            <a:extLst>
              <a:ext uri="{FF2B5EF4-FFF2-40B4-BE49-F238E27FC236}">
                <a16:creationId xmlns:a16="http://schemas.microsoft.com/office/drawing/2014/main" id="{50ABB609-9BC2-1F9A-B9EE-64BF9AB4F615}"/>
              </a:ext>
            </a:extLst>
          </p:cNvPr>
          <p:cNvPicPr>
            <a:picLocks noChangeAspect="1"/>
          </p:cNvPicPr>
          <p:nvPr/>
        </p:nvPicPr>
        <p:blipFill>
          <a:blip r:embed="rId3"/>
          <a:stretch>
            <a:fillRect/>
          </a:stretch>
        </p:blipFill>
        <p:spPr>
          <a:xfrm>
            <a:off x="461464" y="3671994"/>
            <a:ext cx="4685159" cy="2669774"/>
          </a:xfrm>
          <a:prstGeom prst="rect">
            <a:avLst/>
          </a:prstGeom>
        </p:spPr>
      </p:pic>
    </p:spTree>
    <p:extLst>
      <p:ext uri="{BB962C8B-B14F-4D97-AF65-F5344CB8AC3E}">
        <p14:creationId xmlns:p14="http://schemas.microsoft.com/office/powerpoint/2010/main" val="111094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84D1-AD5E-429A-8D09-ABE683A7C56D}"/>
              </a:ext>
            </a:extLst>
          </p:cNvPr>
          <p:cNvSpPr>
            <a:spLocks noGrp="1"/>
          </p:cNvSpPr>
          <p:nvPr>
            <p:ph type="title"/>
          </p:nvPr>
        </p:nvSpPr>
        <p:spPr/>
        <p:txBody>
          <a:bodyPr/>
          <a:lstStyle/>
          <a:p>
            <a:pPr>
              <a:defRPr/>
            </a:pPr>
            <a:r>
              <a:rPr lang="fr-FR" dirty="0">
                <a:solidFill>
                  <a:schemeClr val="accent2"/>
                </a:solidFill>
                <a:cs typeface="Times New Roman" panose="02020603050405020304" pitchFamily="18" charset="0"/>
              </a:rPr>
              <a:t>Association d’agrégation ou agrégat</a:t>
            </a:r>
          </a:p>
        </p:txBody>
      </p:sp>
      <p:sp>
        <p:nvSpPr>
          <p:cNvPr id="3" name="Espace réservé du contenu 2">
            <a:extLst>
              <a:ext uri="{FF2B5EF4-FFF2-40B4-BE49-F238E27FC236}">
                <a16:creationId xmlns:a16="http://schemas.microsoft.com/office/drawing/2014/main" id="{780AB220-3A7D-45B5-BAEF-A0DDEDF277DB}"/>
              </a:ext>
            </a:extLst>
          </p:cNvPr>
          <p:cNvSpPr>
            <a:spLocks noGrp="1"/>
          </p:cNvSpPr>
          <p:nvPr>
            <p:ph idx="1"/>
          </p:nvPr>
        </p:nvSpPr>
        <p:spPr>
          <a:xfrm>
            <a:off x="677334" y="1786597"/>
            <a:ext cx="8596668" cy="4619890"/>
          </a:xfrm>
        </p:spPr>
        <p:txBody>
          <a:bodyPr>
            <a:normAutofit/>
          </a:bodyPr>
          <a:lstStyle/>
          <a:p>
            <a:pPr algn="just">
              <a:lnSpc>
                <a:spcPct val="150000"/>
              </a:lnSpc>
              <a:defRPr/>
            </a:pPr>
            <a:r>
              <a:rPr lang="fr-FR" sz="2000" u="sng" dirty="0">
                <a:solidFill>
                  <a:schemeClr val="tx1"/>
                </a:solidFill>
                <a:cs typeface="Times New Roman" panose="02020603050405020304" pitchFamily="18" charset="0"/>
              </a:rPr>
              <a:t>Solution:</a:t>
            </a:r>
          </a:p>
          <a:p>
            <a:pPr marL="0" indent="0" algn="just">
              <a:lnSpc>
                <a:spcPct val="150000"/>
              </a:lnSpc>
              <a:buNone/>
              <a:defRPr/>
            </a:pPr>
            <a:r>
              <a:rPr lang="fr-FR" sz="2000" dirty="0">
                <a:solidFill>
                  <a:schemeClr val="tx1"/>
                </a:solidFill>
              </a:rPr>
              <a:t>Le MCD proposé ne traduit pas correctement la réalité, il faut recourir à la structure « agrégation » qui permet d’associer une entité à un couple d’entités:</a:t>
            </a:r>
            <a:endParaRPr lang="fr-FR" sz="2000" u="sng"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60F179E-3F79-45CC-8A48-28D6E07B11F5}"/>
              </a:ext>
            </a:extLst>
          </p:cNvPr>
          <p:cNvSpPr>
            <a:spLocks noGrp="1"/>
          </p:cNvSpPr>
          <p:nvPr>
            <p:ph type="sldNum" sz="quarter" idx="12"/>
          </p:nvPr>
        </p:nvSpPr>
        <p:spPr/>
        <p:txBody>
          <a:bodyPr/>
          <a:lstStyle/>
          <a:p>
            <a:pPr>
              <a:defRPr/>
            </a:pPr>
            <a:fld id="{69C422BF-236D-40CE-B665-25AFB9F87F69}" type="slidenum">
              <a:rPr lang="fr-FR" altLang="fr-FR" smtClean="0"/>
              <a:pPr>
                <a:defRPr/>
              </a:pPr>
              <a:t>6</a:t>
            </a:fld>
            <a:endParaRPr lang="fr-FR" altLang="fr-FR"/>
          </a:p>
        </p:txBody>
      </p:sp>
      <p:pic>
        <p:nvPicPr>
          <p:cNvPr id="9" name="Image 8">
            <a:extLst>
              <a:ext uri="{FF2B5EF4-FFF2-40B4-BE49-F238E27FC236}">
                <a16:creationId xmlns:a16="http://schemas.microsoft.com/office/drawing/2014/main" id="{DD0DC5BF-525B-3E7D-FCE1-162D6D630757}"/>
              </a:ext>
            </a:extLst>
          </p:cNvPr>
          <p:cNvPicPr>
            <a:picLocks noChangeAspect="1"/>
          </p:cNvPicPr>
          <p:nvPr/>
        </p:nvPicPr>
        <p:blipFill>
          <a:blip r:embed="rId3"/>
          <a:stretch>
            <a:fillRect/>
          </a:stretch>
        </p:blipFill>
        <p:spPr>
          <a:xfrm>
            <a:off x="2067952" y="3429001"/>
            <a:ext cx="6865034" cy="3436128"/>
          </a:xfrm>
          <a:prstGeom prst="rect">
            <a:avLst/>
          </a:prstGeom>
        </p:spPr>
      </p:pic>
    </p:spTree>
    <p:extLst>
      <p:ext uri="{BB962C8B-B14F-4D97-AF65-F5344CB8AC3E}">
        <p14:creationId xmlns:p14="http://schemas.microsoft.com/office/powerpoint/2010/main" val="258716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8584D1-AD5E-429A-8D09-ABE683A7C56D}"/>
              </a:ext>
            </a:extLst>
          </p:cNvPr>
          <p:cNvSpPr>
            <a:spLocks noGrp="1"/>
          </p:cNvSpPr>
          <p:nvPr>
            <p:ph type="title"/>
          </p:nvPr>
        </p:nvSpPr>
        <p:spPr/>
        <p:txBody>
          <a:bodyPr/>
          <a:lstStyle/>
          <a:p>
            <a:pPr>
              <a:defRPr/>
            </a:pPr>
            <a:r>
              <a:rPr lang="fr-FR" dirty="0">
                <a:solidFill>
                  <a:schemeClr val="accent2"/>
                </a:solidFill>
                <a:cs typeface="Times New Roman" panose="02020603050405020304" pitchFamily="18" charset="0"/>
              </a:rPr>
              <a:t>Association d’agrégation ou agrégat</a:t>
            </a:r>
          </a:p>
        </p:txBody>
      </p:sp>
      <p:sp>
        <p:nvSpPr>
          <p:cNvPr id="3" name="Espace réservé du contenu 2">
            <a:extLst>
              <a:ext uri="{FF2B5EF4-FFF2-40B4-BE49-F238E27FC236}">
                <a16:creationId xmlns:a16="http://schemas.microsoft.com/office/drawing/2014/main" id="{780AB220-3A7D-45B5-BAEF-A0DDEDF277DB}"/>
              </a:ext>
            </a:extLst>
          </p:cNvPr>
          <p:cNvSpPr>
            <a:spLocks noGrp="1"/>
          </p:cNvSpPr>
          <p:nvPr>
            <p:ph idx="1"/>
          </p:nvPr>
        </p:nvSpPr>
        <p:spPr>
          <a:xfrm>
            <a:off x="677334" y="1604034"/>
            <a:ext cx="8596668" cy="4619890"/>
          </a:xfrm>
        </p:spPr>
        <p:txBody>
          <a:bodyPr>
            <a:normAutofit/>
          </a:bodyPr>
          <a:lstStyle/>
          <a:p>
            <a:pPr algn="just">
              <a:lnSpc>
                <a:spcPct val="150000"/>
              </a:lnSpc>
              <a:defRPr/>
            </a:pPr>
            <a:r>
              <a:rPr lang="fr-FR" sz="1600" dirty="0">
                <a:solidFill>
                  <a:schemeClr val="tx1"/>
                </a:solidFill>
              </a:rPr>
              <a:t>L’association qui relie </a:t>
            </a:r>
            <a:r>
              <a:rPr lang="fr-FR" sz="1600" b="1" dirty="0">
                <a:solidFill>
                  <a:schemeClr val="tx1"/>
                </a:solidFill>
              </a:rPr>
              <a:t>REPRESENTANT</a:t>
            </a:r>
            <a:r>
              <a:rPr lang="fr-FR" sz="1600" dirty="0">
                <a:solidFill>
                  <a:schemeClr val="tx1"/>
                </a:solidFill>
              </a:rPr>
              <a:t> à l’agrégat est de type hiérarchique (cardinalité 1,1).</a:t>
            </a:r>
          </a:p>
          <a:p>
            <a:pPr algn="just">
              <a:lnSpc>
                <a:spcPct val="150000"/>
              </a:lnSpc>
              <a:defRPr/>
            </a:pPr>
            <a:r>
              <a:rPr lang="fr-FR" sz="1600" dirty="0">
                <a:solidFill>
                  <a:schemeClr val="tx1"/>
                </a:solidFill>
              </a:rPr>
              <a:t> Il est tout à fait possible que l’association soit non hiérarchique. </a:t>
            </a:r>
            <a:r>
              <a:rPr lang="fr-FR" sz="1600" u="sng" dirty="0">
                <a:solidFill>
                  <a:schemeClr val="tx1"/>
                </a:solidFill>
              </a:rPr>
              <a:t>Exemple</a:t>
            </a:r>
            <a:r>
              <a:rPr lang="fr-FR" sz="1600" dirty="0">
                <a:solidFill>
                  <a:schemeClr val="tx1"/>
                </a:solidFill>
              </a:rPr>
              <a:t> : On considère cette fois ci qu’un produit pour une région donnée, s’il est vendu, peut l’être vendu par plusieurs représentants :</a:t>
            </a:r>
            <a:endParaRPr lang="fr-FR" sz="1600" u="sng"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60F179E-3F79-45CC-8A48-28D6E07B11F5}"/>
              </a:ext>
            </a:extLst>
          </p:cNvPr>
          <p:cNvSpPr>
            <a:spLocks noGrp="1"/>
          </p:cNvSpPr>
          <p:nvPr>
            <p:ph type="sldNum" sz="quarter" idx="12"/>
          </p:nvPr>
        </p:nvSpPr>
        <p:spPr/>
        <p:txBody>
          <a:bodyPr/>
          <a:lstStyle/>
          <a:p>
            <a:pPr>
              <a:defRPr/>
            </a:pPr>
            <a:fld id="{69C422BF-236D-40CE-B665-25AFB9F87F69}" type="slidenum">
              <a:rPr lang="fr-FR" altLang="fr-FR" smtClean="0"/>
              <a:pPr>
                <a:defRPr/>
              </a:pPr>
              <a:t>7</a:t>
            </a:fld>
            <a:endParaRPr lang="fr-FR" altLang="fr-FR"/>
          </a:p>
        </p:txBody>
      </p:sp>
      <p:pic>
        <p:nvPicPr>
          <p:cNvPr id="6" name="Image 5">
            <a:extLst>
              <a:ext uri="{FF2B5EF4-FFF2-40B4-BE49-F238E27FC236}">
                <a16:creationId xmlns:a16="http://schemas.microsoft.com/office/drawing/2014/main" id="{896469BB-A630-293B-4DE4-EA17712AE77B}"/>
              </a:ext>
            </a:extLst>
          </p:cNvPr>
          <p:cNvPicPr>
            <a:picLocks noChangeAspect="1"/>
          </p:cNvPicPr>
          <p:nvPr/>
        </p:nvPicPr>
        <p:blipFill>
          <a:blip r:embed="rId3"/>
          <a:stretch>
            <a:fillRect/>
          </a:stretch>
        </p:blipFill>
        <p:spPr>
          <a:xfrm>
            <a:off x="1550505" y="3684104"/>
            <a:ext cx="7139316" cy="2976716"/>
          </a:xfrm>
          <a:prstGeom prst="rect">
            <a:avLst/>
          </a:prstGeom>
        </p:spPr>
      </p:pic>
    </p:spTree>
    <p:extLst>
      <p:ext uri="{BB962C8B-B14F-4D97-AF65-F5344CB8AC3E}">
        <p14:creationId xmlns:p14="http://schemas.microsoft.com/office/powerpoint/2010/main" val="244804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7AFE40-C7AF-49E7-A07E-BF7042A1020D}"/>
              </a:ext>
            </a:extLst>
          </p:cNvPr>
          <p:cNvSpPr>
            <a:spLocks noGrp="1"/>
          </p:cNvSpPr>
          <p:nvPr>
            <p:ph type="title"/>
          </p:nvPr>
        </p:nvSpPr>
        <p:spPr>
          <a:xfrm>
            <a:off x="655107" y="562847"/>
            <a:ext cx="8277225" cy="1609725"/>
          </a:xfrm>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
        <p:nvSpPr>
          <p:cNvPr id="46083" name="Espace réservé du contenu 2">
            <a:extLst>
              <a:ext uri="{FF2B5EF4-FFF2-40B4-BE49-F238E27FC236}">
                <a16:creationId xmlns:a16="http://schemas.microsoft.com/office/drawing/2014/main" id="{7768D7B3-23A3-4755-A249-0121B7933FD7}"/>
              </a:ext>
            </a:extLst>
          </p:cNvPr>
          <p:cNvSpPr>
            <a:spLocks noGrp="1" noChangeArrowheads="1"/>
          </p:cNvSpPr>
          <p:nvPr>
            <p:ph idx="1"/>
          </p:nvPr>
        </p:nvSpPr>
        <p:spPr/>
        <p:txBody>
          <a:bodyPr/>
          <a:lstStyle/>
          <a:p>
            <a:pPr algn="just">
              <a:defRPr/>
            </a:pPr>
            <a:r>
              <a:rPr lang="fr-FR" altLang="fr-FR" b="1" dirty="0">
                <a:solidFill>
                  <a:schemeClr val="accent1"/>
                </a:solidFill>
                <a:cs typeface="Times New Roman" panose="02020603050405020304" pitchFamily="18" charset="0"/>
              </a:rPr>
              <a:t>Concept de Généralisation/Spécialisation</a:t>
            </a:r>
          </a:p>
          <a:p>
            <a:pPr lvl="1" algn="just">
              <a:defRPr/>
            </a:pPr>
            <a:r>
              <a:rPr lang="fr-FR" altLang="fr-FR" sz="1800" dirty="0">
                <a:solidFill>
                  <a:schemeClr val="tx1"/>
                </a:solidFill>
                <a:cs typeface="Times New Roman" panose="02020603050405020304" pitchFamily="18" charset="0"/>
              </a:rPr>
              <a:t>Permet de modéliser, dans l’ensemble des occurrences d’une entité, des sous-ensembles d’occurrences présentant des spécificités.</a:t>
            </a:r>
          </a:p>
          <a:p>
            <a:pPr lvl="1" algn="just">
              <a:defRPr/>
            </a:pPr>
            <a:r>
              <a:rPr lang="fr-FR" altLang="fr-FR" sz="1800" dirty="0">
                <a:solidFill>
                  <a:schemeClr val="tx1"/>
                </a:solidFill>
                <a:cs typeface="Times New Roman" panose="02020603050405020304" pitchFamily="18" charset="0"/>
              </a:rPr>
              <a:t>Ces spécificités peuvent porter sur des propriétés ou des relations.</a:t>
            </a:r>
          </a:p>
          <a:p>
            <a:pPr marL="457200" lvl="1" indent="0" algn="just">
              <a:buNone/>
              <a:defRPr/>
            </a:pPr>
            <a:r>
              <a:rPr lang="fr-FR" altLang="fr-FR" sz="1800" b="1" u="sng" dirty="0">
                <a:solidFill>
                  <a:schemeClr val="tx1"/>
                </a:solidFill>
                <a:cs typeface="Times New Roman" panose="02020603050405020304" pitchFamily="18" charset="0"/>
              </a:rPr>
              <a:t>Exemple 1:</a:t>
            </a:r>
          </a:p>
        </p:txBody>
      </p:sp>
      <p:sp>
        <p:nvSpPr>
          <p:cNvPr id="5" name="Espace réservé du numéro de diapositive 4">
            <a:extLst>
              <a:ext uri="{FF2B5EF4-FFF2-40B4-BE49-F238E27FC236}">
                <a16:creationId xmlns:a16="http://schemas.microsoft.com/office/drawing/2014/main" id="{C7EBEC9F-0D40-4BB4-BB5D-6488E32505CB}"/>
              </a:ext>
            </a:extLst>
          </p:cNvPr>
          <p:cNvSpPr>
            <a:spLocks noGrp="1"/>
          </p:cNvSpPr>
          <p:nvPr>
            <p:ph type="sldNum" sz="quarter" idx="12"/>
          </p:nvPr>
        </p:nvSpPr>
        <p:spPr/>
        <p:txBody>
          <a:bodyPr/>
          <a:lstStyle/>
          <a:p>
            <a:pPr>
              <a:defRPr/>
            </a:pPr>
            <a:fld id="{A9FCA651-AD1A-477E-9B02-DAA6A13CF3E3}" type="slidenum">
              <a:rPr lang="fr-FR" altLang="fr-FR" smtClean="0"/>
              <a:pPr>
                <a:defRPr/>
              </a:pPr>
              <a:t>8</a:t>
            </a:fld>
            <a:endParaRPr lang="fr-FR" altLang="fr-FR"/>
          </a:p>
        </p:txBody>
      </p:sp>
      <p:pic>
        <p:nvPicPr>
          <p:cNvPr id="52229" name="Image 6">
            <a:extLst>
              <a:ext uri="{FF2B5EF4-FFF2-40B4-BE49-F238E27FC236}">
                <a16:creationId xmlns:a16="http://schemas.microsoft.com/office/drawing/2014/main" id="{70FB8C1D-607D-44A1-8B17-52B8D7C7F9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486" y="3938955"/>
            <a:ext cx="5800339" cy="2701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ACA44E0-0335-4026-9CD0-AD17C5F8F080}"/>
              </a:ext>
            </a:extLst>
          </p:cNvPr>
          <p:cNvSpPr>
            <a:spLocks noGrp="1"/>
          </p:cNvSpPr>
          <p:nvPr>
            <p:ph type="title"/>
          </p:nvPr>
        </p:nvSpPr>
        <p:spPr/>
        <p:txBody>
          <a:bodyPr/>
          <a:lstStyle/>
          <a:p>
            <a:pPr>
              <a:defRPr/>
            </a:pPr>
            <a:r>
              <a:rPr lang="fr-FR" sz="3200" dirty="0">
                <a:solidFill>
                  <a:schemeClr val="accent2"/>
                </a:solidFill>
                <a:latin typeface="Times New Roman" panose="02020603050405020304" pitchFamily="18" charset="0"/>
                <a:cs typeface="Times New Roman" panose="02020603050405020304" pitchFamily="18" charset="0"/>
              </a:rPr>
              <a:t>LES EXTENSIONS DU FORMALISME E-A</a:t>
            </a:r>
            <a:br>
              <a:rPr lang="fr-FR"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Merise2</a:t>
            </a:r>
            <a:endParaRPr lang="fr-FR" dirty="0">
              <a:solidFill>
                <a:schemeClr val="accent2"/>
              </a:solidFill>
              <a:latin typeface="Times New Roman" panose="02020603050405020304" pitchFamily="18" charset="0"/>
              <a:cs typeface="Times New Roman" panose="02020603050405020304" pitchFamily="18" charset="0"/>
            </a:endParaRPr>
          </a:p>
        </p:txBody>
      </p:sp>
      <p:sp>
        <p:nvSpPr>
          <p:cNvPr id="46083" name="Espace réservé du contenu 2">
            <a:extLst>
              <a:ext uri="{FF2B5EF4-FFF2-40B4-BE49-F238E27FC236}">
                <a16:creationId xmlns:a16="http://schemas.microsoft.com/office/drawing/2014/main" id="{9A769841-BC4E-4254-84EA-99B64C1A50C9}"/>
              </a:ext>
            </a:extLst>
          </p:cNvPr>
          <p:cNvSpPr>
            <a:spLocks noGrp="1" noChangeArrowheads="1"/>
          </p:cNvSpPr>
          <p:nvPr>
            <p:ph sz="half" idx="1"/>
          </p:nvPr>
        </p:nvSpPr>
        <p:spPr>
          <a:xfrm>
            <a:off x="734484" y="1758630"/>
            <a:ext cx="4298334" cy="4810982"/>
          </a:xfrm>
        </p:spPr>
        <p:txBody>
          <a:bodyPr>
            <a:noAutofit/>
          </a:bodyPr>
          <a:lstStyle/>
          <a:p>
            <a:pPr marL="0" indent="0">
              <a:lnSpc>
                <a:spcPct val="150000"/>
              </a:lnSpc>
              <a:buNone/>
              <a:defRPr/>
            </a:pPr>
            <a:r>
              <a:rPr lang="fr-FR" altLang="fr-FR" sz="1600" b="1" dirty="0">
                <a:solidFill>
                  <a:schemeClr val="accent1"/>
                </a:solidFill>
                <a:cs typeface="Times New Roman" panose="02020603050405020304" pitchFamily="18" charset="0"/>
              </a:rPr>
              <a:t>Concept de Généralisation / Spécialisation</a:t>
            </a:r>
          </a:p>
          <a:p>
            <a:pPr marL="0" indent="0">
              <a:lnSpc>
                <a:spcPct val="150000"/>
              </a:lnSpc>
              <a:buNone/>
              <a:defRPr/>
            </a:pPr>
            <a:r>
              <a:rPr lang="fr-FR" altLang="fr-FR" b="1" u="sng" dirty="0">
                <a:solidFill>
                  <a:schemeClr val="tx1"/>
                </a:solidFill>
                <a:cs typeface="Times New Roman" panose="02020603050405020304" pitchFamily="18" charset="0"/>
              </a:rPr>
              <a:t>Exemple 2:</a:t>
            </a:r>
          </a:p>
          <a:p>
            <a:pPr algn="just">
              <a:lnSpc>
                <a:spcPct val="150000"/>
              </a:lnSpc>
              <a:defRPr/>
            </a:pPr>
            <a:r>
              <a:rPr lang="fr-FR" altLang="fr-FR" sz="1600" dirty="0">
                <a:solidFill>
                  <a:schemeClr val="tx1"/>
                </a:solidFill>
                <a:cs typeface="Times New Roman" panose="02020603050405020304" pitchFamily="18" charset="0"/>
              </a:rPr>
              <a:t>On distingue trois entités: </a:t>
            </a:r>
            <a:r>
              <a:rPr lang="fr-FR" altLang="fr-FR" sz="1600" b="1" dirty="0">
                <a:solidFill>
                  <a:schemeClr val="tx1"/>
                </a:solidFill>
                <a:cs typeface="Times New Roman" panose="02020603050405020304" pitchFamily="18" charset="0"/>
              </a:rPr>
              <a:t>ASSURE, ENTREPRISE, PARTICULIER</a:t>
            </a:r>
          </a:p>
          <a:p>
            <a:pPr algn="just">
              <a:lnSpc>
                <a:spcPct val="150000"/>
              </a:lnSpc>
              <a:defRPr/>
            </a:pPr>
            <a:r>
              <a:rPr lang="fr-FR" altLang="fr-FR" sz="1600" dirty="0">
                <a:solidFill>
                  <a:schemeClr val="tx1"/>
                </a:solidFill>
                <a:cs typeface="Times New Roman" panose="02020603050405020304" pitchFamily="18" charset="0"/>
              </a:rPr>
              <a:t>Toute occurrence de PARTICULIER est ASSURE.</a:t>
            </a:r>
          </a:p>
          <a:p>
            <a:pPr algn="just">
              <a:lnSpc>
                <a:spcPct val="150000"/>
              </a:lnSpc>
              <a:defRPr/>
            </a:pPr>
            <a:r>
              <a:rPr lang="fr-FR" altLang="fr-FR" sz="1600" dirty="0">
                <a:solidFill>
                  <a:schemeClr val="tx1"/>
                </a:solidFill>
                <a:cs typeface="Times New Roman" panose="02020603050405020304" pitchFamily="18" charset="0"/>
              </a:rPr>
              <a:t>PARTICULIER est une sous-entité de ASSURE.</a:t>
            </a:r>
          </a:p>
          <a:p>
            <a:pPr algn="just">
              <a:lnSpc>
                <a:spcPct val="150000"/>
              </a:lnSpc>
              <a:defRPr/>
            </a:pPr>
            <a:r>
              <a:rPr lang="fr-FR" altLang="fr-FR" sz="1600" dirty="0">
                <a:solidFill>
                  <a:schemeClr val="tx1"/>
                </a:solidFill>
                <a:cs typeface="Times New Roman" panose="02020603050405020304" pitchFamily="18" charset="0"/>
              </a:rPr>
              <a:t>ENTREPRISE est une sous-entité de ASSURE.</a:t>
            </a:r>
          </a:p>
          <a:p>
            <a:pPr lvl="2" algn="just">
              <a:lnSpc>
                <a:spcPct val="150000"/>
              </a:lnSpc>
              <a:defRPr/>
            </a:pPr>
            <a:endParaRPr lang="fr-FR" altLang="fr-FR" sz="1600" dirty="0">
              <a:solidFill>
                <a:schemeClr val="tx1">
                  <a:lumMod val="75000"/>
                  <a:lumOff val="25000"/>
                </a:schemeClr>
              </a:solidFill>
              <a:cs typeface="Times New Roman" panose="02020603050405020304" pitchFamily="18" charset="0"/>
            </a:endParaRPr>
          </a:p>
          <a:p>
            <a:pPr algn="just">
              <a:lnSpc>
                <a:spcPct val="150000"/>
              </a:lnSpc>
              <a:defRPr/>
            </a:pPr>
            <a:endParaRPr lang="fr-FR" altLang="fr-FR" sz="1600" b="1" dirty="0">
              <a:solidFill>
                <a:schemeClr val="accent1"/>
              </a:solidFill>
              <a:cs typeface="Times New Roman" panose="02020603050405020304" pitchFamily="18" charset="0"/>
            </a:endParaRPr>
          </a:p>
        </p:txBody>
      </p:sp>
      <p:sp>
        <p:nvSpPr>
          <p:cNvPr id="2" name="Espace réservé du contenu 1">
            <a:extLst>
              <a:ext uri="{FF2B5EF4-FFF2-40B4-BE49-F238E27FC236}">
                <a16:creationId xmlns:a16="http://schemas.microsoft.com/office/drawing/2014/main" id="{762E3AD3-D4AD-4592-8172-1F6736BAD20A}"/>
              </a:ext>
            </a:extLst>
          </p:cNvPr>
          <p:cNvSpPr>
            <a:spLocks noGrp="1"/>
          </p:cNvSpPr>
          <p:nvPr>
            <p:ph sz="half" idx="2"/>
          </p:nvPr>
        </p:nvSpPr>
        <p:spPr>
          <a:xfrm>
            <a:off x="5089967" y="1758630"/>
            <a:ext cx="4184034" cy="3880773"/>
          </a:xfrm>
        </p:spPr>
        <p:txBody>
          <a:bodyPr>
            <a:normAutofit/>
          </a:bodyPr>
          <a:lstStyle/>
          <a:p>
            <a:pPr algn="just">
              <a:lnSpc>
                <a:spcPct val="150000"/>
              </a:lnSpc>
              <a:defRPr/>
            </a:pPr>
            <a:r>
              <a:rPr lang="fr-FR" altLang="fr-FR" sz="1600" dirty="0">
                <a:solidFill>
                  <a:schemeClr val="tx1"/>
                </a:solidFill>
                <a:cs typeface="Times New Roman" panose="02020603050405020304" pitchFamily="18" charset="0"/>
              </a:rPr>
              <a:t>PARTICULUER et ENTREPRISE sont les spécialisations de ASSURE</a:t>
            </a:r>
          </a:p>
          <a:p>
            <a:pPr algn="just">
              <a:lnSpc>
                <a:spcPct val="150000"/>
              </a:lnSpc>
              <a:defRPr/>
            </a:pPr>
            <a:r>
              <a:rPr lang="fr-FR" altLang="fr-FR" sz="1600" dirty="0">
                <a:solidFill>
                  <a:schemeClr val="tx1"/>
                </a:solidFill>
                <a:cs typeface="Times New Roman" panose="02020603050405020304" pitchFamily="18" charset="0"/>
              </a:rPr>
              <a:t>ASSURE est la généralisation de PARTICULIER et ENTREPRISE;</a:t>
            </a:r>
          </a:p>
          <a:p>
            <a:pPr algn="just">
              <a:lnSpc>
                <a:spcPct val="150000"/>
              </a:lnSpc>
              <a:defRPr/>
            </a:pPr>
            <a:r>
              <a:rPr lang="fr-FR" altLang="fr-FR" sz="1600" dirty="0">
                <a:solidFill>
                  <a:schemeClr val="tx1"/>
                </a:solidFill>
                <a:cs typeface="Times New Roman" panose="02020603050405020304" pitchFamily="18" charset="0"/>
              </a:rPr>
              <a:t>Les spécialisations ont les caractéristiques de leurs sur-entités + les leurs.</a:t>
            </a:r>
          </a:p>
          <a:p>
            <a:endParaRPr lang="fr-FR" sz="1600" dirty="0"/>
          </a:p>
        </p:txBody>
      </p:sp>
      <p:sp>
        <p:nvSpPr>
          <p:cNvPr id="5" name="Espace réservé du numéro de diapositive 4">
            <a:extLst>
              <a:ext uri="{FF2B5EF4-FFF2-40B4-BE49-F238E27FC236}">
                <a16:creationId xmlns:a16="http://schemas.microsoft.com/office/drawing/2014/main" id="{7E588564-E39F-4959-A97A-FCBB5DF6F6E5}"/>
              </a:ext>
            </a:extLst>
          </p:cNvPr>
          <p:cNvSpPr>
            <a:spLocks noGrp="1"/>
          </p:cNvSpPr>
          <p:nvPr>
            <p:ph type="sldNum" sz="quarter" idx="12"/>
          </p:nvPr>
        </p:nvSpPr>
        <p:spPr/>
        <p:txBody>
          <a:bodyPr/>
          <a:lstStyle/>
          <a:p>
            <a:pPr>
              <a:defRPr/>
            </a:pPr>
            <a:fld id="{BF993936-77B8-404E-99F8-C296BF409D79}" type="slidenum">
              <a:rPr lang="fr-FR" altLang="fr-FR" smtClean="0"/>
              <a:pPr>
                <a:defRPr/>
              </a:pPr>
              <a:t>9</a:t>
            </a:fld>
            <a:endParaRPr lang="fr-FR" altLang="fr-FR"/>
          </a:p>
        </p:txBody>
      </p:sp>
      <p:pic>
        <p:nvPicPr>
          <p:cNvPr id="53252" name="Image 5">
            <a:extLst>
              <a:ext uri="{FF2B5EF4-FFF2-40B4-BE49-F238E27FC236}">
                <a16:creationId xmlns:a16="http://schemas.microsoft.com/office/drawing/2014/main" id="{6B8B7AE8-4280-4440-A1AD-FCEC65D26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456" y="4417255"/>
            <a:ext cx="4103417" cy="2371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TotalTime>
  <Words>1000</Words>
  <Application>Microsoft Office PowerPoint</Application>
  <PresentationFormat>Grand écran</PresentationFormat>
  <Paragraphs>129</Paragraphs>
  <Slides>20</Slides>
  <Notes>9</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Rockwell</vt:lpstr>
      <vt:lpstr>Times New Roman</vt:lpstr>
      <vt:lpstr>Trebuchet MS</vt:lpstr>
      <vt:lpstr>Wingdings</vt:lpstr>
      <vt:lpstr>Wingdings 3</vt:lpstr>
      <vt:lpstr>Facette</vt:lpstr>
      <vt:lpstr>Chapitre 3: MCD (Part II)</vt:lpstr>
      <vt:lpstr>Association d’agrégation ou agrégat</vt:lpstr>
      <vt:lpstr>Association d’agrégation ou agrégat</vt:lpstr>
      <vt:lpstr>Association d’agrégation ou agrégat</vt:lpstr>
      <vt:lpstr>Association d’agrégation ou agrégat</vt:lpstr>
      <vt:lpstr>Association d’agrégation ou agrégat</vt:lpstr>
      <vt:lpstr>Association d’agrégation ou agrégat</vt:lpstr>
      <vt:lpstr>LES EXTENSIONS DU FORMALISME E-A Merise2</vt:lpstr>
      <vt:lpstr>LES EXTENSIONS DU FORMALISME E-A Merise2</vt:lpstr>
      <vt:lpstr>LES EXTENSIONS DU FORMALISME E-A Merise2</vt:lpstr>
      <vt:lpstr>LES EXTENSIONS DU FORMALISME E-A Merise2</vt:lpstr>
      <vt:lpstr>LES EXTENSIONS DU FORMALISME E-A Merise2</vt:lpstr>
      <vt:lpstr>LES EXTENSIONS DU FORMALISME E-A Merise2</vt:lpstr>
      <vt:lpstr>LES EXTENSIONS DU FORMALISME E-A Merise2</vt:lpstr>
      <vt:lpstr>Présentation PowerPoint</vt:lpstr>
      <vt:lpstr>LES EXTENSIONS DU FORMALISME E-A Merise2</vt:lpstr>
      <vt:lpstr>LES EXTENSIONS DU FORMALISME E-A Merise2</vt:lpstr>
      <vt:lpstr>LES EXTENSIONS DU FORMALISME E-A Merise2</vt:lpstr>
      <vt:lpstr>LES EXTENSIONS DU FORMALISME E-A Merise2</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MCD (Part II)</dc:title>
  <dc:creator>Nour BEN SLIMEN</dc:creator>
  <cp:lastModifiedBy>Nour BEN SLIMEN</cp:lastModifiedBy>
  <cp:revision>2</cp:revision>
  <dcterms:created xsi:type="dcterms:W3CDTF">2023-01-30T11:37:56Z</dcterms:created>
  <dcterms:modified xsi:type="dcterms:W3CDTF">2023-01-30T11:40:21Z</dcterms:modified>
</cp:coreProperties>
</file>