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2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7" r:id="rId14"/>
    <p:sldId id="270" r:id="rId15"/>
    <p:sldId id="274" r:id="rId16"/>
    <p:sldId id="275" r:id="rId17"/>
    <p:sldId id="276" r:id="rId18"/>
    <p:sldId id="271" r:id="rId19"/>
    <p:sldId id="272" r:id="rId20"/>
    <p:sldId id="273" r:id="rId21"/>
    <p:sldId id="279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35" autoAdjust="0"/>
  </p:normalViewPr>
  <p:slideViewPr>
    <p:cSldViewPr snapToGrid="0">
      <p:cViewPr varScale="1">
        <p:scale>
          <a:sx n="62" d="100"/>
          <a:sy n="62" d="100"/>
        </p:scale>
        <p:origin x="10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F546A9B-BF32-4203-A5A6-C7F9C0B64C51}" type="datetime1">
              <a:rPr lang="fr-FR" smtClean="0"/>
              <a:t>13/02/2023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84BADC7-66F6-4C12-AD2C-B45C54432B5E}" type="datetime1">
              <a:rPr lang="fr-FR" smtClean="0"/>
              <a:t>13/02/2023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598F7E-27F4-4C87-B890-C48BD5DA7D56}" type="datetime1">
              <a:rPr lang="fr-FR" smtClean="0"/>
              <a:t>13/02/2023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2837AA-CA63-4255-881F-EC52944727E3}" type="datetime1">
              <a:rPr lang="fr-FR" smtClean="0"/>
              <a:t>13/02/2023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 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F7FAC2-09D7-4C92-98CA-CF38A14F5FC3}" type="datetime1">
              <a:rPr lang="fr-FR" smtClean="0"/>
              <a:t>13/02/2023</a:t>
            </a:fld>
            <a:endParaRPr lang="en-US" dirty="0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551AA5-EA28-4FC2-9165-20E9A3D486F1}" type="datetime1">
              <a:rPr lang="fr-FR" smtClean="0"/>
              <a:t>13/02/2023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ED1FBE-9176-45D0-87C5-1ACC824A08AD}" type="datetime1">
              <a:rPr lang="fr-FR" smtClean="0"/>
              <a:t>13/02/2023</a:t>
            </a:fld>
            <a:endParaRPr lang="en-US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FCF40E-1AA0-46B6-B351-814B9B5FC7BF}" type="datetime1">
              <a:rPr lang="fr-FR" smtClean="0"/>
              <a:t>13/02/2023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594363-7DB9-4805-8AF5-2DB3302C71EB}" type="datetime1">
              <a:rPr lang="fr-FR" smtClean="0"/>
              <a:t>13/02/2023</a:t>
            </a:fld>
            <a:endParaRPr lang="en-US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D37BEB-FA95-4626-8FB4-6B9C599B5736}" type="datetime1">
              <a:rPr lang="fr-FR" smtClean="0"/>
              <a:t>13/02/2023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314677-D875-403C-85E5-4188B0FD8CE6}" type="datetime1">
              <a:rPr lang="fr-FR" smtClean="0"/>
              <a:t>13/02/2023</a:t>
            </a:fld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321E3F91-683F-47C1-A0BA-8D50F2CA5D3B}" type="datetime1">
              <a:rPr lang="fr-FR" smtClean="0"/>
              <a:t>13/02/2023</a:t>
            </a:fld>
            <a:endParaRPr lang="en-US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188D31-1908-4277-9600-559316590F6A}" type="datetime1">
              <a:rPr lang="fr-FR" smtClean="0"/>
              <a:t>13/02/2023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CD1A77A9-60FD-45F9-AAB3-85605A5D63EE}" type="datetime1">
              <a:rPr lang="fr-FR" smtClean="0"/>
              <a:t>13/02/2023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fr" dirty="0"/>
              <a:t>Modèle Logique </a:t>
            </a:r>
            <a:r>
              <a:rPr lang="fr"/>
              <a:t>des données (MLD)</a:t>
            </a:r>
            <a:endParaRPr lang="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fr" dirty="0"/>
              <a:t>Nour H. ben slimen-attaOUi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0F355B-0476-9E2E-E192-653931BD2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353" y="765033"/>
            <a:ext cx="152421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000" b="1" dirty="0">
              <a:solidFill>
                <a:schemeClr val="accent2"/>
              </a:solidFill>
            </a:endParaRPr>
          </a:p>
          <a:p>
            <a:r>
              <a:rPr lang="fr-FR" sz="2000" b="1" dirty="0">
                <a:solidFill>
                  <a:schemeClr val="accent2"/>
                </a:solidFill>
              </a:rPr>
              <a:t>Transformation de plusieurs relations ente deux entités</a:t>
            </a:r>
            <a:endParaRPr lang="fr-FR" sz="18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fr-FR" sz="1800" spc="-10" dirty="0">
                <a:cs typeface="Times New Roman"/>
              </a:rPr>
              <a:t>Les règles </a:t>
            </a:r>
            <a:r>
              <a:rPr lang="fr-FR" sz="1800" spc="-5" dirty="0">
                <a:cs typeface="Times New Roman"/>
              </a:rPr>
              <a:t>générales </a:t>
            </a:r>
            <a:r>
              <a:rPr lang="fr-FR" sz="1800" dirty="0">
                <a:cs typeface="Times New Roman"/>
              </a:rPr>
              <a:t>s'appliquent. </a:t>
            </a:r>
            <a:r>
              <a:rPr lang="fr-FR" sz="1800" spc="35" dirty="0">
                <a:cs typeface="Times New Roman"/>
              </a:rPr>
              <a:t>On </a:t>
            </a:r>
            <a:r>
              <a:rPr lang="fr-FR" sz="1800" dirty="0">
                <a:cs typeface="Times New Roman"/>
              </a:rPr>
              <a:t>traite </a:t>
            </a:r>
            <a:r>
              <a:rPr lang="fr-FR" sz="1800" spc="5" dirty="0">
                <a:cs typeface="Times New Roman"/>
              </a:rPr>
              <a:t>chacune </a:t>
            </a:r>
            <a:r>
              <a:rPr lang="fr-FR" sz="1800" dirty="0">
                <a:cs typeface="Times New Roman"/>
              </a:rPr>
              <a:t>des </a:t>
            </a:r>
            <a:r>
              <a:rPr lang="fr-FR" sz="1800" spc="-5" dirty="0">
                <a:cs typeface="Times New Roman"/>
              </a:rPr>
              <a:t>associations </a:t>
            </a:r>
            <a:r>
              <a:rPr lang="fr-FR" sz="1800" spc="5" dirty="0">
                <a:cs typeface="Times New Roman"/>
              </a:rPr>
              <a:t>indépendamment </a:t>
            </a:r>
            <a:r>
              <a:rPr lang="fr-FR" sz="1800" dirty="0">
                <a:cs typeface="Times New Roman"/>
              </a:rPr>
              <a:t>des autres,  </a:t>
            </a:r>
            <a:r>
              <a:rPr lang="fr-FR" sz="1800" spc="-5" dirty="0">
                <a:cs typeface="Times New Roman"/>
              </a:rPr>
              <a:t>ce </a:t>
            </a:r>
            <a:r>
              <a:rPr lang="fr-FR" sz="1800" dirty="0">
                <a:cs typeface="Times New Roman"/>
              </a:rPr>
              <a:t>qui </a:t>
            </a:r>
            <a:r>
              <a:rPr lang="fr-FR" sz="1800" spc="5" dirty="0">
                <a:cs typeface="Times New Roman"/>
              </a:rPr>
              <a:t>peut </a:t>
            </a:r>
            <a:r>
              <a:rPr lang="fr-FR" sz="1800" spc="10" dirty="0">
                <a:cs typeface="Times New Roman"/>
              </a:rPr>
              <a:t>donner </a:t>
            </a:r>
            <a:r>
              <a:rPr lang="fr-FR" sz="1800" spc="-10" dirty="0">
                <a:cs typeface="Times New Roman"/>
              </a:rPr>
              <a:t>lieu </a:t>
            </a:r>
            <a:r>
              <a:rPr lang="fr-FR" sz="1800" spc="-15" dirty="0">
                <a:cs typeface="Times New Roman"/>
              </a:rPr>
              <a:t>à </a:t>
            </a:r>
            <a:r>
              <a:rPr lang="fr-FR" sz="1800" spc="-10" dirty="0">
                <a:cs typeface="Times New Roman"/>
              </a:rPr>
              <a:t>l’ajout </a:t>
            </a:r>
            <a:r>
              <a:rPr lang="fr-FR" sz="1800" spc="5" dirty="0">
                <a:cs typeface="Times New Roman"/>
              </a:rPr>
              <a:t>de </a:t>
            </a:r>
            <a:r>
              <a:rPr lang="fr-FR" sz="1800" dirty="0">
                <a:cs typeface="Times New Roman"/>
              </a:rPr>
              <a:t>plusieurs</a:t>
            </a:r>
            <a:r>
              <a:rPr lang="fr-FR" sz="1800" spc="85" dirty="0">
                <a:cs typeface="Times New Roman"/>
              </a:rPr>
              <a:t> </a:t>
            </a:r>
            <a:r>
              <a:rPr lang="fr-FR" sz="1800" dirty="0">
                <a:cs typeface="Times New Roman"/>
              </a:rPr>
              <a:t>références.</a:t>
            </a:r>
          </a:p>
          <a:p>
            <a:pPr marL="324000" lvl="1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7CA102-92EA-4ED2-A2AF-6078AB2D1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999" y="3329841"/>
            <a:ext cx="9717999" cy="345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11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000" b="1" dirty="0">
              <a:solidFill>
                <a:schemeClr val="accent2"/>
              </a:solidFill>
            </a:endParaRPr>
          </a:p>
          <a:p>
            <a:r>
              <a:rPr lang="fr-FR" sz="2000" b="1" dirty="0">
                <a:solidFill>
                  <a:schemeClr val="accent2"/>
                </a:solidFill>
              </a:rPr>
              <a:t>Transformation des relations réflexives</a:t>
            </a:r>
          </a:p>
          <a:p>
            <a:pPr marL="324000" lvl="1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562A374-CD7A-4230-8678-6543C28D9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4" y="3154553"/>
            <a:ext cx="7593495" cy="36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2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2000" b="1" dirty="0">
              <a:solidFill>
                <a:schemeClr val="accent2"/>
              </a:solidFill>
            </a:endParaRPr>
          </a:p>
          <a:p>
            <a:r>
              <a:rPr lang="fr-FR" sz="2000" b="1" dirty="0">
                <a:solidFill>
                  <a:schemeClr val="accent2"/>
                </a:solidFill>
              </a:rPr>
              <a:t>Transformation de l’identifiant relatif</a:t>
            </a:r>
          </a:p>
          <a:p>
            <a:pPr marL="324000" lvl="1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05296EE-75C2-4ECE-A0A6-350B09059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750" y="3180521"/>
            <a:ext cx="6956500" cy="34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3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r>
              <a:rPr lang="fr-FR" sz="2000" b="1" dirty="0">
                <a:solidFill>
                  <a:schemeClr val="accent2"/>
                </a:solidFill>
              </a:rPr>
              <a:t>Transformation du lien de généralisation/spécialisation</a:t>
            </a:r>
          </a:p>
          <a:p>
            <a:pPr marL="0" indent="0">
              <a:buNone/>
            </a:pPr>
            <a:endParaRPr lang="fr-FR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98EF8BB-2674-46C9-AF85-76936EF16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13" y="2431327"/>
            <a:ext cx="7315823" cy="37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1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r>
              <a:rPr lang="fr-FR" sz="2000" b="1" dirty="0">
                <a:solidFill>
                  <a:schemeClr val="accent2"/>
                </a:solidFill>
              </a:rPr>
              <a:t>Transformation du lien de généralisation/spécialisation</a:t>
            </a:r>
          </a:p>
          <a:p>
            <a:pPr marL="0" indent="0">
              <a:buNone/>
            </a:pPr>
            <a:endParaRPr lang="fr-FR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F3404C-9E0E-4EC8-A366-78AE56D29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4" y="2266121"/>
            <a:ext cx="7804688" cy="452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89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r>
              <a:rPr lang="fr-FR" sz="2000" b="1" dirty="0">
                <a:solidFill>
                  <a:schemeClr val="accent2"/>
                </a:solidFill>
              </a:rPr>
              <a:t>Transformation du lien de généralisation/spécialisation</a:t>
            </a:r>
          </a:p>
          <a:p>
            <a:pPr marL="0" indent="0">
              <a:buNone/>
            </a:pPr>
            <a:endParaRPr lang="fr-FR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536F891-1BAF-4AE6-8AF1-C393C8E0D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962" y="2339440"/>
            <a:ext cx="8938590" cy="41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3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r>
              <a:rPr lang="fr-FR" sz="2000" b="1" dirty="0">
                <a:solidFill>
                  <a:schemeClr val="accent2"/>
                </a:solidFill>
              </a:rPr>
              <a:t>Transformation du lien de généralisation/spécialisation</a:t>
            </a:r>
          </a:p>
          <a:p>
            <a:pPr marL="0" indent="0">
              <a:buNone/>
            </a:pPr>
            <a:endParaRPr lang="fr-FR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0671EE-D54F-4411-8115-DA878F34F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397" y="2504077"/>
            <a:ext cx="9549203" cy="36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3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r>
              <a:rPr lang="fr-FR" sz="2000" b="1" dirty="0">
                <a:solidFill>
                  <a:schemeClr val="accent2"/>
                </a:solidFill>
              </a:rPr>
              <a:t>Transformation du lien de généralisation/spécialisation</a:t>
            </a:r>
          </a:p>
          <a:p>
            <a:pPr marL="0" indent="0">
              <a:buNone/>
            </a:pPr>
            <a:endParaRPr lang="fr-FR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5272BE-9C18-401E-9C05-EA0957385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77" y="2714471"/>
            <a:ext cx="10174844" cy="37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12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marL="0" indent="0">
              <a:buNone/>
            </a:pPr>
            <a:endParaRPr lang="fr-FR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B3E4E1-9744-4E58-8C73-935718003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89" y="1895160"/>
            <a:ext cx="10206081" cy="47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69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marL="0" indent="0">
              <a:buNone/>
            </a:pPr>
            <a:endParaRPr lang="fr-FR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9D5BBD-4355-476B-AE28-939BC54AD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0" y="1890875"/>
            <a:ext cx="10153071" cy="464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8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>
                <a:solidFill>
                  <a:schemeClr val="accent2"/>
                </a:solidFill>
              </a:rPr>
              <a:t>Transformation des entités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/>
                </a:solidFill>
              </a:rPr>
              <a:t>Toute entité est transformée en une relation. Les propriétés de l’entité deviennent les attributs de la relation, L’identifiant de l’entité devient la clé primaire de la relation.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A54FD9E-9A9F-44CC-897E-D1A84D118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150" y="3707568"/>
            <a:ext cx="7379668" cy="2716346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081BFE-902E-47F3-9D46-31907785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076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marL="0" indent="0">
              <a:buNone/>
            </a:pPr>
            <a:endParaRPr lang="fr-FR" sz="20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A245339-E256-43CA-8331-EB8256B90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86" y="1844517"/>
            <a:ext cx="10588486" cy="501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65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AF000-4D7C-4AE4-912E-A10EA158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B929B-23B2-4302-9E61-5D6EFE6CB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F571B2-D851-4A64-9F1F-1B38A61E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8B72AC-72FB-42B5-B320-CE8BE63C4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39" y="690613"/>
            <a:ext cx="11006368" cy="546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8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>
                <a:solidFill>
                  <a:schemeClr val="accent2"/>
                </a:solidFill>
              </a:rPr>
              <a:t>Transformation des relations binaires du type (</a:t>
            </a:r>
            <a:r>
              <a:rPr lang="fr-FR" sz="2000" b="1" dirty="0" err="1">
                <a:solidFill>
                  <a:schemeClr val="accent2"/>
                </a:solidFill>
              </a:rPr>
              <a:t>x,n</a:t>
            </a:r>
            <a:r>
              <a:rPr lang="fr-FR" sz="2000" b="1" dirty="0">
                <a:solidFill>
                  <a:schemeClr val="accent2"/>
                </a:solidFill>
              </a:rPr>
              <a:t>)-(x,1) ou (0,1)-(1,1)</a:t>
            </a:r>
          </a:p>
          <a:p>
            <a:pPr lvl="1"/>
            <a:r>
              <a:rPr lang="fr-FR" sz="1800" b="1" dirty="0">
                <a:solidFill>
                  <a:schemeClr val="tx2"/>
                </a:solidFill>
              </a:rPr>
              <a:t>Cas d’une relation binaire (</a:t>
            </a:r>
            <a:r>
              <a:rPr lang="fr-FR" sz="1800" b="1" dirty="0" err="1">
                <a:solidFill>
                  <a:schemeClr val="tx2"/>
                </a:solidFill>
              </a:rPr>
              <a:t>x,n</a:t>
            </a:r>
            <a:r>
              <a:rPr lang="fr-FR" sz="1800" b="1" dirty="0">
                <a:solidFill>
                  <a:schemeClr val="tx2"/>
                </a:solidFill>
              </a:rPr>
              <a:t>)-(x,1)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D96B90-EFE2-41CC-A8B5-A1E1D3D2F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39" y="3497066"/>
            <a:ext cx="8706678" cy="2926848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03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>
                <a:solidFill>
                  <a:schemeClr val="accent2"/>
                </a:solidFill>
              </a:rPr>
              <a:t>Transformation des relations binaires du type (</a:t>
            </a:r>
            <a:r>
              <a:rPr lang="fr-FR" sz="2000" b="1" dirty="0" err="1">
                <a:solidFill>
                  <a:schemeClr val="accent2"/>
                </a:solidFill>
              </a:rPr>
              <a:t>x,n</a:t>
            </a:r>
            <a:r>
              <a:rPr lang="fr-FR" sz="2000" b="1" dirty="0">
                <a:solidFill>
                  <a:schemeClr val="accent2"/>
                </a:solidFill>
              </a:rPr>
              <a:t>)-(x,1) ou (0,1)-(1,1)</a:t>
            </a:r>
          </a:p>
          <a:p>
            <a:pPr lvl="1"/>
            <a:r>
              <a:rPr lang="fr-FR" sz="1800" b="1" dirty="0">
                <a:solidFill>
                  <a:schemeClr val="tx2"/>
                </a:solidFill>
              </a:rPr>
              <a:t>Cas d’une relation binaire (0,1)-(1,1)</a:t>
            </a: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5E3383F-99A7-48A2-9036-080C90398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00" y="3733158"/>
            <a:ext cx="10091147" cy="164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>
                <a:solidFill>
                  <a:schemeClr val="accent2"/>
                </a:solidFill>
              </a:rPr>
              <a:t>Transformation des relations binaires du type (</a:t>
            </a:r>
            <a:r>
              <a:rPr lang="fr-FR" sz="2000" b="1" dirty="0" err="1">
                <a:solidFill>
                  <a:schemeClr val="accent2"/>
                </a:solidFill>
              </a:rPr>
              <a:t>x,n</a:t>
            </a:r>
            <a:r>
              <a:rPr lang="fr-FR" sz="2000" b="1" dirty="0">
                <a:solidFill>
                  <a:schemeClr val="accent2"/>
                </a:solidFill>
              </a:rPr>
              <a:t>)-(x,1) ou (0,1)-(1,1)</a:t>
            </a:r>
          </a:p>
          <a:p>
            <a:pPr lvl="1"/>
            <a:r>
              <a:rPr lang="fr-FR" sz="1800" b="1" dirty="0">
                <a:solidFill>
                  <a:schemeClr val="tx2"/>
                </a:solidFill>
              </a:rPr>
              <a:t>Exemple</a:t>
            </a: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1B4F96-2024-4C01-8FB2-7C77E62A8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801" y="2784856"/>
            <a:ext cx="7844337" cy="399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b="1" dirty="0">
                <a:solidFill>
                  <a:schemeClr val="accent2"/>
                </a:solidFill>
              </a:rPr>
              <a:t>Transformation des relations binaires du type (0,1)-(0,1)</a:t>
            </a:r>
          </a:p>
          <a:p>
            <a:pPr marL="324000" lvl="1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68EEC46-7A6D-470B-B516-6B9099179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19" y="3218729"/>
            <a:ext cx="9720760" cy="18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7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>
              <a:solidFill>
                <a:schemeClr val="accent2"/>
              </a:solidFill>
            </a:endParaRPr>
          </a:p>
          <a:p>
            <a:endParaRPr lang="fr-FR" b="1" dirty="0">
              <a:solidFill>
                <a:schemeClr val="accent2"/>
              </a:solidFill>
            </a:endParaRPr>
          </a:p>
          <a:p>
            <a:r>
              <a:rPr lang="fr-FR" sz="2000" b="1" dirty="0">
                <a:solidFill>
                  <a:schemeClr val="accent2"/>
                </a:solidFill>
              </a:rPr>
              <a:t>Transformation des relations binaires du type (0,1)-(0,1)</a:t>
            </a:r>
          </a:p>
          <a:p>
            <a:pPr lvl="1"/>
            <a:r>
              <a:rPr lang="fr-FR" sz="1800" b="1" dirty="0">
                <a:solidFill>
                  <a:schemeClr val="tx2"/>
                </a:solidFill>
              </a:rPr>
              <a:t>Exemple</a:t>
            </a:r>
          </a:p>
          <a:p>
            <a:endParaRPr lang="fr-FR" b="1" dirty="0">
              <a:solidFill>
                <a:schemeClr val="accent2"/>
              </a:solidFill>
            </a:endParaRPr>
          </a:p>
          <a:p>
            <a:pPr marL="324000" lvl="1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73C91D-83EE-4C0B-A468-67C9A881E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807" y="2836246"/>
            <a:ext cx="8074197" cy="37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43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>
              <a:solidFill>
                <a:schemeClr val="accent2"/>
              </a:solidFill>
            </a:endParaRPr>
          </a:p>
          <a:p>
            <a:endParaRPr lang="fr-FR" b="1" dirty="0">
              <a:solidFill>
                <a:schemeClr val="accent2"/>
              </a:solidFill>
            </a:endParaRPr>
          </a:p>
          <a:p>
            <a:endParaRPr lang="fr-FR" b="1" dirty="0">
              <a:solidFill>
                <a:schemeClr val="accent2"/>
              </a:solidFill>
            </a:endParaRPr>
          </a:p>
          <a:p>
            <a:pPr marL="324000" lvl="1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37A6725-093E-4451-8FA5-B2335EAA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" y="1890876"/>
            <a:ext cx="9422295" cy="482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3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45852-2DD6-40DA-8829-2A0B3F0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Le modèle logique des données</a:t>
            </a:r>
            <a:br>
              <a:rPr lang="fr-FR" dirty="0"/>
            </a:br>
            <a:r>
              <a:rPr lang="fr-FR" dirty="0"/>
              <a:t>règles de passage du MCD au MLD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821EB5-1CE6-4A59-9C10-C6190097C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b="1" dirty="0">
              <a:solidFill>
                <a:schemeClr val="accent2"/>
              </a:solidFill>
            </a:endParaRPr>
          </a:p>
          <a:p>
            <a:pPr lvl="1"/>
            <a:r>
              <a:rPr lang="fr-FR" b="1" dirty="0">
                <a:solidFill>
                  <a:schemeClr val="tx2"/>
                </a:solidFill>
              </a:rPr>
              <a:t>Exemple</a:t>
            </a:r>
          </a:p>
          <a:p>
            <a:endParaRPr lang="fr-FR" b="1" dirty="0">
              <a:solidFill>
                <a:schemeClr val="accent2"/>
              </a:solidFill>
            </a:endParaRPr>
          </a:p>
          <a:p>
            <a:pPr marL="324000" lvl="1" indent="0">
              <a:buNone/>
            </a:pPr>
            <a:endParaRPr lang="fr-FR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572FB994-108B-4DA7-A8FD-588370EC9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DA5B3E9-E100-4E73-A1A0-455B03C2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5" y="2690046"/>
            <a:ext cx="9551135" cy="398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928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3_TF33552983" id="{8919647C-0055-458C-B827-A2A950DB19BD}" vid="{05B00E4D-3D0B-4DF2-A663-65D33D96257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{9E93F834-A703-4BB5-A366-0801FB7F4868}tf33552983_win32</Template>
  <TotalTime>6540</TotalTime>
  <Words>497</Words>
  <Application>Microsoft Office PowerPoint</Application>
  <PresentationFormat>Grand écran</PresentationFormat>
  <Paragraphs>189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Calibri</vt:lpstr>
      <vt:lpstr>Franklin Gothic Book</vt:lpstr>
      <vt:lpstr>Franklin Gothic Demi</vt:lpstr>
      <vt:lpstr>Wingdings 2</vt:lpstr>
      <vt:lpstr>DividendVTI</vt:lpstr>
      <vt:lpstr>Modèle Logique des données (MLD)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Le modèle logique des données règles de passage du MCD au MLD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Logique des données</dc:title>
  <dc:creator>Nour BEN SLIMEN</dc:creator>
  <cp:lastModifiedBy>Nour BEN SLIMEN</cp:lastModifiedBy>
  <cp:revision>36</cp:revision>
  <dcterms:created xsi:type="dcterms:W3CDTF">2021-03-02T09:50:50Z</dcterms:created>
  <dcterms:modified xsi:type="dcterms:W3CDTF">2023-02-13T10:47:01Z</dcterms:modified>
</cp:coreProperties>
</file>