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9" r:id="rId2"/>
    <p:sldId id="2339" r:id="rId3"/>
    <p:sldId id="2340" r:id="rId4"/>
    <p:sldId id="2341" r:id="rId5"/>
    <p:sldId id="2344" r:id="rId6"/>
    <p:sldId id="2354" r:id="rId7"/>
    <p:sldId id="2268" r:id="rId8"/>
    <p:sldId id="2342" r:id="rId9"/>
    <p:sldId id="2343" r:id="rId10"/>
    <p:sldId id="2274" r:id="rId11"/>
    <p:sldId id="2267" r:id="rId12"/>
    <p:sldId id="2356" r:id="rId13"/>
    <p:sldId id="2355" r:id="rId14"/>
    <p:sldId id="2358" r:id="rId15"/>
    <p:sldId id="2359" r:id="rId16"/>
    <p:sldId id="2360" r:id="rId17"/>
    <p:sldId id="2363" r:id="rId18"/>
    <p:sldId id="2223" r:id="rId19"/>
    <p:sldId id="2345" r:id="rId20"/>
    <p:sldId id="2346" r:id="rId21"/>
    <p:sldId id="2347" r:id="rId22"/>
    <p:sldId id="2348" r:id="rId23"/>
    <p:sldId id="2349" r:id="rId24"/>
    <p:sldId id="2350" r:id="rId25"/>
    <p:sldId id="2351" r:id="rId26"/>
    <p:sldId id="2352" r:id="rId27"/>
    <p:sldId id="2353" r:id="rId28"/>
    <p:sldId id="2357" r:id="rId29"/>
    <p:sldId id="2361" r:id="rId30"/>
    <p:sldId id="2362" r:id="rId31"/>
    <p:sldId id="2263"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B9ED3-0179-4F1F-8DD4-FD52120CBBED}" v="1" dt="2023-11-02T16:36:38.98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4" d="100"/>
          <a:sy n="64" d="100"/>
        </p:scale>
        <p:origin x="8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ok LAAJIMI" userId="e874a94b-8cf2-4d8d-b705-1c0fb8d6d4a3" providerId="ADAL" clId="{3B589642-D3D7-4009-9BF8-E0D51C59A977}"/>
    <pc:docChg chg="custSel addSld modSld">
      <pc:chgData name="Sadok LAAJIMI" userId="e874a94b-8cf2-4d8d-b705-1c0fb8d6d4a3" providerId="ADAL" clId="{3B589642-D3D7-4009-9BF8-E0D51C59A977}" dt="2022-11-16T06:01:11.259" v="46" actId="1076"/>
      <pc:docMkLst>
        <pc:docMk/>
      </pc:docMkLst>
      <pc:sldChg chg="modSp mod">
        <pc:chgData name="Sadok LAAJIMI" userId="e874a94b-8cf2-4d8d-b705-1c0fb8d6d4a3" providerId="ADAL" clId="{3B589642-D3D7-4009-9BF8-E0D51C59A977}" dt="2022-11-16T05:57:45.838" v="40" actId="20577"/>
        <pc:sldMkLst>
          <pc:docMk/>
          <pc:sldMk cId="527119933" sldId="2360"/>
        </pc:sldMkLst>
        <pc:spChg chg="mod">
          <ac:chgData name="Sadok LAAJIMI" userId="e874a94b-8cf2-4d8d-b705-1c0fb8d6d4a3" providerId="ADAL" clId="{3B589642-D3D7-4009-9BF8-E0D51C59A977}" dt="2022-11-16T05:57:45.838" v="40" actId="20577"/>
          <ac:spMkLst>
            <pc:docMk/>
            <pc:sldMk cId="527119933" sldId="2360"/>
            <ac:spMk id="2" creationId="{5DAB8DEC-329E-43B1-852F-2A133602A89A}"/>
          </ac:spMkLst>
        </pc:spChg>
      </pc:sldChg>
      <pc:sldChg chg="addSp delSp modSp add mod">
        <pc:chgData name="Sadok LAAJIMI" userId="e874a94b-8cf2-4d8d-b705-1c0fb8d6d4a3" providerId="ADAL" clId="{3B589642-D3D7-4009-9BF8-E0D51C59A977}" dt="2022-11-16T05:29:02.189" v="29" actId="20577"/>
        <pc:sldMkLst>
          <pc:docMk/>
          <pc:sldMk cId="670900692" sldId="2361"/>
        </pc:sldMkLst>
        <pc:spChg chg="add mod">
          <ac:chgData name="Sadok LAAJIMI" userId="e874a94b-8cf2-4d8d-b705-1c0fb8d6d4a3" providerId="ADAL" clId="{3B589642-D3D7-4009-9BF8-E0D51C59A977}" dt="2022-11-16T05:29:02.189" v="29" actId="20577"/>
          <ac:spMkLst>
            <pc:docMk/>
            <pc:sldMk cId="670900692" sldId="2361"/>
            <ac:spMk id="5" creationId="{39BC1A8F-EE7A-CC08-8054-084D72A84555}"/>
          </ac:spMkLst>
        </pc:spChg>
        <pc:spChg chg="mod">
          <ac:chgData name="Sadok LAAJIMI" userId="e874a94b-8cf2-4d8d-b705-1c0fb8d6d4a3" providerId="ADAL" clId="{3B589642-D3D7-4009-9BF8-E0D51C59A977}" dt="2022-11-16T05:27:02.751" v="11" actId="20577"/>
          <ac:spMkLst>
            <pc:docMk/>
            <pc:sldMk cId="670900692" sldId="2361"/>
            <ac:spMk id="8" creationId="{494842EC-C72B-4877-9288-00B0377E87C7}"/>
          </ac:spMkLst>
        </pc:spChg>
        <pc:picChg chg="add mod">
          <ac:chgData name="Sadok LAAJIMI" userId="e874a94b-8cf2-4d8d-b705-1c0fb8d6d4a3" providerId="ADAL" clId="{3B589642-D3D7-4009-9BF8-E0D51C59A977}" dt="2022-11-16T05:28:27.845" v="18" actId="14100"/>
          <ac:picMkLst>
            <pc:docMk/>
            <pc:sldMk cId="670900692" sldId="2361"/>
            <ac:picMk id="2" creationId="{514C83DC-360B-F46F-A391-AB9C63A97A1A}"/>
          </ac:picMkLst>
        </pc:picChg>
        <pc:picChg chg="del">
          <ac:chgData name="Sadok LAAJIMI" userId="e874a94b-8cf2-4d8d-b705-1c0fb8d6d4a3" providerId="ADAL" clId="{3B589642-D3D7-4009-9BF8-E0D51C59A977}" dt="2022-11-16T05:26:41.531" v="1" actId="478"/>
          <ac:picMkLst>
            <pc:docMk/>
            <pc:sldMk cId="670900692" sldId="2361"/>
            <ac:picMk id="4" creationId="{A3270122-81F6-2657-84D8-7CCAA5F5761D}"/>
          </ac:picMkLst>
        </pc:picChg>
      </pc:sldChg>
      <pc:sldChg chg="addSp delSp modSp add mod">
        <pc:chgData name="Sadok LAAJIMI" userId="e874a94b-8cf2-4d8d-b705-1c0fb8d6d4a3" providerId="ADAL" clId="{3B589642-D3D7-4009-9BF8-E0D51C59A977}" dt="2022-11-16T05:43:29.756" v="36" actId="1076"/>
        <pc:sldMkLst>
          <pc:docMk/>
          <pc:sldMk cId="3277415185" sldId="2362"/>
        </pc:sldMkLst>
        <pc:spChg chg="mod">
          <ac:chgData name="Sadok LAAJIMI" userId="e874a94b-8cf2-4d8d-b705-1c0fb8d6d4a3" providerId="ADAL" clId="{3B589642-D3D7-4009-9BF8-E0D51C59A977}" dt="2022-11-16T05:29:18.741" v="32" actId="20577"/>
          <ac:spMkLst>
            <pc:docMk/>
            <pc:sldMk cId="3277415185" sldId="2362"/>
            <ac:spMk id="5" creationId="{39BC1A8F-EE7A-CC08-8054-084D72A84555}"/>
          </ac:spMkLst>
        </pc:spChg>
        <pc:picChg chg="del">
          <ac:chgData name="Sadok LAAJIMI" userId="e874a94b-8cf2-4d8d-b705-1c0fb8d6d4a3" providerId="ADAL" clId="{3B589642-D3D7-4009-9BF8-E0D51C59A977}" dt="2022-11-16T05:29:23.320" v="33" actId="478"/>
          <ac:picMkLst>
            <pc:docMk/>
            <pc:sldMk cId="3277415185" sldId="2362"/>
            <ac:picMk id="2" creationId="{514C83DC-360B-F46F-A391-AB9C63A97A1A}"/>
          </ac:picMkLst>
        </pc:picChg>
        <pc:picChg chg="add mod">
          <ac:chgData name="Sadok LAAJIMI" userId="e874a94b-8cf2-4d8d-b705-1c0fb8d6d4a3" providerId="ADAL" clId="{3B589642-D3D7-4009-9BF8-E0D51C59A977}" dt="2022-11-16T05:43:29.756" v="36" actId="1076"/>
          <ac:picMkLst>
            <pc:docMk/>
            <pc:sldMk cId="3277415185" sldId="2362"/>
            <ac:picMk id="6" creationId="{DB505C1F-EB2A-E952-5FF3-2E59891D389F}"/>
          </ac:picMkLst>
        </pc:picChg>
      </pc:sldChg>
      <pc:sldChg chg="addSp delSp modSp add mod">
        <pc:chgData name="Sadok LAAJIMI" userId="e874a94b-8cf2-4d8d-b705-1c0fb8d6d4a3" providerId="ADAL" clId="{3B589642-D3D7-4009-9BF8-E0D51C59A977}" dt="2022-11-16T06:01:11.259" v="46" actId="1076"/>
        <pc:sldMkLst>
          <pc:docMk/>
          <pc:sldMk cId="3240657717" sldId="2363"/>
        </pc:sldMkLst>
        <pc:spChg chg="mod">
          <ac:chgData name="Sadok LAAJIMI" userId="e874a94b-8cf2-4d8d-b705-1c0fb8d6d4a3" providerId="ADAL" clId="{3B589642-D3D7-4009-9BF8-E0D51C59A977}" dt="2022-11-16T05:57:52.781" v="42" actId="20577"/>
          <ac:spMkLst>
            <pc:docMk/>
            <pc:sldMk cId="3240657717" sldId="2363"/>
            <ac:spMk id="2" creationId="{5DAB8DEC-329E-43B1-852F-2A133602A89A}"/>
          </ac:spMkLst>
        </pc:spChg>
        <pc:picChg chg="del">
          <ac:chgData name="Sadok LAAJIMI" userId="e874a94b-8cf2-4d8d-b705-1c0fb8d6d4a3" providerId="ADAL" clId="{3B589642-D3D7-4009-9BF8-E0D51C59A977}" dt="2022-11-16T05:57:39.032" v="38" actId="478"/>
          <ac:picMkLst>
            <pc:docMk/>
            <pc:sldMk cId="3240657717" sldId="2363"/>
            <ac:picMk id="5" creationId="{E3A3EC90-B44D-86ED-EB4A-3772E72827B9}"/>
          </ac:picMkLst>
        </pc:picChg>
        <pc:picChg chg="add mod">
          <ac:chgData name="Sadok LAAJIMI" userId="e874a94b-8cf2-4d8d-b705-1c0fb8d6d4a3" providerId="ADAL" clId="{3B589642-D3D7-4009-9BF8-E0D51C59A977}" dt="2022-11-16T06:01:11.259" v="46" actId="1076"/>
          <ac:picMkLst>
            <pc:docMk/>
            <pc:sldMk cId="3240657717" sldId="2363"/>
            <ac:picMk id="7" creationId="{920C2013-FAD4-6C36-87C9-A3BEBAE793B9}"/>
          </ac:picMkLst>
        </pc:picChg>
      </pc:sldChg>
    </pc:docChg>
  </pc:docChgLst>
  <pc:docChgLst>
    <pc:chgData name="Sadok LAAJIMI" userId="e874a94b-8cf2-4d8d-b705-1c0fb8d6d4a3" providerId="ADAL" clId="{751B9ED3-0179-4F1F-8DD4-FD52120CBBED}"/>
    <pc:docChg chg="addSld delSld modSld">
      <pc:chgData name="Sadok LAAJIMI" userId="e874a94b-8cf2-4d8d-b705-1c0fb8d6d4a3" providerId="ADAL" clId="{751B9ED3-0179-4F1F-8DD4-FD52120CBBED}" dt="2023-11-02T16:36:45.419" v="4" actId="2696"/>
      <pc:docMkLst>
        <pc:docMk/>
      </pc:docMkLst>
      <pc:sldChg chg="add">
        <pc:chgData name="Sadok LAAJIMI" userId="e874a94b-8cf2-4d8d-b705-1c0fb8d6d4a3" providerId="ADAL" clId="{751B9ED3-0179-4F1F-8DD4-FD52120CBBED}" dt="2023-11-02T16:36:38.984" v="3"/>
        <pc:sldMkLst>
          <pc:docMk/>
          <pc:sldMk cId="2942704442" sldId="2263"/>
        </pc:sldMkLst>
      </pc:sldChg>
      <pc:sldChg chg="modSp mod">
        <pc:chgData name="Sadok LAAJIMI" userId="e874a94b-8cf2-4d8d-b705-1c0fb8d6d4a3" providerId="ADAL" clId="{751B9ED3-0179-4F1F-8DD4-FD52120CBBED}" dt="2023-03-23T08:20:03.458" v="1" actId="20577"/>
        <pc:sldMkLst>
          <pc:docMk/>
          <pc:sldMk cId="2728310486" sldId="2267"/>
        </pc:sldMkLst>
        <pc:spChg chg="mod">
          <ac:chgData name="Sadok LAAJIMI" userId="e874a94b-8cf2-4d8d-b705-1c0fb8d6d4a3" providerId="ADAL" clId="{751B9ED3-0179-4F1F-8DD4-FD52120CBBED}" dt="2023-03-23T08:20:03.458" v="1" actId="20577"/>
          <ac:spMkLst>
            <pc:docMk/>
            <pc:sldMk cId="2728310486" sldId="2267"/>
            <ac:spMk id="17" creationId="{9A1ABCF2-A943-4F6F-8B9C-5C10C335F1FF}"/>
          </ac:spMkLst>
        </pc:spChg>
      </pc:sldChg>
      <pc:sldChg chg="new del">
        <pc:chgData name="Sadok LAAJIMI" userId="e874a94b-8cf2-4d8d-b705-1c0fb8d6d4a3" providerId="ADAL" clId="{751B9ED3-0179-4F1F-8DD4-FD52120CBBED}" dt="2023-11-02T16:36:45.419" v="4" actId="2696"/>
        <pc:sldMkLst>
          <pc:docMk/>
          <pc:sldMk cId="195137911" sldId="23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B2160-016B-4D45-8C5B-CC4ED656777A}" type="datetimeFigureOut">
              <a:rPr lang="fr-FR" smtClean="0"/>
              <a:t>02/11/2023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39318-9CC9-44AB-A541-20ACCB010248}" type="slidenum">
              <a:rPr lang="fr-FR" smtClean="0"/>
              <a:t>‹N°›</a:t>
            </a:fld>
            <a:endParaRPr lang="fr-FR"/>
          </a:p>
        </p:txBody>
      </p:sp>
    </p:spTree>
    <p:extLst>
      <p:ext uri="{BB962C8B-B14F-4D97-AF65-F5344CB8AC3E}">
        <p14:creationId xmlns:p14="http://schemas.microsoft.com/office/powerpoint/2010/main" val="393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a:t>
            </a:fld>
            <a:endParaRPr lang="fr-FR"/>
          </a:p>
        </p:txBody>
      </p:sp>
    </p:spTree>
    <p:extLst>
      <p:ext uri="{BB962C8B-B14F-4D97-AF65-F5344CB8AC3E}">
        <p14:creationId xmlns:p14="http://schemas.microsoft.com/office/powerpoint/2010/main" val="298983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11</a:t>
            </a:fld>
            <a:endParaRPr lang="fr-FR"/>
          </a:p>
        </p:txBody>
      </p:sp>
    </p:spTree>
    <p:extLst>
      <p:ext uri="{BB962C8B-B14F-4D97-AF65-F5344CB8AC3E}">
        <p14:creationId xmlns:p14="http://schemas.microsoft.com/office/powerpoint/2010/main" val="2004828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12</a:t>
            </a:fld>
            <a:endParaRPr lang="fr-FR"/>
          </a:p>
        </p:txBody>
      </p:sp>
    </p:spTree>
    <p:extLst>
      <p:ext uri="{BB962C8B-B14F-4D97-AF65-F5344CB8AC3E}">
        <p14:creationId xmlns:p14="http://schemas.microsoft.com/office/powerpoint/2010/main" val="3043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13</a:t>
            </a:fld>
            <a:endParaRPr lang="fr-FR"/>
          </a:p>
        </p:txBody>
      </p:sp>
    </p:spTree>
    <p:extLst>
      <p:ext uri="{BB962C8B-B14F-4D97-AF65-F5344CB8AC3E}">
        <p14:creationId xmlns:p14="http://schemas.microsoft.com/office/powerpoint/2010/main" val="2223118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14</a:t>
            </a:fld>
            <a:endParaRPr lang="fr-FR"/>
          </a:p>
        </p:txBody>
      </p:sp>
    </p:spTree>
    <p:extLst>
      <p:ext uri="{BB962C8B-B14F-4D97-AF65-F5344CB8AC3E}">
        <p14:creationId xmlns:p14="http://schemas.microsoft.com/office/powerpoint/2010/main" val="2557079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15</a:t>
            </a:fld>
            <a:endParaRPr lang="fr-FR"/>
          </a:p>
        </p:txBody>
      </p:sp>
    </p:spTree>
    <p:extLst>
      <p:ext uri="{BB962C8B-B14F-4D97-AF65-F5344CB8AC3E}">
        <p14:creationId xmlns:p14="http://schemas.microsoft.com/office/powerpoint/2010/main" val="2957833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16</a:t>
            </a:fld>
            <a:endParaRPr lang="fr-FR"/>
          </a:p>
        </p:txBody>
      </p:sp>
    </p:spTree>
    <p:extLst>
      <p:ext uri="{BB962C8B-B14F-4D97-AF65-F5344CB8AC3E}">
        <p14:creationId xmlns:p14="http://schemas.microsoft.com/office/powerpoint/2010/main" val="648743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17</a:t>
            </a:fld>
            <a:endParaRPr lang="fr-FR"/>
          </a:p>
        </p:txBody>
      </p:sp>
    </p:spTree>
    <p:extLst>
      <p:ext uri="{BB962C8B-B14F-4D97-AF65-F5344CB8AC3E}">
        <p14:creationId xmlns:p14="http://schemas.microsoft.com/office/powerpoint/2010/main" val="381093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18</a:t>
            </a:fld>
            <a:endParaRPr lang="fr-FR"/>
          </a:p>
        </p:txBody>
      </p:sp>
    </p:spTree>
    <p:extLst>
      <p:ext uri="{BB962C8B-B14F-4D97-AF65-F5344CB8AC3E}">
        <p14:creationId xmlns:p14="http://schemas.microsoft.com/office/powerpoint/2010/main" val="26377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19</a:t>
            </a:fld>
            <a:endParaRPr lang="fr-FR"/>
          </a:p>
        </p:txBody>
      </p:sp>
    </p:spTree>
    <p:extLst>
      <p:ext uri="{BB962C8B-B14F-4D97-AF65-F5344CB8AC3E}">
        <p14:creationId xmlns:p14="http://schemas.microsoft.com/office/powerpoint/2010/main" val="4028376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20</a:t>
            </a:fld>
            <a:endParaRPr lang="fr-FR"/>
          </a:p>
        </p:txBody>
      </p:sp>
    </p:spTree>
    <p:extLst>
      <p:ext uri="{BB962C8B-B14F-4D97-AF65-F5344CB8AC3E}">
        <p14:creationId xmlns:p14="http://schemas.microsoft.com/office/powerpoint/2010/main" val="397223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3</a:t>
            </a:fld>
            <a:endParaRPr lang="fr-FR"/>
          </a:p>
        </p:txBody>
      </p:sp>
    </p:spTree>
    <p:extLst>
      <p:ext uri="{BB962C8B-B14F-4D97-AF65-F5344CB8AC3E}">
        <p14:creationId xmlns:p14="http://schemas.microsoft.com/office/powerpoint/2010/main" val="711649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21</a:t>
            </a:fld>
            <a:endParaRPr lang="fr-FR"/>
          </a:p>
        </p:txBody>
      </p:sp>
    </p:spTree>
    <p:extLst>
      <p:ext uri="{BB962C8B-B14F-4D97-AF65-F5344CB8AC3E}">
        <p14:creationId xmlns:p14="http://schemas.microsoft.com/office/powerpoint/2010/main" val="3887674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22</a:t>
            </a:fld>
            <a:endParaRPr lang="fr-FR"/>
          </a:p>
        </p:txBody>
      </p:sp>
    </p:spTree>
    <p:extLst>
      <p:ext uri="{BB962C8B-B14F-4D97-AF65-F5344CB8AC3E}">
        <p14:creationId xmlns:p14="http://schemas.microsoft.com/office/powerpoint/2010/main" val="1759521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23</a:t>
            </a:fld>
            <a:endParaRPr lang="fr-FR"/>
          </a:p>
        </p:txBody>
      </p:sp>
    </p:spTree>
    <p:extLst>
      <p:ext uri="{BB962C8B-B14F-4D97-AF65-F5344CB8AC3E}">
        <p14:creationId xmlns:p14="http://schemas.microsoft.com/office/powerpoint/2010/main" val="2552583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24</a:t>
            </a:fld>
            <a:endParaRPr lang="fr-FR"/>
          </a:p>
        </p:txBody>
      </p:sp>
    </p:spTree>
    <p:extLst>
      <p:ext uri="{BB962C8B-B14F-4D97-AF65-F5344CB8AC3E}">
        <p14:creationId xmlns:p14="http://schemas.microsoft.com/office/powerpoint/2010/main" val="1607386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25</a:t>
            </a:fld>
            <a:endParaRPr lang="fr-FR"/>
          </a:p>
        </p:txBody>
      </p:sp>
    </p:spTree>
    <p:extLst>
      <p:ext uri="{BB962C8B-B14F-4D97-AF65-F5344CB8AC3E}">
        <p14:creationId xmlns:p14="http://schemas.microsoft.com/office/powerpoint/2010/main" val="28930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26</a:t>
            </a:fld>
            <a:endParaRPr lang="fr-FR"/>
          </a:p>
        </p:txBody>
      </p:sp>
    </p:spTree>
    <p:extLst>
      <p:ext uri="{BB962C8B-B14F-4D97-AF65-F5344CB8AC3E}">
        <p14:creationId xmlns:p14="http://schemas.microsoft.com/office/powerpoint/2010/main" val="299817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27</a:t>
            </a:fld>
            <a:endParaRPr lang="fr-FR"/>
          </a:p>
        </p:txBody>
      </p:sp>
    </p:spTree>
    <p:extLst>
      <p:ext uri="{BB962C8B-B14F-4D97-AF65-F5344CB8AC3E}">
        <p14:creationId xmlns:p14="http://schemas.microsoft.com/office/powerpoint/2010/main" val="2850009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28</a:t>
            </a:fld>
            <a:endParaRPr lang="fr-FR"/>
          </a:p>
        </p:txBody>
      </p:sp>
    </p:spTree>
    <p:extLst>
      <p:ext uri="{BB962C8B-B14F-4D97-AF65-F5344CB8AC3E}">
        <p14:creationId xmlns:p14="http://schemas.microsoft.com/office/powerpoint/2010/main" val="229688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29</a:t>
            </a:fld>
            <a:endParaRPr lang="fr-FR"/>
          </a:p>
        </p:txBody>
      </p:sp>
    </p:spTree>
    <p:extLst>
      <p:ext uri="{BB962C8B-B14F-4D97-AF65-F5344CB8AC3E}">
        <p14:creationId xmlns:p14="http://schemas.microsoft.com/office/powerpoint/2010/main" val="3230500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30</a:t>
            </a:fld>
            <a:endParaRPr lang="fr-FR"/>
          </a:p>
        </p:txBody>
      </p:sp>
    </p:spTree>
    <p:extLst>
      <p:ext uri="{BB962C8B-B14F-4D97-AF65-F5344CB8AC3E}">
        <p14:creationId xmlns:p14="http://schemas.microsoft.com/office/powerpoint/2010/main" val="224039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4</a:t>
            </a:fld>
            <a:endParaRPr lang="fr-FR"/>
          </a:p>
        </p:txBody>
      </p:sp>
    </p:spTree>
    <p:extLst>
      <p:ext uri="{BB962C8B-B14F-4D97-AF65-F5344CB8AC3E}">
        <p14:creationId xmlns:p14="http://schemas.microsoft.com/office/powerpoint/2010/main" val="3649796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1173C4D-CDF8-47EA-9DEA-AC1EFB225401}" type="slidenum">
              <a:rPr lang="fr-FR" smtClean="0"/>
              <a:pPr/>
              <a:t>31</a:t>
            </a:fld>
            <a:endParaRPr lang="fr-FR"/>
          </a:p>
        </p:txBody>
      </p:sp>
    </p:spTree>
    <p:extLst>
      <p:ext uri="{BB962C8B-B14F-4D97-AF65-F5344CB8AC3E}">
        <p14:creationId xmlns:p14="http://schemas.microsoft.com/office/powerpoint/2010/main" val="315344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5</a:t>
            </a:fld>
            <a:endParaRPr lang="fr-FR"/>
          </a:p>
        </p:txBody>
      </p:sp>
    </p:spTree>
    <p:extLst>
      <p:ext uri="{BB962C8B-B14F-4D97-AF65-F5344CB8AC3E}">
        <p14:creationId xmlns:p14="http://schemas.microsoft.com/office/powerpoint/2010/main" val="161043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6</a:t>
            </a:fld>
            <a:endParaRPr lang="fr-FR"/>
          </a:p>
        </p:txBody>
      </p:sp>
    </p:spTree>
    <p:extLst>
      <p:ext uri="{BB962C8B-B14F-4D97-AF65-F5344CB8AC3E}">
        <p14:creationId xmlns:p14="http://schemas.microsoft.com/office/powerpoint/2010/main" val="208395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7</a:t>
            </a:fld>
            <a:endParaRPr lang="fr-FR"/>
          </a:p>
        </p:txBody>
      </p:sp>
    </p:spTree>
    <p:extLst>
      <p:ext uri="{BB962C8B-B14F-4D97-AF65-F5344CB8AC3E}">
        <p14:creationId xmlns:p14="http://schemas.microsoft.com/office/powerpoint/2010/main" val="203845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8</a:t>
            </a:fld>
            <a:endParaRPr lang="fr-FR"/>
          </a:p>
        </p:txBody>
      </p:sp>
    </p:spTree>
    <p:extLst>
      <p:ext uri="{BB962C8B-B14F-4D97-AF65-F5344CB8AC3E}">
        <p14:creationId xmlns:p14="http://schemas.microsoft.com/office/powerpoint/2010/main" val="1534481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9</a:t>
            </a:fld>
            <a:endParaRPr lang="fr-FR"/>
          </a:p>
        </p:txBody>
      </p:sp>
    </p:spTree>
    <p:extLst>
      <p:ext uri="{BB962C8B-B14F-4D97-AF65-F5344CB8AC3E}">
        <p14:creationId xmlns:p14="http://schemas.microsoft.com/office/powerpoint/2010/main" val="406845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1173C4D-CDF8-47EA-9DEA-AC1EFB225401}" type="slidenum">
              <a:rPr lang="fr-FR" smtClean="0"/>
              <a:pPr/>
              <a:t>10</a:t>
            </a:fld>
            <a:endParaRPr lang="fr-FR"/>
          </a:p>
        </p:txBody>
      </p:sp>
    </p:spTree>
    <p:extLst>
      <p:ext uri="{BB962C8B-B14F-4D97-AF65-F5344CB8AC3E}">
        <p14:creationId xmlns:p14="http://schemas.microsoft.com/office/powerpoint/2010/main" val="354579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78E49-90A6-79BB-05D2-ADF3DF3C8C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E2F25FE-9068-9A67-9500-E0E4BCC32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E3657A7-EC0A-1D2D-C528-D6E47CB43E6F}"/>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0980C5D9-8D19-1968-9910-40007837B0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A0CEE8-7836-C871-54FE-9E914B71ADFD}"/>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371377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F53EF-B141-2FB8-18F4-7298E4D9AF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5CF7D25-8833-8178-7191-CCB517CA199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3FDA7C-C2FB-CDEA-324B-91A92B0CA9C8}"/>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72600FFB-3246-FCBB-3557-5B4C4C77D2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160350-8CCE-23F0-D5C7-55D25DB2D841}"/>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99548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17924A-D3E1-9C7E-BADF-5BD8E530F9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41BC655-F24D-DFDB-81CD-42C1F4860F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2603B1-BADE-5E33-2E4D-EF50290B84AA}"/>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0199823F-7A1F-1AF9-6AD2-222892E396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9BA0D8-69AD-DC75-4056-1832B878455E}"/>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4286328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solidFill>
            <a:srgbClr val="172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3" name="Rectangle 12"/>
          <p:cNvSpPr/>
          <p:nvPr userDrawn="1"/>
        </p:nvSpPr>
        <p:spPr>
          <a:xfrm>
            <a:off x="-3" y="0"/>
            <a:ext cx="12192003" cy="6858000"/>
          </a:xfrm>
          <a:prstGeom prst="rect">
            <a:avLst/>
          </a:prstGeom>
          <a:blipFill dpi="0" rotWithShape="1">
            <a:blip r:embed="rId2">
              <a:alphaModFix amt="9000"/>
            </a:blip>
            <a:srcRect/>
            <a:stretch>
              <a:fillRect l="-6816" r="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5" name="Freeform 14"/>
          <p:cNvSpPr/>
          <p:nvPr userDrawn="1"/>
        </p:nvSpPr>
        <p:spPr>
          <a:xfrm>
            <a:off x="0" y="3970870"/>
            <a:ext cx="6673755" cy="139190"/>
          </a:xfrm>
          <a:custGeom>
            <a:avLst/>
            <a:gdLst>
              <a:gd name="connsiteX0" fmla="*/ 0 w 6673755"/>
              <a:gd name="connsiteY0" fmla="*/ 0 h 139190"/>
              <a:gd name="connsiteX1" fmla="*/ 709684 w 6673755"/>
              <a:gd name="connsiteY1" fmla="*/ 0 h 139190"/>
              <a:gd name="connsiteX2" fmla="*/ 735842 w 6673755"/>
              <a:gd name="connsiteY2" fmla="*/ 0 h 139190"/>
              <a:gd name="connsiteX3" fmla="*/ 6575984 w 6673755"/>
              <a:gd name="connsiteY3" fmla="*/ 0 h 139190"/>
              <a:gd name="connsiteX4" fmla="*/ 6673755 w 6673755"/>
              <a:gd name="connsiteY4" fmla="*/ 139190 h 139190"/>
              <a:gd name="connsiteX5" fmla="*/ 735842 w 6673755"/>
              <a:gd name="connsiteY5" fmla="*/ 139190 h 139190"/>
              <a:gd name="connsiteX6" fmla="*/ 709684 w 6673755"/>
              <a:gd name="connsiteY6" fmla="*/ 139190 h 139190"/>
              <a:gd name="connsiteX7" fmla="*/ 0 w 6673755"/>
              <a:gd name="connsiteY7" fmla="*/ 139190 h 13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3755" h="139190">
                <a:moveTo>
                  <a:pt x="0" y="0"/>
                </a:moveTo>
                <a:lnTo>
                  <a:pt x="709684" y="0"/>
                </a:lnTo>
                <a:lnTo>
                  <a:pt x="735842" y="0"/>
                </a:lnTo>
                <a:lnTo>
                  <a:pt x="6575984" y="0"/>
                </a:lnTo>
                <a:lnTo>
                  <a:pt x="6673755" y="139190"/>
                </a:lnTo>
                <a:lnTo>
                  <a:pt x="735842" y="139190"/>
                </a:lnTo>
                <a:lnTo>
                  <a:pt x="709684" y="139190"/>
                </a:lnTo>
                <a:lnTo>
                  <a:pt x="0" y="1391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cxnSp>
        <p:nvCxnSpPr>
          <p:cNvPr id="16" name="Straight Connector 15"/>
          <p:cNvCxnSpPr/>
          <p:nvPr userDrawn="1"/>
        </p:nvCxnSpPr>
        <p:spPr>
          <a:xfrm>
            <a:off x="6660107" y="4096412"/>
            <a:ext cx="55318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4"/>
          <p:cNvSpPr txBox="1">
            <a:spLocks noChangeArrowheads="1"/>
          </p:cNvSpPr>
          <p:nvPr userDrawn="1"/>
        </p:nvSpPr>
        <p:spPr bwMode="auto">
          <a:xfrm>
            <a:off x="5193633" y="5390136"/>
            <a:ext cx="1804737" cy="221599"/>
          </a:xfrm>
          <a:prstGeom prst="rect">
            <a:avLst/>
          </a:prstGeom>
          <a:solidFill>
            <a:srgbClr val="00A0E3"/>
          </a:solidFill>
          <a:ln w="9525">
            <a:noFill/>
            <a:miter lim="800000"/>
            <a:headEnd/>
            <a:tailEnd/>
          </a:ln>
        </p:spPr>
        <p:txBody>
          <a:bodyPr wrap="square" anchor="ctr">
            <a:spAutoFit/>
          </a:bodyPr>
          <a:lstStyle/>
          <a:p>
            <a:pPr algn="ctr">
              <a:lnSpc>
                <a:spcPct val="80000"/>
              </a:lnSpc>
            </a:pPr>
            <a:endParaRPr lang="en-US" sz="1050" dirty="0">
              <a:solidFill>
                <a:srgbClr val="2B8ED3"/>
              </a:solidFill>
              <a:latin typeface="Century Gothic" pitchFamily="34" charset="0"/>
            </a:endParaRPr>
          </a:p>
        </p:txBody>
      </p:sp>
      <p:sp>
        <p:nvSpPr>
          <p:cNvPr id="21" name="Text Placeholder 16"/>
          <p:cNvSpPr>
            <a:spLocks noGrp="1"/>
          </p:cNvSpPr>
          <p:nvPr>
            <p:ph type="body" sz="quarter" idx="13" hasCustomPrompt="1"/>
          </p:nvPr>
        </p:nvSpPr>
        <p:spPr>
          <a:xfrm>
            <a:off x="2896429" y="4515758"/>
            <a:ext cx="6139289" cy="436008"/>
          </a:xfrm>
        </p:spPr>
        <p:txBody>
          <a:bodyPr/>
          <a:lstStyle>
            <a:lvl1pPr marL="0" indent="0" algn="ctr">
              <a:buNone/>
              <a:defRPr b="1" baseline="0">
                <a:solidFill>
                  <a:schemeClr val="bg1"/>
                </a:solidFill>
                <a:latin typeface="Century Gothic" panose="020B0502020202020204" pitchFamily="34" charset="0"/>
              </a:defRPr>
            </a:lvl1pPr>
          </a:lstStyle>
          <a:p>
            <a:pPr lvl="0"/>
            <a:r>
              <a:rPr lang="en-US" dirty="0"/>
              <a:t>PRESENTATION TITLE GOES HERE</a:t>
            </a:r>
          </a:p>
        </p:txBody>
      </p:sp>
      <p:sp>
        <p:nvSpPr>
          <p:cNvPr id="22" name="Text Placeholder 16"/>
          <p:cNvSpPr>
            <a:spLocks noGrp="1"/>
          </p:cNvSpPr>
          <p:nvPr>
            <p:ph type="body" sz="quarter" idx="14" hasCustomPrompt="1"/>
          </p:nvPr>
        </p:nvSpPr>
        <p:spPr>
          <a:xfrm>
            <a:off x="2889868" y="4950172"/>
            <a:ext cx="6139289" cy="436008"/>
          </a:xfrm>
        </p:spPr>
        <p:txBody>
          <a:bodyPr>
            <a:normAutofit/>
          </a:bodyPr>
          <a:lstStyle>
            <a:lvl1pPr marL="0" indent="0" algn="ctr">
              <a:buNone/>
              <a:defRPr sz="1200" b="1" baseline="0">
                <a:solidFill>
                  <a:schemeClr val="bg1"/>
                </a:solidFill>
                <a:latin typeface="Century Gothic" panose="020B0502020202020204" pitchFamily="34" charset="0"/>
              </a:defRPr>
            </a:lvl1pPr>
          </a:lstStyle>
          <a:p>
            <a:pPr lvl="0"/>
            <a:r>
              <a:rPr lang="en-US" dirty="0"/>
              <a:t>SUBTITILE GOES HERE</a:t>
            </a:r>
          </a:p>
        </p:txBody>
      </p:sp>
      <p:sp>
        <p:nvSpPr>
          <p:cNvPr id="23" name="Text Placeholder 16"/>
          <p:cNvSpPr>
            <a:spLocks noGrp="1"/>
          </p:cNvSpPr>
          <p:nvPr>
            <p:ph type="body" sz="quarter" idx="15" hasCustomPrompt="1"/>
          </p:nvPr>
        </p:nvSpPr>
        <p:spPr>
          <a:xfrm>
            <a:off x="2896429" y="5333400"/>
            <a:ext cx="6139289" cy="436008"/>
          </a:xfrm>
        </p:spPr>
        <p:txBody>
          <a:bodyPr>
            <a:normAutofit/>
          </a:bodyPr>
          <a:lstStyle>
            <a:lvl1pPr marL="0" indent="0" algn="ctr">
              <a:buNone/>
              <a:defRPr sz="1050" b="1" baseline="0">
                <a:solidFill>
                  <a:schemeClr val="bg1"/>
                </a:solidFill>
                <a:latin typeface="Century Gothic" panose="020B0502020202020204" pitchFamily="34" charset="0"/>
              </a:defRPr>
            </a:lvl1pPr>
          </a:lstStyle>
          <a:p>
            <a:pPr lvl="0"/>
            <a:r>
              <a:rPr lang="en-US" dirty="0"/>
              <a:t>NOV 2016</a:t>
            </a:r>
          </a:p>
        </p:txBody>
      </p:sp>
      <p:sp>
        <p:nvSpPr>
          <p:cNvPr id="24" name="Text Placeholder 16"/>
          <p:cNvSpPr>
            <a:spLocks noGrp="1"/>
          </p:cNvSpPr>
          <p:nvPr>
            <p:ph type="body" sz="quarter" idx="16" hasCustomPrompt="1"/>
          </p:nvPr>
        </p:nvSpPr>
        <p:spPr>
          <a:xfrm>
            <a:off x="3476330" y="6356352"/>
            <a:ext cx="4910477" cy="365125"/>
          </a:xfrm>
        </p:spPr>
        <p:txBody>
          <a:bodyPr anchor="ctr">
            <a:normAutofit/>
          </a:bodyPr>
          <a:lstStyle>
            <a:lvl1pPr marL="0" indent="0" algn="ctr">
              <a:buNone/>
              <a:defRPr sz="675" b="0" baseline="0">
                <a:solidFill>
                  <a:schemeClr val="bg1"/>
                </a:solidFill>
                <a:latin typeface="Century Gothic" panose="020B0502020202020204" pitchFamily="34" charset="0"/>
              </a:defRPr>
            </a:lvl1pPr>
          </a:lstStyle>
          <a:p>
            <a:pPr lvl="0"/>
            <a:r>
              <a:rPr lang="en-US" dirty="0"/>
              <a:t>www.quantylix.com</a:t>
            </a:r>
          </a:p>
        </p:txBody>
      </p:sp>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6000" y="1706908"/>
            <a:ext cx="5400000" cy="876920"/>
          </a:xfrm>
          <a:prstGeom prst="rect">
            <a:avLst/>
          </a:prstGeom>
        </p:spPr>
      </p:pic>
    </p:spTree>
    <p:extLst>
      <p:ext uri="{BB962C8B-B14F-4D97-AF65-F5344CB8AC3E}">
        <p14:creationId xmlns:p14="http://schemas.microsoft.com/office/powerpoint/2010/main" val="364224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sp>
        <p:nvSpPr>
          <p:cNvPr id="32" name="Text Placeholder 16"/>
          <p:cNvSpPr>
            <a:spLocks noGrp="1"/>
          </p:cNvSpPr>
          <p:nvPr>
            <p:ph type="body" sz="quarter" idx="13" hasCustomPrompt="1"/>
          </p:nvPr>
        </p:nvSpPr>
        <p:spPr>
          <a:xfrm>
            <a:off x="480221" y="539622"/>
            <a:ext cx="8338929" cy="436008"/>
          </a:xfrm>
        </p:spPr>
        <p:txBody>
          <a:bodyPr>
            <a:normAutofit/>
          </a:bodyPr>
          <a:lstStyle>
            <a:lvl1pPr marL="0" indent="0" algn="l">
              <a:buNone/>
              <a:defRPr sz="1800" b="1" baseline="0">
                <a:solidFill>
                  <a:schemeClr val="tx1">
                    <a:lumMod val="65000"/>
                    <a:lumOff val="35000"/>
                  </a:schemeClr>
                </a:solidFill>
                <a:latin typeface="Century Gothic" panose="020B0502020202020204" pitchFamily="34" charset="0"/>
              </a:defRPr>
            </a:lvl1pPr>
          </a:lstStyle>
          <a:p>
            <a:pPr lvl="0"/>
            <a:r>
              <a:rPr lang="en-US" dirty="0"/>
              <a:t>BLANK PAGE</a:t>
            </a:r>
          </a:p>
        </p:txBody>
      </p:sp>
      <p:sp>
        <p:nvSpPr>
          <p:cNvPr id="8" name="Oval 7"/>
          <p:cNvSpPr/>
          <p:nvPr userDrawn="1"/>
        </p:nvSpPr>
        <p:spPr>
          <a:xfrm>
            <a:off x="11555903" y="6386260"/>
            <a:ext cx="365760" cy="365760"/>
          </a:xfrm>
          <a:prstGeom prst="ellipse">
            <a:avLst/>
          </a:prstGeom>
          <a:solidFill>
            <a:srgbClr val="314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9" name="Slide Number Placeholder 5"/>
          <p:cNvSpPr>
            <a:spLocks noGrp="1"/>
          </p:cNvSpPr>
          <p:nvPr>
            <p:ph type="sldNum" sz="quarter" idx="12"/>
          </p:nvPr>
        </p:nvSpPr>
        <p:spPr>
          <a:xfrm>
            <a:off x="9166763" y="6365877"/>
            <a:ext cx="2743200" cy="365125"/>
          </a:xfrm>
        </p:spPr>
        <p:txBody>
          <a:bodyPr/>
          <a:lstStyle>
            <a:lvl1pPr>
              <a:defRPr b="1">
                <a:solidFill>
                  <a:schemeClr val="bg1"/>
                </a:solidFill>
                <a:latin typeface="Century Gothic" panose="020B0502020202020204" pitchFamily="34" charset="0"/>
              </a:defRPr>
            </a:lvl1pPr>
          </a:lstStyle>
          <a:p>
            <a:fld id="{D41A4FDE-6BAA-47A6-BB58-BBBF81E99A5A}" type="slidenum">
              <a:rPr lang="en-US" smtClean="0">
                <a:solidFill>
                  <a:prstClr val="white"/>
                </a:solidFill>
              </a:rPr>
              <a:pPr/>
              <a:t>‹N°›</a:t>
            </a:fld>
            <a:endParaRPr lang="en-US" dirty="0">
              <a:solidFill>
                <a:prstClr val="white"/>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3290" y="6574891"/>
            <a:ext cx="1192477" cy="275131"/>
          </a:xfrm>
          <a:prstGeom prst="rect">
            <a:avLst/>
          </a:prstGeom>
        </p:spPr>
      </p:pic>
      <p:cxnSp>
        <p:nvCxnSpPr>
          <p:cNvPr id="4" name="Straight Connector 3">
            <a:extLst>
              <a:ext uri="{FF2B5EF4-FFF2-40B4-BE49-F238E27FC236}">
                <a16:creationId xmlns:a16="http://schemas.microsoft.com/office/drawing/2014/main" id="{51287866-E9E2-4DE5-A514-BA775B51EC57}"/>
              </a:ext>
            </a:extLst>
          </p:cNvPr>
          <p:cNvCxnSpPr/>
          <p:nvPr userDrawn="1"/>
        </p:nvCxnSpPr>
        <p:spPr>
          <a:xfrm>
            <a:off x="480220" y="1138689"/>
            <a:ext cx="110756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4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09D427-1427-A98A-8445-A924580C74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B11E52-D3AB-FBC3-1F7D-11C8F87B418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205C44-5335-A3E9-3374-91EA0A8733A6}"/>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9B0D3586-19CD-70B4-D04A-E73514BAF7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E8AD6A-D742-1D10-3F62-039CD53BEB46}"/>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120188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C332B6-5989-8599-6647-39EB731855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EB8B83-F198-5313-8DBD-4041E87C1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64113E-18AF-05DB-EB29-B31E96EE5F8C}"/>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A7FB069E-CCB7-F157-AC8C-F887049036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A138EE-F1DF-829A-CD57-199F28C479AF}"/>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410398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EDDC7-6BF7-8E6D-C542-8D37B321D6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0FA97C9-A157-E9B0-1792-68563F011C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06608A-A709-89C1-2CD6-430334D50E3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A4E1A09-7EAA-0DA7-8511-FABE88897704}"/>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6" name="Espace réservé du pied de page 5">
            <a:extLst>
              <a:ext uri="{FF2B5EF4-FFF2-40B4-BE49-F238E27FC236}">
                <a16:creationId xmlns:a16="http://schemas.microsoft.com/office/drawing/2014/main" id="{F00EFAA3-C610-F6CE-A51A-3395A6496E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FFD4B5-283C-A2F1-9D45-4FCB94FBA3B0}"/>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245036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3480A4-F94C-0747-CB77-612400BC94E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C310F81-A876-4D13-22AB-FC20D8280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D4285C6-11F6-57A0-16DF-F6D99695A4C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4DBD7D8-D31F-7789-778F-2FC47826A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869897-A82D-91FA-AD68-5B00CF52ED2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0AAED5-CC0A-9BC2-F818-94950FFAA572}"/>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8" name="Espace réservé du pied de page 7">
            <a:extLst>
              <a:ext uri="{FF2B5EF4-FFF2-40B4-BE49-F238E27FC236}">
                <a16:creationId xmlns:a16="http://schemas.microsoft.com/office/drawing/2014/main" id="{3DB4B528-DB36-68B4-B6EA-FF0E7C3D48A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250F70A-0F07-1261-B861-D37470E046BF}"/>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227238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1EA32-2AC7-1512-5048-45F918CBB3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C7A9EF-E225-9E2C-0478-B159B267D52C}"/>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4" name="Espace réservé du pied de page 3">
            <a:extLst>
              <a:ext uri="{FF2B5EF4-FFF2-40B4-BE49-F238E27FC236}">
                <a16:creationId xmlns:a16="http://schemas.microsoft.com/office/drawing/2014/main" id="{C2FE4A0A-91F1-1700-EC0A-DCCE7C4C25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EA5ED75-5288-8017-0610-5A3605E971B6}"/>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162407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D5C4F0-68B0-0699-0E2C-C3AD95A7DD67}"/>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3" name="Espace réservé du pied de page 2">
            <a:extLst>
              <a:ext uri="{FF2B5EF4-FFF2-40B4-BE49-F238E27FC236}">
                <a16:creationId xmlns:a16="http://schemas.microsoft.com/office/drawing/2014/main" id="{8F24672D-5D62-492F-E644-27B3028F108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1B0B661-611A-7CF7-C346-E21F23AD4F17}"/>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288452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8037E-145A-DE5D-3C42-8325DD9E7B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81A3586-9061-318C-1010-5F980778C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63BE389-B91D-AF9D-85A2-47A5AD292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50A64B-372C-3C41-6565-AA3FCCA7656B}"/>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6" name="Espace réservé du pied de page 5">
            <a:extLst>
              <a:ext uri="{FF2B5EF4-FFF2-40B4-BE49-F238E27FC236}">
                <a16:creationId xmlns:a16="http://schemas.microsoft.com/office/drawing/2014/main" id="{757AE9FA-7010-1491-E662-11387E45DE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BBDC55-C231-DF8C-901B-67E0206DA208}"/>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315967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4C9C2-DC73-9ED6-F4FC-42B7E4D030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9C9DD39-1520-C0CB-A430-9A167E71B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3BA0BA5-DD11-191D-5E6D-E4865C421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00599EF-6950-77ED-7C93-FECF358A9C75}"/>
              </a:ext>
            </a:extLst>
          </p:cNvPr>
          <p:cNvSpPr>
            <a:spLocks noGrp="1"/>
          </p:cNvSpPr>
          <p:nvPr>
            <p:ph type="dt" sz="half" idx="10"/>
          </p:nvPr>
        </p:nvSpPr>
        <p:spPr/>
        <p:txBody>
          <a:bodyPr/>
          <a:lstStyle/>
          <a:p>
            <a:fld id="{D8D51093-59EE-4B77-BF31-520BE8F8421B}" type="datetimeFigureOut">
              <a:rPr lang="fr-FR" smtClean="0"/>
              <a:t>02/11/2023</a:t>
            </a:fld>
            <a:endParaRPr lang="fr-FR"/>
          </a:p>
        </p:txBody>
      </p:sp>
      <p:sp>
        <p:nvSpPr>
          <p:cNvPr id="6" name="Espace réservé du pied de page 5">
            <a:extLst>
              <a:ext uri="{FF2B5EF4-FFF2-40B4-BE49-F238E27FC236}">
                <a16:creationId xmlns:a16="http://schemas.microsoft.com/office/drawing/2014/main" id="{109E10B6-95C4-A3BF-0FAB-9AF267214F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27941C-FBC9-B65C-4383-1A55563D0DD5}"/>
              </a:ext>
            </a:extLst>
          </p:cNvPr>
          <p:cNvSpPr>
            <a:spLocks noGrp="1"/>
          </p:cNvSpPr>
          <p:nvPr>
            <p:ph type="sldNum" sz="quarter" idx="12"/>
          </p:nvPr>
        </p:nvSpPr>
        <p:spPr/>
        <p:txBody>
          <a:bodyPr/>
          <a:lstStyle/>
          <a:p>
            <a:fld id="{1B6AE8DD-8F64-4684-B0D5-2068ED5C20B6}" type="slidenum">
              <a:rPr lang="fr-FR" smtClean="0"/>
              <a:t>‹N°›</a:t>
            </a:fld>
            <a:endParaRPr lang="fr-FR"/>
          </a:p>
        </p:txBody>
      </p:sp>
    </p:spTree>
    <p:extLst>
      <p:ext uri="{BB962C8B-B14F-4D97-AF65-F5344CB8AC3E}">
        <p14:creationId xmlns:p14="http://schemas.microsoft.com/office/powerpoint/2010/main" val="271123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6966BD-243E-220B-CAF6-5C1601F44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DB214E-6FDC-1E90-E81A-FA61DE1F9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D1DC82-762B-9633-8DF4-4A76C14AF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51093-59EE-4B77-BF31-520BE8F8421B}" type="datetimeFigureOut">
              <a:rPr lang="fr-FR" smtClean="0"/>
              <a:t>02/11/2023</a:t>
            </a:fld>
            <a:endParaRPr lang="fr-FR"/>
          </a:p>
        </p:txBody>
      </p:sp>
      <p:sp>
        <p:nvSpPr>
          <p:cNvPr id="5" name="Espace réservé du pied de page 4">
            <a:extLst>
              <a:ext uri="{FF2B5EF4-FFF2-40B4-BE49-F238E27FC236}">
                <a16:creationId xmlns:a16="http://schemas.microsoft.com/office/drawing/2014/main" id="{14F6D964-32AE-26C5-63B6-17BD51CD7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7FAECF8-BE6F-9793-898F-55605767E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AE8DD-8F64-4684-B0D5-2068ED5C20B6}" type="slidenum">
              <a:rPr lang="fr-FR" smtClean="0"/>
              <a:t>‹N°›</a:t>
            </a:fld>
            <a:endParaRPr lang="fr-FR"/>
          </a:p>
        </p:txBody>
      </p:sp>
    </p:spTree>
    <p:extLst>
      <p:ext uri="{BB962C8B-B14F-4D97-AF65-F5344CB8AC3E}">
        <p14:creationId xmlns:p14="http://schemas.microsoft.com/office/powerpoint/2010/main" val="336237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10A0AD38-AEEB-4A6D-995F-FA76D2210825}"/>
              </a:ext>
            </a:extLst>
          </p:cNvPr>
          <p:cNvGraphicFramePr>
            <a:graphicFrameLocks noChangeAspect="1"/>
          </p:cNvGraphicFramePr>
          <p:nvPr>
            <p:custDataLst>
              <p:tags r:id="rId1"/>
            </p:custData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60" imgH="360" progId="">
                  <p:embed/>
                </p:oleObj>
              </mc:Choice>
              <mc:Fallback>
                <p:oleObj name="Diapositive think-cell" r:id="rId3" imgW="360" imgH="360" progId="">
                  <p:embed/>
                  <p:pic>
                    <p:nvPicPr>
                      <p:cNvPr id="10" name="Objet 9" hidden="1">
                        <a:extLst>
                          <a:ext uri="{FF2B5EF4-FFF2-40B4-BE49-F238E27FC236}">
                            <a16:creationId xmlns:a16="http://schemas.microsoft.com/office/drawing/2014/main" id="{10A0AD38-AEEB-4A6D-995F-FA76D2210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Placeholder 1">
            <a:extLst>
              <a:ext uri="{FF2B5EF4-FFF2-40B4-BE49-F238E27FC236}">
                <a16:creationId xmlns:a16="http://schemas.microsoft.com/office/drawing/2014/main" id="{1BF679F5-8D61-48CA-B60C-DBD070E69F16}"/>
              </a:ext>
            </a:extLst>
          </p:cNvPr>
          <p:cNvSpPr>
            <a:spLocks noGrp="1"/>
          </p:cNvSpPr>
          <p:nvPr>
            <p:ph type="body" sz="quarter" idx="13"/>
          </p:nvPr>
        </p:nvSpPr>
        <p:spPr>
          <a:xfrm>
            <a:off x="515938" y="3386997"/>
            <a:ext cx="11160125" cy="436008"/>
          </a:xfrm>
        </p:spPr>
        <p:txBody>
          <a:bodyPr>
            <a:noAutofit/>
          </a:bodyPr>
          <a:lstStyle/>
          <a:p>
            <a:r>
              <a:rPr lang="fr-FR" dirty="0"/>
              <a:t>Risque de Crédit</a:t>
            </a:r>
          </a:p>
        </p:txBody>
      </p:sp>
      <p:pic>
        <p:nvPicPr>
          <p:cNvPr id="24" name="Image 23">
            <a:extLst>
              <a:ext uri="{FF2B5EF4-FFF2-40B4-BE49-F238E27FC236}">
                <a16:creationId xmlns:a16="http://schemas.microsoft.com/office/drawing/2014/main" id="{60B1E9A3-AE3E-4A8B-85D5-2D7806C416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475" y="5973369"/>
            <a:ext cx="811641" cy="714894"/>
          </a:xfrm>
          <a:prstGeom prst="rect">
            <a:avLst/>
          </a:prstGeom>
        </p:spPr>
      </p:pic>
      <p:pic>
        <p:nvPicPr>
          <p:cNvPr id="25" name="Picture 14" descr="Afficher l'image d'origine">
            <a:extLst>
              <a:ext uri="{FF2B5EF4-FFF2-40B4-BE49-F238E27FC236}">
                <a16:creationId xmlns:a16="http://schemas.microsoft.com/office/drawing/2014/main" id="{93CD931A-F2FD-4E0B-A009-0B4BBF1CBE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7343" y="5999795"/>
            <a:ext cx="720726" cy="704510"/>
          </a:xfrm>
          <a:prstGeom prst="rect">
            <a:avLst/>
          </a:prstGeom>
          <a:noFill/>
          <a:extLst>
            <a:ext uri="{909E8E84-426E-40DD-AFC4-6F175D3DCCD1}">
              <a14:hiddenFill xmlns:a14="http://schemas.microsoft.com/office/drawing/2010/main">
                <a:solidFill>
                  <a:srgbClr val="FFFFFF"/>
                </a:solidFill>
              </a14:hiddenFill>
            </a:ext>
          </a:extLst>
        </p:spPr>
      </p:pic>
      <p:sp>
        <p:nvSpPr>
          <p:cNvPr id="27" name="Espace réservé du texte 8">
            <a:extLst>
              <a:ext uri="{FF2B5EF4-FFF2-40B4-BE49-F238E27FC236}">
                <a16:creationId xmlns:a16="http://schemas.microsoft.com/office/drawing/2014/main" id="{53320029-8008-4406-A5B3-FA5150162310}"/>
              </a:ext>
            </a:extLst>
          </p:cNvPr>
          <p:cNvSpPr txBox="1">
            <a:spLocks/>
          </p:cNvSpPr>
          <p:nvPr/>
        </p:nvSpPr>
        <p:spPr>
          <a:xfrm>
            <a:off x="3601914" y="5391369"/>
            <a:ext cx="4988172" cy="43646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050" b="1" kern="1200" baseline="0">
                <a:solidFill>
                  <a:schemeClr val="bg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dirty="0"/>
              <a:t>Octobre 2022</a:t>
            </a:r>
          </a:p>
        </p:txBody>
      </p:sp>
      <p:sp>
        <p:nvSpPr>
          <p:cNvPr id="11" name="Text Placeholder 1">
            <a:extLst>
              <a:ext uri="{FF2B5EF4-FFF2-40B4-BE49-F238E27FC236}">
                <a16:creationId xmlns:a16="http://schemas.microsoft.com/office/drawing/2014/main" id="{A876B297-405D-450F-B225-747EDE3F373F}"/>
              </a:ext>
            </a:extLst>
          </p:cNvPr>
          <p:cNvSpPr txBox="1">
            <a:spLocks/>
          </p:cNvSpPr>
          <p:nvPr/>
        </p:nvSpPr>
        <p:spPr>
          <a:xfrm>
            <a:off x="2553576" y="4200457"/>
            <a:ext cx="7084851" cy="436008"/>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100" b="1" kern="1200" baseline="0">
                <a:solidFill>
                  <a:schemeClr val="bg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400" dirty="0"/>
          </a:p>
        </p:txBody>
      </p:sp>
      <p:pic>
        <p:nvPicPr>
          <p:cNvPr id="3" name="Image 2">
            <a:extLst>
              <a:ext uri="{FF2B5EF4-FFF2-40B4-BE49-F238E27FC236}">
                <a16:creationId xmlns:a16="http://schemas.microsoft.com/office/drawing/2014/main" id="{93217506-30F7-B22A-1373-A9C4610F29E5}"/>
              </a:ext>
            </a:extLst>
          </p:cNvPr>
          <p:cNvPicPr>
            <a:picLocks noChangeAspect="1"/>
          </p:cNvPicPr>
          <p:nvPr/>
        </p:nvPicPr>
        <p:blipFill>
          <a:blip r:embed="rId7"/>
          <a:stretch>
            <a:fillRect/>
          </a:stretch>
        </p:blipFill>
        <p:spPr>
          <a:xfrm>
            <a:off x="8086194" y="581557"/>
            <a:ext cx="3571875" cy="628650"/>
          </a:xfrm>
          <a:prstGeom prst="rect">
            <a:avLst/>
          </a:prstGeom>
        </p:spPr>
      </p:pic>
    </p:spTree>
    <p:extLst>
      <p:ext uri="{BB962C8B-B14F-4D97-AF65-F5344CB8AC3E}">
        <p14:creationId xmlns:p14="http://schemas.microsoft.com/office/powerpoint/2010/main" val="199724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10</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10</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Les Mesures de Risque</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9" name="Rectangle 8">
            <a:extLst>
              <a:ext uri="{FF2B5EF4-FFF2-40B4-BE49-F238E27FC236}">
                <a16:creationId xmlns:a16="http://schemas.microsoft.com/office/drawing/2014/main" id="{E18A221E-26C9-4FD5-A023-03DDF98C4EF2}"/>
              </a:ext>
            </a:extLst>
          </p:cNvPr>
          <p:cNvSpPr/>
          <p:nvPr/>
        </p:nvSpPr>
        <p:spPr>
          <a:xfrm>
            <a:off x="2156346" y="2756848"/>
            <a:ext cx="3220872" cy="35063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rPr>
              <a:t>Largement accepté par les régulateurs</a:t>
            </a:r>
          </a:p>
          <a:p>
            <a:pPr marL="285750" indent="-285750">
              <a:buFont typeface="Arial" panose="020B0604020202020204" pitchFamily="34" charset="0"/>
              <a:buChar char="•"/>
            </a:pPr>
            <a:r>
              <a:rPr lang="fr-FR" dirty="0">
                <a:solidFill>
                  <a:schemeClr val="tx1"/>
                </a:solidFill>
              </a:rPr>
              <a:t>Facile à comprendre</a:t>
            </a:r>
          </a:p>
          <a:p>
            <a:pPr marL="285750" indent="-285750">
              <a:buFont typeface="Arial" panose="020B0604020202020204" pitchFamily="34" charset="0"/>
              <a:buChar char="•"/>
            </a:pPr>
            <a:r>
              <a:rPr lang="fr-FR" dirty="0">
                <a:solidFill>
                  <a:schemeClr val="tx1"/>
                </a:solidFill>
              </a:rPr>
              <a:t>Exprime le risque en une simple valeur</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Utile pour la comparaison des risques des portefeuilles, composantes du portefeuille et les unités opérationnelles.</a:t>
            </a:r>
          </a:p>
        </p:txBody>
      </p:sp>
      <p:sp>
        <p:nvSpPr>
          <p:cNvPr id="10" name="Rectangle 9">
            <a:extLst>
              <a:ext uri="{FF2B5EF4-FFF2-40B4-BE49-F238E27FC236}">
                <a16:creationId xmlns:a16="http://schemas.microsoft.com/office/drawing/2014/main" id="{E3B87509-A8C3-4FB8-AEA9-712D45235588}"/>
              </a:ext>
            </a:extLst>
          </p:cNvPr>
          <p:cNvSpPr/>
          <p:nvPr/>
        </p:nvSpPr>
        <p:spPr>
          <a:xfrm>
            <a:off x="6455391" y="2756848"/>
            <a:ext cx="3220872" cy="35063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rPr>
              <a:t>Subjective dans le sens où l’horizon et le niveau de confiance sont choisies par l’utilisateur</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Très sensible à la méthode d’estimation et aux hypothèses utilisées.</a:t>
            </a:r>
          </a:p>
          <a:p>
            <a:endParaRPr lang="fr-FR" dirty="0">
              <a:solidFill>
                <a:schemeClr val="tx1"/>
              </a:solidFill>
            </a:endParaRPr>
          </a:p>
          <a:p>
            <a:pPr marL="285750" indent="-285750">
              <a:buFont typeface="Arial" panose="020B0604020202020204" pitchFamily="34" charset="0"/>
              <a:buChar char="•"/>
            </a:pPr>
            <a:r>
              <a:rPr lang="fr-FR" dirty="0">
                <a:solidFill>
                  <a:schemeClr val="tx1"/>
                </a:solidFill>
              </a:rPr>
              <a:t>Ignore la distribution des pertes au-delà de la </a:t>
            </a:r>
            <a:r>
              <a:rPr lang="fr-FR" dirty="0" err="1">
                <a:solidFill>
                  <a:schemeClr val="tx1"/>
                </a:solidFill>
              </a:rPr>
              <a:t>VaR</a:t>
            </a:r>
            <a:endParaRPr lang="fr-FR" dirty="0">
              <a:solidFill>
                <a:schemeClr val="tx1"/>
              </a:solidFill>
            </a:endParaRPr>
          </a:p>
          <a:p>
            <a:endParaRPr lang="fr-FR" dirty="0">
              <a:solidFill>
                <a:schemeClr val="tx1"/>
              </a:solidFill>
            </a:endParaRPr>
          </a:p>
        </p:txBody>
      </p:sp>
      <p:sp>
        <p:nvSpPr>
          <p:cNvPr id="11" name="Rectangle 10">
            <a:extLst>
              <a:ext uri="{FF2B5EF4-FFF2-40B4-BE49-F238E27FC236}">
                <a16:creationId xmlns:a16="http://schemas.microsoft.com/office/drawing/2014/main" id="{236DAACD-57E9-43BB-9B79-BCED172562EE}"/>
              </a:ext>
            </a:extLst>
          </p:cNvPr>
          <p:cNvSpPr/>
          <p:nvPr/>
        </p:nvSpPr>
        <p:spPr>
          <a:xfrm>
            <a:off x="2156346" y="2039716"/>
            <a:ext cx="3220872" cy="5732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Avantages</a:t>
            </a:r>
          </a:p>
        </p:txBody>
      </p:sp>
      <p:sp>
        <p:nvSpPr>
          <p:cNvPr id="12" name="Rectangle 11">
            <a:extLst>
              <a:ext uri="{FF2B5EF4-FFF2-40B4-BE49-F238E27FC236}">
                <a16:creationId xmlns:a16="http://schemas.microsoft.com/office/drawing/2014/main" id="{9E8D078B-492D-4F21-A16E-F7562CE9B6A3}"/>
              </a:ext>
            </a:extLst>
          </p:cNvPr>
          <p:cNvSpPr/>
          <p:nvPr/>
        </p:nvSpPr>
        <p:spPr>
          <a:xfrm>
            <a:off x="6455391" y="2081808"/>
            <a:ext cx="3220872" cy="573206"/>
          </a:xfrm>
          <a:prstGeom prst="rect">
            <a:avLst/>
          </a:prstGeom>
          <a:solidFill>
            <a:srgbClr val="D63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rPr>
              <a:t>Limites</a:t>
            </a:r>
            <a:endParaRPr lang="fr-FR" b="1" dirty="0">
              <a:solidFill>
                <a:schemeClr val="bg1"/>
              </a:solidFill>
            </a:endParaRPr>
          </a:p>
        </p:txBody>
      </p:sp>
      <p:sp>
        <p:nvSpPr>
          <p:cNvPr id="5" name="Rectangle 4">
            <a:extLst>
              <a:ext uri="{FF2B5EF4-FFF2-40B4-BE49-F238E27FC236}">
                <a16:creationId xmlns:a16="http://schemas.microsoft.com/office/drawing/2014/main" id="{84DBDAE1-BF13-4237-8BBC-F7AAC6A38C8D}"/>
              </a:ext>
            </a:extLst>
          </p:cNvPr>
          <p:cNvSpPr/>
          <p:nvPr/>
        </p:nvSpPr>
        <p:spPr>
          <a:xfrm>
            <a:off x="2156346" y="1406769"/>
            <a:ext cx="7519917" cy="57320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VaR</a:t>
            </a:r>
            <a:endParaRPr lang="en-US" sz="2800" dirty="0"/>
          </a:p>
        </p:txBody>
      </p:sp>
    </p:spTree>
    <p:extLst>
      <p:ext uri="{BB962C8B-B14F-4D97-AF65-F5344CB8AC3E}">
        <p14:creationId xmlns:p14="http://schemas.microsoft.com/office/powerpoint/2010/main" val="114096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11</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11</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Capital et provisions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400110"/>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Comparaison</a:t>
            </a:r>
          </a:p>
        </p:txBody>
      </p:sp>
      <p:grpSp>
        <p:nvGrpSpPr>
          <p:cNvPr id="9" name="Groupe 8">
            <a:extLst>
              <a:ext uri="{FF2B5EF4-FFF2-40B4-BE49-F238E27FC236}">
                <a16:creationId xmlns:a16="http://schemas.microsoft.com/office/drawing/2014/main" id="{09F4C64A-2CFD-4D74-A7E1-D98BF51507FC}"/>
              </a:ext>
            </a:extLst>
          </p:cNvPr>
          <p:cNvGrpSpPr/>
          <p:nvPr/>
        </p:nvGrpSpPr>
        <p:grpSpPr>
          <a:xfrm>
            <a:off x="900751" y="1966576"/>
            <a:ext cx="3220873" cy="4493530"/>
            <a:chOff x="2156345" y="2570341"/>
            <a:chExt cx="3220873" cy="3692815"/>
          </a:xfrm>
        </p:grpSpPr>
        <p:sp>
          <p:nvSpPr>
            <p:cNvPr id="10" name="Rectangle 9">
              <a:extLst>
                <a:ext uri="{FF2B5EF4-FFF2-40B4-BE49-F238E27FC236}">
                  <a16:creationId xmlns:a16="http://schemas.microsoft.com/office/drawing/2014/main" id="{A920EA3C-44BE-47CA-A066-6885B2B57167}"/>
                </a:ext>
              </a:extLst>
            </p:cNvPr>
            <p:cNvSpPr/>
            <p:nvPr/>
          </p:nvSpPr>
          <p:spPr>
            <a:xfrm>
              <a:off x="2156346" y="2756848"/>
              <a:ext cx="3220872" cy="35063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b="1" u="sng" dirty="0" err="1">
                  <a:solidFill>
                    <a:schemeClr val="tx1"/>
                  </a:solidFill>
                </a:rPr>
                <a:t>Unexpected</a:t>
              </a:r>
              <a:r>
                <a:rPr lang="fr-FR" sz="1600" b="1" u="sng" dirty="0">
                  <a:solidFill>
                    <a:schemeClr val="tx1"/>
                  </a:solidFill>
                </a:rPr>
                <a:t> </a:t>
              </a:r>
              <a:r>
                <a:rPr lang="fr-FR" sz="1600" b="1" u="sng" dirty="0" err="1">
                  <a:solidFill>
                    <a:schemeClr val="tx1"/>
                  </a:solidFill>
                </a:rPr>
                <a:t>Loss</a:t>
              </a:r>
              <a:endParaRPr lang="fr-FR" sz="1600" b="1" u="sng" dirty="0">
                <a:solidFill>
                  <a:schemeClr val="tx1"/>
                </a:solidFill>
              </a:endParaRP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a:solidFill>
                    <a:schemeClr val="tx1"/>
                  </a:solidFill>
                </a:rPr>
                <a:t>Accords de Bâle: </a:t>
              </a:r>
              <a:r>
                <a:rPr lang="fr-FR" sz="1600" b="1" u="sng" dirty="0" err="1">
                  <a:solidFill>
                    <a:schemeClr val="tx1"/>
                  </a:solidFill>
                </a:rPr>
                <a:t>Pillier</a:t>
              </a:r>
              <a:r>
                <a:rPr lang="fr-FR" sz="1600" b="1" u="sng" dirty="0">
                  <a:solidFill>
                    <a:schemeClr val="tx1"/>
                  </a:solidFill>
                </a:rPr>
                <a:t> I</a:t>
              </a: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a:solidFill>
                    <a:schemeClr val="tx1"/>
                  </a:solidFill>
                </a:rPr>
                <a:t>Modèle réglementaire pour le calcul du RWA</a:t>
              </a:r>
            </a:p>
            <a:p>
              <a:pPr marL="285750" indent="-285750">
                <a:buFont typeface="Arial" panose="020B0604020202020204" pitchFamily="34" charset="0"/>
                <a:buChar char="•"/>
              </a:pPr>
              <a:endParaRPr lang="fr-FR" sz="1600" dirty="0">
                <a:solidFill>
                  <a:schemeClr val="tx1"/>
                </a:solidFill>
              </a:endParaRPr>
            </a:p>
            <a:p>
              <a:endParaRPr lang="fr-FR" sz="1600" dirty="0">
                <a:solidFill>
                  <a:schemeClr val="tx1"/>
                </a:solidFill>
              </a:endParaRPr>
            </a:p>
          </p:txBody>
        </p:sp>
        <p:sp>
          <p:nvSpPr>
            <p:cNvPr id="11" name="Rectangle 10">
              <a:extLst>
                <a:ext uri="{FF2B5EF4-FFF2-40B4-BE49-F238E27FC236}">
                  <a16:creationId xmlns:a16="http://schemas.microsoft.com/office/drawing/2014/main" id="{E77EC1DB-907D-423B-957A-F54FED081A2C}"/>
                </a:ext>
              </a:extLst>
            </p:cNvPr>
            <p:cNvSpPr/>
            <p:nvPr/>
          </p:nvSpPr>
          <p:spPr>
            <a:xfrm>
              <a:off x="2156345" y="2570341"/>
              <a:ext cx="3220872" cy="47106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Capital Réglementaire</a:t>
              </a:r>
            </a:p>
          </p:txBody>
        </p:sp>
      </p:grpSp>
      <p:grpSp>
        <p:nvGrpSpPr>
          <p:cNvPr id="12" name="Groupe 11">
            <a:extLst>
              <a:ext uri="{FF2B5EF4-FFF2-40B4-BE49-F238E27FC236}">
                <a16:creationId xmlns:a16="http://schemas.microsoft.com/office/drawing/2014/main" id="{D0CCF7A6-68AA-421A-A3D0-D834BC4B7184}"/>
              </a:ext>
            </a:extLst>
          </p:cNvPr>
          <p:cNvGrpSpPr/>
          <p:nvPr/>
        </p:nvGrpSpPr>
        <p:grpSpPr>
          <a:xfrm>
            <a:off x="4431387" y="1966576"/>
            <a:ext cx="3220873" cy="4493530"/>
            <a:chOff x="2156345" y="2570341"/>
            <a:chExt cx="3220873" cy="3692815"/>
          </a:xfrm>
        </p:grpSpPr>
        <p:sp>
          <p:nvSpPr>
            <p:cNvPr id="13" name="Rectangle 12">
              <a:extLst>
                <a:ext uri="{FF2B5EF4-FFF2-40B4-BE49-F238E27FC236}">
                  <a16:creationId xmlns:a16="http://schemas.microsoft.com/office/drawing/2014/main" id="{061C0D82-91F6-4CBD-B483-D0A7628F4515}"/>
                </a:ext>
              </a:extLst>
            </p:cNvPr>
            <p:cNvSpPr/>
            <p:nvPr/>
          </p:nvSpPr>
          <p:spPr>
            <a:xfrm>
              <a:off x="2156346" y="3041407"/>
              <a:ext cx="3220872" cy="32217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fr-FR" sz="1600" b="1" dirty="0">
                <a:solidFill>
                  <a:schemeClr val="tx1"/>
                </a:solidFill>
              </a:endParaRP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err="1">
                  <a:solidFill>
                    <a:schemeClr val="tx1"/>
                  </a:solidFill>
                </a:rPr>
                <a:t>Unexpected</a:t>
              </a:r>
              <a:r>
                <a:rPr lang="fr-FR" sz="1600" b="1" u="sng" dirty="0">
                  <a:solidFill>
                    <a:schemeClr val="tx1"/>
                  </a:solidFill>
                </a:rPr>
                <a:t> </a:t>
              </a:r>
              <a:r>
                <a:rPr lang="fr-FR" sz="1600" b="1" u="sng" dirty="0" err="1">
                  <a:solidFill>
                    <a:schemeClr val="tx1"/>
                  </a:solidFill>
                </a:rPr>
                <a:t>Loss</a:t>
              </a:r>
              <a:endParaRPr lang="fr-FR" sz="1600" b="1" u="sng" dirty="0">
                <a:solidFill>
                  <a:schemeClr val="tx1"/>
                </a:solidFill>
              </a:endParaRP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a:solidFill>
                    <a:schemeClr val="tx1"/>
                  </a:solidFill>
                </a:rPr>
                <a:t>Accords de Bâle: </a:t>
              </a:r>
              <a:r>
                <a:rPr lang="fr-FR" sz="1600" b="1" u="sng" dirty="0" err="1">
                  <a:solidFill>
                    <a:schemeClr val="tx1"/>
                  </a:solidFill>
                </a:rPr>
                <a:t>Pillier</a:t>
              </a:r>
              <a:r>
                <a:rPr lang="fr-FR" sz="1600" b="1" u="sng" dirty="0">
                  <a:solidFill>
                    <a:schemeClr val="tx1"/>
                  </a:solidFill>
                </a:rPr>
                <a:t> II</a:t>
              </a: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a:solidFill>
                    <a:schemeClr val="tx1"/>
                  </a:solidFill>
                </a:rPr>
                <a:t>ICAAP: </a:t>
              </a:r>
              <a:r>
                <a:rPr lang="fr-FR" sz="1600" b="1" u="sng" dirty="0" err="1">
                  <a:solidFill>
                    <a:schemeClr val="tx1"/>
                  </a:solidFill>
                </a:rPr>
                <a:t>Internal</a:t>
              </a:r>
              <a:r>
                <a:rPr lang="fr-FR" sz="1600" b="1" u="sng" dirty="0">
                  <a:solidFill>
                    <a:schemeClr val="tx1"/>
                  </a:solidFill>
                </a:rPr>
                <a:t> Capital </a:t>
              </a:r>
              <a:r>
                <a:rPr lang="fr-FR" sz="1600" b="1" u="sng" dirty="0" err="1">
                  <a:solidFill>
                    <a:schemeClr val="tx1"/>
                  </a:solidFill>
                </a:rPr>
                <a:t>Adequacy</a:t>
              </a:r>
              <a:r>
                <a:rPr lang="fr-FR" sz="1600" b="1" u="sng" dirty="0">
                  <a:solidFill>
                    <a:schemeClr val="tx1"/>
                  </a:solidFill>
                </a:rPr>
                <a:t> </a:t>
              </a:r>
              <a:r>
                <a:rPr lang="fr-FR" sz="1600" b="1" u="sng" dirty="0" err="1">
                  <a:solidFill>
                    <a:schemeClr val="tx1"/>
                  </a:solidFill>
                </a:rPr>
                <a:t>Assessment</a:t>
              </a:r>
              <a:r>
                <a:rPr lang="fr-FR" sz="1600" b="1" u="sng" dirty="0">
                  <a:solidFill>
                    <a:schemeClr val="tx1"/>
                  </a:solidFill>
                </a:rPr>
                <a:t> Process</a:t>
              </a:r>
            </a:p>
            <a:p>
              <a:pPr marL="285750" indent="-285750">
                <a:buFont typeface="Arial" panose="020B0604020202020204" pitchFamily="34" charset="0"/>
                <a:buChar char="•"/>
              </a:pPr>
              <a:endParaRPr lang="fr-FR" sz="1600" b="1" u="sng" dirty="0">
                <a:solidFill>
                  <a:schemeClr val="tx1"/>
                </a:solidFill>
              </a:endParaRPr>
            </a:p>
            <a:p>
              <a:pPr marL="285750" indent="-285750">
                <a:buFont typeface="Arial" panose="020B0604020202020204" pitchFamily="34" charset="0"/>
                <a:buChar char="•"/>
              </a:pPr>
              <a:r>
                <a:rPr lang="fr-FR" sz="1600" b="1" u="sng" dirty="0">
                  <a:solidFill>
                    <a:schemeClr val="tx1"/>
                  </a:solidFill>
                </a:rPr>
                <a:t>Modèles internes propres</a:t>
              </a:r>
            </a:p>
            <a:p>
              <a:pPr marL="285750" indent="-285750">
                <a:buFont typeface="Arial" panose="020B0604020202020204" pitchFamily="34" charset="0"/>
                <a:buChar char="•"/>
              </a:pPr>
              <a:endParaRPr lang="fr-FR" sz="1600" b="1" u="sng" dirty="0">
                <a:solidFill>
                  <a:schemeClr val="tx1"/>
                </a:solidFill>
              </a:endParaRPr>
            </a:p>
            <a:p>
              <a:endParaRPr lang="fr-FR" sz="1600" dirty="0">
                <a:solidFill>
                  <a:schemeClr val="tx1"/>
                </a:solidFill>
              </a:endParaRPr>
            </a:p>
          </p:txBody>
        </p:sp>
        <p:sp>
          <p:nvSpPr>
            <p:cNvPr id="14" name="Rectangle 13">
              <a:extLst>
                <a:ext uri="{FF2B5EF4-FFF2-40B4-BE49-F238E27FC236}">
                  <a16:creationId xmlns:a16="http://schemas.microsoft.com/office/drawing/2014/main" id="{1D934621-5C81-4821-9EA7-0088A67C81D9}"/>
                </a:ext>
              </a:extLst>
            </p:cNvPr>
            <p:cNvSpPr/>
            <p:nvPr/>
          </p:nvSpPr>
          <p:spPr>
            <a:xfrm>
              <a:off x="2156345" y="2570341"/>
              <a:ext cx="3220872" cy="4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Capital Economique</a:t>
              </a:r>
            </a:p>
          </p:txBody>
        </p:sp>
      </p:grpSp>
      <p:grpSp>
        <p:nvGrpSpPr>
          <p:cNvPr id="15" name="Groupe 14">
            <a:extLst>
              <a:ext uri="{FF2B5EF4-FFF2-40B4-BE49-F238E27FC236}">
                <a16:creationId xmlns:a16="http://schemas.microsoft.com/office/drawing/2014/main" id="{ECD2B575-4B0D-4106-930B-347B86B990F6}"/>
              </a:ext>
            </a:extLst>
          </p:cNvPr>
          <p:cNvGrpSpPr/>
          <p:nvPr/>
        </p:nvGrpSpPr>
        <p:grpSpPr>
          <a:xfrm>
            <a:off x="7953718" y="1949494"/>
            <a:ext cx="3220873" cy="4493530"/>
            <a:chOff x="2156345" y="2570341"/>
            <a:chExt cx="3220873" cy="3692815"/>
          </a:xfrm>
        </p:grpSpPr>
        <p:sp>
          <p:nvSpPr>
            <p:cNvPr id="17" name="Rectangle 16">
              <a:extLst>
                <a:ext uri="{FF2B5EF4-FFF2-40B4-BE49-F238E27FC236}">
                  <a16:creationId xmlns:a16="http://schemas.microsoft.com/office/drawing/2014/main" id="{9A1ABCF2-A943-4F6F-8B9C-5C10C335F1FF}"/>
                </a:ext>
              </a:extLst>
            </p:cNvPr>
            <p:cNvSpPr/>
            <p:nvPr/>
          </p:nvSpPr>
          <p:spPr>
            <a:xfrm>
              <a:off x="2156346" y="3041407"/>
              <a:ext cx="3220872" cy="32217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fr-FR" sz="1600" dirty="0">
                <a:solidFill>
                  <a:schemeClr val="tx1"/>
                </a:solidFill>
              </a:endParaRPr>
            </a:p>
            <a:p>
              <a:pPr marL="285750" indent="-285750">
                <a:buFont typeface="Arial" panose="020B0604020202020204" pitchFamily="34" charset="0"/>
                <a:buChar char="•"/>
                <a:tabLst>
                  <a:tab pos="0" algn="l"/>
                </a:tabLst>
              </a:pPr>
              <a:endParaRPr lang="fr-FR" sz="1600" b="1" u="sng" dirty="0">
                <a:solidFill>
                  <a:schemeClr val="tx1"/>
                </a:solidFill>
              </a:endParaRPr>
            </a:p>
            <a:p>
              <a:pPr marL="285750" indent="-285750">
                <a:buFont typeface="Arial" panose="020B0604020202020204" pitchFamily="34" charset="0"/>
                <a:buChar char="•"/>
                <a:tabLst>
                  <a:tab pos="0" algn="l"/>
                </a:tabLst>
              </a:pPr>
              <a:r>
                <a:rPr lang="fr-FR" sz="1600" b="1" u="sng" dirty="0" err="1">
                  <a:solidFill>
                    <a:schemeClr val="tx1"/>
                  </a:solidFill>
                </a:rPr>
                <a:t>Expected</a:t>
              </a:r>
              <a:r>
                <a:rPr lang="fr-FR" sz="1600" b="1" u="sng" dirty="0">
                  <a:solidFill>
                    <a:schemeClr val="tx1"/>
                  </a:solidFill>
                </a:rPr>
                <a:t> </a:t>
              </a:r>
              <a:r>
                <a:rPr lang="fr-FR" sz="1600" b="1" u="sng" dirty="0" err="1">
                  <a:solidFill>
                    <a:schemeClr val="tx1"/>
                  </a:solidFill>
                </a:rPr>
                <a:t>Loss</a:t>
              </a:r>
              <a:endParaRPr lang="fr-FR" sz="1600" b="1" u="sng" dirty="0">
                <a:solidFill>
                  <a:schemeClr val="tx1"/>
                </a:solidFill>
              </a:endParaRPr>
            </a:p>
            <a:p>
              <a:pPr marL="285750" indent="-285750">
                <a:buFont typeface="Arial" panose="020B0604020202020204" pitchFamily="34" charset="0"/>
                <a:buChar char="•"/>
                <a:tabLst>
                  <a:tab pos="0" algn="l"/>
                </a:tabLst>
              </a:pPr>
              <a:endParaRPr lang="fr-FR" sz="1600" b="1" u="sng" dirty="0">
                <a:solidFill>
                  <a:schemeClr val="tx1"/>
                </a:solidFill>
              </a:endParaRPr>
            </a:p>
            <a:p>
              <a:pPr marL="285750" indent="-285750">
                <a:buFont typeface="Arial" panose="020B0604020202020204" pitchFamily="34" charset="0"/>
                <a:buChar char="•"/>
                <a:tabLst>
                  <a:tab pos="0" algn="l"/>
                </a:tabLst>
              </a:pPr>
              <a:r>
                <a:rPr lang="fr-FR" sz="1600" b="1" u="sng" dirty="0">
                  <a:solidFill>
                    <a:schemeClr val="tx1"/>
                  </a:solidFill>
                </a:rPr>
                <a:t>Calcul des provisions</a:t>
              </a:r>
            </a:p>
            <a:p>
              <a:pPr marL="285750" indent="-285750">
                <a:buFont typeface="Arial" panose="020B0604020202020204" pitchFamily="34" charset="0"/>
                <a:buChar char="•"/>
                <a:tabLst>
                  <a:tab pos="0" algn="l"/>
                </a:tabLst>
              </a:pPr>
              <a:endParaRPr lang="fr-FR" sz="1600" b="1" u="sng" dirty="0">
                <a:solidFill>
                  <a:schemeClr val="tx1"/>
                </a:solidFill>
              </a:endParaRPr>
            </a:p>
            <a:p>
              <a:pPr marL="285750" indent="-285750">
                <a:buFont typeface="Arial" panose="020B0604020202020204" pitchFamily="34" charset="0"/>
                <a:buChar char="•"/>
                <a:tabLst>
                  <a:tab pos="0" algn="l"/>
                </a:tabLst>
              </a:pPr>
              <a:r>
                <a:rPr lang="fr-FR" sz="1600" b="1" u="sng" dirty="0">
                  <a:solidFill>
                    <a:schemeClr val="tx1"/>
                  </a:solidFill>
                </a:rPr>
                <a:t>Normes comptables IFRS 9</a:t>
              </a:r>
            </a:p>
            <a:p>
              <a:pPr marL="285750" indent="-285750">
                <a:buFont typeface="Arial" panose="020B0604020202020204" pitchFamily="34" charset="0"/>
                <a:buChar char="•"/>
                <a:tabLst>
                  <a:tab pos="0" algn="l"/>
                </a:tabLst>
              </a:pPr>
              <a:endParaRPr lang="fr-FR" sz="1600" b="1" u="sng" dirty="0">
                <a:solidFill>
                  <a:schemeClr val="tx1"/>
                </a:solidFill>
              </a:endParaRPr>
            </a:p>
            <a:p>
              <a:pPr marL="285750" indent="-285750">
                <a:buFont typeface="Arial" panose="020B0604020202020204" pitchFamily="34" charset="0"/>
                <a:buChar char="•"/>
                <a:tabLst>
                  <a:tab pos="0" algn="l"/>
                </a:tabLst>
              </a:pPr>
              <a:r>
                <a:rPr lang="fr-FR" sz="1600" b="1" u="sng" dirty="0">
                  <a:solidFill>
                    <a:schemeClr val="tx1"/>
                  </a:solidFill>
                </a:rPr>
                <a:t>Différence avec les paramètres (PD, LGD) bâlois</a:t>
              </a:r>
            </a:p>
            <a:p>
              <a:pPr>
                <a:tabLst>
                  <a:tab pos="0" algn="l"/>
                </a:tabLst>
              </a:pPr>
              <a:endParaRPr lang="fr-FR" sz="1600" dirty="0">
                <a:solidFill>
                  <a:schemeClr val="tx1"/>
                </a:solidFill>
              </a:endParaRPr>
            </a:p>
            <a:p>
              <a:pPr>
                <a:tabLst>
                  <a:tab pos="0" algn="l"/>
                </a:tabLst>
              </a:pPr>
              <a:r>
                <a:rPr lang="fr-FR" sz="1800" dirty="0">
                  <a:solidFill>
                    <a:schemeClr val="tx1"/>
                  </a:solidFill>
                </a:rPr>
                <a:t>	</a:t>
              </a:r>
              <a:endParaRPr lang="fr-FR" sz="1600" dirty="0">
                <a:solidFill>
                  <a:schemeClr val="tx1"/>
                </a:solidFill>
              </a:endParaRPr>
            </a:p>
          </p:txBody>
        </p:sp>
        <p:sp>
          <p:nvSpPr>
            <p:cNvPr id="18" name="Rectangle 17">
              <a:extLst>
                <a:ext uri="{FF2B5EF4-FFF2-40B4-BE49-F238E27FC236}">
                  <a16:creationId xmlns:a16="http://schemas.microsoft.com/office/drawing/2014/main" id="{E53FF891-C879-4A86-8D89-5AB97628447D}"/>
                </a:ext>
              </a:extLst>
            </p:cNvPr>
            <p:cNvSpPr/>
            <p:nvPr/>
          </p:nvSpPr>
          <p:spPr>
            <a:xfrm>
              <a:off x="2156345" y="2570341"/>
              <a:ext cx="3220872" cy="47106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Provisions</a:t>
              </a:r>
            </a:p>
          </p:txBody>
        </p:sp>
      </p:grpSp>
    </p:spTree>
    <p:extLst>
      <p:ext uri="{BB962C8B-B14F-4D97-AF65-F5344CB8AC3E}">
        <p14:creationId xmlns:p14="http://schemas.microsoft.com/office/powerpoint/2010/main" val="272831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12</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12</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Capital et provisions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pic>
        <p:nvPicPr>
          <p:cNvPr id="5" name="Image 4">
            <a:extLst>
              <a:ext uri="{FF2B5EF4-FFF2-40B4-BE49-F238E27FC236}">
                <a16:creationId xmlns:a16="http://schemas.microsoft.com/office/drawing/2014/main" id="{9F87C6B2-F4C3-70C8-843F-13EA3CBF8196}"/>
              </a:ext>
            </a:extLst>
          </p:cNvPr>
          <p:cNvPicPr>
            <a:picLocks noChangeAspect="1"/>
          </p:cNvPicPr>
          <p:nvPr/>
        </p:nvPicPr>
        <p:blipFill>
          <a:blip r:embed="rId3"/>
          <a:stretch>
            <a:fillRect/>
          </a:stretch>
        </p:blipFill>
        <p:spPr>
          <a:xfrm>
            <a:off x="6069960" y="1352607"/>
            <a:ext cx="5103319" cy="4910549"/>
          </a:xfrm>
          <a:prstGeom prst="rect">
            <a:avLst/>
          </a:prstGeom>
        </p:spPr>
      </p:pic>
      <p:sp>
        <p:nvSpPr>
          <p:cNvPr id="7" name="ZoneTexte 6">
            <a:extLst>
              <a:ext uri="{FF2B5EF4-FFF2-40B4-BE49-F238E27FC236}">
                <a16:creationId xmlns:a16="http://schemas.microsoft.com/office/drawing/2014/main" id="{9B121FE2-6144-D988-E62E-C13C45FEEE73}"/>
              </a:ext>
            </a:extLst>
          </p:cNvPr>
          <p:cNvSpPr txBox="1"/>
          <p:nvPr/>
        </p:nvSpPr>
        <p:spPr>
          <a:xfrm>
            <a:off x="360799" y="3250384"/>
            <a:ext cx="5546188" cy="1785104"/>
          </a:xfrm>
          <a:prstGeom prst="rect">
            <a:avLst/>
          </a:prstGeom>
          <a:noFill/>
        </p:spPr>
        <p:txBody>
          <a:bodyPr wrap="square">
            <a:spAutoFit/>
          </a:bodyPr>
          <a:lstStyle/>
          <a:p>
            <a:pPr lvl="0" algn="just" fontAlgn="base">
              <a:spcBef>
                <a:spcPts val="600"/>
              </a:spcBef>
              <a:spcAft>
                <a:spcPts val="600"/>
              </a:spcAft>
              <a:buSzPts val="1000"/>
              <a:tabLst>
                <a:tab pos="457200" algn="l"/>
              </a:tabLst>
            </a:pPr>
            <a:r>
              <a:rPr lang="en-US" sz="1800" b="1" dirty="0">
                <a:solidFill>
                  <a:srgbClr val="000000"/>
                </a:solidFill>
                <a:effectLst/>
                <a:latin typeface="Calibri" panose="020F0502020204030204" pitchFamily="34" charset="0"/>
                <a:ea typeface="Calibri" panose="020F0502020204030204" pitchFamily="34" charset="0"/>
              </a:rPr>
              <a:t>Minimum Total Capital Ratio </a:t>
            </a:r>
            <a:r>
              <a:rPr lang="en-US" sz="1800" dirty="0">
                <a:solidFill>
                  <a:srgbClr val="000000"/>
                </a:solidFill>
                <a:effectLst/>
                <a:latin typeface="Calibri" panose="020F0502020204030204" pitchFamily="34" charset="0"/>
                <a:ea typeface="Calibri" panose="020F0502020204030204" pitchFamily="34" charset="0"/>
              </a:rPr>
              <a:t>remains at 8%. The addition of the capital conservation buffer increases the total amount of capital a financial institution </a:t>
            </a:r>
            <a:r>
              <a:rPr lang="en-US" sz="1800" b="1" dirty="0">
                <a:solidFill>
                  <a:srgbClr val="000000"/>
                </a:solidFill>
                <a:effectLst/>
                <a:latin typeface="Calibri" panose="020F0502020204030204" pitchFamily="34" charset="0"/>
                <a:ea typeface="Calibri" panose="020F0502020204030204" pitchFamily="34" charset="0"/>
              </a:rPr>
              <a:t>must hold to 10.5% of risk-weighted assets</a:t>
            </a:r>
            <a:r>
              <a:rPr lang="en-US" sz="1800" dirty="0">
                <a:solidFill>
                  <a:srgbClr val="000000"/>
                </a:solidFill>
                <a:effectLst/>
                <a:latin typeface="Calibri" panose="020F0502020204030204" pitchFamily="34" charset="0"/>
                <a:ea typeface="Calibri" panose="020F0502020204030204" pitchFamily="34" charset="0"/>
              </a:rPr>
              <a:t>, of which 8.5% must be tier 1 capital. Tier 2 capital instruments are harmonized and tier 3 capital is abolished</a:t>
            </a:r>
            <a:r>
              <a:rPr lang="en-US" sz="2000" dirty="0">
                <a:solidFill>
                  <a:srgbClr val="161616"/>
                </a:solidFill>
                <a:effectLst/>
                <a:latin typeface="Helvetica Neue"/>
                <a:ea typeface="Times New Roman" panose="02020603050405020304" pitchFamily="18" charset="0"/>
              </a:rPr>
              <a:t>.</a:t>
            </a:r>
            <a:endParaRPr lang="fr-FR" sz="2000" dirty="0">
              <a:effectLst/>
              <a:latin typeface="Times New Roman" panose="02020603050405020304" pitchFamily="18" charset="0"/>
              <a:ea typeface="Times New Roman" panose="02020603050405020304" pitchFamily="18" charset="0"/>
            </a:endParaRPr>
          </a:p>
        </p:txBody>
      </p:sp>
      <p:pic>
        <p:nvPicPr>
          <p:cNvPr id="19" name="Image 18">
            <a:extLst>
              <a:ext uri="{FF2B5EF4-FFF2-40B4-BE49-F238E27FC236}">
                <a16:creationId xmlns:a16="http://schemas.microsoft.com/office/drawing/2014/main" id="{9FB70505-427B-9D37-3F63-7F813DF144D8}"/>
              </a:ext>
            </a:extLst>
          </p:cNvPr>
          <p:cNvPicPr>
            <a:picLocks noChangeAspect="1"/>
          </p:cNvPicPr>
          <p:nvPr/>
        </p:nvPicPr>
        <p:blipFill>
          <a:blip r:embed="rId4"/>
          <a:stretch>
            <a:fillRect/>
          </a:stretch>
        </p:blipFill>
        <p:spPr>
          <a:xfrm>
            <a:off x="360799" y="1799479"/>
            <a:ext cx="5572125" cy="1066814"/>
          </a:xfrm>
          <a:prstGeom prst="rect">
            <a:avLst/>
          </a:prstGeom>
        </p:spPr>
      </p:pic>
    </p:spTree>
    <p:extLst>
      <p:ext uri="{BB962C8B-B14F-4D97-AF65-F5344CB8AC3E}">
        <p14:creationId xmlns:p14="http://schemas.microsoft.com/office/powerpoint/2010/main" val="310304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13</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13</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RAROC</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707886"/>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RAROC: Risk </a:t>
            </a:r>
            <a:r>
              <a:rPr lang="fr-FR" sz="2000" b="1" dirty="0" err="1">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Adjusted</a:t>
            </a:r>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 Return On Capital</a:t>
            </a:r>
          </a:p>
          <a:p>
            <a:endPar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1DC78AD7-81FD-2540-EAD7-26155C61C6C7}"/>
                  </a:ext>
                </a:extLst>
              </p:cNvPr>
              <p:cNvSpPr txBox="1"/>
              <p:nvPr/>
            </p:nvSpPr>
            <p:spPr>
              <a:xfrm>
                <a:off x="956603" y="2045971"/>
                <a:ext cx="9875520" cy="4045723"/>
              </a:xfrm>
              <a:prstGeom prst="rect">
                <a:avLst/>
              </a:prstGeom>
              <a:noFill/>
            </p:spPr>
            <p:txBody>
              <a:bodyPr wrap="square">
                <a:spAutoFit/>
              </a:bodyPr>
              <a:lstStyle/>
              <a:p>
                <a:pPr algn="just">
                  <a:lnSpc>
                    <a:spcPct val="107000"/>
                  </a:lnSpc>
                  <a:spcBef>
                    <a:spcPts val="120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RAROC is part of the family of risk-adjusted performance measures (RAPM). It is defined as follows:</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14:m>
                  <m:oMathPara xmlns:m="http://schemas.openxmlformats.org/officeDocument/2006/math">
                    <m:oMathParaPr>
                      <m:jc m:val="centerGroup"/>
                    </m:oMathParaPr>
                    <m:oMath xmlns:m="http://schemas.openxmlformats.org/officeDocument/2006/math">
                      <m:r>
                        <a:rPr lang="en-US" sz="1700" i="1">
                          <a:effectLst/>
                          <a:latin typeface="Cambria Math" panose="02040503050406030204" pitchFamily="18" charset="0"/>
                          <a:ea typeface="Calibri" panose="020F0502020204030204" pitchFamily="34" charset="0"/>
                          <a:cs typeface="Arial" panose="020B0604020202020204" pitchFamily="34" charset="0"/>
                        </a:rPr>
                        <m:t>𝑅𝐴𝑅𝑂𝐶</m:t>
                      </m:r>
                      <m:r>
                        <a:rPr lang="en-US" sz="1700" i="1">
                          <a:effectLst/>
                          <a:latin typeface="Cambria Math" panose="02040503050406030204" pitchFamily="18" charset="0"/>
                          <a:ea typeface="Calibri" panose="020F0502020204030204" pitchFamily="34" charset="0"/>
                          <a:cs typeface="Arial" panose="020B0604020202020204" pitchFamily="34" charset="0"/>
                        </a:rPr>
                        <m:t>= </m:t>
                      </m:r>
                      <m:f>
                        <m:fPr>
                          <m:ctrlPr>
                            <a:rPr lang="fr-FR" sz="1700" i="1">
                              <a:effectLst/>
                              <a:latin typeface="Cambria Math" panose="02040503050406030204" pitchFamily="18" charset="0"/>
                              <a:ea typeface="Calibri" panose="020F0502020204030204" pitchFamily="34" charset="0"/>
                              <a:cs typeface="Arial" panose="020B0604020202020204" pitchFamily="34" charset="0"/>
                            </a:rPr>
                          </m:ctrlPr>
                        </m:fPr>
                        <m:num>
                          <m:r>
                            <a:rPr lang="en-US" sz="1700" i="1">
                              <a:effectLst/>
                              <a:latin typeface="Cambria Math" panose="02040503050406030204" pitchFamily="18" charset="0"/>
                              <a:ea typeface="Calibri" panose="020F0502020204030204" pitchFamily="34" charset="0"/>
                              <a:cs typeface="Arial" panose="020B0604020202020204" pitchFamily="34" charset="0"/>
                            </a:rPr>
                            <m:t>𝐸𝑥𝑝𝑒𝑐𝑡𝑒𝑑</m:t>
                          </m:r>
                          <m:r>
                            <a:rPr lang="en-US" sz="1700" i="1">
                              <a:effectLst/>
                              <a:latin typeface="Cambria Math" panose="02040503050406030204" pitchFamily="18" charset="0"/>
                              <a:ea typeface="Calibri" panose="020F0502020204030204" pitchFamily="34" charset="0"/>
                              <a:cs typeface="Arial" panose="020B0604020202020204" pitchFamily="34" charset="0"/>
                            </a:rPr>
                            <m:t> </m:t>
                          </m:r>
                          <m:r>
                            <a:rPr lang="en-US" sz="1700" i="1">
                              <a:effectLst/>
                              <a:latin typeface="Cambria Math" panose="02040503050406030204" pitchFamily="18" charset="0"/>
                              <a:ea typeface="Calibri" panose="020F0502020204030204" pitchFamily="34" charset="0"/>
                              <a:cs typeface="Arial" panose="020B0604020202020204" pitchFamily="34" charset="0"/>
                            </a:rPr>
                            <m:t>𝑅𝑒𝑣𝑒𝑛𝑢𝑒𝑠</m:t>
                          </m:r>
                          <m:r>
                            <a:rPr lang="en-US" sz="1700" i="1">
                              <a:effectLst/>
                              <a:latin typeface="Cambria Math" panose="02040503050406030204" pitchFamily="18" charset="0"/>
                              <a:ea typeface="Calibri" panose="020F0502020204030204" pitchFamily="34" charset="0"/>
                              <a:cs typeface="Arial" panose="020B0604020202020204" pitchFamily="34" charset="0"/>
                            </a:rPr>
                            <m:t>−</m:t>
                          </m:r>
                          <m:r>
                            <a:rPr lang="en-US" sz="1700" i="1">
                              <a:effectLst/>
                              <a:latin typeface="Cambria Math" panose="02040503050406030204" pitchFamily="18" charset="0"/>
                              <a:ea typeface="Calibri" panose="020F0502020204030204" pitchFamily="34" charset="0"/>
                              <a:cs typeface="Arial" panose="020B0604020202020204" pitchFamily="34" charset="0"/>
                            </a:rPr>
                            <m:t>𝐶𝑜𝑠𝑡𝑠</m:t>
                          </m:r>
                          <m:r>
                            <a:rPr lang="en-US" sz="1700" i="1">
                              <a:effectLst/>
                              <a:latin typeface="Cambria Math" panose="02040503050406030204" pitchFamily="18" charset="0"/>
                              <a:ea typeface="Calibri" panose="020F0502020204030204" pitchFamily="34" charset="0"/>
                              <a:cs typeface="Arial" panose="020B0604020202020204" pitchFamily="34" charset="0"/>
                            </a:rPr>
                            <m:t>−</m:t>
                          </m:r>
                          <m:r>
                            <a:rPr lang="en-US" sz="1700" i="1">
                              <a:effectLst/>
                              <a:latin typeface="Cambria Math" panose="02040503050406030204" pitchFamily="18" charset="0"/>
                              <a:ea typeface="Calibri" panose="020F0502020204030204" pitchFamily="34" charset="0"/>
                              <a:cs typeface="Arial" panose="020B0604020202020204" pitchFamily="34" charset="0"/>
                            </a:rPr>
                            <m:t>𝐸𝑥𝑝𝑒𝑐𝑡𝑒𝑑</m:t>
                          </m:r>
                          <m:r>
                            <a:rPr lang="en-US" sz="1700" i="1">
                              <a:effectLst/>
                              <a:latin typeface="Cambria Math" panose="02040503050406030204" pitchFamily="18" charset="0"/>
                              <a:ea typeface="Calibri" panose="020F0502020204030204" pitchFamily="34" charset="0"/>
                              <a:cs typeface="Arial" panose="020B0604020202020204" pitchFamily="34" charset="0"/>
                            </a:rPr>
                            <m:t> </m:t>
                          </m:r>
                          <m:r>
                            <a:rPr lang="en-US" sz="1700" i="1">
                              <a:effectLst/>
                              <a:latin typeface="Cambria Math" panose="02040503050406030204" pitchFamily="18" charset="0"/>
                              <a:ea typeface="Calibri" panose="020F0502020204030204" pitchFamily="34" charset="0"/>
                              <a:cs typeface="Arial" panose="020B0604020202020204" pitchFamily="34" charset="0"/>
                            </a:rPr>
                            <m:t>𝐿𝑜𝑠𝑠𝑒𝑠</m:t>
                          </m:r>
                          <m:r>
                            <a:rPr lang="en-US" sz="1700" i="1">
                              <a:effectLst/>
                              <a:latin typeface="Cambria Math" panose="02040503050406030204" pitchFamily="18" charset="0"/>
                              <a:ea typeface="Calibri" panose="020F0502020204030204" pitchFamily="34" charset="0"/>
                              <a:cs typeface="Arial" panose="020B0604020202020204" pitchFamily="34" charset="0"/>
                            </a:rPr>
                            <m:t>−</m:t>
                          </m:r>
                          <m:r>
                            <a:rPr lang="en-US" sz="1700" i="1">
                              <a:effectLst/>
                              <a:latin typeface="Cambria Math" panose="02040503050406030204" pitchFamily="18" charset="0"/>
                              <a:ea typeface="Calibri" panose="020F0502020204030204" pitchFamily="34" charset="0"/>
                              <a:cs typeface="Arial" panose="020B0604020202020204" pitchFamily="34" charset="0"/>
                            </a:rPr>
                            <m:t>𝑇𝑎𝑥𝑒𝑠</m:t>
                          </m:r>
                          <m:r>
                            <a:rPr lang="en-US" sz="1700" i="1">
                              <a:effectLst/>
                              <a:latin typeface="Cambria Math" panose="02040503050406030204" pitchFamily="18" charset="0"/>
                              <a:ea typeface="Calibri" panose="020F0502020204030204" pitchFamily="34" charset="0"/>
                              <a:cs typeface="Arial" panose="020B0604020202020204" pitchFamily="34" charset="0"/>
                            </a:rPr>
                            <m:t>+</m:t>
                          </m:r>
                          <m:r>
                            <a:rPr lang="en-US" sz="1700" i="1">
                              <a:effectLst/>
                              <a:latin typeface="Cambria Math" panose="02040503050406030204" pitchFamily="18" charset="0"/>
                              <a:ea typeface="Calibri" panose="020F0502020204030204" pitchFamily="34" charset="0"/>
                              <a:cs typeface="Arial" panose="020B0604020202020204" pitchFamily="34" charset="0"/>
                            </a:rPr>
                            <m:t>𝑅𝑒𝑡𝑢𝑟𝑛</m:t>
                          </m:r>
                          <m:r>
                            <a:rPr lang="en-US" sz="1700" i="1">
                              <a:effectLst/>
                              <a:latin typeface="Cambria Math" panose="02040503050406030204" pitchFamily="18" charset="0"/>
                              <a:ea typeface="Calibri" panose="020F0502020204030204" pitchFamily="34" charset="0"/>
                              <a:cs typeface="Arial" panose="020B0604020202020204" pitchFamily="34" charset="0"/>
                            </a:rPr>
                            <m:t> </m:t>
                          </m:r>
                          <m:r>
                            <a:rPr lang="en-US" sz="1700" i="1">
                              <a:effectLst/>
                              <a:latin typeface="Cambria Math" panose="02040503050406030204" pitchFamily="18" charset="0"/>
                              <a:ea typeface="Calibri" panose="020F0502020204030204" pitchFamily="34" charset="0"/>
                              <a:cs typeface="Arial" panose="020B0604020202020204" pitchFamily="34" charset="0"/>
                            </a:rPr>
                            <m:t>𝑜𝑛</m:t>
                          </m:r>
                          <m:r>
                            <a:rPr lang="en-US" sz="1700" i="1">
                              <a:effectLst/>
                              <a:latin typeface="Cambria Math" panose="02040503050406030204" pitchFamily="18" charset="0"/>
                              <a:ea typeface="Calibri" panose="020F0502020204030204" pitchFamily="34" charset="0"/>
                              <a:cs typeface="Arial" panose="020B0604020202020204" pitchFamily="34" charset="0"/>
                            </a:rPr>
                            <m:t> </m:t>
                          </m:r>
                          <m:r>
                            <a:rPr lang="en-US" sz="1700" i="1">
                              <a:effectLst/>
                              <a:latin typeface="Cambria Math" panose="02040503050406030204" pitchFamily="18" charset="0"/>
                              <a:ea typeface="Calibri" panose="020F0502020204030204" pitchFamily="34" charset="0"/>
                              <a:cs typeface="Arial" panose="020B0604020202020204" pitchFamily="34" charset="0"/>
                            </a:rPr>
                            <m:t>𝐶𝑎𝑝𝑖𝑡𝑎𝑙</m:t>
                          </m:r>
                        </m:num>
                        <m:den>
                          <m:r>
                            <a:rPr lang="en-US" sz="1700" i="1">
                              <a:effectLst/>
                              <a:latin typeface="Cambria Math" panose="02040503050406030204" pitchFamily="18" charset="0"/>
                              <a:ea typeface="Calibri" panose="020F0502020204030204" pitchFamily="34" charset="0"/>
                              <a:cs typeface="Arial" panose="020B0604020202020204" pitchFamily="34" charset="0"/>
                            </a:rPr>
                            <m:t>𝐸𝑐𝑜𝑛𝑜𝑚𝑖𝑐</m:t>
                          </m:r>
                          <m:r>
                            <a:rPr lang="en-US" sz="1700" i="1">
                              <a:effectLst/>
                              <a:latin typeface="Cambria Math" panose="02040503050406030204" pitchFamily="18" charset="0"/>
                              <a:ea typeface="Calibri" panose="020F0502020204030204" pitchFamily="34" charset="0"/>
                              <a:cs typeface="Arial" panose="020B0604020202020204" pitchFamily="34" charset="0"/>
                            </a:rPr>
                            <m:t> </m:t>
                          </m:r>
                          <m:r>
                            <a:rPr lang="en-US" sz="1700" i="1">
                              <a:effectLst/>
                              <a:latin typeface="Cambria Math" panose="02040503050406030204" pitchFamily="18" charset="0"/>
                              <a:ea typeface="Calibri" panose="020F0502020204030204" pitchFamily="34" charset="0"/>
                              <a:cs typeface="Arial" panose="020B0604020202020204" pitchFamily="34" charset="0"/>
                            </a:rPr>
                            <m:t>𝐶𝑎𝑝𝑖𝑡𝑎𝑙</m:t>
                          </m:r>
                        </m:den>
                      </m:f>
                    </m:oMath>
                  </m:oMathPara>
                </a14:m>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Where:</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Expected Revenues: are the revenues that the activity is expected to generate.</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Costs: are the direct expenses associated with running the activity.</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Expected Losses: in a banking context, are primarily the expected losses from default; they correspond to the loan loss reserve that the bank must set aside.</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Taxes: are the expected amount of taxes imputed to the activity using the effective tax rate of the company.</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Return on Capital: is the return on the economic capital allocated to the activity. It is generally assumed that this economic capital is invested in risk-free securities, such as government bonds.</a:t>
                </a:r>
                <a:endParaRPr lang="fr-FR" sz="17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700" dirty="0">
                    <a:effectLst/>
                    <a:latin typeface="Calibri" panose="020F0502020204030204" pitchFamily="34" charset="0"/>
                    <a:ea typeface="Calibri" panose="020F0502020204030204" pitchFamily="34" charset="0"/>
                    <a:cs typeface="Arial" panose="020B0604020202020204" pitchFamily="34" charset="0"/>
                  </a:rPr>
                  <a:t>Economic Capital: The Value-at-Risk corresponding to the activity.</a:t>
                </a:r>
                <a:endParaRPr lang="fr-FR" sz="17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1" name="ZoneTexte 20">
                <a:extLst>
                  <a:ext uri="{FF2B5EF4-FFF2-40B4-BE49-F238E27FC236}">
                    <a16:creationId xmlns:a16="http://schemas.microsoft.com/office/drawing/2014/main" id="{1DC78AD7-81FD-2540-EAD7-26155C61C6C7}"/>
                  </a:ext>
                </a:extLst>
              </p:cNvPr>
              <p:cNvSpPr txBox="1">
                <a:spLocks noRot="1" noChangeAspect="1" noMove="1" noResize="1" noEditPoints="1" noAdjustHandles="1" noChangeArrowheads="1" noChangeShapeType="1" noTextEdit="1"/>
              </p:cNvSpPr>
              <p:nvPr/>
            </p:nvSpPr>
            <p:spPr>
              <a:xfrm>
                <a:off x="956603" y="2045971"/>
                <a:ext cx="9875520" cy="4045723"/>
              </a:xfrm>
              <a:prstGeom prst="rect">
                <a:avLst/>
              </a:prstGeom>
              <a:blipFill>
                <a:blip r:embed="rId3"/>
                <a:stretch>
                  <a:fillRect l="-432" t="-452" r="-370" b="-1207"/>
                </a:stretch>
              </a:blipFill>
            </p:spPr>
            <p:txBody>
              <a:bodyPr/>
              <a:lstStyle/>
              <a:p>
                <a:r>
                  <a:rPr lang="fr-FR">
                    <a:noFill/>
                  </a:rPr>
                  <a:t> </a:t>
                </a:r>
              </a:p>
            </p:txBody>
          </p:sp>
        </mc:Fallback>
      </mc:AlternateContent>
    </p:spTree>
    <p:extLst>
      <p:ext uri="{BB962C8B-B14F-4D97-AF65-F5344CB8AC3E}">
        <p14:creationId xmlns:p14="http://schemas.microsoft.com/office/powerpoint/2010/main" val="57535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14</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14</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RAROC</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707886"/>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RAROC: Risk </a:t>
            </a:r>
            <a:r>
              <a:rPr lang="fr-FR" sz="2000" b="1" dirty="0" err="1">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Adjusted</a:t>
            </a:r>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 Return On Capital</a:t>
            </a:r>
          </a:p>
          <a:p>
            <a:endPar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6DE2885E-E7CE-D9FC-3A24-35923747D8D1}"/>
              </a:ext>
            </a:extLst>
          </p:cNvPr>
          <p:cNvSpPr txBox="1"/>
          <p:nvPr/>
        </p:nvSpPr>
        <p:spPr>
          <a:xfrm>
            <a:off x="1197537" y="2030248"/>
            <a:ext cx="9200271" cy="3344826"/>
          </a:xfrm>
          <a:prstGeom prst="rect">
            <a:avLst/>
          </a:prstGeom>
          <a:noFill/>
        </p:spPr>
        <p:txBody>
          <a:bodyPr wrap="square">
            <a:sp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RAROC, and more generally Risk-Adjusted Performance Measures are generally used for the following purposes: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Performance measurement and incentive compensation at the firm, business unit, and individual level. Given that different projects have different risks, it is not sufficient to compare their returns.  We can use RAROC to compare the profitability of different projects with different risk profile in a meaningful way (see example).</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Active portfolio management for entry/exit decisions: The decision to enter or to exit a particular business should be based on both risk-adjusted performance measurement and the “risk diversification effect” of the decision.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Arial" panose="020B0604020202020204" pitchFamily="34" charset="0"/>
              </a:rPr>
              <a:t>Pricing transactions: Economic capital numbers can be used to calculate risk-based pricing for individual transactions. Risk-based pricing is attractive because it ensures that a firm is compensated for the economic risk generated by a transaction.</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000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15</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15</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RAROC</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707886"/>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RAROC: Risk </a:t>
            </a:r>
            <a:r>
              <a:rPr lang="fr-FR" sz="2000" b="1" dirty="0" err="1">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Adjusted</a:t>
            </a:r>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 Return On Capital</a:t>
            </a:r>
          </a:p>
          <a:p>
            <a:endPar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C150DFB2-3B4C-8581-90A8-0DA904225620}"/>
              </a:ext>
            </a:extLst>
          </p:cNvPr>
          <p:cNvSpPr txBox="1"/>
          <p:nvPr/>
        </p:nvSpPr>
        <p:spPr>
          <a:xfrm>
            <a:off x="1026941" y="2098292"/>
            <a:ext cx="9889587" cy="3702745"/>
          </a:xfrm>
          <a:prstGeom prst="rect">
            <a:avLst/>
          </a:prstGeom>
          <a:noFill/>
        </p:spPr>
        <p:txBody>
          <a:bodyPr wrap="square">
            <a:spAutoFit/>
          </a:bodyPr>
          <a:lstStyle/>
          <a:p>
            <a:pPr algn="just">
              <a:lnSpc>
                <a:spcPct val="107000"/>
              </a:lnSpc>
              <a:spcBef>
                <a:spcPts val="1200"/>
              </a:spcBef>
              <a:spcAft>
                <a:spcPts val="800"/>
              </a:spcAft>
            </a:pPr>
            <a:r>
              <a:rPr lang="en-US" sz="2000" b="1" dirty="0">
                <a:solidFill>
                  <a:srgbClr val="44546A"/>
                </a:solidFill>
                <a:effectLst/>
                <a:latin typeface="Calibri" panose="020F0502020204030204" pitchFamily="34" charset="0"/>
                <a:ea typeface="Calibri" panose="020F0502020204030204" pitchFamily="34" charset="0"/>
                <a:cs typeface="Arial" panose="020B0604020202020204" pitchFamily="34" charset="0"/>
              </a:rPr>
              <a:t>Hurdle Rate and Capital Budgeting</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When a firm is considering investing in a business or closing down an activity, it computes the after-tax RAROC for the business or activity and compares it to the firm’s hurdle rate. In theory, the firm can then apply a simple decision rule: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buSzPts val="1000"/>
              <a:buFont typeface="Wingdings" panose="05000000000000000000" pitchFamily="2" charset="2"/>
              <a:buChar char=""/>
              <a:tabLst>
                <a:tab pos="457200" algn="l"/>
              </a:tabLst>
            </a:pPr>
            <a:r>
              <a:rPr lang="en-US" dirty="0">
                <a:effectLst/>
                <a:latin typeface="Calibri" panose="020F0502020204030204" pitchFamily="34" charset="0"/>
                <a:ea typeface="Calibri" panose="020F0502020204030204" pitchFamily="34" charset="0"/>
                <a:cs typeface="Arial" panose="020B0604020202020204" pitchFamily="34" charset="0"/>
              </a:rPr>
              <a:t>If the RAROC Ratio is greater than the hurdle rate, the activity is deemed to add value to the firm.</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Bef>
                <a:spcPts val="1200"/>
              </a:spcBef>
              <a:spcAft>
                <a:spcPts val="800"/>
              </a:spcAft>
              <a:buSzPts val="1000"/>
              <a:buFont typeface="Wingdings" panose="05000000000000000000" pitchFamily="2" charset="2"/>
              <a:buChar char=""/>
              <a:tabLst>
                <a:tab pos="457200" algn="l"/>
              </a:tabLst>
            </a:pPr>
            <a:r>
              <a:rPr lang="en-US" dirty="0">
                <a:effectLst/>
                <a:latin typeface="Calibri" panose="020F0502020204030204" pitchFamily="34" charset="0"/>
                <a:ea typeface="Calibri" panose="020F0502020204030204" pitchFamily="34" charset="0"/>
                <a:cs typeface="Arial" panose="020B0604020202020204" pitchFamily="34" charset="0"/>
              </a:rPr>
              <a:t>In the opposite case, the activity is deemed to destroy value to the firm and should, in theory be closed down or the project rejected.</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120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Most firms use a single hurdle rate for all businesses activities: the after-tax weighted-average cost of equity capital.</a:t>
            </a:r>
            <a:endParaRPr lang="fr-FR"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842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16</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16</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RAROC</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707886"/>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Exemple 1</a:t>
            </a:r>
          </a:p>
          <a:p>
            <a:endPar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Image 4" descr="Une image contenant table&#10;&#10;Description générée automatiquement">
            <a:extLst>
              <a:ext uri="{FF2B5EF4-FFF2-40B4-BE49-F238E27FC236}">
                <a16:creationId xmlns:a16="http://schemas.microsoft.com/office/drawing/2014/main" id="{E3A3EC90-B44D-86ED-EB4A-3772E72827B9}"/>
              </a:ext>
            </a:extLst>
          </p:cNvPr>
          <p:cNvPicPr>
            <a:picLocks noChangeAspect="1"/>
          </p:cNvPicPr>
          <p:nvPr/>
        </p:nvPicPr>
        <p:blipFill>
          <a:blip r:embed="rId3"/>
          <a:stretch>
            <a:fillRect/>
          </a:stretch>
        </p:blipFill>
        <p:spPr>
          <a:xfrm>
            <a:off x="1927274" y="2095499"/>
            <a:ext cx="7737231" cy="4376616"/>
          </a:xfrm>
          <a:prstGeom prst="rect">
            <a:avLst/>
          </a:prstGeom>
        </p:spPr>
      </p:pic>
    </p:spTree>
    <p:extLst>
      <p:ext uri="{BB962C8B-B14F-4D97-AF65-F5344CB8AC3E}">
        <p14:creationId xmlns:p14="http://schemas.microsoft.com/office/powerpoint/2010/main" val="52711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17</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17</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RAROC</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707886"/>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Exemple 2</a:t>
            </a:r>
          </a:p>
          <a:p>
            <a:endPar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920C2013-FAD4-6C36-87C9-A3BEBAE793B9}"/>
              </a:ext>
            </a:extLst>
          </p:cNvPr>
          <p:cNvPicPr>
            <a:picLocks noChangeAspect="1"/>
          </p:cNvPicPr>
          <p:nvPr/>
        </p:nvPicPr>
        <p:blipFill>
          <a:blip r:embed="rId3"/>
          <a:stretch>
            <a:fillRect/>
          </a:stretch>
        </p:blipFill>
        <p:spPr>
          <a:xfrm>
            <a:off x="1434904" y="2286150"/>
            <a:ext cx="8596167" cy="2767705"/>
          </a:xfrm>
          <a:prstGeom prst="rect">
            <a:avLst/>
          </a:prstGeom>
        </p:spPr>
      </p:pic>
    </p:spTree>
    <p:extLst>
      <p:ext uri="{BB962C8B-B14F-4D97-AF65-F5344CB8AC3E}">
        <p14:creationId xmlns:p14="http://schemas.microsoft.com/office/powerpoint/2010/main" val="324065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18</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18</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ea typeface="EYInterstate" charset="0"/>
                <a:cs typeface="Calibri" panose="020F0502020204030204" pitchFamily="34" charset="0"/>
              </a:rPr>
              <a:t>Modèles de risque de crédit</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6" name="Image 5">
            <a:extLst>
              <a:ext uri="{FF2B5EF4-FFF2-40B4-BE49-F238E27FC236}">
                <a16:creationId xmlns:a16="http://schemas.microsoft.com/office/drawing/2014/main" id="{3B527EBA-A511-D6D9-B955-88442E46193A}"/>
              </a:ext>
            </a:extLst>
          </p:cNvPr>
          <p:cNvPicPr>
            <a:picLocks noChangeAspect="1"/>
          </p:cNvPicPr>
          <p:nvPr/>
        </p:nvPicPr>
        <p:blipFill>
          <a:blip r:embed="rId3"/>
          <a:stretch>
            <a:fillRect/>
          </a:stretch>
        </p:blipFill>
        <p:spPr>
          <a:xfrm>
            <a:off x="1479067" y="1468926"/>
            <a:ext cx="9117496" cy="4499452"/>
          </a:xfrm>
          <a:prstGeom prst="rect">
            <a:avLst/>
          </a:prstGeom>
        </p:spPr>
      </p:pic>
    </p:spTree>
    <p:extLst>
      <p:ext uri="{BB962C8B-B14F-4D97-AF65-F5344CB8AC3E}">
        <p14:creationId xmlns:p14="http://schemas.microsoft.com/office/powerpoint/2010/main" val="87308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19</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19</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Credit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ea typeface="EYInterstate" charset="0"/>
                <a:cs typeface="Calibri" panose="020F0502020204030204" pitchFamily="34" charset="0"/>
              </a:rPr>
              <a:t>Ratings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2" name="Image 1" descr="Une image contenant table&#10;&#10;Description générée automatiquement">
            <a:extLst>
              <a:ext uri="{FF2B5EF4-FFF2-40B4-BE49-F238E27FC236}">
                <a16:creationId xmlns:a16="http://schemas.microsoft.com/office/drawing/2014/main" id="{7A00CA56-991B-6D64-3C64-C6EC8B46450E}"/>
              </a:ext>
            </a:extLst>
          </p:cNvPr>
          <p:cNvPicPr>
            <a:picLocks noChangeAspect="1"/>
          </p:cNvPicPr>
          <p:nvPr/>
        </p:nvPicPr>
        <p:blipFill>
          <a:blip r:embed="rId3"/>
          <a:stretch>
            <a:fillRect/>
          </a:stretch>
        </p:blipFill>
        <p:spPr>
          <a:xfrm>
            <a:off x="3502856" y="1389624"/>
            <a:ext cx="4613470" cy="4662812"/>
          </a:xfrm>
          <a:prstGeom prst="rect">
            <a:avLst/>
          </a:prstGeom>
        </p:spPr>
      </p:pic>
    </p:spTree>
    <p:extLst>
      <p:ext uri="{BB962C8B-B14F-4D97-AF65-F5344CB8AC3E}">
        <p14:creationId xmlns:p14="http://schemas.microsoft.com/office/powerpoint/2010/main" val="426283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Introduction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Flèche : chevron 3">
            <a:extLst>
              <a:ext uri="{FF2B5EF4-FFF2-40B4-BE49-F238E27FC236}">
                <a16:creationId xmlns:a16="http://schemas.microsoft.com/office/drawing/2014/main" id="{C7A24A71-1D3E-76DE-4EF2-BE0698F29A17}"/>
              </a:ext>
            </a:extLst>
          </p:cNvPr>
          <p:cNvSpPr/>
          <p:nvPr/>
        </p:nvSpPr>
        <p:spPr>
          <a:xfrm>
            <a:off x="3299789" y="1828800"/>
            <a:ext cx="2729948" cy="1391478"/>
          </a:xfrm>
          <a:prstGeom prst="chevr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Une proportion des crédits vont faire défaut</a:t>
            </a:r>
            <a:r>
              <a:rPr lang="fr-FR" dirty="0">
                <a:solidFill>
                  <a:schemeClr val="tx1"/>
                </a:solidFill>
              </a:rPr>
              <a:t> </a:t>
            </a:r>
          </a:p>
        </p:txBody>
      </p:sp>
      <p:sp>
        <p:nvSpPr>
          <p:cNvPr id="5" name="Flèche : pentagone 4">
            <a:extLst>
              <a:ext uri="{FF2B5EF4-FFF2-40B4-BE49-F238E27FC236}">
                <a16:creationId xmlns:a16="http://schemas.microsoft.com/office/drawing/2014/main" id="{464F690F-2585-9C77-4608-51A72FC98D6A}"/>
              </a:ext>
            </a:extLst>
          </p:cNvPr>
          <p:cNvSpPr/>
          <p:nvPr/>
        </p:nvSpPr>
        <p:spPr>
          <a:xfrm>
            <a:off x="1126467" y="1815547"/>
            <a:ext cx="2517879" cy="1404731"/>
          </a:xfrm>
          <a:prstGeom prst="homePlat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 banque accorde des crédits à ses clients</a:t>
            </a:r>
          </a:p>
        </p:txBody>
      </p:sp>
      <p:sp>
        <p:nvSpPr>
          <p:cNvPr id="12" name="Flèche : chevron 11">
            <a:extLst>
              <a:ext uri="{FF2B5EF4-FFF2-40B4-BE49-F238E27FC236}">
                <a16:creationId xmlns:a16="http://schemas.microsoft.com/office/drawing/2014/main" id="{92E1D0CF-4E7C-AFD6-A190-21DE6A46CEFE}"/>
              </a:ext>
            </a:extLst>
          </p:cNvPr>
          <p:cNvSpPr/>
          <p:nvPr/>
        </p:nvSpPr>
        <p:spPr>
          <a:xfrm>
            <a:off x="5691806" y="1815547"/>
            <a:ext cx="2729948" cy="139147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Les crédits en défaut vont enregistrer des pertes</a:t>
            </a:r>
          </a:p>
        </p:txBody>
      </p:sp>
      <p:sp>
        <p:nvSpPr>
          <p:cNvPr id="13" name="Flèche : chevron 12">
            <a:extLst>
              <a:ext uri="{FF2B5EF4-FFF2-40B4-BE49-F238E27FC236}">
                <a16:creationId xmlns:a16="http://schemas.microsoft.com/office/drawing/2014/main" id="{073F00C3-53C1-5BCB-7E2C-8C3E5DB0B3EB}"/>
              </a:ext>
            </a:extLst>
          </p:cNvPr>
          <p:cNvSpPr/>
          <p:nvPr/>
        </p:nvSpPr>
        <p:spPr>
          <a:xfrm>
            <a:off x="8077197" y="1815547"/>
            <a:ext cx="2729948" cy="1391478"/>
          </a:xfrm>
          <a:prstGeom prst="chevr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La banque doit constituer des provisions </a:t>
            </a:r>
          </a:p>
        </p:txBody>
      </p:sp>
      <p:cxnSp>
        <p:nvCxnSpPr>
          <p:cNvPr id="17" name="Connecteur droit 16">
            <a:extLst>
              <a:ext uri="{FF2B5EF4-FFF2-40B4-BE49-F238E27FC236}">
                <a16:creationId xmlns:a16="http://schemas.microsoft.com/office/drawing/2014/main" id="{EC0B2905-4955-F8E4-B44F-4C2C6C903630}"/>
              </a:ext>
            </a:extLst>
          </p:cNvPr>
          <p:cNvCxnSpPr>
            <a:cxnSpLocks/>
          </p:cNvCxnSpPr>
          <p:nvPr/>
        </p:nvCxnSpPr>
        <p:spPr>
          <a:xfrm>
            <a:off x="2193248" y="3220278"/>
            <a:ext cx="0" cy="1245705"/>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8736BFF-7E0F-1C0C-F152-3E69B0D931B4}"/>
              </a:ext>
            </a:extLst>
          </p:cNvPr>
          <p:cNvCxnSpPr>
            <a:cxnSpLocks/>
          </p:cNvCxnSpPr>
          <p:nvPr/>
        </p:nvCxnSpPr>
        <p:spPr>
          <a:xfrm>
            <a:off x="4519006" y="3220278"/>
            <a:ext cx="0" cy="1245705"/>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8D4314C1-DC18-D78F-382E-B967D00DCACD}"/>
              </a:ext>
            </a:extLst>
          </p:cNvPr>
          <p:cNvCxnSpPr>
            <a:cxnSpLocks/>
          </p:cNvCxnSpPr>
          <p:nvPr/>
        </p:nvCxnSpPr>
        <p:spPr>
          <a:xfrm>
            <a:off x="6964031" y="3220278"/>
            <a:ext cx="0" cy="1245705"/>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B05F2064-7D88-136F-228D-B49E8969702F}"/>
              </a:ext>
            </a:extLst>
          </p:cNvPr>
          <p:cNvCxnSpPr>
            <a:cxnSpLocks/>
          </p:cNvCxnSpPr>
          <p:nvPr/>
        </p:nvCxnSpPr>
        <p:spPr>
          <a:xfrm>
            <a:off x="9329545" y="3220278"/>
            <a:ext cx="0" cy="1245705"/>
          </a:xfrm>
          <a:prstGeom prst="line">
            <a:avLst/>
          </a:prstGeom>
          <a:ln w="381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8E34523-44B7-6AD1-BE9A-8292A901FC90}"/>
              </a:ext>
            </a:extLst>
          </p:cNvPr>
          <p:cNvSpPr/>
          <p:nvPr/>
        </p:nvSpPr>
        <p:spPr>
          <a:xfrm>
            <a:off x="1126468" y="4558748"/>
            <a:ext cx="2173322"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Modèles </a:t>
            </a:r>
            <a:r>
              <a:rPr lang="fr-FR" dirty="0" err="1"/>
              <a:t>Scorcards</a:t>
            </a:r>
            <a:endParaRPr lang="fr-FR" dirty="0"/>
          </a:p>
        </p:txBody>
      </p:sp>
      <p:sp>
        <p:nvSpPr>
          <p:cNvPr id="23" name="Rectangle 22">
            <a:extLst>
              <a:ext uri="{FF2B5EF4-FFF2-40B4-BE49-F238E27FC236}">
                <a16:creationId xmlns:a16="http://schemas.microsoft.com/office/drawing/2014/main" id="{CB0821FC-7F9B-CF84-0DDE-4DA2640A8DD4}"/>
              </a:ext>
            </a:extLst>
          </p:cNvPr>
          <p:cNvSpPr/>
          <p:nvPr/>
        </p:nvSpPr>
        <p:spPr>
          <a:xfrm>
            <a:off x="3429050" y="4572000"/>
            <a:ext cx="2173322"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Modèles PD</a:t>
            </a:r>
          </a:p>
        </p:txBody>
      </p:sp>
      <p:sp>
        <p:nvSpPr>
          <p:cNvPr id="24" name="Rectangle 23">
            <a:extLst>
              <a:ext uri="{FF2B5EF4-FFF2-40B4-BE49-F238E27FC236}">
                <a16:creationId xmlns:a16="http://schemas.microsoft.com/office/drawing/2014/main" id="{AA416210-15CE-56A1-884C-B5B771F5330D}"/>
              </a:ext>
            </a:extLst>
          </p:cNvPr>
          <p:cNvSpPr/>
          <p:nvPr/>
        </p:nvSpPr>
        <p:spPr>
          <a:xfrm>
            <a:off x="5835967" y="4558748"/>
            <a:ext cx="2173322"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Modèles LGD et EAD</a:t>
            </a:r>
          </a:p>
        </p:txBody>
      </p:sp>
      <p:sp>
        <p:nvSpPr>
          <p:cNvPr id="25" name="Rectangle 24">
            <a:extLst>
              <a:ext uri="{FF2B5EF4-FFF2-40B4-BE49-F238E27FC236}">
                <a16:creationId xmlns:a16="http://schemas.microsoft.com/office/drawing/2014/main" id="{70D7714C-E464-016F-F01D-1884B8FC7B47}"/>
              </a:ext>
            </a:extLst>
          </p:cNvPr>
          <p:cNvSpPr/>
          <p:nvPr/>
        </p:nvSpPr>
        <p:spPr>
          <a:xfrm>
            <a:off x="8242884" y="4558748"/>
            <a:ext cx="2173322" cy="914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Expected</a:t>
            </a:r>
            <a:r>
              <a:rPr lang="fr-FR" dirty="0"/>
              <a:t> </a:t>
            </a:r>
            <a:r>
              <a:rPr lang="fr-FR" dirty="0" err="1"/>
              <a:t>Credit</a:t>
            </a:r>
            <a:r>
              <a:rPr lang="fr-FR" dirty="0"/>
              <a:t> </a:t>
            </a:r>
            <a:r>
              <a:rPr lang="fr-FR" dirty="0" err="1"/>
              <a:t>Loss</a:t>
            </a:r>
            <a:endParaRPr lang="fr-FR" dirty="0"/>
          </a:p>
          <a:p>
            <a:pPr algn="ctr"/>
            <a:r>
              <a:rPr lang="fr-FR" dirty="0"/>
              <a:t>=</a:t>
            </a:r>
          </a:p>
          <a:p>
            <a:pPr algn="ctr"/>
            <a:r>
              <a:rPr lang="fr-FR" dirty="0"/>
              <a:t>PD × EAD × LGD</a:t>
            </a:r>
          </a:p>
        </p:txBody>
      </p:sp>
      <p:pic>
        <p:nvPicPr>
          <p:cNvPr id="27" name="Graphique 26" descr="Avertissement avec un remplissage uni">
            <a:extLst>
              <a:ext uri="{FF2B5EF4-FFF2-40B4-BE49-F238E27FC236}">
                <a16:creationId xmlns:a16="http://schemas.microsoft.com/office/drawing/2014/main" id="{BDA14044-086D-9755-0074-646E3551AA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9301" y="3485321"/>
            <a:ext cx="914400" cy="914400"/>
          </a:xfrm>
          <a:prstGeom prst="rect">
            <a:avLst/>
          </a:prstGeom>
        </p:spPr>
      </p:pic>
      <p:pic>
        <p:nvPicPr>
          <p:cNvPr id="29" name="Graphique 28" descr="Cycle avec des personnes avec un remplissage uni">
            <a:extLst>
              <a:ext uri="{FF2B5EF4-FFF2-40B4-BE49-F238E27FC236}">
                <a16:creationId xmlns:a16="http://schemas.microsoft.com/office/drawing/2014/main" id="{DA19633C-DC65-C5C8-8F42-A3705F9FFB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6708" y="3462130"/>
            <a:ext cx="914400" cy="914400"/>
          </a:xfrm>
          <a:prstGeom prst="rect">
            <a:avLst/>
          </a:prstGeom>
        </p:spPr>
      </p:pic>
      <p:pic>
        <p:nvPicPr>
          <p:cNvPr id="31" name="Graphique 30" descr="Argent volant avec un remplissage uni">
            <a:extLst>
              <a:ext uri="{FF2B5EF4-FFF2-40B4-BE49-F238E27FC236}">
                <a16:creationId xmlns:a16="http://schemas.microsoft.com/office/drawing/2014/main" id="{1170B01A-EB70-1D18-58D2-DCF36CDEC9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35967" y="3485321"/>
            <a:ext cx="914400" cy="914400"/>
          </a:xfrm>
          <a:prstGeom prst="rect">
            <a:avLst/>
          </a:prstGeom>
        </p:spPr>
      </p:pic>
      <p:pic>
        <p:nvPicPr>
          <p:cNvPr id="39" name="Graphique 38" descr="Pièces avec un remplissage uni">
            <a:extLst>
              <a:ext uri="{FF2B5EF4-FFF2-40B4-BE49-F238E27FC236}">
                <a16:creationId xmlns:a16="http://schemas.microsoft.com/office/drawing/2014/main" id="{D4DFAB3D-9DB6-161B-46C1-F0341A6386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0991" y="3551583"/>
            <a:ext cx="914400" cy="914400"/>
          </a:xfrm>
          <a:prstGeom prst="rect">
            <a:avLst/>
          </a:prstGeom>
        </p:spPr>
      </p:pic>
    </p:spTree>
    <p:extLst>
      <p:ext uri="{BB962C8B-B14F-4D97-AF65-F5344CB8AC3E}">
        <p14:creationId xmlns:p14="http://schemas.microsoft.com/office/powerpoint/2010/main" val="755345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20</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20</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Credit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ea typeface="EYInterstate" charset="0"/>
                <a:cs typeface="Calibri" panose="020F0502020204030204" pitchFamily="34" charset="0"/>
              </a:rPr>
              <a:t>Ratings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4" name="Image 3" descr="Une image contenant table&#10;&#10;Description générée automatiquement">
            <a:extLst>
              <a:ext uri="{FF2B5EF4-FFF2-40B4-BE49-F238E27FC236}">
                <a16:creationId xmlns:a16="http://schemas.microsoft.com/office/drawing/2014/main" id="{07B9D07A-9584-B24B-B1FC-F5A99BBCC3D8}"/>
              </a:ext>
            </a:extLst>
          </p:cNvPr>
          <p:cNvPicPr>
            <a:picLocks noChangeAspect="1"/>
          </p:cNvPicPr>
          <p:nvPr/>
        </p:nvPicPr>
        <p:blipFill>
          <a:blip r:embed="rId3"/>
          <a:stretch>
            <a:fillRect/>
          </a:stretch>
        </p:blipFill>
        <p:spPr>
          <a:xfrm>
            <a:off x="3474721" y="1736159"/>
            <a:ext cx="4285004" cy="3385682"/>
          </a:xfrm>
          <a:prstGeom prst="rect">
            <a:avLst/>
          </a:prstGeom>
        </p:spPr>
      </p:pic>
    </p:spTree>
    <p:extLst>
      <p:ext uri="{BB962C8B-B14F-4D97-AF65-F5344CB8AC3E}">
        <p14:creationId xmlns:p14="http://schemas.microsoft.com/office/powerpoint/2010/main" val="372012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21</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21</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5" name="Image 4" descr="Une image contenant table&#10;&#10;Description générée automatiquement">
            <a:extLst>
              <a:ext uri="{FF2B5EF4-FFF2-40B4-BE49-F238E27FC236}">
                <a16:creationId xmlns:a16="http://schemas.microsoft.com/office/drawing/2014/main" id="{92261498-003C-4398-7EBE-D8D927EAD9DE}"/>
              </a:ext>
            </a:extLst>
          </p:cNvPr>
          <p:cNvPicPr>
            <a:picLocks noChangeAspect="1"/>
          </p:cNvPicPr>
          <p:nvPr/>
        </p:nvPicPr>
        <p:blipFill>
          <a:blip r:embed="rId3"/>
          <a:stretch>
            <a:fillRect/>
          </a:stretch>
        </p:blipFill>
        <p:spPr>
          <a:xfrm>
            <a:off x="1883752" y="2180492"/>
            <a:ext cx="7907362" cy="2405576"/>
          </a:xfrm>
          <a:prstGeom prst="rect">
            <a:avLst/>
          </a:prstGeom>
        </p:spPr>
      </p:pic>
    </p:spTree>
    <p:extLst>
      <p:ext uri="{BB962C8B-B14F-4D97-AF65-F5344CB8AC3E}">
        <p14:creationId xmlns:p14="http://schemas.microsoft.com/office/powerpoint/2010/main" val="174295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22</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22</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2" name="ZoneTexte 1">
            <a:extLst>
              <a:ext uri="{FF2B5EF4-FFF2-40B4-BE49-F238E27FC236}">
                <a16:creationId xmlns:a16="http://schemas.microsoft.com/office/drawing/2014/main" id="{00F06467-0720-0F4D-8B20-305118801A52}"/>
              </a:ext>
            </a:extLst>
          </p:cNvPr>
          <p:cNvSpPr txBox="1"/>
          <p:nvPr/>
        </p:nvSpPr>
        <p:spPr>
          <a:xfrm>
            <a:off x="942535" y="1533378"/>
            <a:ext cx="10227213" cy="3221395"/>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A ratings transition matrix provides the probability that a bond’s rating will change or stay the same over a given time period, given its rating at the start of that period.</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transition matrix gives the probability of moving to one rating conditional on the rating at the beginning of the period. The usual assumption is that these moves follow a Markov process, or that migrations across states are independent from one period to the next. </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A Markov chain describes a stochastic process where the conditional distribution, given today’s value, is constant over time. Only present values are relevant</a:t>
            </a:r>
            <a:r>
              <a:rPr lang="en-US" sz="1800" dirty="0">
                <a:effectLst/>
                <a:latin typeface="Calibri" panose="020F0502020204030204" pitchFamily="34" charset="0"/>
                <a:ea typeface="Calibri" panose="020F0502020204030204" pitchFamily="34" charset="0"/>
              </a:rPr>
              <a:t>.</a:t>
            </a:r>
            <a:endParaRPr lang="fr-FR" dirty="0"/>
          </a:p>
        </p:txBody>
      </p:sp>
    </p:spTree>
    <p:extLst>
      <p:ext uri="{BB962C8B-B14F-4D97-AF65-F5344CB8AC3E}">
        <p14:creationId xmlns:p14="http://schemas.microsoft.com/office/powerpoint/2010/main" val="37994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23</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23</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7" name="ZoneTexte 6">
            <a:extLst>
              <a:ext uri="{FF2B5EF4-FFF2-40B4-BE49-F238E27FC236}">
                <a16:creationId xmlns:a16="http://schemas.microsoft.com/office/drawing/2014/main" id="{4087FD71-6852-70A5-C48C-77A4552AF483}"/>
              </a:ext>
            </a:extLst>
          </p:cNvPr>
          <p:cNvSpPr txBox="1"/>
          <p:nvPr/>
        </p:nvSpPr>
        <p:spPr>
          <a:xfrm>
            <a:off x="463860" y="1461607"/>
            <a:ext cx="6098344" cy="407035"/>
          </a:xfrm>
          <a:prstGeom prst="rect">
            <a:avLst/>
          </a:prstGeom>
          <a:noFill/>
        </p:spPr>
        <p:txBody>
          <a:bodyPr wrap="square">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Consider the following transition matrix:</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 8" descr="Une image contenant table&#10;&#10;Description générée automatiquement">
            <a:extLst>
              <a:ext uri="{FF2B5EF4-FFF2-40B4-BE49-F238E27FC236}">
                <a16:creationId xmlns:a16="http://schemas.microsoft.com/office/drawing/2014/main" id="{0AB83A05-47B2-8B02-394C-8ABF4562E2C6}"/>
              </a:ext>
            </a:extLst>
          </p:cNvPr>
          <p:cNvPicPr>
            <a:picLocks noChangeAspect="1"/>
          </p:cNvPicPr>
          <p:nvPr/>
        </p:nvPicPr>
        <p:blipFill>
          <a:blip r:embed="rId3"/>
          <a:stretch>
            <a:fillRect/>
          </a:stretch>
        </p:blipFill>
        <p:spPr>
          <a:xfrm>
            <a:off x="3277772" y="2347449"/>
            <a:ext cx="4385017" cy="1926750"/>
          </a:xfrm>
          <a:prstGeom prst="rect">
            <a:avLst/>
          </a:prstGeom>
        </p:spPr>
      </p:pic>
      <p:sp>
        <p:nvSpPr>
          <p:cNvPr id="11" name="ZoneTexte 10">
            <a:extLst>
              <a:ext uri="{FF2B5EF4-FFF2-40B4-BE49-F238E27FC236}">
                <a16:creationId xmlns:a16="http://schemas.microsoft.com/office/drawing/2014/main" id="{D440DDB6-B233-0E59-EC61-A5A52DE92665}"/>
              </a:ext>
            </a:extLst>
          </p:cNvPr>
          <p:cNvSpPr txBox="1"/>
          <p:nvPr/>
        </p:nvSpPr>
        <p:spPr>
          <a:xfrm>
            <a:off x="699867" y="4490929"/>
            <a:ext cx="9499186" cy="736355"/>
          </a:xfrm>
          <a:prstGeom prst="rect">
            <a:avLst/>
          </a:prstGeom>
          <a:noFill/>
        </p:spPr>
        <p:txBody>
          <a:bodyPr wrap="square">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this example, a B-rated bond has a 2% probability of defaulting over the course of one year. Now, we would like to know the default probability over </a:t>
            </a:r>
            <a:r>
              <a:rPr lang="en-US" sz="2000" b="1" dirty="0">
                <a:effectLst/>
                <a:latin typeface="Calibri" panose="020F0502020204030204" pitchFamily="34" charset="0"/>
                <a:ea typeface="Calibri" panose="020F0502020204030204" pitchFamily="34" charset="0"/>
                <a:cs typeface="Calibri" panose="020F0502020204030204" pitchFamily="34" charset="0"/>
              </a:rPr>
              <a:t>2 years</a:t>
            </a:r>
            <a:r>
              <a:rPr lang="en-US" sz="2000" dirty="0">
                <a:effectLst/>
                <a:latin typeface="Calibri" panose="020F0502020204030204" pitchFamily="34" charset="0"/>
                <a:ea typeface="Calibri" panose="020F0502020204030204" pitchFamily="34" charset="0"/>
                <a:cs typeface="Calibri" panose="020F0502020204030204" pitchFamily="34" charset="0"/>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2896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24</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24</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1082D03B-D66D-779F-5CE4-B03F5055DFC3}"/>
              </a:ext>
            </a:extLst>
          </p:cNvPr>
          <p:cNvSpPr txBox="1"/>
          <p:nvPr/>
        </p:nvSpPr>
        <p:spPr>
          <a:xfrm>
            <a:off x="745587" y="1852777"/>
            <a:ext cx="9636369" cy="2862322"/>
          </a:xfrm>
          <a:prstGeom prst="rect">
            <a:avLst/>
          </a:prstGeom>
          <a:noFill/>
        </p:spPr>
        <p:txBody>
          <a:bodyPr wrap="square">
            <a:spAutoFit/>
          </a:bodyPr>
          <a:lstStyle/>
          <a:p>
            <a:pPr>
              <a:spcBef>
                <a:spcPts val="600"/>
              </a:spcBef>
              <a:spcAft>
                <a:spcPts val="600"/>
              </a:spcAft>
            </a:pPr>
            <a:r>
              <a:rPr lang="en-US" sz="2000" dirty="0">
                <a:effectLst/>
                <a:latin typeface="Calibri" panose="020F0502020204030204" pitchFamily="34" charset="0"/>
                <a:ea typeface="Calibri" panose="020F0502020204030204" pitchFamily="34" charset="0"/>
                <a:cs typeface="Calibri" panose="020F0502020204030204" pitchFamily="34" charset="0"/>
              </a:rPr>
              <a:t>To correctly calculate the probability of default over 2 years, we need to consider all the possible paths that a B-rated bond could take to default. Over two years, there are four ways in which the bond could default: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Bef>
                <a:spcPts val="600"/>
              </a:spcBef>
              <a:spcAft>
                <a:spcPts val="600"/>
              </a:spcAft>
              <a:buFont typeface="+mj-lt"/>
              <a:buAutoNum type="arabicPeriod"/>
            </a:pPr>
            <a:r>
              <a:rPr lang="en-US" sz="2000" dirty="0">
                <a:effectLst/>
                <a:latin typeface="Calibri" panose="020F0502020204030204" pitchFamily="34" charset="0"/>
                <a:ea typeface="Calibri" panose="020F0502020204030204" pitchFamily="34" charset="0"/>
                <a:cs typeface="Calibri" panose="020F0502020204030204" pitchFamily="34" charset="0"/>
              </a:rPr>
              <a:t>It could migrate to A in the first year and then default the second year.</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Bef>
                <a:spcPts val="600"/>
              </a:spcBef>
              <a:spcAft>
                <a:spcPts val="600"/>
              </a:spcAft>
              <a:buFont typeface="+mj-lt"/>
              <a:buAutoNum type="arabicPeriod"/>
            </a:pPr>
            <a:r>
              <a:rPr lang="en-US" sz="2000" dirty="0">
                <a:effectLst/>
                <a:latin typeface="Calibri" panose="020F0502020204030204" pitchFamily="34" charset="0"/>
                <a:ea typeface="Calibri" panose="020F0502020204030204" pitchFamily="34" charset="0"/>
                <a:cs typeface="Calibri" panose="020F0502020204030204" pitchFamily="34" charset="0"/>
              </a:rPr>
              <a:t>It could remain at B the first year and then default in the second year.</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Bef>
                <a:spcPts val="600"/>
              </a:spcBef>
              <a:spcAft>
                <a:spcPts val="600"/>
              </a:spcAft>
              <a:buFont typeface="+mj-lt"/>
              <a:buAutoNum type="arabicPeriod"/>
            </a:pPr>
            <a:r>
              <a:rPr lang="en-US" sz="2000" dirty="0">
                <a:effectLst/>
                <a:latin typeface="Calibri" panose="020F0502020204030204" pitchFamily="34" charset="0"/>
                <a:ea typeface="Calibri" panose="020F0502020204030204" pitchFamily="34" charset="0"/>
                <a:cs typeface="Calibri" panose="020F0502020204030204" pitchFamily="34" charset="0"/>
              </a:rPr>
              <a:t>It could migrate to C and then default in the second year.</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Bef>
                <a:spcPts val="600"/>
              </a:spcBef>
              <a:spcAft>
                <a:spcPts val="600"/>
              </a:spcAft>
              <a:buFont typeface="+mj-lt"/>
              <a:buAutoNum type="arabicPeriod"/>
            </a:pPr>
            <a:r>
              <a:rPr lang="en-US" sz="2000" dirty="0">
                <a:effectLst/>
                <a:latin typeface="Calibri" panose="020F0502020204030204" pitchFamily="34" charset="0"/>
                <a:ea typeface="Calibri" panose="020F0502020204030204" pitchFamily="34" charset="0"/>
                <a:cs typeface="Calibri" panose="020F0502020204030204" pitchFamily="34" charset="0"/>
              </a:rPr>
              <a:t>It could default the first year and stay defaulted.</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844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25</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25</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5" name="ZoneTexte 4">
            <a:extLst>
              <a:ext uri="{FF2B5EF4-FFF2-40B4-BE49-F238E27FC236}">
                <a16:creationId xmlns:a16="http://schemas.microsoft.com/office/drawing/2014/main" id="{E27F52CC-EFA9-299A-CB99-90E7B1082B59}"/>
              </a:ext>
            </a:extLst>
          </p:cNvPr>
          <p:cNvSpPr txBox="1"/>
          <p:nvPr/>
        </p:nvSpPr>
        <p:spPr>
          <a:xfrm>
            <a:off x="671732" y="1443606"/>
            <a:ext cx="10596490" cy="736355"/>
          </a:xfrm>
          <a:prstGeom prst="rect">
            <a:avLst/>
          </a:prstGeom>
          <a:noFill/>
        </p:spPr>
        <p:txBody>
          <a:bodyPr wrap="square">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The details of computation of corresponding probabilities for each of these possible situations are as follows:</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Tableau 5">
            <a:extLst>
              <a:ext uri="{FF2B5EF4-FFF2-40B4-BE49-F238E27FC236}">
                <a16:creationId xmlns:a16="http://schemas.microsoft.com/office/drawing/2014/main" id="{187A3EB0-9BAD-AA29-26C1-AE61F582E939}"/>
              </a:ext>
            </a:extLst>
          </p:cNvPr>
          <p:cNvGraphicFramePr>
            <a:graphicFrameLocks noGrp="1"/>
          </p:cNvGraphicFramePr>
          <p:nvPr>
            <p:extLst>
              <p:ext uri="{D42A27DB-BD31-4B8C-83A1-F6EECF244321}">
                <p14:modId xmlns:p14="http://schemas.microsoft.com/office/powerpoint/2010/main" val="1621906937"/>
              </p:ext>
            </p:extLst>
          </p:nvPr>
        </p:nvGraphicFramePr>
        <p:xfrm>
          <a:off x="2588456" y="2628613"/>
          <a:ext cx="6020972" cy="2590506"/>
        </p:xfrm>
        <a:graphic>
          <a:graphicData uri="http://schemas.openxmlformats.org/drawingml/2006/table">
            <a:tbl>
              <a:tblPr firstRow="1" firstCol="1" bandRow="1">
                <a:tableStyleId>{5C22544A-7EE6-4342-B048-85BDC9FD1C3A}</a:tableStyleId>
              </a:tblPr>
              <a:tblGrid>
                <a:gridCol w="4054629">
                  <a:extLst>
                    <a:ext uri="{9D8B030D-6E8A-4147-A177-3AD203B41FA5}">
                      <a16:colId xmlns:a16="http://schemas.microsoft.com/office/drawing/2014/main" val="3250412871"/>
                    </a:ext>
                  </a:extLst>
                </a:gridCol>
                <a:gridCol w="1966343">
                  <a:extLst>
                    <a:ext uri="{9D8B030D-6E8A-4147-A177-3AD203B41FA5}">
                      <a16:colId xmlns:a16="http://schemas.microsoft.com/office/drawing/2014/main" val="3722778447"/>
                    </a:ext>
                  </a:extLst>
                </a:gridCol>
              </a:tblGrid>
              <a:tr h="431751">
                <a:tc>
                  <a:txBody>
                    <a:bodyPr/>
                    <a:lstStyle/>
                    <a:p>
                      <a:pPr>
                        <a:lnSpc>
                          <a:spcPct val="107000"/>
                        </a:lnSpc>
                        <a:spcAft>
                          <a:spcPts val="800"/>
                        </a:spcAft>
                      </a:pPr>
                      <a:r>
                        <a:rPr lang="en-US" sz="1600" dirty="0">
                          <a:effectLst/>
                        </a:rPr>
                        <a:t>Transition Scenario</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Probability</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0234538"/>
                  </a:ext>
                </a:extLst>
              </a:tr>
              <a:tr h="431751">
                <a:tc>
                  <a:txBody>
                    <a:bodyPr/>
                    <a:lstStyle/>
                    <a:p>
                      <a:pPr>
                        <a:lnSpc>
                          <a:spcPct val="107000"/>
                        </a:lnSpc>
                        <a:spcAft>
                          <a:spcPts val="800"/>
                        </a:spcAft>
                      </a:pPr>
                      <a:r>
                        <a:rPr lang="en-US" sz="1600">
                          <a:effectLst/>
                        </a:rPr>
                        <a:t>1.  B </a:t>
                      </a:r>
                      <a:r>
                        <a:rPr lang="en-US" sz="1600">
                          <a:effectLst/>
                          <a:sym typeface="Wingdings" panose="05000000000000000000" pitchFamily="2" charset="2"/>
                        </a:rPr>
                        <a:t></a:t>
                      </a:r>
                      <a:r>
                        <a:rPr lang="en-US" sz="1600">
                          <a:effectLst/>
                        </a:rPr>
                        <a:t> A </a:t>
                      </a:r>
                      <a:r>
                        <a:rPr lang="en-US" sz="1600">
                          <a:effectLst/>
                          <a:sym typeface="Wingdings" panose="05000000000000000000" pitchFamily="2" charset="2"/>
                        </a:rPr>
                        <a:t></a:t>
                      </a:r>
                      <a:r>
                        <a:rPr lang="en-US" sz="1600">
                          <a:effectLst/>
                        </a:rPr>
                        <a:t> D</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US" sz="1600">
                          <a:effectLst/>
                        </a:rPr>
                        <a:t>10% × 0% = 0%</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36841556"/>
                  </a:ext>
                </a:extLst>
              </a:tr>
              <a:tr h="431751">
                <a:tc>
                  <a:txBody>
                    <a:bodyPr/>
                    <a:lstStyle/>
                    <a:p>
                      <a:pPr>
                        <a:lnSpc>
                          <a:spcPct val="107000"/>
                        </a:lnSpc>
                        <a:spcAft>
                          <a:spcPts val="800"/>
                        </a:spcAft>
                      </a:pPr>
                      <a:r>
                        <a:rPr lang="en-US" sz="1600">
                          <a:effectLst/>
                        </a:rPr>
                        <a:t>2.  B </a:t>
                      </a:r>
                      <a:r>
                        <a:rPr lang="en-US" sz="1600">
                          <a:effectLst/>
                          <a:sym typeface="Wingdings" panose="05000000000000000000" pitchFamily="2" charset="2"/>
                        </a:rPr>
                        <a:t></a:t>
                      </a:r>
                      <a:r>
                        <a:rPr lang="en-US" sz="1600">
                          <a:effectLst/>
                        </a:rPr>
                        <a:t> B </a:t>
                      </a:r>
                      <a:r>
                        <a:rPr lang="en-US" sz="1600">
                          <a:effectLst/>
                          <a:sym typeface="Wingdings" panose="05000000000000000000" pitchFamily="2" charset="2"/>
                        </a:rPr>
                        <a:t></a:t>
                      </a:r>
                      <a:r>
                        <a:rPr lang="en-US" sz="1600">
                          <a:effectLst/>
                        </a:rPr>
                        <a:t> D</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US" sz="1600">
                          <a:effectLst/>
                        </a:rPr>
                        <a:t>80% × 2% = 1.6%</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87277543"/>
                  </a:ext>
                </a:extLst>
              </a:tr>
              <a:tr h="431751">
                <a:tc>
                  <a:txBody>
                    <a:bodyPr/>
                    <a:lstStyle/>
                    <a:p>
                      <a:pPr>
                        <a:lnSpc>
                          <a:spcPct val="107000"/>
                        </a:lnSpc>
                        <a:spcAft>
                          <a:spcPts val="800"/>
                        </a:spcAft>
                      </a:pPr>
                      <a:r>
                        <a:rPr lang="en-US" sz="1600" dirty="0">
                          <a:effectLst/>
                        </a:rPr>
                        <a:t>3.  B </a:t>
                      </a:r>
                      <a:r>
                        <a:rPr lang="en-US" sz="1600" dirty="0">
                          <a:effectLst/>
                          <a:sym typeface="Wingdings" panose="05000000000000000000" pitchFamily="2" charset="2"/>
                        </a:rPr>
                        <a:t></a:t>
                      </a:r>
                      <a:r>
                        <a:rPr lang="en-US" sz="1600" dirty="0">
                          <a:effectLst/>
                        </a:rPr>
                        <a:t> C </a:t>
                      </a:r>
                      <a:r>
                        <a:rPr lang="en-US" sz="1600" dirty="0">
                          <a:effectLst/>
                          <a:sym typeface="Wingdings" panose="05000000000000000000" pitchFamily="2" charset="2"/>
                        </a:rPr>
                        <a:t></a:t>
                      </a:r>
                      <a:r>
                        <a:rPr lang="en-US" sz="1600" dirty="0">
                          <a:effectLst/>
                        </a:rPr>
                        <a:t> D</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US" sz="1600">
                          <a:effectLst/>
                        </a:rPr>
                        <a:t>8% × 15% = 1.2%</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95983565"/>
                  </a:ext>
                </a:extLst>
              </a:tr>
              <a:tr h="431751">
                <a:tc>
                  <a:txBody>
                    <a:bodyPr/>
                    <a:lstStyle/>
                    <a:p>
                      <a:pPr>
                        <a:lnSpc>
                          <a:spcPct val="107000"/>
                        </a:lnSpc>
                        <a:spcAft>
                          <a:spcPts val="800"/>
                        </a:spcAft>
                      </a:pPr>
                      <a:r>
                        <a:rPr lang="en-US" sz="1600">
                          <a:effectLst/>
                        </a:rPr>
                        <a:t>3.  B </a:t>
                      </a:r>
                      <a:r>
                        <a:rPr lang="en-US" sz="1600">
                          <a:effectLst/>
                          <a:sym typeface="Wingdings" panose="05000000000000000000" pitchFamily="2" charset="2"/>
                        </a:rPr>
                        <a:t></a:t>
                      </a:r>
                      <a:r>
                        <a:rPr lang="en-US" sz="1600">
                          <a:effectLst/>
                        </a:rPr>
                        <a:t> D </a:t>
                      </a:r>
                      <a:r>
                        <a:rPr lang="en-US" sz="1600">
                          <a:effectLst/>
                          <a:sym typeface="Wingdings" panose="05000000000000000000" pitchFamily="2" charset="2"/>
                        </a:rPr>
                        <a:t></a:t>
                      </a:r>
                      <a:r>
                        <a:rPr lang="en-US" sz="1600">
                          <a:effectLst/>
                        </a:rPr>
                        <a:t> D</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US" sz="1600" dirty="0">
                          <a:effectLst/>
                        </a:rPr>
                        <a:t>2% × 100% = 2%</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72243741"/>
                  </a:ext>
                </a:extLst>
              </a:tr>
              <a:tr h="431751">
                <a:tc>
                  <a:txBody>
                    <a:bodyPr/>
                    <a:lstStyle/>
                    <a:p>
                      <a:pPr>
                        <a:lnSpc>
                          <a:spcPct val="107000"/>
                        </a:lnSpc>
                        <a:spcAft>
                          <a:spcPts val="800"/>
                        </a:spcAft>
                      </a:pPr>
                      <a:r>
                        <a:rPr lang="en-US" sz="1800" b="1">
                          <a:effectLst/>
                        </a:rPr>
                        <a:t>Total (2 years PD) </a:t>
                      </a:r>
                      <a:endParaRPr lang="fr-FR"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US" sz="1800" b="1" dirty="0">
                          <a:effectLst/>
                        </a:rPr>
                        <a:t>                       4.8%</a:t>
                      </a:r>
                      <a:endParaRPr lang="fr-FR"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3784509"/>
                  </a:ext>
                </a:extLst>
              </a:tr>
            </a:tbl>
          </a:graphicData>
        </a:graphic>
      </p:graphicFrame>
    </p:spTree>
    <p:extLst>
      <p:ext uri="{BB962C8B-B14F-4D97-AF65-F5344CB8AC3E}">
        <p14:creationId xmlns:p14="http://schemas.microsoft.com/office/powerpoint/2010/main" val="356226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26</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26</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42EB92DF-A318-57A0-D1E6-2A614C7F8871}"/>
              </a:ext>
            </a:extLst>
          </p:cNvPr>
          <p:cNvSpPr txBox="1"/>
          <p:nvPr/>
        </p:nvSpPr>
        <p:spPr>
          <a:xfrm>
            <a:off x="1026941" y="1463040"/>
            <a:ext cx="9569621" cy="1292662"/>
          </a:xfrm>
          <a:prstGeom prst="rect">
            <a:avLst/>
          </a:prstGeom>
          <a:noFill/>
        </p:spPr>
        <p:txBody>
          <a:bodyPr wrap="square">
            <a:spAutoFit/>
          </a:bodyPr>
          <a:lstStyle/>
          <a:p>
            <a:pPr marL="285750" indent="-285750">
              <a:buFont typeface="Arial" panose="020B0604020202020204" pitchFamily="34" charset="0"/>
              <a:buChar char="•"/>
            </a:pPr>
            <a:r>
              <a:rPr lang="fr-FR" sz="2000" dirty="0" err="1"/>
              <a:t>We</a:t>
            </a:r>
            <a:r>
              <a:rPr lang="fr-FR" sz="2000" dirty="0"/>
              <a:t> </a:t>
            </a:r>
            <a:r>
              <a:rPr lang="fr-FR" sz="2000" dirty="0" err="1"/>
              <a:t>calculate</a:t>
            </a:r>
            <a:r>
              <a:rPr lang="fr-FR" sz="2000" dirty="0"/>
              <a:t> the </a:t>
            </a:r>
            <a:r>
              <a:rPr lang="fr-FR" sz="2000" dirty="0" err="1"/>
              <a:t>entire-years</a:t>
            </a:r>
            <a:r>
              <a:rPr lang="fr-FR" sz="2000" dirty="0"/>
              <a:t> transition matrix by </a:t>
            </a:r>
            <a:r>
              <a:rPr lang="fr-FR" sz="2000" dirty="0" err="1"/>
              <a:t>multiplying</a:t>
            </a:r>
            <a:r>
              <a:rPr lang="fr-FR" sz="2000" dirty="0"/>
              <a:t> the one-</a:t>
            </a:r>
            <a:r>
              <a:rPr lang="fr-FR" sz="2000" dirty="0" err="1"/>
              <a:t>year</a:t>
            </a:r>
            <a:r>
              <a:rPr lang="fr-FR" sz="2000" dirty="0"/>
              <a:t> matrix by </a:t>
            </a:r>
            <a:r>
              <a:rPr lang="fr-FR" sz="2000" dirty="0" err="1"/>
              <a:t>itself</a:t>
            </a:r>
            <a:r>
              <a:rPr lang="fr-FR" sz="2000" dirty="0"/>
              <a:t>. If T</a:t>
            </a:r>
            <a:r>
              <a:rPr lang="fr-FR" sz="2000" baseline="-25000" dirty="0"/>
              <a:t>1</a:t>
            </a:r>
            <a:r>
              <a:rPr lang="fr-FR" sz="2000" dirty="0"/>
              <a:t> </a:t>
            </a:r>
            <a:r>
              <a:rPr lang="fr-FR" sz="2000" dirty="0" err="1"/>
              <a:t>is</a:t>
            </a:r>
            <a:r>
              <a:rPr lang="fr-FR" sz="2000" dirty="0"/>
              <a:t> the one-</a:t>
            </a:r>
            <a:r>
              <a:rPr lang="fr-FR" sz="2000" dirty="0" err="1"/>
              <a:t>year</a:t>
            </a:r>
            <a:r>
              <a:rPr lang="fr-FR" sz="2000" dirty="0"/>
              <a:t> transition matrix and T</a:t>
            </a:r>
            <a:r>
              <a:rPr lang="fr-FR" sz="2000" baseline="-25000" dirty="0"/>
              <a:t>2</a:t>
            </a:r>
            <a:r>
              <a:rPr lang="fr-FR" sz="2000" dirty="0"/>
              <a:t> </a:t>
            </a:r>
            <a:r>
              <a:rPr lang="fr-FR" sz="2000" dirty="0" err="1"/>
              <a:t>is</a:t>
            </a:r>
            <a:r>
              <a:rPr lang="fr-FR" sz="2000" dirty="0"/>
              <a:t> the </a:t>
            </a:r>
            <a:r>
              <a:rPr lang="fr-FR" sz="2000" dirty="0" err="1"/>
              <a:t>two-years</a:t>
            </a:r>
            <a:r>
              <a:rPr lang="fr-FR" sz="2000" dirty="0"/>
              <a:t> transition matrix, </a:t>
            </a:r>
            <a:r>
              <a:rPr lang="fr-FR" sz="2000" dirty="0" err="1"/>
              <a:t>then</a:t>
            </a:r>
            <a:r>
              <a:rPr lang="fr-FR" sz="2000" dirty="0"/>
              <a:t>:</a:t>
            </a:r>
          </a:p>
          <a:p>
            <a:endParaRPr lang="fr-FR" dirty="0"/>
          </a:p>
        </p:txBody>
      </p:sp>
      <p:pic>
        <p:nvPicPr>
          <p:cNvPr id="7" name="Image 6">
            <a:extLst>
              <a:ext uri="{FF2B5EF4-FFF2-40B4-BE49-F238E27FC236}">
                <a16:creationId xmlns:a16="http://schemas.microsoft.com/office/drawing/2014/main" id="{DFFF90CE-856B-832C-F3B4-FC9B2A6C786A}"/>
              </a:ext>
            </a:extLst>
          </p:cNvPr>
          <p:cNvPicPr>
            <a:picLocks noChangeAspect="1"/>
          </p:cNvPicPr>
          <p:nvPr/>
        </p:nvPicPr>
        <p:blipFill>
          <a:blip r:embed="rId3"/>
          <a:stretch>
            <a:fillRect/>
          </a:stretch>
        </p:blipFill>
        <p:spPr>
          <a:xfrm>
            <a:off x="4735755" y="2578017"/>
            <a:ext cx="2151991" cy="561389"/>
          </a:xfrm>
          <a:prstGeom prst="rect">
            <a:avLst/>
          </a:prstGeom>
        </p:spPr>
      </p:pic>
      <p:sp>
        <p:nvSpPr>
          <p:cNvPr id="9" name="ZoneTexte 8">
            <a:extLst>
              <a:ext uri="{FF2B5EF4-FFF2-40B4-BE49-F238E27FC236}">
                <a16:creationId xmlns:a16="http://schemas.microsoft.com/office/drawing/2014/main" id="{3095D438-1800-2E39-E896-40C11D7B2740}"/>
              </a:ext>
            </a:extLst>
          </p:cNvPr>
          <p:cNvSpPr txBox="1"/>
          <p:nvPr/>
        </p:nvSpPr>
        <p:spPr>
          <a:xfrm>
            <a:off x="1179341" y="3296375"/>
            <a:ext cx="9569621" cy="113056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We can generalize this formula. To calculate the n-year transition matrix, we simply raise the T</a:t>
            </a:r>
            <a:r>
              <a:rPr lang="en-US" sz="2000" baseline="-25000" dirty="0">
                <a:effectLst/>
                <a:latin typeface="Calibri" panose="020F0502020204030204" pitchFamily="34" charset="0"/>
                <a:ea typeface="Calibri" panose="020F0502020204030204" pitchFamily="34" charset="0"/>
                <a:cs typeface="Calibri" panose="020F0502020204030204" pitchFamily="34" charset="0"/>
              </a:rPr>
              <a:t>1</a:t>
            </a:r>
            <a:r>
              <a:rPr lang="en-US" sz="2000" dirty="0">
                <a:effectLst/>
                <a:latin typeface="Calibri" panose="020F0502020204030204" pitchFamily="34" charset="0"/>
                <a:ea typeface="Calibri" panose="020F0502020204030204" pitchFamily="34" charset="0"/>
                <a:cs typeface="Calibri" panose="020F0502020204030204" pitchFamily="34" charset="0"/>
              </a:rPr>
              <a:t> to the n</a:t>
            </a:r>
            <a:r>
              <a:rPr lang="en-US"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000" dirty="0">
                <a:effectLst/>
                <a:latin typeface="Calibri" panose="020F0502020204030204" pitchFamily="34" charset="0"/>
                <a:ea typeface="Calibri" panose="020F0502020204030204" pitchFamily="34" charset="0"/>
                <a:cs typeface="Calibri" panose="020F0502020204030204" pitchFamily="34" charset="0"/>
              </a:rPr>
              <a:t> power, that is:</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pic>
        <p:nvPicPr>
          <p:cNvPr id="10" name="Image 9">
            <a:extLst>
              <a:ext uri="{FF2B5EF4-FFF2-40B4-BE49-F238E27FC236}">
                <a16:creationId xmlns:a16="http://schemas.microsoft.com/office/drawing/2014/main" id="{870E2E64-B184-5F8E-2666-C1DAB7EB7E2F}"/>
              </a:ext>
            </a:extLst>
          </p:cNvPr>
          <p:cNvPicPr>
            <a:picLocks noChangeAspect="1"/>
          </p:cNvPicPr>
          <p:nvPr/>
        </p:nvPicPr>
        <p:blipFill>
          <a:blip r:embed="rId4"/>
          <a:stretch>
            <a:fillRect/>
          </a:stretch>
        </p:blipFill>
        <p:spPr>
          <a:xfrm>
            <a:off x="5251650" y="4266293"/>
            <a:ext cx="1268320" cy="653377"/>
          </a:xfrm>
          <a:prstGeom prst="rect">
            <a:avLst/>
          </a:prstGeom>
        </p:spPr>
      </p:pic>
    </p:spTree>
    <p:extLst>
      <p:ext uri="{BB962C8B-B14F-4D97-AF65-F5344CB8AC3E}">
        <p14:creationId xmlns:p14="http://schemas.microsoft.com/office/powerpoint/2010/main" val="139198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27</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27</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Matrices de Transition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5" name="ZoneTexte 4">
            <a:extLst>
              <a:ext uri="{FF2B5EF4-FFF2-40B4-BE49-F238E27FC236}">
                <a16:creationId xmlns:a16="http://schemas.microsoft.com/office/drawing/2014/main" id="{D1439683-1502-20DF-74E8-B676822C558F}"/>
              </a:ext>
            </a:extLst>
          </p:cNvPr>
          <p:cNvSpPr txBox="1"/>
          <p:nvPr/>
        </p:nvSpPr>
        <p:spPr>
          <a:xfrm>
            <a:off x="463859" y="1485809"/>
            <a:ext cx="9904029" cy="407035"/>
          </a:xfrm>
          <a:prstGeom prst="rect">
            <a:avLst/>
          </a:prstGeom>
          <a:noFill/>
        </p:spPr>
        <p:txBody>
          <a:bodyPr wrap="square">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our example, applying this formula, we can obtain the 5-years transition matrix as follows:</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 5" descr="Une image contenant table&#10;&#10;Description générée automatiquement">
            <a:extLst>
              <a:ext uri="{FF2B5EF4-FFF2-40B4-BE49-F238E27FC236}">
                <a16:creationId xmlns:a16="http://schemas.microsoft.com/office/drawing/2014/main" id="{F2E229F3-64AD-9DCF-F13D-AFA43E17327D}"/>
              </a:ext>
            </a:extLst>
          </p:cNvPr>
          <p:cNvPicPr>
            <a:picLocks noChangeAspect="1"/>
          </p:cNvPicPr>
          <p:nvPr/>
        </p:nvPicPr>
        <p:blipFill>
          <a:blip r:embed="rId3"/>
          <a:stretch>
            <a:fillRect/>
          </a:stretch>
        </p:blipFill>
        <p:spPr>
          <a:xfrm>
            <a:off x="5846592" y="2763788"/>
            <a:ext cx="3660412" cy="1625332"/>
          </a:xfrm>
          <a:prstGeom prst="rect">
            <a:avLst/>
          </a:prstGeom>
        </p:spPr>
      </p:pic>
      <p:pic>
        <p:nvPicPr>
          <p:cNvPr id="11" name="Image 10" descr="Une image contenant table&#10;&#10;Description générée automatiquement">
            <a:extLst>
              <a:ext uri="{FF2B5EF4-FFF2-40B4-BE49-F238E27FC236}">
                <a16:creationId xmlns:a16="http://schemas.microsoft.com/office/drawing/2014/main" id="{3A6CEFCD-0AC9-BC5D-CDAD-844EBF03AE76}"/>
              </a:ext>
            </a:extLst>
          </p:cNvPr>
          <p:cNvPicPr>
            <a:picLocks noChangeAspect="1"/>
          </p:cNvPicPr>
          <p:nvPr/>
        </p:nvPicPr>
        <p:blipFill>
          <a:blip r:embed="rId4"/>
          <a:stretch>
            <a:fillRect/>
          </a:stretch>
        </p:blipFill>
        <p:spPr>
          <a:xfrm>
            <a:off x="1406182" y="2763788"/>
            <a:ext cx="3699029" cy="1625331"/>
          </a:xfrm>
          <a:prstGeom prst="rect">
            <a:avLst/>
          </a:prstGeom>
        </p:spPr>
      </p:pic>
    </p:spTree>
    <p:extLst>
      <p:ext uri="{BB962C8B-B14F-4D97-AF65-F5344CB8AC3E}">
        <p14:creationId xmlns:p14="http://schemas.microsoft.com/office/powerpoint/2010/main" val="16871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28</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28</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cs typeface="Calibri" panose="020F0502020204030204" pitchFamily="34" charset="0"/>
              </a:rPr>
              <a:t>PD </a:t>
            </a:r>
            <a:r>
              <a:rPr lang="fr-FR" sz="2000" b="1" dirty="0" err="1">
                <a:solidFill>
                  <a:srgbClr val="1F3864"/>
                </a:solidFill>
                <a:latin typeface="Calibri" panose="020F0502020204030204" pitchFamily="34" charset="0"/>
                <a:cs typeface="Calibri" panose="020F0502020204030204" pitchFamily="34" charset="0"/>
              </a:rPr>
              <a:t>Term</a:t>
            </a:r>
            <a:r>
              <a:rPr lang="fr-FR" sz="2000" b="1" dirty="0">
                <a:solidFill>
                  <a:srgbClr val="1F3864"/>
                </a:solidFill>
                <a:latin typeface="Calibri" panose="020F0502020204030204" pitchFamily="34" charset="0"/>
                <a:cs typeface="Calibri" panose="020F0502020204030204" pitchFamily="34" charset="0"/>
              </a:rPr>
              <a:t> Structure</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4" name="Image 3">
            <a:extLst>
              <a:ext uri="{FF2B5EF4-FFF2-40B4-BE49-F238E27FC236}">
                <a16:creationId xmlns:a16="http://schemas.microsoft.com/office/drawing/2014/main" id="{A3270122-81F6-2657-84D8-7CCAA5F5761D}"/>
              </a:ext>
            </a:extLst>
          </p:cNvPr>
          <p:cNvPicPr>
            <a:picLocks noChangeAspect="1"/>
          </p:cNvPicPr>
          <p:nvPr/>
        </p:nvPicPr>
        <p:blipFill>
          <a:blip r:embed="rId3"/>
          <a:stretch>
            <a:fillRect/>
          </a:stretch>
        </p:blipFill>
        <p:spPr>
          <a:xfrm>
            <a:off x="1913207" y="1433452"/>
            <a:ext cx="8904824" cy="4432565"/>
          </a:xfrm>
          <a:prstGeom prst="rect">
            <a:avLst/>
          </a:prstGeom>
        </p:spPr>
      </p:pic>
    </p:spTree>
    <p:extLst>
      <p:ext uri="{BB962C8B-B14F-4D97-AF65-F5344CB8AC3E}">
        <p14:creationId xmlns:p14="http://schemas.microsoft.com/office/powerpoint/2010/main" val="1957586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29</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29</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Credit</a:t>
            </a:r>
            <a:r>
              <a:rPr lang="fr-FR" sz="2000" b="1" dirty="0">
                <a:solidFill>
                  <a:srgbClr val="1F3864"/>
                </a:solidFill>
                <a:latin typeface="Calibri" panose="020F0502020204030204" pitchFamily="34"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VaR</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2" name="Image 1" descr="Une image contenant table&#10;&#10;Description générée automatiquement">
            <a:extLst>
              <a:ext uri="{FF2B5EF4-FFF2-40B4-BE49-F238E27FC236}">
                <a16:creationId xmlns:a16="http://schemas.microsoft.com/office/drawing/2014/main" id="{514C83DC-360B-F46F-A391-AB9C63A97A1A}"/>
              </a:ext>
            </a:extLst>
          </p:cNvPr>
          <p:cNvPicPr>
            <a:picLocks noChangeAspect="1"/>
          </p:cNvPicPr>
          <p:nvPr/>
        </p:nvPicPr>
        <p:blipFill>
          <a:blip r:embed="rId3"/>
          <a:stretch>
            <a:fillRect/>
          </a:stretch>
        </p:blipFill>
        <p:spPr>
          <a:xfrm>
            <a:off x="1871004" y="1983545"/>
            <a:ext cx="7934178" cy="3981157"/>
          </a:xfrm>
          <a:prstGeom prst="rect">
            <a:avLst/>
          </a:prstGeom>
        </p:spPr>
      </p:pic>
      <p:sp>
        <p:nvSpPr>
          <p:cNvPr id="5" name="ZoneTexte 4">
            <a:extLst>
              <a:ext uri="{FF2B5EF4-FFF2-40B4-BE49-F238E27FC236}">
                <a16:creationId xmlns:a16="http://schemas.microsoft.com/office/drawing/2014/main" id="{39BC1A8F-EE7A-CC08-8054-084D72A84555}"/>
              </a:ext>
            </a:extLst>
          </p:cNvPr>
          <p:cNvSpPr txBox="1"/>
          <p:nvPr/>
        </p:nvSpPr>
        <p:spPr>
          <a:xfrm>
            <a:off x="914400" y="1350498"/>
            <a:ext cx="4740812" cy="369332"/>
          </a:xfrm>
          <a:prstGeom prst="rect">
            <a:avLst/>
          </a:prstGeom>
          <a:noFill/>
        </p:spPr>
        <p:txBody>
          <a:bodyPr wrap="square" rtlCol="0">
            <a:spAutoFit/>
          </a:bodyPr>
          <a:lstStyle/>
          <a:p>
            <a:r>
              <a:rPr lang="fr-FR" b="1" dirty="0"/>
              <a:t>Exemple 1</a:t>
            </a:r>
          </a:p>
        </p:txBody>
      </p:sp>
    </p:spTree>
    <p:extLst>
      <p:ext uri="{BB962C8B-B14F-4D97-AF65-F5344CB8AC3E}">
        <p14:creationId xmlns:p14="http://schemas.microsoft.com/office/powerpoint/2010/main" val="6709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Introduction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Flèche : pentagone 3">
            <a:extLst>
              <a:ext uri="{FF2B5EF4-FFF2-40B4-BE49-F238E27FC236}">
                <a16:creationId xmlns:a16="http://schemas.microsoft.com/office/drawing/2014/main" id="{A9219B0B-FF9D-0661-B5B5-ECFE0833D718}"/>
              </a:ext>
            </a:extLst>
          </p:cNvPr>
          <p:cNvSpPr/>
          <p:nvPr/>
        </p:nvSpPr>
        <p:spPr>
          <a:xfrm>
            <a:off x="609603" y="2769704"/>
            <a:ext cx="2517914" cy="1590261"/>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Perte Attendue</a:t>
            </a:r>
          </a:p>
          <a:p>
            <a:pPr algn="ctr"/>
            <a:r>
              <a:rPr lang="fr-FR" sz="2400" b="1" dirty="0"/>
              <a:t>(ECL)</a:t>
            </a:r>
          </a:p>
        </p:txBody>
      </p:sp>
      <p:sp>
        <p:nvSpPr>
          <p:cNvPr id="5" name="Est égal à 4">
            <a:extLst>
              <a:ext uri="{FF2B5EF4-FFF2-40B4-BE49-F238E27FC236}">
                <a16:creationId xmlns:a16="http://schemas.microsoft.com/office/drawing/2014/main" id="{723623D6-7A77-7F11-A785-C346C991C82E}"/>
              </a:ext>
            </a:extLst>
          </p:cNvPr>
          <p:cNvSpPr/>
          <p:nvPr/>
        </p:nvSpPr>
        <p:spPr>
          <a:xfrm>
            <a:off x="3140761" y="3285709"/>
            <a:ext cx="636105" cy="558249"/>
          </a:xfrm>
          <a:prstGeom prst="mathEqual">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7" name="Décagone 6">
            <a:extLst>
              <a:ext uri="{FF2B5EF4-FFF2-40B4-BE49-F238E27FC236}">
                <a16:creationId xmlns:a16="http://schemas.microsoft.com/office/drawing/2014/main" id="{4D2AED61-9C05-AA17-3AF7-E1199FA29615}"/>
              </a:ext>
            </a:extLst>
          </p:cNvPr>
          <p:cNvSpPr/>
          <p:nvPr/>
        </p:nvSpPr>
        <p:spPr>
          <a:xfrm>
            <a:off x="3829875" y="2637180"/>
            <a:ext cx="1908313" cy="1855305"/>
          </a:xfrm>
          <a:prstGeom prst="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002060"/>
                </a:solidFill>
              </a:rPr>
              <a:t>Probabilité de Défaut</a:t>
            </a:r>
          </a:p>
          <a:p>
            <a:pPr algn="ctr"/>
            <a:r>
              <a:rPr lang="fr-FR" sz="2000" b="1" dirty="0">
                <a:solidFill>
                  <a:srgbClr val="002060"/>
                </a:solidFill>
              </a:rPr>
              <a:t>(PD)</a:t>
            </a:r>
          </a:p>
        </p:txBody>
      </p:sp>
      <p:sp>
        <p:nvSpPr>
          <p:cNvPr id="9" name="Signe de multiplication 8">
            <a:extLst>
              <a:ext uri="{FF2B5EF4-FFF2-40B4-BE49-F238E27FC236}">
                <a16:creationId xmlns:a16="http://schemas.microsoft.com/office/drawing/2014/main" id="{D0E5F6A9-E13F-F0E6-1987-28C9DD601058}"/>
              </a:ext>
            </a:extLst>
          </p:cNvPr>
          <p:cNvSpPr/>
          <p:nvPr/>
        </p:nvSpPr>
        <p:spPr>
          <a:xfrm>
            <a:off x="5764697" y="3285709"/>
            <a:ext cx="569833" cy="558249"/>
          </a:xfrm>
          <a:prstGeom prst="mathMultiply">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endParaRPr>
          </a:p>
        </p:txBody>
      </p:sp>
      <p:sp>
        <p:nvSpPr>
          <p:cNvPr id="11" name="Décagone 10">
            <a:extLst>
              <a:ext uri="{FF2B5EF4-FFF2-40B4-BE49-F238E27FC236}">
                <a16:creationId xmlns:a16="http://schemas.microsoft.com/office/drawing/2014/main" id="{63EA169D-17E6-F084-7B15-6BBFD71C9656}"/>
              </a:ext>
            </a:extLst>
          </p:cNvPr>
          <p:cNvSpPr/>
          <p:nvPr/>
        </p:nvSpPr>
        <p:spPr>
          <a:xfrm>
            <a:off x="6367684" y="2637179"/>
            <a:ext cx="1908313" cy="1855305"/>
          </a:xfrm>
          <a:prstGeom prst="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002060"/>
                </a:solidFill>
              </a:rPr>
              <a:t>Total Exposé</a:t>
            </a:r>
          </a:p>
          <a:p>
            <a:pPr algn="ctr"/>
            <a:r>
              <a:rPr lang="fr-FR" sz="2000" b="1" dirty="0">
                <a:solidFill>
                  <a:srgbClr val="002060"/>
                </a:solidFill>
              </a:rPr>
              <a:t>(EAD)</a:t>
            </a:r>
          </a:p>
        </p:txBody>
      </p:sp>
      <p:sp>
        <p:nvSpPr>
          <p:cNvPr id="12" name="Signe de multiplication 11">
            <a:extLst>
              <a:ext uri="{FF2B5EF4-FFF2-40B4-BE49-F238E27FC236}">
                <a16:creationId xmlns:a16="http://schemas.microsoft.com/office/drawing/2014/main" id="{F6A26C36-ACE2-A3C4-9FFC-247BC004F391}"/>
              </a:ext>
            </a:extLst>
          </p:cNvPr>
          <p:cNvSpPr/>
          <p:nvPr/>
        </p:nvSpPr>
        <p:spPr>
          <a:xfrm>
            <a:off x="8275997" y="3280008"/>
            <a:ext cx="569833" cy="558249"/>
          </a:xfrm>
          <a:prstGeom prst="mathMultiply">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2">
                  <a:lumMod val="50000"/>
                </a:schemeClr>
              </a:solidFill>
            </a:endParaRPr>
          </a:p>
        </p:txBody>
      </p:sp>
      <p:sp>
        <p:nvSpPr>
          <p:cNvPr id="13" name="Décagone 12">
            <a:extLst>
              <a:ext uri="{FF2B5EF4-FFF2-40B4-BE49-F238E27FC236}">
                <a16:creationId xmlns:a16="http://schemas.microsoft.com/office/drawing/2014/main" id="{E5BCB2C0-70F0-F274-8FCE-1306FB366350}"/>
              </a:ext>
            </a:extLst>
          </p:cNvPr>
          <p:cNvSpPr/>
          <p:nvPr/>
        </p:nvSpPr>
        <p:spPr>
          <a:xfrm>
            <a:off x="8905477" y="2631479"/>
            <a:ext cx="1908313" cy="1855305"/>
          </a:xfrm>
          <a:prstGeom prst="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002060"/>
                </a:solidFill>
              </a:rPr>
              <a:t>Taux de Perte en cas de Défaut</a:t>
            </a:r>
          </a:p>
          <a:p>
            <a:pPr algn="ctr"/>
            <a:r>
              <a:rPr lang="fr-FR" sz="2000" b="1" dirty="0">
                <a:solidFill>
                  <a:srgbClr val="002060"/>
                </a:solidFill>
              </a:rPr>
              <a:t>(LGD)</a:t>
            </a:r>
          </a:p>
        </p:txBody>
      </p:sp>
    </p:spTree>
    <p:extLst>
      <p:ext uri="{BB962C8B-B14F-4D97-AF65-F5344CB8AC3E}">
        <p14:creationId xmlns:p14="http://schemas.microsoft.com/office/powerpoint/2010/main" val="172119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30</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30</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Credit</a:t>
            </a:r>
            <a:r>
              <a:rPr lang="fr-FR" sz="2000" b="1" dirty="0">
                <a:solidFill>
                  <a:srgbClr val="1F3864"/>
                </a:solidFill>
                <a:latin typeface="Calibri" panose="020F0502020204030204" pitchFamily="34" charset="0"/>
                <a:cs typeface="Calibri" panose="020F0502020204030204" pitchFamily="34" charset="0"/>
              </a:rPr>
              <a:t> </a:t>
            </a:r>
            <a:r>
              <a:rPr lang="fr-FR" sz="2000" b="1" dirty="0" err="1">
                <a:solidFill>
                  <a:srgbClr val="1F3864"/>
                </a:solidFill>
                <a:latin typeface="Calibri" panose="020F0502020204030204" pitchFamily="34" charset="0"/>
                <a:cs typeface="Calibri" panose="020F0502020204030204" pitchFamily="34" charset="0"/>
              </a:rPr>
              <a:t>VaR</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5" name="ZoneTexte 4">
            <a:extLst>
              <a:ext uri="{FF2B5EF4-FFF2-40B4-BE49-F238E27FC236}">
                <a16:creationId xmlns:a16="http://schemas.microsoft.com/office/drawing/2014/main" id="{39BC1A8F-EE7A-CC08-8054-084D72A84555}"/>
              </a:ext>
            </a:extLst>
          </p:cNvPr>
          <p:cNvSpPr txBox="1"/>
          <p:nvPr/>
        </p:nvSpPr>
        <p:spPr>
          <a:xfrm>
            <a:off x="914400" y="1350498"/>
            <a:ext cx="4740812" cy="369332"/>
          </a:xfrm>
          <a:prstGeom prst="rect">
            <a:avLst/>
          </a:prstGeom>
          <a:noFill/>
        </p:spPr>
        <p:txBody>
          <a:bodyPr wrap="square" rtlCol="0">
            <a:spAutoFit/>
          </a:bodyPr>
          <a:lstStyle/>
          <a:p>
            <a:r>
              <a:rPr lang="fr-FR" b="1" dirty="0"/>
              <a:t>Exemple 2</a:t>
            </a:r>
          </a:p>
        </p:txBody>
      </p:sp>
      <p:pic>
        <p:nvPicPr>
          <p:cNvPr id="6" name="Image 5">
            <a:extLst>
              <a:ext uri="{FF2B5EF4-FFF2-40B4-BE49-F238E27FC236}">
                <a16:creationId xmlns:a16="http://schemas.microsoft.com/office/drawing/2014/main" id="{DB505C1F-EB2A-E952-5FF3-2E59891D389F}"/>
              </a:ext>
            </a:extLst>
          </p:cNvPr>
          <p:cNvPicPr>
            <a:picLocks noChangeAspect="1"/>
          </p:cNvPicPr>
          <p:nvPr/>
        </p:nvPicPr>
        <p:blipFill>
          <a:blip r:embed="rId3"/>
          <a:stretch>
            <a:fillRect/>
          </a:stretch>
        </p:blipFill>
        <p:spPr>
          <a:xfrm>
            <a:off x="1839909" y="2279332"/>
            <a:ext cx="8158484" cy="2299335"/>
          </a:xfrm>
          <a:prstGeom prst="rect">
            <a:avLst/>
          </a:prstGeom>
        </p:spPr>
      </p:pic>
    </p:spTree>
    <p:extLst>
      <p:ext uri="{BB962C8B-B14F-4D97-AF65-F5344CB8AC3E}">
        <p14:creationId xmlns:p14="http://schemas.microsoft.com/office/powerpoint/2010/main" val="3277415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31</a:t>
            </a:fld>
            <a:endParaRPr lang="en-US" sz="105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31</a:t>
            </a:fld>
            <a:endParaRPr lang="en-US" sz="1050"/>
          </a:p>
        </p:txBody>
      </p:sp>
      <p:pic>
        <p:nvPicPr>
          <p:cNvPr id="4" name="Image 3">
            <a:extLst>
              <a:ext uri="{FF2B5EF4-FFF2-40B4-BE49-F238E27FC236}">
                <a16:creationId xmlns:a16="http://schemas.microsoft.com/office/drawing/2014/main" id="{C32A7F70-1094-4750-9EA0-B76983A0D978}"/>
              </a:ext>
            </a:extLst>
          </p:cNvPr>
          <p:cNvPicPr>
            <a:picLocks noChangeAspect="1"/>
          </p:cNvPicPr>
          <p:nvPr/>
        </p:nvPicPr>
        <p:blipFill>
          <a:blip r:embed="rId3"/>
          <a:stretch>
            <a:fillRect/>
          </a:stretch>
        </p:blipFill>
        <p:spPr>
          <a:xfrm>
            <a:off x="2647950" y="1343387"/>
            <a:ext cx="6896100" cy="3305175"/>
          </a:xfrm>
          <a:prstGeom prst="rect">
            <a:avLst/>
          </a:prstGeom>
        </p:spPr>
      </p:pic>
    </p:spTree>
    <p:extLst>
      <p:ext uri="{BB962C8B-B14F-4D97-AF65-F5344CB8AC3E}">
        <p14:creationId xmlns:p14="http://schemas.microsoft.com/office/powerpoint/2010/main" val="294270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4</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4</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Introduction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6" name="ZoneTexte 5">
            <a:extLst>
              <a:ext uri="{FF2B5EF4-FFF2-40B4-BE49-F238E27FC236}">
                <a16:creationId xmlns:a16="http://schemas.microsoft.com/office/drawing/2014/main" id="{557B6433-71EE-0F75-FD7D-546EE0183438}"/>
              </a:ext>
            </a:extLst>
          </p:cNvPr>
          <p:cNvSpPr txBox="1"/>
          <p:nvPr/>
        </p:nvSpPr>
        <p:spPr>
          <a:xfrm>
            <a:off x="657664" y="1194432"/>
            <a:ext cx="10413610" cy="5132815"/>
          </a:xfrm>
          <a:prstGeom prst="rect">
            <a:avLst/>
          </a:prstGeom>
          <a:noFill/>
        </p:spPr>
        <p:txBody>
          <a:bodyPr wrap="square">
            <a:spAutoFit/>
          </a:bodyPr>
          <a:lstStyle/>
          <a:p>
            <a:pPr marL="342900" lvl="0" indent="-342900">
              <a:lnSpc>
                <a:spcPct val="150000"/>
              </a:lnSpc>
              <a:spcBef>
                <a:spcPts val="1200"/>
              </a:spcBef>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Default:</a:t>
            </a:r>
            <a:r>
              <a:rPr lang="en-US" sz="1800" dirty="0">
                <a:effectLst/>
                <a:latin typeface="Calibri" panose="020F0502020204030204" pitchFamily="34" charset="0"/>
                <a:ea typeface="Calibri" panose="020F0502020204030204" pitchFamily="34" charset="0"/>
                <a:cs typeface="Calibri" panose="020F0502020204030204" pitchFamily="34" charset="0"/>
              </a:rPr>
              <a:t> which is a discrete state for the counterparty—either the counterparty is in default or not. This occurs with some </a:t>
            </a:r>
            <a:r>
              <a:rPr lang="en-US" sz="1800" b="1" dirty="0">
                <a:effectLst/>
                <a:latin typeface="Calibri" panose="020F0502020204030204" pitchFamily="34" charset="0"/>
                <a:ea typeface="Calibri" panose="020F0502020204030204" pitchFamily="34" charset="0"/>
                <a:cs typeface="Calibri" panose="020F0502020204030204" pitchFamily="34" charset="0"/>
              </a:rPr>
              <a:t>probability of default (PD)</a:t>
            </a:r>
            <a:r>
              <a:rPr lang="en-US" sz="1800" dirty="0">
                <a:effectLst/>
                <a:latin typeface="Calibri" panose="020F0502020204030204" pitchFamily="34" charset="0"/>
                <a:ea typeface="Calibri" panose="020F0502020204030204" pitchFamily="34" charset="0"/>
                <a:cs typeface="Calibri" panose="020F0502020204030204" pitchFamily="34" charset="0"/>
              </a:rPr>
              <a:t>. probability of default per rating grade gives the average percentage of obligors that default in this rating grade in the course of one year.</a:t>
            </a:r>
          </a:p>
          <a:p>
            <a:pPr marL="342900" indent="-342900">
              <a:lnSpc>
                <a:spcPct val="150000"/>
              </a:lnSpc>
              <a:spcBef>
                <a:spcPts val="1200"/>
              </a:spcBef>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Credit exposure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(CE): </a:t>
            </a:r>
            <a:r>
              <a:rPr lang="en-US" sz="1800" dirty="0">
                <a:effectLst/>
                <a:latin typeface="Calibri" panose="020F0502020204030204" pitchFamily="34" charset="0"/>
                <a:ea typeface="Calibri" panose="020F0502020204030204" pitchFamily="34" charset="0"/>
                <a:cs typeface="Calibri" panose="020F0502020204030204" pitchFamily="34" charset="0"/>
              </a:rPr>
              <a:t>which is the economic or market value of the claim on the counterparty. It is also called </a:t>
            </a:r>
            <a:r>
              <a:rPr lang="en-US" sz="1800" b="1" dirty="0">
                <a:effectLst/>
                <a:latin typeface="Calibri" panose="020F0502020204030204" pitchFamily="34" charset="0"/>
                <a:ea typeface="Calibri" panose="020F0502020204030204" pitchFamily="34" charset="0"/>
                <a:cs typeface="Calibri" panose="020F0502020204030204" pitchFamily="34" charset="0"/>
              </a:rPr>
              <a:t>exposure at default (EAD)</a:t>
            </a:r>
            <a:r>
              <a:rPr lang="en-US" sz="1800" dirty="0">
                <a:effectLst/>
                <a:latin typeface="Calibri" panose="020F0502020204030204" pitchFamily="34" charset="0"/>
                <a:ea typeface="Calibri" panose="020F0502020204030204" pitchFamily="34" charset="0"/>
                <a:cs typeface="Calibri" panose="020F0502020204030204" pitchFamily="34" charset="0"/>
              </a:rPr>
              <a:t> at the time of default. EAD gives an estimate of the amount outstanding (drawn amounts plus likely future drawdowns of yet undrawn lines) in case the borrower defaults.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Bef>
                <a:spcPts val="1200"/>
              </a:spcBef>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Loss given default (LGD):</a:t>
            </a:r>
            <a:r>
              <a:rPr lang="en-US" sz="1800" dirty="0">
                <a:effectLst/>
                <a:latin typeface="Calibri" panose="020F0502020204030204" pitchFamily="34" charset="0"/>
                <a:ea typeface="Calibri" panose="020F0502020204030204" pitchFamily="34" charset="0"/>
                <a:cs typeface="Calibri" panose="020F0502020204030204" pitchFamily="34" charset="0"/>
              </a:rPr>
              <a:t> which represents the fractional loss due to default. As an example, take a situation where default results in a fractional recovery rate of 40% only. LGD is then 60% of the exposure. LGD gives the percentage of exposure the bank might lose in case the borrower defaults. These losses are usually shown as a percentage of EAD, and depend, amongst others, on the type and amount of collateral as well as the type of borrower and the expected proceeds from the work-out of the assets.</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637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5</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5</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Introduction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2" name="Image 1">
            <a:extLst>
              <a:ext uri="{FF2B5EF4-FFF2-40B4-BE49-F238E27FC236}">
                <a16:creationId xmlns:a16="http://schemas.microsoft.com/office/drawing/2014/main" id="{0DD2CC00-05B6-60B2-AB9E-430D997BD85E}"/>
              </a:ext>
            </a:extLst>
          </p:cNvPr>
          <p:cNvPicPr>
            <a:picLocks noChangeAspect="1"/>
          </p:cNvPicPr>
          <p:nvPr/>
        </p:nvPicPr>
        <p:blipFill>
          <a:blip r:embed="rId3"/>
          <a:stretch>
            <a:fillRect/>
          </a:stretch>
        </p:blipFill>
        <p:spPr>
          <a:xfrm>
            <a:off x="2616591" y="1685435"/>
            <a:ext cx="6006905" cy="4195895"/>
          </a:xfrm>
          <a:prstGeom prst="rect">
            <a:avLst/>
          </a:prstGeom>
          <a:ln>
            <a:solidFill>
              <a:schemeClr val="accent1"/>
            </a:solidFill>
          </a:ln>
          <a:effectLst/>
        </p:spPr>
      </p:pic>
    </p:spTree>
    <p:extLst>
      <p:ext uri="{BB962C8B-B14F-4D97-AF65-F5344CB8AC3E}">
        <p14:creationId xmlns:p14="http://schemas.microsoft.com/office/powerpoint/2010/main" val="111605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6</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6</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Introduction</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5" name="ZoneTexte 4">
            <a:extLst>
              <a:ext uri="{FF2B5EF4-FFF2-40B4-BE49-F238E27FC236}">
                <a16:creationId xmlns:a16="http://schemas.microsoft.com/office/drawing/2014/main" id="{FA764A04-DEF3-98E8-0B5A-BBE60CA54226}"/>
              </a:ext>
            </a:extLst>
          </p:cNvPr>
          <p:cNvSpPr txBox="1"/>
          <p:nvPr/>
        </p:nvSpPr>
        <p:spPr>
          <a:xfrm>
            <a:off x="463859" y="1640553"/>
            <a:ext cx="10888769" cy="4979376"/>
          </a:xfrm>
          <a:prstGeom prst="rect">
            <a:avLst/>
          </a:prstGeom>
          <a:noFill/>
        </p:spPr>
        <p:txBody>
          <a:bodyPr wrap="square">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There are three main reasons explaining why regulations are in place for banks</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Fragile banking functions: </a:t>
            </a:r>
            <a:r>
              <a:rPr lang="en-US" sz="1800" dirty="0">
                <a:effectLst/>
                <a:latin typeface="Calibri" panose="020F0502020204030204" pitchFamily="34" charset="0"/>
                <a:ea typeface="Calibri" panose="020F0502020204030204" pitchFamily="34" charset="0"/>
              </a:rPr>
              <a:t>In banking, the deposits received from households are considered as liabilities while loans offered constitute as its assets. Therefore, the bank’s balance sheet largely consists of liquid liabilities and illiquid assets</a:t>
            </a:r>
          </a:p>
          <a:p>
            <a:pPr marL="34290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Presence of systemic risk: </a:t>
            </a:r>
            <a:r>
              <a:rPr lang="en-US" sz="1800" dirty="0">
                <a:effectLst/>
                <a:latin typeface="Calibri" panose="020F0502020204030204" pitchFamily="34" charset="0"/>
                <a:ea typeface="Calibri" panose="020F0502020204030204" pitchFamily="34" charset="0"/>
              </a:rPr>
              <a:t>Financial institutions and banks that are huge and highly interconnected impose systemic risk to the banking system. A default by a bank can lead to the default of its creditor banks on their own counterparties and so on.</a:t>
            </a:r>
          </a:p>
          <a:p>
            <a:pPr marL="34290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Protection of depositors: </a:t>
            </a:r>
            <a:r>
              <a:rPr lang="en-US" sz="1800" dirty="0">
                <a:effectLst/>
                <a:latin typeface="Calibri" panose="020F0502020204030204" pitchFamily="34" charset="0"/>
                <a:ea typeface="Calibri" panose="020F0502020204030204" pitchFamily="34" charset="0"/>
              </a:rPr>
              <a:t>The depositors, being the creditors of a bank are usually not well informed on the bank’s investment activities. Moral hazard may emerge when banks engage in investments that are too risky at the cost of its depositors.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054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7</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7</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Marché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a:solidFill>
                  <a:srgbClr val="1F3864"/>
                </a:solidFill>
                <a:latin typeface="Calibri" panose="020F0502020204030204" pitchFamily="34" charset="0"/>
              </a:rPr>
              <a:t>Les Mesures de Risque</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D12ED8DF-C75A-4E46-85E1-F84A64BCE0F5}"/>
              </a:ext>
            </a:extLst>
          </p:cNvPr>
          <p:cNvSpPr txBox="1"/>
          <p:nvPr/>
        </p:nvSpPr>
        <p:spPr>
          <a:xfrm>
            <a:off x="4121624" y="6422373"/>
            <a:ext cx="3944203" cy="435627"/>
          </a:xfrm>
          <a:prstGeom prst="rect">
            <a:avLst/>
          </a:prstGeom>
          <a:solidFill>
            <a:schemeClr val="bg1"/>
          </a:solidFill>
        </p:spPr>
        <p:txBody>
          <a:bodyPr wrap="square" rtlCol="0">
            <a:spAutoFit/>
          </a:bodyPr>
          <a:lstStyle/>
          <a:p>
            <a:endParaRPr lang="fr-FR" dirty="0"/>
          </a:p>
        </p:txBody>
      </p:sp>
      <p:sp>
        <p:nvSpPr>
          <p:cNvPr id="2" name="ZoneTexte 1">
            <a:extLst>
              <a:ext uri="{FF2B5EF4-FFF2-40B4-BE49-F238E27FC236}">
                <a16:creationId xmlns:a16="http://schemas.microsoft.com/office/drawing/2014/main" id="{5DAB8DEC-329E-43B1-852F-2A133602A89A}"/>
              </a:ext>
            </a:extLst>
          </p:cNvPr>
          <p:cNvSpPr txBox="1"/>
          <p:nvPr/>
        </p:nvSpPr>
        <p:spPr>
          <a:xfrm>
            <a:off x="463860" y="1322362"/>
            <a:ext cx="10959106" cy="400110"/>
          </a:xfrm>
          <a:prstGeom prst="rect">
            <a:avLst/>
          </a:prstGeom>
          <a:noFill/>
        </p:spPr>
        <p:txBody>
          <a:bodyPr wrap="square" rtlCol="0">
            <a:spAutoFit/>
          </a:bodyPr>
          <a:lstStyle/>
          <a:p>
            <a:r>
              <a:rPr lang="fr-FR" sz="2000" b="1" dirty="0">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Les limites de la </a:t>
            </a:r>
            <a:r>
              <a:rPr lang="fr-FR" sz="2000" b="1" dirty="0" err="1">
                <a:solidFill>
                  <a:srgbClr val="1F3864"/>
                </a:solidFill>
                <a:effectLst/>
                <a:latin typeface="Calibri" panose="020F0502020204030204" pitchFamily="34" charset="0"/>
                <a:ea typeface="Times New Roman" panose="02020603050405020304" pitchFamily="18" charset="0"/>
                <a:cs typeface="Times New Roman" panose="02020603050405020304" pitchFamily="18" charset="0"/>
              </a:rPr>
              <a:t>VaR</a:t>
            </a: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B5BA936D-CAA4-4ED2-8BBA-CEB5EF56A5F5}"/>
              </a:ext>
            </a:extLst>
          </p:cNvPr>
          <p:cNvPicPr/>
          <p:nvPr/>
        </p:nvPicPr>
        <p:blipFill>
          <a:blip r:embed="rId3"/>
          <a:stretch>
            <a:fillRect/>
          </a:stretch>
        </p:blipFill>
        <p:spPr>
          <a:xfrm>
            <a:off x="6227300" y="2532185"/>
            <a:ext cx="4956515" cy="3162670"/>
          </a:xfrm>
          <a:prstGeom prst="rect">
            <a:avLst/>
          </a:prstGeom>
        </p:spPr>
      </p:pic>
      <p:pic>
        <p:nvPicPr>
          <p:cNvPr id="9" name="Image 8">
            <a:extLst>
              <a:ext uri="{FF2B5EF4-FFF2-40B4-BE49-F238E27FC236}">
                <a16:creationId xmlns:a16="http://schemas.microsoft.com/office/drawing/2014/main" id="{7C5F54EA-A8C1-4EE1-B5C1-1262B66F014B}"/>
              </a:ext>
            </a:extLst>
          </p:cNvPr>
          <p:cNvPicPr/>
          <p:nvPr/>
        </p:nvPicPr>
        <p:blipFill>
          <a:blip r:embed="rId4"/>
          <a:stretch>
            <a:fillRect/>
          </a:stretch>
        </p:blipFill>
        <p:spPr>
          <a:xfrm>
            <a:off x="1322363" y="2372994"/>
            <a:ext cx="4642339" cy="3549503"/>
          </a:xfrm>
          <a:prstGeom prst="rect">
            <a:avLst/>
          </a:prstGeom>
        </p:spPr>
      </p:pic>
    </p:spTree>
    <p:extLst>
      <p:ext uri="{BB962C8B-B14F-4D97-AF65-F5344CB8AC3E}">
        <p14:creationId xmlns:p14="http://schemas.microsoft.com/office/powerpoint/2010/main" val="3232467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8</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8</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ea typeface="EYInterstate" charset="0"/>
                <a:cs typeface="Calibri" panose="020F0502020204030204" pitchFamily="34" charset="0"/>
              </a:rPr>
              <a:t>Expected</a:t>
            </a:r>
            <a:r>
              <a:rPr lang="fr-FR" sz="2000" b="1" dirty="0">
                <a:solidFill>
                  <a:srgbClr val="1F3864"/>
                </a:solidFill>
                <a:latin typeface="Calibri" panose="020F0502020204030204" pitchFamily="34" charset="0"/>
                <a:ea typeface="EYInterstate" charset="0"/>
                <a:cs typeface="Calibri" panose="020F0502020204030204" pitchFamily="34" charset="0"/>
              </a:rPr>
              <a:t> and </a:t>
            </a:r>
            <a:r>
              <a:rPr lang="fr-FR" sz="2000" b="1" dirty="0" err="1">
                <a:solidFill>
                  <a:srgbClr val="1F3864"/>
                </a:solidFill>
                <a:latin typeface="Calibri" panose="020F0502020204030204" pitchFamily="34" charset="0"/>
                <a:ea typeface="EYInterstate" charset="0"/>
                <a:cs typeface="Calibri" panose="020F0502020204030204" pitchFamily="34" charset="0"/>
              </a:rPr>
              <a:t>Unexpected</a:t>
            </a:r>
            <a:r>
              <a:rPr lang="fr-FR" sz="2000" b="1" dirty="0">
                <a:solidFill>
                  <a:srgbClr val="1F3864"/>
                </a:solidFill>
                <a:latin typeface="Calibri" panose="020F050202020403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ea typeface="EYInterstate" charset="0"/>
                <a:cs typeface="Calibri" panose="020F0502020204030204" pitchFamily="34" charset="0"/>
              </a:rPr>
              <a:t>Loss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pic>
        <p:nvPicPr>
          <p:cNvPr id="2" name="Image 1">
            <a:extLst>
              <a:ext uri="{FF2B5EF4-FFF2-40B4-BE49-F238E27FC236}">
                <a16:creationId xmlns:a16="http://schemas.microsoft.com/office/drawing/2014/main" id="{0AE04C43-9F80-0C33-EA8E-872F28ACD0C0}"/>
              </a:ext>
            </a:extLst>
          </p:cNvPr>
          <p:cNvPicPr>
            <a:picLocks noChangeAspect="1"/>
          </p:cNvPicPr>
          <p:nvPr/>
        </p:nvPicPr>
        <p:blipFill>
          <a:blip r:embed="rId3"/>
          <a:stretch>
            <a:fillRect/>
          </a:stretch>
        </p:blipFill>
        <p:spPr>
          <a:xfrm>
            <a:off x="1463040" y="1402303"/>
            <a:ext cx="8595360" cy="4396374"/>
          </a:xfrm>
          <a:prstGeom prst="rect">
            <a:avLst/>
          </a:prstGeom>
        </p:spPr>
      </p:pic>
    </p:spTree>
    <p:extLst>
      <p:ext uri="{BB962C8B-B14F-4D97-AF65-F5344CB8AC3E}">
        <p14:creationId xmlns:p14="http://schemas.microsoft.com/office/powerpoint/2010/main" val="429411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6DFCF3C-6843-4E78-910E-153C199656DA}"/>
              </a:ext>
            </a:extLst>
          </p:cNvPr>
          <p:cNvSpPr txBox="1">
            <a:spLocks/>
          </p:cNvSpPr>
          <p:nvPr/>
        </p:nvSpPr>
        <p:spPr>
          <a:xfrm>
            <a:off x="10199053" y="6422373"/>
            <a:ext cx="397510" cy="273844"/>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9</a:t>
            </a:fld>
            <a:endParaRPr lang="en-US" sz="1050" dirty="0"/>
          </a:p>
        </p:txBody>
      </p:sp>
      <p:sp>
        <p:nvSpPr>
          <p:cNvPr id="3" name="Slide Number Placeholder 4">
            <a:extLst>
              <a:ext uri="{FF2B5EF4-FFF2-40B4-BE49-F238E27FC236}">
                <a16:creationId xmlns:a16="http://schemas.microsoft.com/office/drawing/2014/main" id="{DEA672DA-F66D-4C70-85E6-AD81F3B813F8}"/>
              </a:ext>
            </a:extLst>
          </p:cNvPr>
          <p:cNvSpPr txBox="1">
            <a:spLocks/>
          </p:cNvSpPr>
          <p:nvPr/>
        </p:nvSpPr>
        <p:spPr>
          <a:xfrm>
            <a:off x="11560023" y="6443024"/>
            <a:ext cx="455043" cy="276442"/>
          </a:xfrm>
          <a:prstGeom prst="rect">
            <a:avLst/>
          </a:prstGeom>
        </p:spPr>
        <p:txBody>
          <a:bodyPr/>
          <a:lstStyle>
            <a:defPPr>
              <a:defRPr lang="en-US"/>
            </a:defPPr>
            <a:lvl1pPr marL="0" algn="l" defTabSz="914400" rtl="0" eaLnBrk="1" latinLnBrk="0" hangingPunct="1">
              <a:defRPr sz="1800" b="1"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1A4FDE-6BAA-47A6-BB58-BBBF81E99A5A}" type="slidenum">
              <a:rPr lang="en-US" sz="1050"/>
              <a:pPr/>
              <a:t>9</a:t>
            </a:fld>
            <a:endParaRPr lang="en-US" sz="1050" dirty="0"/>
          </a:p>
        </p:txBody>
      </p:sp>
      <p:sp>
        <p:nvSpPr>
          <p:cNvPr id="8" name="Rectangle 7">
            <a:extLst>
              <a:ext uri="{FF2B5EF4-FFF2-40B4-BE49-F238E27FC236}">
                <a16:creationId xmlns:a16="http://schemas.microsoft.com/office/drawing/2014/main" id="{494842EC-C72B-4877-9288-00B0377E87C7}"/>
              </a:ext>
            </a:extLst>
          </p:cNvPr>
          <p:cNvSpPr/>
          <p:nvPr/>
        </p:nvSpPr>
        <p:spPr>
          <a:xfrm>
            <a:off x="463860" y="594844"/>
            <a:ext cx="11212201" cy="400110"/>
          </a:xfrm>
          <a:prstGeom prst="rect">
            <a:avLst/>
          </a:prstGeom>
        </p:spPr>
        <p:txBody>
          <a:bodyPr wrap="square">
            <a:spAutoFit/>
          </a:bodyPr>
          <a:lstStyle/>
          <a:p>
            <a:pPr marL="14933" algn="just"/>
            <a:r>
              <a:rPr lang="fr-FR" sz="2000" b="1" dirty="0">
                <a:solidFill>
                  <a:srgbClr val="00B0F0"/>
                </a:solidFill>
                <a:latin typeface="Century Gothic" panose="020B0502020202020204" pitchFamily="34" charset="0"/>
                <a:ea typeface="EYInterstate" charset="0"/>
                <a:cs typeface="Calibri" panose="020F0502020204030204" pitchFamily="34" charset="0"/>
              </a:rPr>
              <a:t>Risque de Crédit </a:t>
            </a:r>
            <a:r>
              <a:rPr lang="fr-FR" sz="2000" dirty="0">
                <a:solidFill>
                  <a:srgbClr val="547092"/>
                </a:solidFill>
                <a:latin typeface="Century Gothic" panose="020B0502020202020204" pitchFamily="34" charset="0"/>
                <a:ea typeface="EYInterstate" charset="0"/>
                <a:cs typeface="Calibri" panose="020F0502020204030204" pitchFamily="34" charset="0"/>
              </a:rPr>
              <a:t>|</a:t>
            </a:r>
            <a:r>
              <a:rPr lang="fr-FR" sz="1200" dirty="0">
                <a:solidFill>
                  <a:srgbClr val="547092"/>
                </a:solidFill>
                <a:latin typeface="Century Gothic" panose="020B050202020202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ea typeface="EYInterstate" charset="0"/>
                <a:cs typeface="Calibri" panose="020F0502020204030204" pitchFamily="34" charset="0"/>
              </a:rPr>
              <a:t>Expected</a:t>
            </a:r>
            <a:r>
              <a:rPr lang="fr-FR" sz="2000" b="1" dirty="0">
                <a:solidFill>
                  <a:srgbClr val="1F3864"/>
                </a:solidFill>
                <a:latin typeface="Calibri" panose="020F0502020204030204" pitchFamily="34" charset="0"/>
                <a:ea typeface="EYInterstate" charset="0"/>
                <a:cs typeface="Calibri" panose="020F0502020204030204" pitchFamily="34" charset="0"/>
              </a:rPr>
              <a:t> and </a:t>
            </a:r>
            <a:r>
              <a:rPr lang="fr-FR" sz="2000" b="1" dirty="0" err="1">
                <a:solidFill>
                  <a:srgbClr val="1F3864"/>
                </a:solidFill>
                <a:latin typeface="Calibri" panose="020F0502020204030204" pitchFamily="34" charset="0"/>
                <a:ea typeface="EYInterstate" charset="0"/>
                <a:cs typeface="Calibri" panose="020F0502020204030204" pitchFamily="34" charset="0"/>
              </a:rPr>
              <a:t>Unexpected</a:t>
            </a:r>
            <a:r>
              <a:rPr lang="fr-FR" sz="2000" b="1" dirty="0">
                <a:solidFill>
                  <a:srgbClr val="1F3864"/>
                </a:solidFill>
                <a:latin typeface="Calibri" panose="020F0502020204030204" pitchFamily="34" charset="0"/>
                <a:ea typeface="EYInterstate" charset="0"/>
                <a:cs typeface="Calibri" panose="020F0502020204030204" pitchFamily="34" charset="0"/>
              </a:rPr>
              <a:t> </a:t>
            </a:r>
            <a:r>
              <a:rPr lang="fr-FR" sz="2000" b="1" dirty="0" err="1">
                <a:solidFill>
                  <a:srgbClr val="1F3864"/>
                </a:solidFill>
                <a:latin typeface="Calibri" panose="020F0502020204030204" pitchFamily="34" charset="0"/>
                <a:ea typeface="EYInterstate" charset="0"/>
                <a:cs typeface="Calibri" panose="020F0502020204030204" pitchFamily="34" charset="0"/>
              </a:rPr>
              <a:t>Loss</a:t>
            </a:r>
            <a:endParaRPr lang="fr-FR" sz="1600" b="1" dirty="0">
              <a:solidFill>
                <a:srgbClr val="002060"/>
              </a:solidFill>
              <a:latin typeface="Century Gothic" panose="020B0502020202020204" pitchFamily="34" charset="0"/>
              <a:ea typeface="EYInterstate" charset="0"/>
              <a:cs typeface="Calibri" panose="020F0502020204030204" pitchFamily="34" charset="0"/>
            </a:endParaRPr>
          </a:p>
        </p:txBody>
      </p:sp>
      <p:sp>
        <p:nvSpPr>
          <p:cNvPr id="4" name="ZoneTexte 3">
            <a:extLst>
              <a:ext uri="{FF2B5EF4-FFF2-40B4-BE49-F238E27FC236}">
                <a16:creationId xmlns:a16="http://schemas.microsoft.com/office/drawing/2014/main" id="{24A6D41F-42B8-6EA5-A5D0-59109F81522D}"/>
              </a:ext>
            </a:extLst>
          </p:cNvPr>
          <p:cNvSpPr txBox="1"/>
          <p:nvPr/>
        </p:nvSpPr>
        <p:spPr>
          <a:xfrm>
            <a:off x="463860" y="1617785"/>
            <a:ext cx="10973174" cy="4314001"/>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Expected credit loss (ECL)</a:t>
            </a:r>
            <a:r>
              <a:rPr lang="en-US" sz="1800" dirty="0">
                <a:effectLst/>
                <a:latin typeface="Calibri" panose="020F0502020204030204" pitchFamily="34" charset="0"/>
                <a:ea typeface="Calibri" panose="020F0502020204030204" pitchFamily="34" charset="0"/>
                <a:cs typeface="Calibri" panose="020F0502020204030204" pitchFamily="34" charset="0"/>
              </a:rPr>
              <a:t>: The expected credit loss represents the average credit loss. The pricing of the portfolio should be such that it covers the expected loss. In other words, the price should be advantageous enough to offset average credit losses. In the case of a bond, the price should be low enough, or the yield high enough, to compensate for expected losses.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Unexpected credit loss (UCL):</a:t>
            </a:r>
            <a:r>
              <a:rPr lang="en-US" sz="1800" dirty="0">
                <a:effectLst/>
                <a:latin typeface="Calibri" panose="020F0502020204030204" pitchFamily="34" charset="0"/>
                <a:ea typeface="Calibri" panose="020F0502020204030204" pitchFamily="34" charset="0"/>
                <a:cs typeface="Calibri" panose="020F0502020204030204" pitchFamily="34" charset="0"/>
              </a:rPr>
              <a:t> The worst credit loss represents the loss that will not be exceeded at some level of confidence, typically 99.9%. This is basically the quantile of the distribution. Taking the deviation from the expected loss gives the unexpected credit loss. The institution should have enough equity capital to cover the unexpected loss. Focusing only on the default variables, the UCL depends on both default probabilities and default correlations.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947317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13816</TotalTime>
  <Words>1911</Words>
  <Application>Microsoft Office PowerPoint</Application>
  <PresentationFormat>Grand écran</PresentationFormat>
  <Paragraphs>246</Paragraphs>
  <Slides>31</Slides>
  <Notes>30</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31</vt:i4>
      </vt:variant>
    </vt:vector>
  </HeadingPairs>
  <TitlesOfParts>
    <vt:vector size="42" baseType="lpstr">
      <vt:lpstr>Arial</vt:lpstr>
      <vt:lpstr>Calibri</vt:lpstr>
      <vt:lpstr>Calibri Light</vt:lpstr>
      <vt:lpstr>Cambria Math</vt:lpstr>
      <vt:lpstr>Century Gothic</vt:lpstr>
      <vt:lpstr>Helvetica Neue</vt:lpstr>
      <vt:lpstr>Symbol</vt:lpstr>
      <vt:lpstr>Times New Roman</vt:lpstr>
      <vt:lpstr>Wingdings</vt:lpstr>
      <vt:lpstr>Thème Office</vt:lpstr>
      <vt:lpstr>Diapositive think-cell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Sadok LAAJIMI</dc:creator>
  <cp:lastModifiedBy>Sadok LAAJIMI</cp:lastModifiedBy>
  <cp:revision>68</cp:revision>
  <dcterms:created xsi:type="dcterms:W3CDTF">2022-11-01T14:20:26Z</dcterms:created>
  <dcterms:modified xsi:type="dcterms:W3CDTF">2023-11-02T16:36:48Z</dcterms:modified>
</cp:coreProperties>
</file>