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30" r:id="rId1"/>
    <p:sldMasterId id="2147484443" r:id="rId2"/>
    <p:sldMasterId id="2147484457" r:id="rId3"/>
  </p:sldMasterIdLst>
  <p:notesMasterIdLst>
    <p:notesMasterId r:id="rId49"/>
  </p:notesMasterIdLst>
  <p:handoutMasterIdLst>
    <p:handoutMasterId r:id="rId50"/>
  </p:handoutMasterIdLst>
  <p:sldIdLst>
    <p:sldId id="282" r:id="rId4"/>
    <p:sldId id="362" r:id="rId5"/>
    <p:sldId id="419" r:id="rId6"/>
    <p:sldId id="422" r:id="rId7"/>
    <p:sldId id="424" r:id="rId8"/>
    <p:sldId id="425" r:id="rId9"/>
    <p:sldId id="287" r:id="rId10"/>
    <p:sldId id="288" r:id="rId11"/>
    <p:sldId id="289" r:id="rId12"/>
    <p:sldId id="290" r:id="rId13"/>
    <p:sldId id="426" r:id="rId14"/>
    <p:sldId id="291" r:id="rId15"/>
    <p:sldId id="429" r:id="rId16"/>
    <p:sldId id="292" r:id="rId17"/>
    <p:sldId id="293" r:id="rId18"/>
    <p:sldId id="294" r:id="rId19"/>
    <p:sldId id="430" r:id="rId20"/>
    <p:sldId id="450" r:id="rId21"/>
    <p:sldId id="451" r:id="rId22"/>
    <p:sldId id="452" r:id="rId23"/>
    <p:sldId id="453" r:id="rId24"/>
    <p:sldId id="454" r:id="rId25"/>
    <p:sldId id="455" r:id="rId26"/>
    <p:sldId id="456" r:id="rId27"/>
    <p:sldId id="457" r:id="rId28"/>
    <p:sldId id="433" r:id="rId29"/>
    <p:sldId id="296" r:id="rId30"/>
    <p:sldId id="434" r:id="rId31"/>
    <p:sldId id="435" r:id="rId32"/>
    <p:sldId id="436" r:id="rId33"/>
    <p:sldId id="439" r:id="rId34"/>
    <p:sldId id="458" r:id="rId35"/>
    <p:sldId id="437" r:id="rId36"/>
    <p:sldId id="438" r:id="rId37"/>
    <p:sldId id="443" r:id="rId38"/>
    <p:sldId id="445" r:id="rId39"/>
    <p:sldId id="446" r:id="rId40"/>
    <p:sldId id="300" r:id="rId41"/>
    <p:sldId id="301" r:id="rId42"/>
    <p:sldId id="304" r:id="rId43"/>
    <p:sldId id="341" r:id="rId44"/>
    <p:sldId id="332" r:id="rId45"/>
    <p:sldId id="447" r:id="rId46"/>
    <p:sldId id="449" r:id="rId47"/>
    <p:sldId id="333" r:id="rId48"/>
  </p:sldIdLst>
  <p:sldSz cx="9144000" cy="6858000" type="screen4x3"/>
  <p:notesSz cx="6797675" cy="9926638"/>
  <p:defaultTextStyle>
    <a:defPPr>
      <a:defRPr lang="fr-FR"/>
    </a:defPPr>
    <a:lvl1pPr algn="l" rtl="0" fontAlgn="base">
      <a:spcBef>
        <a:spcPct val="50000"/>
      </a:spcBef>
      <a:spcAft>
        <a:spcPct val="0"/>
      </a:spcAft>
      <a:defRPr sz="2400" kern="1200">
        <a:solidFill>
          <a:schemeClr val="tx1"/>
        </a:solidFill>
        <a:latin typeface="Tahoma" pitchFamily="34" charset="0"/>
        <a:ea typeface="+mn-ea"/>
        <a:cs typeface="+mn-cs"/>
      </a:defRPr>
    </a:lvl1pPr>
    <a:lvl2pPr marL="457200" algn="l" rtl="0" fontAlgn="base">
      <a:spcBef>
        <a:spcPct val="50000"/>
      </a:spcBef>
      <a:spcAft>
        <a:spcPct val="0"/>
      </a:spcAft>
      <a:defRPr sz="2400" kern="1200">
        <a:solidFill>
          <a:schemeClr val="tx1"/>
        </a:solidFill>
        <a:latin typeface="Tahoma" pitchFamily="34" charset="0"/>
        <a:ea typeface="+mn-ea"/>
        <a:cs typeface="+mn-cs"/>
      </a:defRPr>
    </a:lvl2pPr>
    <a:lvl3pPr marL="914400" algn="l" rtl="0" fontAlgn="base">
      <a:spcBef>
        <a:spcPct val="50000"/>
      </a:spcBef>
      <a:spcAft>
        <a:spcPct val="0"/>
      </a:spcAft>
      <a:defRPr sz="2400" kern="1200">
        <a:solidFill>
          <a:schemeClr val="tx1"/>
        </a:solidFill>
        <a:latin typeface="Tahoma" pitchFamily="34" charset="0"/>
        <a:ea typeface="+mn-ea"/>
        <a:cs typeface="+mn-cs"/>
      </a:defRPr>
    </a:lvl3pPr>
    <a:lvl4pPr marL="1371600" algn="l" rtl="0" fontAlgn="base">
      <a:spcBef>
        <a:spcPct val="50000"/>
      </a:spcBef>
      <a:spcAft>
        <a:spcPct val="0"/>
      </a:spcAft>
      <a:defRPr sz="2400" kern="1200">
        <a:solidFill>
          <a:schemeClr val="tx1"/>
        </a:solidFill>
        <a:latin typeface="Tahoma" pitchFamily="34" charset="0"/>
        <a:ea typeface="+mn-ea"/>
        <a:cs typeface="+mn-cs"/>
      </a:defRPr>
    </a:lvl4pPr>
    <a:lvl5pPr marL="1828800" algn="l" rtl="0" fontAlgn="base">
      <a:spcBef>
        <a:spcPct val="5000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CC0099"/>
    <a:srgbClr val="990099"/>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412" autoAdjust="0"/>
    <p:restoredTop sz="63978" autoAdjust="0"/>
  </p:normalViewPr>
  <p:slideViewPr>
    <p:cSldViewPr>
      <p:cViewPr>
        <p:scale>
          <a:sx n="46" d="100"/>
          <a:sy n="46" d="100"/>
        </p:scale>
        <p:origin x="-2124" y="-78"/>
      </p:cViewPr>
      <p:guideLst>
        <p:guide orient="horz" pos="2160"/>
        <p:guide pos="2880"/>
      </p:guideLst>
    </p:cSldViewPr>
  </p:slideViewPr>
  <p:outlineViewPr>
    <p:cViewPr>
      <p:scale>
        <a:sx n="33" d="100"/>
        <a:sy n="33" d="100"/>
      </p:scale>
      <p:origin x="0" y="124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8" d="100"/>
          <a:sy n="48" d="100"/>
        </p:scale>
        <p:origin x="-3000" y="-114"/>
      </p:cViewPr>
      <p:guideLst>
        <p:guide orient="horz" pos="3126"/>
        <p:guide pos="2141"/>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5245" tIns="47623" rIns="95245" bIns="47623" numCol="1" anchor="t" anchorCtr="0" compatLnSpc="1">
            <a:prstTxWarp prst="textNoShape">
              <a:avLst/>
            </a:prstTxWarp>
          </a:bodyPr>
          <a:lstStyle>
            <a:lvl1pPr defTabSz="951784">
              <a:defRPr sz="1300"/>
            </a:lvl1pPr>
          </a:lstStyle>
          <a:p>
            <a:pPr>
              <a:defRPr/>
            </a:pPr>
            <a:endParaRPr lang="fr-FR"/>
          </a:p>
        </p:txBody>
      </p:sp>
      <p:sp>
        <p:nvSpPr>
          <p:cNvPr id="52227" name="Rectangle 3"/>
          <p:cNvSpPr>
            <a:spLocks noGrp="1" noChangeArrowheads="1"/>
          </p:cNvSpPr>
          <p:nvPr>
            <p:ph type="dt" sz="quarter" idx="1"/>
          </p:nvPr>
        </p:nvSpPr>
        <p:spPr bwMode="auto">
          <a:xfrm>
            <a:off x="3852863" y="0"/>
            <a:ext cx="2944812" cy="496888"/>
          </a:xfrm>
          <a:prstGeom prst="rect">
            <a:avLst/>
          </a:prstGeom>
          <a:noFill/>
          <a:ln w="9525">
            <a:noFill/>
            <a:miter lim="800000"/>
            <a:headEnd/>
            <a:tailEnd/>
          </a:ln>
          <a:effectLst/>
        </p:spPr>
        <p:txBody>
          <a:bodyPr vert="horz" wrap="square" lIns="95245" tIns="47623" rIns="95245" bIns="47623" numCol="1" anchor="t" anchorCtr="0" compatLnSpc="1">
            <a:prstTxWarp prst="textNoShape">
              <a:avLst/>
            </a:prstTxWarp>
          </a:bodyPr>
          <a:lstStyle>
            <a:lvl1pPr algn="r" defTabSz="951784">
              <a:defRPr sz="1300"/>
            </a:lvl1pPr>
          </a:lstStyle>
          <a:p>
            <a:pPr>
              <a:defRPr/>
            </a:pPr>
            <a:endParaRPr lang="fr-FR"/>
          </a:p>
        </p:txBody>
      </p:sp>
      <p:sp>
        <p:nvSpPr>
          <p:cNvPr id="52228" name="Rectangle 4"/>
          <p:cNvSpPr>
            <a:spLocks noGrp="1" noChangeArrowheads="1"/>
          </p:cNvSpPr>
          <p:nvPr>
            <p:ph type="ftr" sz="quarter" idx="2"/>
          </p:nvPr>
        </p:nvSpPr>
        <p:spPr bwMode="auto">
          <a:xfrm>
            <a:off x="0" y="9429750"/>
            <a:ext cx="2944813" cy="496888"/>
          </a:xfrm>
          <a:prstGeom prst="rect">
            <a:avLst/>
          </a:prstGeom>
          <a:noFill/>
          <a:ln w="9525">
            <a:noFill/>
            <a:miter lim="800000"/>
            <a:headEnd/>
            <a:tailEnd/>
          </a:ln>
          <a:effectLst/>
        </p:spPr>
        <p:txBody>
          <a:bodyPr vert="horz" wrap="square" lIns="95245" tIns="47623" rIns="95245" bIns="47623" numCol="1" anchor="b" anchorCtr="0" compatLnSpc="1">
            <a:prstTxWarp prst="textNoShape">
              <a:avLst/>
            </a:prstTxWarp>
          </a:bodyPr>
          <a:lstStyle>
            <a:lvl1pPr defTabSz="951784">
              <a:defRPr sz="1300"/>
            </a:lvl1pPr>
          </a:lstStyle>
          <a:p>
            <a:pPr>
              <a:defRPr/>
            </a:pPr>
            <a:endParaRPr lang="fr-FR"/>
          </a:p>
        </p:txBody>
      </p:sp>
      <p:sp>
        <p:nvSpPr>
          <p:cNvPr id="52229" name="Rectangle 5"/>
          <p:cNvSpPr>
            <a:spLocks noGrp="1" noChangeArrowheads="1"/>
          </p:cNvSpPr>
          <p:nvPr>
            <p:ph type="sldNum" sz="quarter" idx="3"/>
          </p:nvPr>
        </p:nvSpPr>
        <p:spPr bwMode="auto">
          <a:xfrm>
            <a:off x="3852863" y="9429750"/>
            <a:ext cx="2944812" cy="496888"/>
          </a:xfrm>
          <a:prstGeom prst="rect">
            <a:avLst/>
          </a:prstGeom>
          <a:noFill/>
          <a:ln w="9525">
            <a:noFill/>
            <a:miter lim="800000"/>
            <a:headEnd/>
            <a:tailEnd/>
          </a:ln>
          <a:effectLst/>
        </p:spPr>
        <p:txBody>
          <a:bodyPr vert="horz" wrap="square" lIns="95245" tIns="47623" rIns="95245" bIns="47623" numCol="1" anchor="b" anchorCtr="0" compatLnSpc="1">
            <a:prstTxWarp prst="textNoShape">
              <a:avLst/>
            </a:prstTxWarp>
          </a:bodyPr>
          <a:lstStyle>
            <a:lvl1pPr algn="r" defTabSz="951784">
              <a:defRPr sz="1300"/>
            </a:lvl1pPr>
          </a:lstStyle>
          <a:p>
            <a:pPr>
              <a:defRPr/>
            </a:pPr>
            <a:fld id="{1F9FA7C7-1F90-4388-9312-7C898A1C755B}" type="slidenum">
              <a:rPr lang="fr-FR"/>
              <a:pPr>
                <a:defRP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4813" cy="496888"/>
          </a:xfrm>
          <a:prstGeom prst="rect">
            <a:avLst/>
          </a:prstGeom>
          <a:noFill/>
          <a:ln w="9525">
            <a:noFill/>
            <a:miter lim="800000"/>
            <a:headEnd/>
            <a:tailEnd/>
          </a:ln>
          <a:effectLst/>
        </p:spPr>
        <p:txBody>
          <a:bodyPr vert="horz" wrap="square" lIns="95245" tIns="47623" rIns="95245" bIns="47623" numCol="1" anchor="t" anchorCtr="0" compatLnSpc="1">
            <a:prstTxWarp prst="textNoShape">
              <a:avLst/>
            </a:prstTxWarp>
          </a:bodyPr>
          <a:lstStyle>
            <a:lvl1pPr defTabSz="951784">
              <a:spcBef>
                <a:spcPct val="0"/>
              </a:spcBef>
              <a:defRPr sz="1300"/>
            </a:lvl1pPr>
          </a:lstStyle>
          <a:p>
            <a:pPr>
              <a:defRPr/>
            </a:pPr>
            <a:endParaRPr lang="fr-FR"/>
          </a:p>
        </p:txBody>
      </p:sp>
      <p:sp>
        <p:nvSpPr>
          <p:cNvPr id="10243" name="Rectangle 3"/>
          <p:cNvSpPr>
            <a:spLocks noGrp="1" noChangeArrowheads="1"/>
          </p:cNvSpPr>
          <p:nvPr>
            <p:ph type="dt" idx="1"/>
          </p:nvPr>
        </p:nvSpPr>
        <p:spPr bwMode="auto">
          <a:xfrm>
            <a:off x="3852863" y="0"/>
            <a:ext cx="2944812" cy="496888"/>
          </a:xfrm>
          <a:prstGeom prst="rect">
            <a:avLst/>
          </a:prstGeom>
          <a:noFill/>
          <a:ln w="9525">
            <a:noFill/>
            <a:miter lim="800000"/>
            <a:headEnd/>
            <a:tailEnd/>
          </a:ln>
          <a:effectLst/>
        </p:spPr>
        <p:txBody>
          <a:bodyPr vert="horz" wrap="square" lIns="95245" tIns="47623" rIns="95245" bIns="47623" numCol="1" anchor="t" anchorCtr="0" compatLnSpc="1">
            <a:prstTxWarp prst="textNoShape">
              <a:avLst/>
            </a:prstTxWarp>
          </a:bodyPr>
          <a:lstStyle>
            <a:lvl1pPr algn="r" defTabSz="951784">
              <a:spcBef>
                <a:spcPct val="0"/>
              </a:spcBef>
              <a:defRPr sz="1300"/>
            </a:lvl1pPr>
          </a:lstStyle>
          <a:p>
            <a:pPr>
              <a:defRPr/>
            </a:pPr>
            <a:endParaRPr lang="fr-FR"/>
          </a:p>
        </p:txBody>
      </p:sp>
      <p:sp>
        <p:nvSpPr>
          <p:cNvPr id="121860"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06463" y="4714875"/>
            <a:ext cx="4984750" cy="4467225"/>
          </a:xfrm>
          <a:prstGeom prst="rect">
            <a:avLst/>
          </a:prstGeom>
          <a:noFill/>
          <a:ln w="9525">
            <a:noFill/>
            <a:miter lim="800000"/>
            <a:headEnd/>
            <a:tailEnd/>
          </a:ln>
          <a:effectLst/>
        </p:spPr>
        <p:txBody>
          <a:bodyPr vert="horz" wrap="square" lIns="95245" tIns="47623" rIns="95245" bIns="47623"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10246" name="Rectangle 6"/>
          <p:cNvSpPr>
            <a:spLocks noGrp="1" noChangeArrowheads="1"/>
          </p:cNvSpPr>
          <p:nvPr>
            <p:ph type="ftr" sz="quarter" idx="4"/>
          </p:nvPr>
        </p:nvSpPr>
        <p:spPr bwMode="auto">
          <a:xfrm>
            <a:off x="0" y="9429750"/>
            <a:ext cx="2944813" cy="496888"/>
          </a:xfrm>
          <a:prstGeom prst="rect">
            <a:avLst/>
          </a:prstGeom>
          <a:noFill/>
          <a:ln w="9525">
            <a:noFill/>
            <a:miter lim="800000"/>
            <a:headEnd/>
            <a:tailEnd/>
          </a:ln>
          <a:effectLst/>
        </p:spPr>
        <p:txBody>
          <a:bodyPr vert="horz" wrap="square" lIns="95245" tIns="47623" rIns="95245" bIns="47623" numCol="1" anchor="b" anchorCtr="0" compatLnSpc="1">
            <a:prstTxWarp prst="textNoShape">
              <a:avLst/>
            </a:prstTxWarp>
          </a:bodyPr>
          <a:lstStyle>
            <a:lvl1pPr defTabSz="951784">
              <a:spcBef>
                <a:spcPct val="0"/>
              </a:spcBef>
              <a:defRPr sz="1300"/>
            </a:lvl1pPr>
          </a:lstStyle>
          <a:p>
            <a:pPr>
              <a:defRPr/>
            </a:pPr>
            <a:endParaRPr lang="fr-FR"/>
          </a:p>
        </p:txBody>
      </p:sp>
      <p:sp>
        <p:nvSpPr>
          <p:cNvPr id="10247" name="Rectangle 7"/>
          <p:cNvSpPr>
            <a:spLocks noGrp="1" noChangeArrowheads="1"/>
          </p:cNvSpPr>
          <p:nvPr>
            <p:ph type="sldNum" sz="quarter" idx="5"/>
          </p:nvPr>
        </p:nvSpPr>
        <p:spPr bwMode="auto">
          <a:xfrm>
            <a:off x="3852863" y="9429750"/>
            <a:ext cx="2944812" cy="496888"/>
          </a:xfrm>
          <a:prstGeom prst="rect">
            <a:avLst/>
          </a:prstGeom>
          <a:noFill/>
          <a:ln w="9525">
            <a:noFill/>
            <a:miter lim="800000"/>
            <a:headEnd/>
            <a:tailEnd/>
          </a:ln>
          <a:effectLst/>
        </p:spPr>
        <p:txBody>
          <a:bodyPr vert="horz" wrap="square" lIns="95245" tIns="47623" rIns="95245" bIns="47623" numCol="1" anchor="b" anchorCtr="0" compatLnSpc="1">
            <a:prstTxWarp prst="textNoShape">
              <a:avLst/>
            </a:prstTxWarp>
          </a:bodyPr>
          <a:lstStyle>
            <a:lvl1pPr algn="r" defTabSz="951784">
              <a:spcBef>
                <a:spcPct val="0"/>
              </a:spcBef>
              <a:defRPr sz="1300"/>
            </a:lvl1pPr>
          </a:lstStyle>
          <a:p>
            <a:pPr>
              <a:defRPr/>
            </a:pPr>
            <a:fld id="{65E35C5C-DB1D-4DF2-882A-06F81450C077}" type="slidenum">
              <a:rPr lang="fr-FR"/>
              <a:pPr>
                <a:defRPr/>
              </a:pPr>
              <a:t>‹N°›</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65E35C5C-DB1D-4DF2-882A-06F81450C077}" type="slidenum">
              <a:rPr lang="fr-FR" smtClean="0"/>
              <a:pPr>
                <a:defRPr/>
              </a:pPr>
              <a:t>3</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pPr defTabSz="950913"/>
            <a:fld id="{2A887F74-94B6-4E23-B036-79C74897A418}" type="slidenum">
              <a:rPr lang="fr-FR" altLang="fr-FR" smtClean="0"/>
              <a:pPr defTabSz="950913"/>
              <a:t>35</a:t>
            </a:fld>
            <a:endParaRPr lang="fr-FR" altLang="fr-FR" smtClean="0"/>
          </a:p>
        </p:txBody>
      </p:sp>
      <p:sp>
        <p:nvSpPr>
          <p:cNvPr id="146435" name="Rectangle 2"/>
          <p:cNvSpPr>
            <a:spLocks noGrp="1" noRot="1" noChangeAspect="1" noChangeArrowheads="1" noTextEdit="1"/>
          </p:cNvSpPr>
          <p:nvPr>
            <p:ph type="sldImg"/>
          </p:nvPr>
        </p:nvSpPr>
        <p:spPr>
          <a:xfrm>
            <a:off x="917575" y="744538"/>
            <a:ext cx="4962525" cy="3722687"/>
          </a:xfrm>
          <a:ln/>
        </p:spPr>
      </p:sp>
      <p:sp>
        <p:nvSpPr>
          <p:cNvPr id="146436" name="Rectangle 3"/>
          <p:cNvSpPr>
            <a:spLocks noGrp="1" noChangeArrowheads="1"/>
          </p:cNvSpPr>
          <p:nvPr>
            <p:ph type="body" idx="1"/>
          </p:nvPr>
        </p:nvSpPr>
        <p:spPr>
          <a:noFill/>
          <a:ln/>
        </p:spPr>
        <p:txBody>
          <a:bodyPr/>
          <a:lstStyle/>
          <a:p>
            <a:endParaRPr lang="fr-FR" altLang="fr-FR" sz="800" dirty="0"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pPr defTabSz="950913"/>
            <a:fld id="{0E996065-734D-4CD5-BC52-E9482299D7FD}" type="slidenum">
              <a:rPr lang="fr-FR" altLang="fr-FR" smtClean="0"/>
              <a:pPr defTabSz="950913"/>
              <a:t>36</a:t>
            </a:fld>
            <a:endParaRPr lang="fr-FR" altLang="fr-FR" smtClean="0"/>
          </a:p>
        </p:txBody>
      </p:sp>
      <p:sp>
        <p:nvSpPr>
          <p:cNvPr id="149507" name="Rectangle 2"/>
          <p:cNvSpPr>
            <a:spLocks noGrp="1" noRot="1" noChangeAspect="1" noChangeArrowheads="1" noTextEdit="1"/>
          </p:cNvSpPr>
          <p:nvPr>
            <p:ph type="sldImg"/>
          </p:nvPr>
        </p:nvSpPr>
        <p:spPr>
          <a:xfrm>
            <a:off x="917575" y="744538"/>
            <a:ext cx="4962525" cy="3722687"/>
          </a:xfrm>
          <a:ln/>
        </p:spPr>
      </p:sp>
      <p:sp>
        <p:nvSpPr>
          <p:cNvPr id="149508" name="Rectangle 3"/>
          <p:cNvSpPr>
            <a:spLocks noGrp="1" noChangeArrowheads="1"/>
          </p:cNvSpPr>
          <p:nvPr>
            <p:ph type="body" idx="1"/>
          </p:nvPr>
        </p:nvSpPr>
        <p:spPr>
          <a:noFill/>
          <a:ln/>
        </p:spPr>
        <p:txBody>
          <a:bodyPr/>
          <a:lstStyle/>
          <a:p>
            <a:endParaRPr lang="fr-FR" altLang="fr-FR" sz="1000" i="1" dirty="0"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pPr defTabSz="950913"/>
            <a:fld id="{190A9C17-1EA8-4C55-8142-22E3814D5C62}" type="slidenum">
              <a:rPr lang="fr-FR" altLang="fr-FR" smtClean="0"/>
              <a:pPr defTabSz="950913"/>
              <a:t>38</a:t>
            </a:fld>
            <a:endParaRPr lang="fr-FR" altLang="fr-FR" smtClean="0"/>
          </a:p>
        </p:txBody>
      </p:sp>
      <p:sp>
        <p:nvSpPr>
          <p:cNvPr id="147459" name="Rectangle 2"/>
          <p:cNvSpPr>
            <a:spLocks noGrp="1" noRot="1" noChangeAspect="1" noChangeArrowheads="1" noTextEdit="1"/>
          </p:cNvSpPr>
          <p:nvPr>
            <p:ph type="sldImg"/>
          </p:nvPr>
        </p:nvSpPr>
        <p:spPr>
          <a:xfrm>
            <a:off x="917575" y="744538"/>
            <a:ext cx="4962525" cy="3722687"/>
          </a:xfrm>
          <a:ln/>
        </p:spPr>
      </p:sp>
      <p:sp>
        <p:nvSpPr>
          <p:cNvPr id="147460" name="Rectangle 3"/>
          <p:cNvSpPr>
            <a:spLocks noGrp="1" noChangeArrowheads="1"/>
          </p:cNvSpPr>
          <p:nvPr>
            <p:ph type="body" idx="1"/>
          </p:nvPr>
        </p:nvSpPr>
        <p:spPr>
          <a:noFill/>
          <a:ln/>
        </p:spPr>
        <p:txBody>
          <a:bodyPr/>
          <a:lstStyle/>
          <a:p>
            <a:r>
              <a:rPr lang="fr-FR" altLang="fr-FR" sz="900" dirty="0" smtClean="0">
                <a:latin typeface="Times New Roman" pitchFamily="18" charset="0"/>
              </a:rPr>
              <a:t>A prix constants, si R’ &gt; R, que devient le choix optimal ?</a:t>
            </a:r>
          </a:p>
          <a:p>
            <a:endParaRPr lang="fr-FR" altLang="fr-FR" sz="1000" dirty="0" smtClean="0">
              <a:latin typeface="Times New Roman" pitchFamily="18" charset="0"/>
            </a:endParaRPr>
          </a:p>
          <a:p>
            <a:endParaRPr lang="fr-FR" altLang="fr-FR" sz="1000" dirty="0" smtClean="0">
              <a:latin typeface="Times New Roman" pitchFamily="18" charset="0"/>
            </a:endParaRPr>
          </a:p>
          <a:p>
            <a:r>
              <a:rPr lang="fr-FR" altLang="fr-FR" sz="1000" dirty="0" err="1" smtClean="0">
                <a:latin typeface="Times New Roman" pitchFamily="18" charset="0"/>
              </a:rPr>
              <a:t>Rmq</a:t>
            </a:r>
            <a:r>
              <a:rPr lang="fr-FR" altLang="fr-FR" sz="1000" dirty="0" smtClean="0">
                <a:latin typeface="Times New Roman" pitchFamily="18" charset="0"/>
              </a:rPr>
              <a:t> : </a:t>
            </a:r>
          </a:p>
          <a:p>
            <a:r>
              <a:rPr lang="fr-FR" altLang="fr-FR" sz="1000" dirty="0" smtClean="0">
                <a:latin typeface="Times New Roman" pitchFamily="18" charset="0"/>
              </a:rPr>
              <a:t>résultats précédents obtenus dans le cas « standard » (courbes d ’indifférence strictement convexes et ne coupant pas les axes)</a:t>
            </a:r>
          </a:p>
          <a:p>
            <a:r>
              <a:rPr lang="fr-FR" altLang="fr-FR" sz="1000" dirty="0" smtClean="0">
                <a:latin typeface="Times New Roman" pitchFamily="18" charset="0"/>
              </a:rPr>
              <a:t>bien normal ou inférieur souvent en fonction du NIVEAU de revenu =&gt; existence de niveaux de revenus « seuils »</a:t>
            </a:r>
          </a:p>
          <a:p>
            <a:r>
              <a:rPr lang="fr-FR" altLang="fr-FR" sz="1000" dirty="0" smtClean="0">
                <a:latin typeface="Times New Roman" pitchFamily="18" charset="0"/>
              </a:rPr>
              <a:t>1 bien n’est ni normal ni inférieur dans l’absolu, mais étant donné l’ensemble des biens de l’économie (l’univers de choix) =&gt; classement « relatif » (contingent)</a:t>
            </a:r>
          </a:p>
          <a:p>
            <a:endParaRPr lang="fr-FR" altLang="fr-FR" dirty="0"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pPr defTabSz="950913"/>
            <a:fld id="{0C0FCA14-7106-4EA7-A41A-86EC8508B6AD}" type="slidenum">
              <a:rPr lang="fr-FR" altLang="fr-FR" smtClean="0"/>
              <a:pPr defTabSz="950913"/>
              <a:t>39</a:t>
            </a:fld>
            <a:endParaRPr lang="fr-FR" altLang="fr-FR" smtClean="0"/>
          </a:p>
        </p:txBody>
      </p:sp>
      <p:sp>
        <p:nvSpPr>
          <p:cNvPr id="148483" name="Rectangle 2"/>
          <p:cNvSpPr>
            <a:spLocks noGrp="1" noRot="1" noChangeAspect="1" noChangeArrowheads="1" noTextEdit="1"/>
          </p:cNvSpPr>
          <p:nvPr>
            <p:ph type="sldImg"/>
          </p:nvPr>
        </p:nvSpPr>
        <p:spPr>
          <a:xfrm>
            <a:off x="917575" y="744538"/>
            <a:ext cx="4962525" cy="3722687"/>
          </a:xfrm>
          <a:ln/>
        </p:spPr>
      </p:sp>
      <p:sp>
        <p:nvSpPr>
          <p:cNvPr id="148484" name="Rectangle 3"/>
          <p:cNvSpPr>
            <a:spLocks noGrp="1" noChangeArrowheads="1"/>
          </p:cNvSpPr>
          <p:nvPr>
            <p:ph type="body" idx="1"/>
          </p:nvPr>
        </p:nvSpPr>
        <p:spPr>
          <a:noFill/>
          <a:ln/>
        </p:spPr>
        <p:txBody>
          <a:bodyPr/>
          <a:lstStyle/>
          <a:p>
            <a:r>
              <a:rPr lang="fr-FR" altLang="fr-FR" i="1" dirty="0" err="1" smtClean="0">
                <a:latin typeface="Times New Roman" pitchFamily="18" charset="0"/>
              </a:rPr>
              <a:t>Rmq</a:t>
            </a:r>
            <a:r>
              <a:rPr lang="fr-FR" altLang="fr-FR" i="1" dirty="0" smtClean="0">
                <a:latin typeface="Times New Roman" pitchFamily="18" charset="0"/>
              </a:rPr>
              <a:t> :</a:t>
            </a:r>
          </a:p>
          <a:p>
            <a:r>
              <a:rPr lang="fr-FR" altLang="fr-FR" dirty="0" smtClean="0">
                <a:latin typeface="Times New Roman" pitchFamily="18" charset="0"/>
              </a:rPr>
              <a:t>   - si les 2 biens sont normaux, alors la courbe de consommation revenu est de pente-positive</a:t>
            </a:r>
          </a:p>
          <a:p>
            <a:r>
              <a:rPr lang="fr-FR" altLang="fr-FR" dirty="0" smtClean="0">
                <a:latin typeface="Times New Roman" pitchFamily="18" charset="0"/>
              </a:rPr>
              <a:t>  -  il existe une courbe d ’Engel par bien</a:t>
            </a:r>
          </a:p>
          <a:p>
            <a:r>
              <a:rPr lang="fr-FR" altLang="fr-FR" dirty="0" smtClean="0">
                <a:latin typeface="Times New Roman" pitchFamily="18" charset="0"/>
              </a:rPr>
              <a:t>   - les courbes d’Engel se déduisent directement de la courbe de consommation-revenu</a:t>
            </a:r>
          </a:p>
          <a:p>
            <a:pPr algn="ctr"/>
            <a:r>
              <a:rPr lang="fr-FR" altLang="fr-FR" sz="900" i="1" dirty="0" smtClean="0">
                <a:latin typeface="Times New Roman" pitchFamily="18" charset="0"/>
              </a:rPr>
              <a:t>Sentier d’expansion du revenu </a:t>
            </a:r>
          </a:p>
          <a:p>
            <a:pPr algn="ctr"/>
            <a:r>
              <a:rPr lang="fr-FR" altLang="fr-FR" sz="900" i="1" dirty="0" smtClean="0">
                <a:latin typeface="Times New Roman" pitchFamily="18" charset="0"/>
              </a:rPr>
              <a:t>(ou courbe consommation-revenu</a:t>
            </a:r>
            <a:r>
              <a:rPr lang="fr-FR" altLang="fr-FR" sz="1000" i="1" dirty="0" smtClean="0">
                <a:latin typeface="Times New Roman" pitchFamily="18" charset="0"/>
              </a:rPr>
              <a:t>)</a:t>
            </a:r>
          </a:p>
          <a:p>
            <a:pPr algn="ctr"/>
            <a:r>
              <a:rPr lang="fr-FR" altLang="fr-FR" sz="900" i="1" dirty="0" smtClean="0">
                <a:latin typeface="Times New Roman" pitchFamily="18" charset="0"/>
              </a:rPr>
              <a:t>On peut représenter cette évolution des consommations du bien sur un autre système d’axe</a:t>
            </a:r>
          </a:p>
          <a:p>
            <a:pPr algn="ctr"/>
            <a:endParaRPr lang="fr-FR" altLang="fr-FR" sz="1000" i="1" dirty="0" smtClean="0">
              <a:latin typeface="Times New Roman" pitchFamily="18" charset="0"/>
            </a:endParaRPr>
          </a:p>
          <a:p>
            <a:endParaRPr lang="fr-FR" altLang="fr-FR" sz="1600" dirty="0"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r>
              <a:rPr lang="fr-FR" altLang="fr-FR" dirty="0" smtClean="0">
                <a:latin typeface="Times New Roman" pitchFamily="18" charset="0"/>
              </a:rPr>
              <a:t>Bien de </a:t>
            </a:r>
            <a:r>
              <a:rPr lang="fr-FR" altLang="fr-FR" dirty="0" err="1" smtClean="0">
                <a:latin typeface="Times New Roman" pitchFamily="18" charset="0"/>
              </a:rPr>
              <a:t>Giffen</a:t>
            </a:r>
            <a:r>
              <a:rPr lang="fr-FR" altLang="fr-FR" dirty="0" smtClean="0">
                <a:latin typeface="Times New Roman" pitchFamily="18" charset="0"/>
              </a:rPr>
              <a:t>: c’est Robert </a:t>
            </a:r>
            <a:r>
              <a:rPr lang="fr-FR" altLang="fr-FR" dirty="0" err="1" smtClean="0">
                <a:latin typeface="Times New Roman" pitchFamily="18" charset="0"/>
              </a:rPr>
              <a:t>Giffen</a:t>
            </a:r>
            <a:r>
              <a:rPr lang="fr-FR" altLang="fr-FR" dirty="0" smtClean="0">
                <a:latin typeface="Times New Roman" pitchFamily="18" charset="0"/>
              </a:rPr>
              <a:t> qui a découvert ce type de bien en étudiant le comportement des Irlandais confrontés à la hausse du prix des pommes de terre. Dans une conjoncture où le pouvoir d’achat des gens les plus modestes diminue en même temps que le prix des pommes de terre augment, </a:t>
            </a:r>
            <a:r>
              <a:rPr lang="fr-FR" altLang="fr-FR" dirty="0" err="1" smtClean="0">
                <a:latin typeface="Times New Roman" pitchFamily="18" charset="0"/>
              </a:rPr>
              <a:t>Giffen</a:t>
            </a:r>
            <a:r>
              <a:rPr lang="fr-FR" altLang="fr-FR" dirty="0" smtClean="0">
                <a:latin typeface="Times New Roman" pitchFamily="18" charset="0"/>
              </a:rPr>
              <a:t> constate que leur comportement de consommation se modifie: ils réduisent la consommation des autres biens et consomment plus de pommes de terre, qui se trouvent être le bien le moins cher. </a:t>
            </a:r>
          </a:p>
        </p:txBody>
      </p:sp>
      <p:sp>
        <p:nvSpPr>
          <p:cNvPr id="150532" name="Slide Number Placeholder 3"/>
          <p:cNvSpPr>
            <a:spLocks noGrp="1"/>
          </p:cNvSpPr>
          <p:nvPr>
            <p:ph type="sldNum" sz="quarter" idx="5"/>
          </p:nvPr>
        </p:nvSpPr>
        <p:spPr>
          <a:noFill/>
        </p:spPr>
        <p:txBody>
          <a:bodyPr/>
          <a:lstStyle/>
          <a:p>
            <a:pPr defTabSz="950913"/>
            <a:fld id="{53DDA5B7-94C3-45D9-9296-7492132AC7A7}" type="slidenum">
              <a:rPr lang="fr-FR" altLang="fr-FR" smtClean="0"/>
              <a:pPr defTabSz="950913"/>
              <a:t>40</a:t>
            </a:fld>
            <a:endParaRPr lang="fr-FR" alt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65E35C5C-DB1D-4DF2-882A-06F81450C077}" type="slidenum">
              <a:rPr lang="fr-FR" smtClean="0"/>
              <a:pPr>
                <a:defRPr/>
              </a:pPr>
              <a:t>45</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pPr defTabSz="950913"/>
            <a:fld id="{04A1C20E-37C8-46AD-8C05-B00CACF44C56}" type="slidenum">
              <a:rPr lang="fr-FR" altLang="fr-FR" smtClean="0"/>
              <a:pPr defTabSz="950913"/>
              <a:t>7</a:t>
            </a:fld>
            <a:endParaRPr lang="fr-FR" altLang="fr-FR" smtClean="0"/>
          </a:p>
        </p:txBody>
      </p:sp>
      <p:sp>
        <p:nvSpPr>
          <p:cNvPr id="138243" name="Rectangle 2"/>
          <p:cNvSpPr>
            <a:spLocks noGrp="1" noRot="1" noChangeAspect="1" noChangeArrowheads="1" noTextEdit="1"/>
          </p:cNvSpPr>
          <p:nvPr>
            <p:ph type="sldImg"/>
          </p:nvPr>
        </p:nvSpPr>
        <p:spPr>
          <a:xfrm>
            <a:off x="919163" y="744538"/>
            <a:ext cx="4959350" cy="3721100"/>
          </a:xfrm>
          <a:ln/>
        </p:spPr>
      </p:sp>
      <p:sp>
        <p:nvSpPr>
          <p:cNvPr id="355331" name="Rectangle 3"/>
          <p:cNvSpPr>
            <a:spLocks noGrp="1" noChangeArrowheads="1"/>
          </p:cNvSpPr>
          <p:nvPr>
            <p:ph type="body" idx="1"/>
          </p:nvPr>
        </p:nvSpPr>
        <p:spPr/>
        <p:txBody>
          <a:bodyPr/>
          <a:lstStyle/>
          <a:p>
            <a:pPr>
              <a:defRPr/>
            </a:pPr>
            <a:r>
              <a:rPr lang="fr-FR" dirty="0"/>
              <a:t>La contrainte budgétaire: </a:t>
            </a:r>
          </a:p>
          <a:p>
            <a:pPr>
              <a:defRPr/>
            </a:pPr>
            <a:r>
              <a:rPr lang="fr-FR" i="1" dirty="0"/>
              <a:t>	p</a:t>
            </a:r>
            <a:r>
              <a:rPr lang="fr-FR" i="1" baseline="-25000" dirty="0"/>
              <a:t>1</a:t>
            </a:r>
            <a:r>
              <a:rPr lang="fr-FR" i="1" dirty="0"/>
              <a:t>x</a:t>
            </a:r>
            <a:r>
              <a:rPr lang="fr-FR" i="1" baseline="-25000" dirty="0"/>
              <a:t>1</a:t>
            </a:r>
            <a:r>
              <a:rPr lang="fr-FR" dirty="0"/>
              <a:t>  + </a:t>
            </a:r>
            <a:r>
              <a:rPr lang="fr-FR" i="1" dirty="0"/>
              <a:t>p</a:t>
            </a:r>
            <a:r>
              <a:rPr lang="fr-FR" i="1" baseline="-25000" dirty="0"/>
              <a:t>2</a:t>
            </a:r>
            <a:r>
              <a:rPr lang="fr-FR" i="1" dirty="0"/>
              <a:t>x</a:t>
            </a:r>
            <a:r>
              <a:rPr lang="fr-FR" i="1" baseline="-25000" dirty="0"/>
              <a:t>2</a:t>
            </a:r>
            <a:r>
              <a:rPr lang="fr-FR" dirty="0"/>
              <a:t>   = </a:t>
            </a:r>
            <a:r>
              <a:rPr lang="fr-FR" i="1" dirty="0"/>
              <a:t>m</a:t>
            </a:r>
            <a:r>
              <a:rPr lang="fr-FR" dirty="0"/>
              <a:t> </a:t>
            </a:r>
          </a:p>
          <a:p>
            <a:pPr>
              <a:defRPr/>
            </a:pPr>
            <a:r>
              <a:rPr lang="fr-FR" dirty="0"/>
              <a:t>On peut aussi écrire : </a:t>
            </a:r>
          </a:p>
          <a:p>
            <a:pPr>
              <a:defRPr/>
            </a:pPr>
            <a:r>
              <a:rPr lang="fr-FR" i="1" dirty="0"/>
              <a:t>	x</a:t>
            </a:r>
            <a:r>
              <a:rPr lang="fr-FR" i="1" baseline="-25000" dirty="0"/>
              <a:t>2</a:t>
            </a:r>
            <a:r>
              <a:rPr lang="fr-FR" i="1" dirty="0"/>
              <a:t> = m/p</a:t>
            </a:r>
            <a:r>
              <a:rPr lang="fr-FR" i="1" baseline="-25000" dirty="0"/>
              <a:t>2</a:t>
            </a:r>
            <a:r>
              <a:rPr lang="fr-FR" i="1" dirty="0"/>
              <a:t> - p</a:t>
            </a:r>
            <a:r>
              <a:rPr lang="fr-FR" i="1" baseline="-25000" dirty="0"/>
              <a:t>1</a:t>
            </a:r>
            <a:r>
              <a:rPr lang="fr-FR" i="1" dirty="0"/>
              <a:t>/p</a:t>
            </a:r>
            <a:r>
              <a:rPr lang="fr-FR" i="1" baseline="-25000" dirty="0"/>
              <a:t>2</a:t>
            </a:r>
            <a:r>
              <a:rPr lang="fr-FR" i="1" dirty="0"/>
              <a:t> x1</a:t>
            </a:r>
            <a:r>
              <a:rPr lang="fr-FR" dirty="0"/>
              <a:t> </a:t>
            </a:r>
          </a:p>
          <a:p>
            <a:pPr>
              <a:defRPr/>
            </a:pPr>
            <a:r>
              <a:rPr lang="fr-FR" i="1" dirty="0"/>
              <a:t>Alors : </a:t>
            </a:r>
          </a:p>
          <a:p>
            <a:pPr>
              <a:defRPr/>
            </a:pPr>
            <a:r>
              <a:rPr lang="fr-FR" dirty="0"/>
              <a:t>- p</a:t>
            </a:r>
            <a:r>
              <a:rPr lang="fr-FR" baseline="-25000" dirty="0"/>
              <a:t>1</a:t>
            </a:r>
            <a:r>
              <a:rPr lang="fr-FR" dirty="0"/>
              <a:t>/p</a:t>
            </a:r>
            <a:r>
              <a:rPr lang="fr-FR" baseline="-25000" dirty="0"/>
              <a:t>2</a:t>
            </a:r>
            <a:r>
              <a:rPr lang="fr-FR" dirty="0"/>
              <a:t> = pente de la droite de budget</a:t>
            </a:r>
          </a:p>
          <a:p>
            <a:pPr>
              <a:defRPr/>
            </a:pPr>
            <a:r>
              <a:rPr lang="fr-FR" dirty="0"/>
              <a:t>Si </a:t>
            </a:r>
            <a:r>
              <a:rPr lang="fr-FR" i="1" dirty="0"/>
              <a:t>x</a:t>
            </a:r>
            <a:r>
              <a:rPr lang="fr-FR" i="1" baseline="-25000" dirty="0"/>
              <a:t>1</a:t>
            </a:r>
            <a:r>
              <a:rPr lang="fr-FR" i="1" dirty="0"/>
              <a:t>=0</a:t>
            </a:r>
            <a:r>
              <a:rPr lang="fr-FR" dirty="0"/>
              <a:t>, alors</a:t>
            </a:r>
            <a:r>
              <a:rPr lang="fr-FR" i="1" dirty="0"/>
              <a:t> x</a:t>
            </a:r>
            <a:r>
              <a:rPr lang="fr-FR" i="1" baseline="-25000" dirty="0"/>
              <a:t>2</a:t>
            </a:r>
            <a:r>
              <a:rPr lang="fr-FR" i="1" dirty="0"/>
              <a:t>= m/ p</a:t>
            </a:r>
            <a:r>
              <a:rPr lang="fr-FR" i="1" baseline="-25000" dirty="0"/>
              <a:t>2</a:t>
            </a:r>
            <a:r>
              <a:rPr lang="fr-FR" dirty="0"/>
              <a:t>  (tous le revenu est consacré au bien 2)</a:t>
            </a:r>
          </a:p>
          <a:p>
            <a:pPr>
              <a:defRPr/>
            </a:pPr>
            <a:r>
              <a:rPr lang="fr-FR" dirty="0"/>
              <a:t>Si x</a:t>
            </a:r>
            <a:r>
              <a:rPr lang="fr-FR" i="1" baseline="-25000" dirty="0"/>
              <a:t>2</a:t>
            </a:r>
            <a:r>
              <a:rPr lang="fr-FR" i="1" dirty="0"/>
              <a:t>=0</a:t>
            </a:r>
            <a:r>
              <a:rPr lang="fr-FR" dirty="0"/>
              <a:t>, alors</a:t>
            </a:r>
            <a:r>
              <a:rPr lang="fr-FR" i="1" dirty="0"/>
              <a:t> x</a:t>
            </a:r>
            <a:r>
              <a:rPr lang="fr-FR" i="1" baseline="-25000" dirty="0"/>
              <a:t>1</a:t>
            </a:r>
            <a:r>
              <a:rPr lang="fr-FR" i="1" dirty="0"/>
              <a:t>=m/p</a:t>
            </a:r>
            <a:r>
              <a:rPr lang="fr-FR" i="1" baseline="-25000" dirty="0"/>
              <a:t>1</a:t>
            </a:r>
            <a:r>
              <a:rPr lang="fr-FR" dirty="0"/>
              <a:t>  (tous le revenu est consacré au bien 1)</a:t>
            </a:r>
          </a:p>
          <a:p>
            <a:pPr>
              <a:defRPr/>
            </a:pPr>
            <a:r>
              <a:rPr lang="fr-FR" dirty="0"/>
              <a:t>La pente </a:t>
            </a:r>
            <a:r>
              <a:rPr lang="en-US" dirty="0"/>
              <a:t>|</a:t>
            </a:r>
            <a:r>
              <a:rPr lang="fr-FR" dirty="0"/>
              <a:t> -p</a:t>
            </a:r>
            <a:r>
              <a:rPr lang="fr-FR" baseline="-25000" dirty="0"/>
              <a:t>1</a:t>
            </a:r>
            <a:r>
              <a:rPr lang="fr-FR" dirty="0"/>
              <a:t>/p</a:t>
            </a:r>
            <a:r>
              <a:rPr lang="fr-FR" baseline="-25000" dirty="0"/>
              <a:t>2</a:t>
            </a:r>
            <a:r>
              <a:rPr lang="en-US" dirty="0"/>
              <a:t>|</a:t>
            </a:r>
            <a:r>
              <a:rPr lang="fr-FR" dirty="0"/>
              <a:t> nous donne le nombre d'unités de bien 2 que le consommateur peut acheter en vendant une unité de bien </a:t>
            </a:r>
          </a:p>
          <a:p>
            <a:pPr>
              <a:defRPr/>
            </a:pPr>
            <a:r>
              <a:rPr lang="fr-FR" dirty="0"/>
              <a:t>C'est donc la </a:t>
            </a:r>
            <a:r>
              <a:rPr lang="fr-FR" b="1" dirty="0">
                <a:solidFill>
                  <a:schemeClr val="tx2"/>
                </a:solidFill>
                <a:effectLst>
                  <a:outerShdw blurRad="38100" dist="38100" dir="2700000" algn="tl">
                    <a:srgbClr val="C0C0C0"/>
                  </a:outerShdw>
                </a:effectLst>
              </a:rPr>
              <a:t>valeur relative</a:t>
            </a:r>
            <a:r>
              <a:rPr lang="fr-FR" dirty="0"/>
              <a:t> du bien 1 par rapport au bien 2. </a:t>
            </a:r>
          </a:p>
          <a:p>
            <a:pPr>
              <a:defRPr/>
            </a:pPr>
            <a:r>
              <a:rPr lang="fr-FR" dirty="0"/>
              <a:t>Autrement dit, c'est la quantité de bien 2 qu'on doit consommer en moins pour garder le même niveau de dépense avec une unité de bien 1 supplémentaire. </a:t>
            </a:r>
          </a:p>
          <a:p>
            <a:pPr>
              <a:defRPr/>
            </a:pP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pPr defTabSz="950913"/>
            <a:fld id="{2546764E-C184-4622-BFF0-45AD5432D3A2}" type="slidenum">
              <a:rPr lang="fr-FR" altLang="fr-FR" smtClean="0"/>
              <a:pPr defTabSz="950913"/>
              <a:t>8</a:t>
            </a:fld>
            <a:endParaRPr lang="fr-FR" altLang="fr-FR" smtClean="0"/>
          </a:p>
        </p:txBody>
      </p:sp>
      <p:sp>
        <p:nvSpPr>
          <p:cNvPr id="139267" name="Rectangle 2"/>
          <p:cNvSpPr>
            <a:spLocks noGrp="1" noRot="1" noChangeAspect="1" noChangeArrowheads="1" noTextEdit="1"/>
          </p:cNvSpPr>
          <p:nvPr>
            <p:ph type="sldImg"/>
          </p:nvPr>
        </p:nvSpPr>
        <p:spPr>
          <a:xfrm>
            <a:off x="919163" y="744538"/>
            <a:ext cx="4959350" cy="3721100"/>
          </a:xfrm>
          <a:ln/>
        </p:spPr>
      </p:sp>
      <p:sp>
        <p:nvSpPr>
          <p:cNvPr id="357379" name="Rectangle 3"/>
          <p:cNvSpPr>
            <a:spLocks noGrp="1" noChangeArrowheads="1"/>
          </p:cNvSpPr>
          <p:nvPr>
            <p:ph type="body" idx="1"/>
          </p:nvPr>
        </p:nvSpPr>
        <p:spPr/>
        <p:txBody>
          <a:bodyPr/>
          <a:lstStyle/>
          <a:p>
            <a:pPr>
              <a:defRPr/>
            </a:pPr>
            <a:r>
              <a:rPr lang="fr-FR" dirty="0"/>
              <a:t>La contrainte budgétaire: </a:t>
            </a:r>
          </a:p>
          <a:p>
            <a:pPr>
              <a:defRPr/>
            </a:pPr>
            <a:r>
              <a:rPr lang="fr-FR" i="1" dirty="0"/>
              <a:t>	p</a:t>
            </a:r>
            <a:r>
              <a:rPr lang="fr-FR" i="1" baseline="-25000" dirty="0"/>
              <a:t>1</a:t>
            </a:r>
            <a:r>
              <a:rPr lang="fr-FR" i="1" dirty="0"/>
              <a:t>x</a:t>
            </a:r>
            <a:r>
              <a:rPr lang="fr-FR" i="1" baseline="-25000" dirty="0"/>
              <a:t>1</a:t>
            </a:r>
            <a:r>
              <a:rPr lang="fr-FR" dirty="0"/>
              <a:t>  + </a:t>
            </a:r>
            <a:r>
              <a:rPr lang="fr-FR" i="1" dirty="0"/>
              <a:t>p</a:t>
            </a:r>
            <a:r>
              <a:rPr lang="fr-FR" i="1" baseline="-25000" dirty="0"/>
              <a:t>2</a:t>
            </a:r>
            <a:r>
              <a:rPr lang="fr-FR" i="1" dirty="0"/>
              <a:t>x</a:t>
            </a:r>
            <a:r>
              <a:rPr lang="fr-FR" i="1" baseline="-25000" dirty="0"/>
              <a:t>2</a:t>
            </a:r>
            <a:r>
              <a:rPr lang="fr-FR" dirty="0"/>
              <a:t>   = </a:t>
            </a:r>
            <a:r>
              <a:rPr lang="fr-FR" i="1" dirty="0"/>
              <a:t>m</a:t>
            </a:r>
            <a:r>
              <a:rPr lang="fr-FR" dirty="0"/>
              <a:t> </a:t>
            </a:r>
          </a:p>
          <a:p>
            <a:pPr>
              <a:defRPr/>
            </a:pPr>
            <a:r>
              <a:rPr lang="fr-FR" dirty="0"/>
              <a:t>On peut aussi écrire : </a:t>
            </a:r>
          </a:p>
          <a:p>
            <a:pPr>
              <a:defRPr/>
            </a:pPr>
            <a:r>
              <a:rPr lang="fr-FR" i="1" dirty="0"/>
              <a:t>	x</a:t>
            </a:r>
            <a:r>
              <a:rPr lang="fr-FR" i="1" baseline="-25000" dirty="0"/>
              <a:t>2</a:t>
            </a:r>
            <a:r>
              <a:rPr lang="fr-FR" i="1" dirty="0"/>
              <a:t> = m/p</a:t>
            </a:r>
            <a:r>
              <a:rPr lang="fr-FR" i="1" baseline="-25000" dirty="0"/>
              <a:t>2</a:t>
            </a:r>
            <a:r>
              <a:rPr lang="fr-FR" i="1" dirty="0"/>
              <a:t> - p</a:t>
            </a:r>
            <a:r>
              <a:rPr lang="fr-FR" i="1" baseline="-25000" dirty="0"/>
              <a:t>1</a:t>
            </a:r>
            <a:r>
              <a:rPr lang="fr-FR" i="1" dirty="0"/>
              <a:t>/p</a:t>
            </a:r>
            <a:r>
              <a:rPr lang="fr-FR" i="1" baseline="-25000" dirty="0"/>
              <a:t>2</a:t>
            </a:r>
            <a:r>
              <a:rPr lang="fr-FR" i="1" dirty="0"/>
              <a:t> x1</a:t>
            </a:r>
            <a:r>
              <a:rPr lang="fr-FR" dirty="0"/>
              <a:t> </a:t>
            </a:r>
          </a:p>
          <a:p>
            <a:pPr>
              <a:defRPr/>
            </a:pPr>
            <a:r>
              <a:rPr lang="fr-FR" i="1" dirty="0"/>
              <a:t>Alors : </a:t>
            </a:r>
          </a:p>
          <a:p>
            <a:pPr>
              <a:defRPr/>
            </a:pPr>
            <a:r>
              <a:rPr lang="fr-FR" dirty="0"/>
              <a:t>- p</a:t>
            </a:r>
            <a:r>
              <a:rPr lang="fr-FR" baseline="-25000" dirty="0"/>
              <a:t>1</a:t>
            </a:r>
            <a:r>
              <a:rPr lang="fr-FR" dirty="0"/>
              <a:t>/p</a:t>
            </a:r>
            <a:r>
              <a:rPr lang="fr-FR" baseline="-25000" dirty="0"/>
              <a:t>2</a:t>
            </a:r>
            <a:r>
              <a:rPr lang="fr-FR" dirty="0"/>
              <a:t> = pente de la droite de budget</a:t>
            </a:r>
          </a:p>
          <a:p>
            <a:pPr>
              <a:defRPr/>
            </a:pPr>
            <a:r>
              <a:rPr lang="fr-FR" dirty="0"/>
              <a:t>Si </a:t>
            </a:r>
            <a:r>
              <a:rPr lang="fr-FR" i="1" dirty="0"/>
              <a:t>x</a:t>
            </a:r>
            <a:r>
              <a:rPr lang="fr-FR" i="1" baseline="-25000" dirty="0"/>
              <a:t>1</a:t>
            </a:r>
            <a:r>
              <a:rPr lang="fr-FR" i="1" dirty="0"/>
              <a:t>=0</a:t>
            </a:r>
            <a:r>
              <a:rPr lang="fr-FR" dirty="0"/>
              <a:t>, alors</a:t>
            </a:r>
            <a:r>
              <a:rPr lang="fr-FR" i="1" dirty="0"/>
              <a:t> x</a:t>
            </a:r>
            <a:r>
              <a:rPr lang="fr-FR" i="1" baseline="-25000" dirty="0"/>
              <a:t>2</a:t>
            </a:r>
            <a:r>
              <a:rPr lang="fr-FR" i="1" dirty="0"/>
              <a:t>= m/ p</a:t>
            </a:r>
            <a:r>
              <a:rPr lang="fr-FR" i="1" baseline="-25000" dirty="0"/>
              <a:t>2</a:t>
            </a:r>
            <a:r>
              <a:rPr lang="fr-FR" dirty="0"/>
              <a:t>  (tous le revenu est consacré au bien 2)</a:t>
            </a:r>
          </a:p>
          <a:p>
            <a:pPr>
              <a:defRPr/>
            </a:pPr>
            <a:r>
              <a:rPr lang="fr-FR" dirty="0"/>
              <a:t>Si x</a:t>
            </a:r>
            <a:r>
              <a:rPr lang="fr-FR" i="1" baseline="-25000" dirty="0"/>
              <a:t>2</a:t>
            </a:r>
            <a:r>
              <a:rPr lang="fr-FR" i="1" dirty="0"/>
              <a:t>=0</a:t>
            </a:r>
            <a:r>
              <a:rPr lang="fr-FR" dirty="0"/>
              <a:t>, alors</a:t>
            </a:r>
            <a:r>
              <a:rPr lang="fr-FR" i="1" dirty="0"/>
              <a:t> x</a:t>
            </a:r>
            <a:r>
              <a:rPr lang="fr-FR" i="1" baseline="-25000" dirty="0"/>
              <a:t>1</a:t>
            </a:r>
            <a:r>
              <a:rPr lang="fr-FR" i="1" dirty="0"/>
              <a:t>=m/p</a:t>
            </a:r>
            <a:r>
              <a:rPr lang="fr-FR" i="1" baseline="-25000" dirty="0"/>
              <a:t>1</a:t>
            </a:r>
            <a:r>
              <a:rPr lang="fr-FR" dirty="0"/>
              <a:t>  (tous le revenu est consacré au bien 1)</a:t>
            </a:r>
          </a:p>
          <a:p>
            <a:pPr>
              <a:defRPr/>
            </a:pPr>
            <a:r>
              <a:rPr lang="fr-FR" dirty="0"/>
              <a:t>La pente </a:t>
            </a:r>
            <a:r>
              <a:rPr lang="en-US" dirty="0"/>
              <a:t>|</a:t>
            </a:r>
            <a:r>
              <a:rPr lang="fr-FR" dirty="0"/>
              <a:t> -p</a:t>
            </a:r>
            <a:r>
              <a:rPr lang="fr-FR" baseline="-25000" dirty="0"/>
              <a:t>1</a:t>
            </a:r>
            <a:r>
              <a:rPr lang="fr-FR" dirty="0"/>
              <a:t>/p</a:t>
            </a:r>
            <a:r>
              <a:rPr lang="fr-FR" baseline="-25000" dirty="0"/>
              <a:t>2</a:t>
            </a:r>
            <a:r>
              <a:rPr lang="en-US" dirty="0"/>
              <a:t>|</a:t>
            </a:r>
            <a:r>
              <a:rPr lang="fr-FR" dirty="0"/>
              <a:t> nous donne le nombre d'unités de bien 2 que le consommateur peut acheter en vendant une unité de bien </a:t>
            </a:r>
          </a:p>
          <a:p>
            <a:pPr>
              <a:defRPr/>
            </a:pPr>
            <a:r>
              <a:rPr lang="fr-FR" dirty="0"/>
              <a:t>C'est donc la </a:t>
            </a:r>
            <a:r>
              <a:rPr lang="fr-FR" b="1" dirty="0">
                <a:solidFill>
                  <a:schemeClr val="tx2"/>
                </a:solidFill>
                <a:effectLst>
                  <a:outerShdw blurRad="38100" dist="38100" dir="2700000" algn="tl">
                    <a:srgbClr val="C0C0C0"/>
                  </a:outerShdw>
                </a:effectLst>
              </a:rPr>
              <a:t>valeur relative</a:t>
            </a:r>
            <a:r>
              <a:rPr lang="fr-FR" dirty="0"/>
              <a:t> du bien 1 par rapport au bien 2. </a:t>
            </a:r>
          </a:p>
          <a:p>
            <a:pPr>
              <a:defRPr/>
            </a:pPr>
            <a:r>
              <a:rPr lang="fr-FR" dirty="0"/>
              <a:t>Autrement dit, c'est la quantité de bien 2 qu'on doit consommer en moins pour garder le même niveau de dépense avec une unité de bien 1 supplémentaire. </a:t>
            </a:r>
          </a:p>
          <a:p>
            <a:pPr>
              <a:defRPr/>
            </a:pPr>
            <a:endParaRPr lang="fr-F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pPr defTabSz="950913"/>
            <a:fld id="{E49B82E7-3302-4ED5-BF5F-C72491DFBAA9}" type="slidenum">
              <a:rPr lang="fr-FR" altLang="fr-FR" smtClean="0"/>
              <a:pPr defTabSz="950913"/>
              <a:t>9</a:t>
            </a:fld>
            <a:endParaRPr lang="fr-FR" altLang="fr-FR" smtClean="0"/>
          </a:p>
        </p:txBody>
      </p:sp>
      <p:sp>
        <p:nvSpPr>
          <p:cNvPr id="140291" name="Rectangle 2"/>
          <p:cNvSpPr>
            <a:spLocks noGrp="1" noRot="1" noChangeAspect="1" noChangeArrowheads="1" noTextEdit="1"/>
          </p:cNvSpPr>
          <p:nvPr>
            <p:ph type="sldImg"/>
          </p:nvPr>
        </p:nvSpPr>
        <p:spPr>
          <a:xfrm>
            <a:off x="919163" y="744538"/>
            <a:ext cx="4959350" cy="3721100"/>
          </a:xfrm>
          <a:ln/>
        </p:spPr>
      </p:sp>
      <p:sp>
        <p:nvSpPr>
          <p:cNvPr id="359427" name="Rectangle 3"/>
          <p:cNvSpPr>
            <a:spLocks noGrp="1" noChangeArrowheads="1"/>
          </p:cNvSpPr>
          <p:nvPr>
            <p:ph type="body" idx="1"/>
          </p:nvPr>
        </p:nvSpPr>
        <p:spPr/>
        <p:txBody>
          <a:bodyPr/>
          <a:lstStyle/>
          <a:p>
            <a:pPr>
              <a:defRPr/>
            </a:pPr>
            <a:r>
              <a:rPr lang="fr-FR" dirty="0"/>
              <a:t>La contrainte budgétaire: </a:t>
            </a:r>
          </a:p>
          <a:p>
            <a:pPr>
              <a:defRPr/>
            </a:pPr>
            <a:r>
              <a:rPr lang="fr-FR" i="1" dirty="0"/>
              <a:t>	p</a:t>
            </a:r>
            <a:r>
              <a:rPr lang="fr-FR" i="1" baseline="-25000" dirty="0"/>
              <a:t>1</a:t>
            </a:r>
            <a:r>
              <a:rPr lang="fr-FR" i="1" dirty="0"/>
              <a:t>x</a:t>
            </a:r>
            <a:r>
              <a:rPr lang="fr-FR" i="1" baseline="-25000" dirty="0"/>
              <a:t>1</a:t>
            </a:r>
            <a:r>
              <a:rPr lang="fr-FR" dirty="0"/>
              <a:t>  + </a:t>
            </a:r>
            <a:r>
              <a:rPr lang="fr-FR" i="1" dirty="0"/>
              <a:t>p</a:t>
            </a:r>
            <a:r>
              <a:rPr lang="fr-FR" i="1" baseline="-25000" dirty="0"/>
              <a:t>2</a:t>
            </a:r>
            <a:r>
              <a:rPr lang="fr-FR" i="1" dirty="0"/>
              <a:t>x</a:t>
            </a:r>
            <a:r>
              <a:rPr lang="fr-FR" i="1" baseline="-25000" dirty="0"/>
              <a:t>2</a:t>
            </a:r>
            <a:r>
              <a:rPr lang="fr-FR" dirty="0"/>
              <a:t>   = </a:t>
            </a:r>
            <a:r>
              <a:rPr lang="fr-FR" i="1" dirty="0"/>
              <a:t>m</a:t>
            </a:r>
            <a:r>
              <a:rPr lang="fr-FR" dirty="0"/>
              <a:t> </a:t>
            </a:r>
          </a:p>
          <a:p>
            <a:pPr>
              <a:defRPr/>
            </a:pPr>
            <a:r>
              <a:rPr lang="fr-FR" dirty="0"/>
              <a:t>On peut aussi écrire : </a:t>
            </a:r>
          </a:p>
          <a:p>
            <a:pPr>
              <a:defRPr/>
            </a:pPr>
            <a:r>
              <a:rPr lang="fr-FR" i="1" dirty="0"/>
              <a:t>	x</a:t>
            </a:r>
            <a:r>
              <a:rPr lang="fr-FR" i="1" baseline="-25000" dirty="0"/>
              <a:t>2</a:t>
            </a:r>
            <a:r>
              <a:rPr lang="fr-FR" i="1" dirty="0"/>
              <a:t> = m/p</a:t>
            </a:r>
            <a:r>
              <a:rPr lang="fr-FR" i="1" baseline="-25000" dirty="0"/>
              <a:t>2</a:t>
            </a:r>
            <a:r>
              <a:rPr lang="fr-FR" i="1" dirty="0"/>
              <a:t> - p</a:t>
            </a:r>
            <a:r>
              <a:rPr lang="fr-FR" i="1" baseline="-25000" dirty="0"/>
              <a:t>1</a:t>
            </a:r>
            <a:r>
              <a:rPr lang="fr-FR" i="1" dirty="0"/>
              <a:t>/p</a:t>
            </a:r>
            <a:r>
              <a:rPr lang="fr-FR" i="1" baseline="-25000" dirty="0"/>
              <a:t>2</a:t>
            </a:r>
            <a:r>
              <a:rPr lang="fr-FR" i="1" dirty="0"/>
              <a:t> x1</a:t>
            </a:r>
            <a:r>
              <a:rPr lang="fr-FR" dirty="0"/>
              <a:t> </a:t>
            </a:r>
          </a:p>
          <a:p>
            <a:pPr>
              <a:defRPr/>
            </a:pPr>
            <a:r>
              <a:rPr lang="fr-FR" i="1" dirty="0"/>
              <a:t>Alors : </a:t>
            </a:r>
          </a:p>
          <a:p>
            <a:pPr>
              <a:defRPr/>
            </a:pPr>
            <a:r>
              <a:rPr lang="fr-FR" dirty="0"/>
              <a:t>- p</a:t>
            </a:r>
            <a:r>
              <a:rPr lang="fr-FR" baseline="-25000" dirty="0"/>
              <a:t>1</a:t>
            </a:r>
            <a:r>
              <a:rPr lang="fr-FR" dirty="0"/>
              <a:t>/p</a:t>
            </a:r>
            <a:r>
              <a:rPr lang="fr-FR" baseline="-25000" dirty="0"/>
              <a:t>2</a:t>
            </a:r>
            <a:r>
              <a:rPr lang="fr-FR" dirty="0"/>
              <a:t> = pente de la droite de budget</a:t>
            </a:r>
          </a:p>
          <a:p>
            <a:pPr>
              <a:defRPr/>
            </a:pPr>
            <a:r>
              <a:rPr lang="fr-FR" dirty="0"/>
              <a:t>Si </a:t>
            </a:r>
            <a:r>
              <a:rPr lang="fr-FR" i="1" dirty="0"/>
              <a:t>x</a:t>
            </a:r>
            <a:r>
              <a:rPr lang="fr-FR" i="1" baseline="-25000" dirty="0"/>
              <a:t>1</a:t>
            </a:r>
            <a:r>
              <a:rPr lang="fr-FR" i="1" dirty="0"/>
              <a:t>=0</a:t>
            </a:r>
            <a:r>
              <a:rPr lang="fr-FR" dirty="0"/>
              <a:t>, alors</a:t>
            </a:r>
            <a:r>
              <a:rPr lang="fr-FR" i="1" dirty="0"/>
              <a:t> x</a:t>
            </a:r>
            <a:r>
              <a:rPr lang="fr-FR" i="1" baseline="-25000" dirty="0"/>
              <a:t>2</a:t>
            </a:r>
            <a:r>
              <a:rPr lang="fr-FR" i="1" dirty="0"/>
              <a:t>= m/ p</a:t>
            </a:r>
            <a:r>
              <a:rPr lang="fr-FR" i="1" baseline="-25000" dirty="0"/>
              <a:t>2</a:t>
            </a:r>
            <a:r>
              <a:rPr lang="fr-FR" dirty="0"/>
              <a:t>  (tous le revenu est consacré au bien 2)</a:t>
            </a:r>
          </a:p>
          <a:p>
            <a:pPr>
              <a:defRPr/>
            </a:pPr>
            <a:r>
              <a:rPr lang="fr-FR" dirty="0"/>
              <a:t>Si x</a:t>
            </a:r>
            <a:r>
              <a:rPr lang="fr-FR" i="1" baseline="-25000" dirty="0"/>
              <a:t>2</a:t>
            </a:r>
            <a:r>
              <a:rPr lang="fr-FR" i="1" dirty="0"/>
              <a:t>=0</a:t>
            </a:r>
            <a:r>
              <a:rPr lang="fr-FR" dirty="0"/>
              <a:t>, alors</a:t>
            </a:r>
            <a:r>
              <a:rPr lang="fr-FR" i="1" dirty="0"/>
              <a:t> x</a:t>
            </a:r>
            <a:r>
              <a:rPr lang="fr-FR" i="1" baseline="-25000" dirty="0"/>
              <a:t>1</a:t>
            </a:r>
            <a:r>
              <a:rPr lang="fr-FR" i="1" dirty="0"/>
              <a:t>=m/p</a:t>
            </a:r>
            <a:r>
              <a:rPr lang="fr-FR" i="1" baseline="-25000" dirty="0"/>
              <a:t>1</a:t>
            </a:r>
            <a:r>
              <a:rPr lang="fr-FR" dirty="0"/>
              <a:t>  (tous le revenu est consacré au bien 1)</a:t>
            </a:r>
          </a:p>
          <a:p>
            <a:pPr>
              <a:defRPr/>
            </a:pPr>
            <a:r>
              <a:rPr lang="fr-FR" dirty="0"/>
              <a:t>La pente </a:t>
            </a:r>
            <a:r>
              <a:rPr lang="en-US" dirty="0"/>
              <a:t>|</a:t>
            </a:r>
            <a:r>
              <a:rPr lang="fr-FR" dirty="0"/>
              <a:t> -p</a:t>
            </a:r>
            <a:r>
              <a:rPr lang="fr-FR" baseline="-25000" dirty="0"/>
              <a:t>1</a:t>
            </a:r>
            <a:r>
              <a:rPr lang="fr-FR" dirty="0"/>
              <a:t>/p</a:t>
            </a:r>
            <a:r>
              <a:rPr lang="fr-FR" baseline="-25000" dirty="0"/>
              <a:t>2</a:t>
            </a:r>
            <a:r>
              <a:rPr lang="en-US" dirty="0"/>
              <a:t>|</a:t>
            </a:r>
            <a:r>
              <a:rPr lang="fr-FR" dirty="0"/>
              <a:t> nous donne le nombre d'unités de bien 2 que le consommateur peut acheter en vendant une unité de bien </a:t>
            </a:r>
          </a:p>
          <a:p>
            <a:pPr>
              <a:defRPr/>
            </a:pPr>
            <a:r>
              <a:rPr lang="fr-FR" dirty="0"/>
              <a:t>C'est donc la </a:t>
            </a:r>
            <a:r>
              <a:rPr lang="fr-FR" b="1" dirty="0">
                <a:solidFill>
                  <a:schemeClr val="tx2"/>
                </a:solidFill>
                <a:effectLst>
                  <a:outerShdw blurRad="38100" dist="38100" dir="2700000" algn="tl">
                    <a:srgbClr val="C0C0C0"/>
                  </a:outerShdw>
                </a:effectLst>
              </a:rPr>
              <a:t>valeur relative</a:t>
            </a:r>
            <a:r>
              <a:rPr lang="fr-FR" dirty="0"/>
              <a:t> du bien 1 par rapport au bien 2. </a:t>
            </a:r>
          </a:p>
          <a:p>
            <a:pPr>
              <a:defRPr/>
            </a:pPr>
            <a:r>
              <a:rPr lang="fr-FR" dirty="0"/>
              <a:t>Autrement dit, c'est la quantité de bien 2 qu'on doit consommer en moins pour garder le même niveau de dépense avec une unité de bien 1 supplémentaire. </a:t>
            </a:r>
          </a:p>
          <a:p>
            <a:pPr>
              <a:defRPr/>
            </a:pPr>
            <a:endParaRPr lang="fr-F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pPr defTabSz="950913"/>
            <a:fld id="{3F0CB036-9E91-4394-9A38-09CCDA3B7699}" type="slidenum">
              <a:rPr lang="fr-FR" altLang="fr-FR" smtClean="0"/>
              <a:pPr defTabSz="950913"/>
              <a:t>10</a:t>
            </a:fld>
            <a:endParaRPr lang="fr-FR" altLang="fr-FR" smtClean="0"/>
          </a:p>
        </p:txBody>
      </p:sp>
      <p:sp>
        <p:nvSpPr>
          <p:cNvPr id="141315" name="Rectangle 2"/>
          <p:cNvSpPr>
            <a:spLocks noGrp="1" noRot="1" noChangeAspect="1" noChangeArrowheads="1" noTextEdit="1"/>
          </p:cNvSpPr>
          <p:nvPr>
            <p:ph type="sldImg"/>
          </p:nvPr>
        </p:nvSpPr>
        <p:spPr>
          <a:xfrm>
            <a:off x="919163" y="744538"/>
            <a:ext cx="4959350" cy="3721100"/>
          </a:xfrm>
          <a:ln/>
        </p:spPr>
      </p:sp>
      <p:sp>
        <p:nvSpPr>
          <p:cNvPr id="361475" name="Rectangle 3"/>
          <p:cNvSpPr>
            <a:spLocks noGrp="1" noChangeArrowheads="1"/>
          </p:cNvSpPr>
          <p:nvPr>
            <p:ph type="body" idx="1"/>
          </p:nvPr>
        </p:nvSpPr>
        <p:spPr/>
        <p:txBody>
          <a:bodyPr/>
          <a:lstStyle/>
          <a:p>
            <a:pPr>
              <a:defRPr/>
            </a:pPr>
            <a:r>
              <a:rPr lang="fr-FR" dirty="0"/>
              <a:t>Panier de biens (x1,x2) : une certains quantité de bien 1 et une certaine quantité de bien 2 (par exemple, un café et un carré de sucre) (y1, y2)</a:t>
            </a:r>
          </a:p>
          <a:p>
            <a:pPr>
              <a:defRPr/>
            </a:pPr>
            <a:r>
              <a:rPr lang="fr-FR" dirty="0"/>
              <a:t>-</a:t>
            </a:r>
            <a:r>
              <a:rPr lang="fr-FR" dirty="0" err="1"/>
              <a:t>preferer</a:t>
            </a:r>
            <a:r>
              <a:rPr lang="fr-FR" dirty="0"/>
              <a:t> (x1, x2) &gt; (y1, y2) : attention ca n’est pas exactement &gt; mais signe particulier</a:t>
            </a:r>
          </a:p>
          <a:p>
            <a:pPr>
              <a:defRPr/>
            </a:pPr>
            <a:r>
              <a:rPr lang="fr-FR" dirty="0"/>
              <a:t>Est </a:t>
            </a:r>
            <a:r>
              <a:rPr lang="fr-FR" dirty="0" err="1" smtClean="0"/>
              <a:t>indifferent</a:t>
            </a:r>
            <a:r>
              <a:rPr lang="fr-FR" dirty="0" smtClean="0"/>
              <a:t> </a:t>
            </a:r>
            <a:r>
              <a:rPr lang="fr-FR" dirty="0"/>
              <a:t>(x1, x2) </a:t>
            </a:r>
            <a:r>
              <a:rPr lang="en-US" dirty="0"/>
              <a:t>~</a:t>
            </a:r>
            <a:r>
              <a:rPr lang="fr-FR" dirty="0"/>
              <a:t> (y1, y2) </a:t>
            </a:r>
          </a:p>
          <a:p>
            <a:pPr>
              <a:defRPr/>
            </a:pPr>
            <a:endParaRPr lang="fr-FR" dirty="0"/>
          </a:p>
          <a:p>
            <a:pPr>
              <a:defRPr/>
            </a:pPr>
            <a:r>
              <a:rPr lang="fr-FR" dirty="0"/>
              <a:t>La relation de préférence est une relation </a:t>
            </a:r>
            <a:r>
              <a:rPr lang="fr-FR" b="1" dirty="0">
                <a:solidFill>
                  <a:schemeClr val="tx2"/>
                </a:solidFill>
                <a:effectLst>
                  <a:outerShdw blurRad="38100" dist="38100" dir="2700000" algn="tl">
                    <a:srgbClr val="C0C0C0"/>
                  </a:outerShdw>
                </a:effectLst>
              </a:rPr>
              <a:t>complète</a:t>
            </a:r>
            <a:r>
              <a:rPr lang="fr-FR" dirty="0"/>
              <a:t> : toute paire de paniers de bien peut être comparée :</a:t>
            </a:r>
          </a:p>
          <a:p>
            <a:pPr>
              <a:defRPr/>
            </a:pPr>
            <a:r>
              <a:rPr lang="fr-FR" dirty="0"/>
              <a:t>	=&gt; On a soit (x1, x2) &gt; (y1, y2)         , soit (x1,x2)&lt; (y1, y2)   , soit  (x1, x2) </a:t>
            </a:r>
            <a:r>
              <a:rPr lang="en-US" dirty="0"/>
              <a:t>~( y1, y2). </a:t>
            </a:r>
            <a:endParaRPr lang="fr-FR" dirty="0"/>
          </a:p>
          <a:p>
            <a:pPr>
              <a:defRPr/>
            </a:pPr>
            <a:r>
              <a:rPr lang="fr-FR" dirty="0"/>
              <a:t>La relation de préférence est </a:t>
            </a:r>
            <a:r>
              <a:rPr lang="fr-FR" b="1" dirty="0">
                <a:solidFill>
                  <a:schemeClr val="tx2"/>
                </a:solidFill>
                <a:effectLst>
                  <a:outerShdw blurRad="38100" dist="38100" dir="2700000" algn="tl">
                    <a:srgbClr val="C0C0C0"/>
                  </a:outerShdw>
                </a:effectLst>
              </a:rPr>
              <a:t>réflexive</a:t>
            </a:r>
            <a:r>
              <a:rPr lang="fr-FR" dirty="0"/>
              <a:t> : Tout panier de biens est au moins aussi désirable que lui-même: </a:t>
            </a:r>
          </a:p>
          <a:p>
            <a:pPr>
              <a:defRPr/>
            </a:pPr>
            <a:r>
              <a:rPr lang="fr-FR" dirty="0"/>
              <a:t>	=&gt; (x1,x2) </a:t>
            </a:r>
            <a:r>
              <a:rPr lang="en-US" dirty="0"/>
              <a:t>~</a:t>
            </a:r>
            <a:r>
              <a:rPr lang="fr-FR" dirty="0"/>
              <a:t> (x1, x2) </a:t>
            </a:r>
          </a:p>
          <a:p>
            <a:pPr>
              <a:defRPr/>
            </a:pPr>
            <a:r>
              <a:rPr lang="fr-FR" dirty="0"/>
              <a:t>La relation de préférence est </a:t>
            </a:r>
            <a:r>
              <a:rPr lang="fr-FR" b="1" dirty="0">
                <a:solidFill>
                  <a:schemeClr val="tx2"/>
                </a:solidFill>
                <a:effectLst>
                  <a:outerShdw blurRad="38100" dist="38100" dir="2700000" algn="tl">
                    <a:srgbClr val="C0C0C0"/>
                  </a:outerShdw>
                </a:effectLst>
              </a:rPr>
              <a:t>transitive</a:t>
            </a:r>
            <a:r>
              <a:rPr lang="fr-FR" dirty="0">
                <a:solidFill>
                  <a:schemeClr val="tx2"/>
                </a:solidFill>
                <a:effectLst>
                  <a:outerShdw blurRad="38100" dist="38100" dir="2700000" algn="tl">
                    <a:srgbClr val="C0C0C0"/>
                  </a:outerShdw>
                </a:effectLst>
              </a:rPr>
              <a:t> </a:t>
            </a:r>
            <a:r>
              <a:rPr lang="fr-FR" dirty="0"/>
              <a:t>:</a:t>
            </a:r>
          </a:p>
          <a:p>
            <a:pPr>
              <a:defRPr/>
            </a:pPr>
            <a:r>
              <a:rPr lang="fr-FR" dirty="0"/>
              <a:t>	=&gt; Si   (x1, x2) &gt; (y1, y2) et (z1, z2) &gt; (x1, x2) alors (z1, z2) &gt; (y1, y2)</a:t>
            </a:r>
          </a:p>
          <a:p>
            <a:pPr>
              <a:defRPr/>
            </a:pPr>
            <a:r>
              <a:rPr lang="fr-FR" b="1" i="1" dirty="0"/>
              <a:t>Remarque :</a:t>
            </a:r>
            <a:r>
              <a:rPr lang="fr-FR" b="1" dirty="0"/>
              <a:t> </a:t>
            </a:r>
            <a:r>
              <a:rPr lang="fr-FR" dirty="0"/>
              <a:t>Ces hypothèses ne sont justifiées que pour des comportements purement économiques (</a:t>
            </a:r>
            <a:r>
              <a:rPr lang="fr-FR" b="1" dirty="0">
                <a:solidFill>
                  <a:schemeClr val="tx2"/>
                </a:solidFill>
                <a:effectLst>
                  <a:outerShdw blurRad="38100" dist="38100" dir="2700000" algn="tl">
                    <a:srgbClr val="C0C0C0"/>
                  </a:outerShdw>
                </a:effectLst>
              </a:rPr>
              <a:t>rationnels</a:t>
            </a:r>
            <a:r>
              <a:rPr lang="fr-FR" dirty="0"/>
              <a:t>).</a:t>
            </a:r>
            <a:r>
              <a:rPr lang="fr-FR" i="1" dirty="0">
                <a:solidFill>
                  <a:schemeClr val="accent2"/>
                </a:solidFill>
              </a:rPr>
              <a:t> </a:t>
            </a:r>
          </a:p>
          <a:p>
            <a:pPr>
              <a:defRPr/>
            </a:pPr>
            <a:endParaRPr lang="fr-FR" dirty="0"/>
          </a:p>
          <a:p>
            <a:pPr>
              <a:defRPr/>
            </a:pPr>
            <a:endParaRPr lang="fr-F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pPr defTabSz="950913"/>
            <a:fld id="{3F0CB036-9E91-4394-9A38-09CCDA3B7699}" type="slidenum">
              <a:rPr lang="fr-FR" altLang="fr-FR" smtClean="0"/>
              <a:pPr defTabSz="950913"/>
              <a:t>11</a:t>
            </a:fld>
            <a:endParaRPr lang="fr-FR" altLang="fr-FR" smtClean="0"/>
          </a:p>
        </p:txBody>
      </p:sp>
      <p:sp>
        <p:nvSpPr>
          <p:cNvPr id="141315" name="Rectangle 2"/>
          <p:cNvSpPr>
            <a:spLocks noGrp="1" noRot="1" noChangeAspect="1" noChangeArrowheads="1" noTextEdit="1"/>
          </p:cNvSpPr>
          <p:nvPr>
            <p:ph type="sldImg"/>
          </p:nvPr>
        </p:nvSpPr>
        <p:spPr>
          <a:xfrm>
            <a:off x="919163" y="744538"/>
            <a:ext cx="4959350" cy="3721100"/>
          </a:xfrm>
          <a:ln/>
        </p:spPr>
      </p:sp>
      <p:sp>
        <p:nvSpPr>
          <p:cNvPr id="361475" name="Rectangle 3"/>
          <p:cNvSpPr>
            <a:spLocks noGrp="1" noChangeArrowheads="1"/>
          </p:cNvSpPr>
          <p:nvPr>
            <p:ph type="body" idx="1"/>
          </p:nvPr>
        </p:nvSpPr>
        <p:spPr/>
        <p:txBody>
          <a:bodyPr/>
          <a:lstStyle/>
          <a:p>
            <a:pPr>
              <a:defRPr/>
            </a:pPr>
            <a:r>
              <a:rPr lang="fr-FR" dirty="0"/>
              <a:t>Panier de biens (x1,x2) : une certains quantité de bien 1 et une certaine quantité de bien 2 (par exemple, un café et un carré de sucre) (y1, y2)</a:t>
            </a:r>
          </a:p>
          <a:p>
            <a:pPr>
              <a:defRPr/>
            </a:pPr>
            <a:r>
              <a:rPr lang="fr-FR" dirty="0"/>
              <a:t>-</a:t>
            </a:r>
            <a:r>
              <a:rPr lang="fr-FR" dirty="0" err="1"/>
              <a:t>preferer</a:t>
            </a:r>
            <a:r>
              <a:rPr lang="fr-FR" dirty="0"/>
              <a:t> (x1, x2) &gt; (y1, y2) : attention ca n’est pas exactement &gt; mais signe particulier</a:t>
            </a:r>
          </a:p>
          <a:p>
            <a:pPr>
              <a:defRPr/>
            </a:pPr>
            <a:r>
              <a:rPr lang="fr-FR" dirty="0"/>
              <a:t>Est </a:t>
            </a:r>
            <a:r>
              <a:rPr lang="fr-FR" dirty="0" err="1" smtClean="0"/>
              <a:t>indifferent</a:t>
            </a:r>
            <a:r>
              <a:rPr lang="fr-FR" dirty="0" smtClean="0"/>
              <a:t> </a:t>
            </a:r>
            <a:r>
              <a:rPr lang="fr-FR" dirty="0"/>
              <a:t>(x1, x2) </a:t>
            </a:r>
            <a:r>
              <a:rPr lang="en-US" dirty="0"/>
              <a:t>~</a:t>
            </a:r>
            <a:r>
              <a:rPr lang="fr-FR" dirty="0"/>
              <a:t> (y1, y2) </a:t>
            </a:r>
          </a:p>
          <a:p>
            <a:pPr>
              <a:defRPr/>
            </a:pPr>
            <a:endParaRPr lang="fr-FR" dirty="0"/>
          </a:p>
          <a:p>
            <a:pPr>
              <a:defRPr/>
            </a:pPr>
            <a:r>
              <a:rPr lang="fr-FR" dirty="0"/>
              <a:t>La relation de préférence est une relation </a:t>
            </a:r>
            <a:r>
              <a:rPr lang="fr-FR" b="1" dirty="0">
                <a:solidFill>
                  <a:schemeClr val="tx2"/>
                </a:solidFill>
                <a:effectLst>
                  <a:outerShdw blurRad="38100" dist="38100" dir="2700000" algn="tl">
                    <a:srgbClr val="C0C0C0"/>
                  </a:outerShdw>
                </a:effectLst>
              </a:rPr>
              <a:t>complète</a:t>
            </a:r>
            <a:r>
              <a:rPr lang="fr-FR" dirty="0"/>
              <a:t> : toute paire de paniers de bien peut être comparée :</a:t>
            </a:r>
          </a:p>
          <a:p>
            <a:pPr>
              <a:defRPr/>
            </a:pPr>
            <a:r>
              <a:rPr lang="fr-FR" dirty="0"/>
              <a:t>	=&gt; On a soit (x1, x2) &gt; (y1, y2)         , soit (x1,x2)&lt; (y1, y2)   , soit  (x1, x2) </a:t>
            </a:r>
            <a:r>
              <a:rPr lang="en-US" dirty="0"/>
              <a:t>~( y1, y2). </a:t>
            </a:r>
            <a:endParaRPr lang="fr-FR" dirty="0"/>
          </a:p>
          <a:p>
            <a:pPr>
              <a:defRPr/>
            </a:pPr>
            <a:r>
              <a:rPr lang="fr-FR" dirty="0"/>
              <a:t>La relation de préférence est </a:t>
            </a:r>
            <a:r>
              <a:rPr lang="fr-FR" b="1" dirty="0">
                <a:solidFill>
                  <a:schemeClr val="tx2"/>
                </a:solidFill>
                <a:effectLst>
                  <a:outerShdw blurRad="38100" dist="38100" dir="2700000" algn="tl">
                    <a:srgbClr val="C0C0C0"/>
                  </a:outerShdw>
                </a:effectLst>
              </a:rPr>
              <a:t>réflexive</a:t>
            </a:r>
            <a:r>
              <a:rPr lang="fr-FR" dirty="0"/>
              <a:t> : Tout panier de biens est au moins aussi désirable que lui-même: </a:t>
            </a:r>
          </a:p>
          <a:p>
            <a:pPr>
              <a:defRPr/>
            </a:pPr>
            <a:r>
              <a:rPr lang="fr-FR" dirty="0"/>
              <a:t>	=&gt; (x1,x2) </a:t>
            </a:r>
            <a:r>
              <a:rPr lang="en-US" dirty="0"/>
              <a:t>~</a:t>
            </a:r>
            <a:r>
              <a:rPr lang="fr-FR" dirty="0"/>
              <a:t> (x1, x2) </a:t>
            </a:r>
          </a:p>
          <a:p>
            <a:pPr>
              <a:defRPr/>
            </a:pPr>
            <a:r>
              <a:rPr lang="fr-FR" dirty="0"/>
              <a:t>La relation de préférence est </a:t>
            </a:r>
            <a:r>
              <a:rPr lang="fr-FR" b="1" dirty="0">
                <a:solidFill>
                  <a:schemeClr val="tx2"/>
                </a:solidFill>
                <a:effectLst>
                  <a:outerShdw blurRad="38100" dist="38100" dir="2700000" algn="tl">
                    <a:srgbClr val="C0C0C0"/>
                  </a:outerShdw>
                </a:effectLst>
              </a:rPr>
              <a:t>transitive</a:t>
            </a:r>
            <a:r>
              <a:rPr lang="fr-FR" dirty="0">
                <a:solidFill>
                  <a:schemeClr val="tx2"/>
                </a:solidFill>
                <a:effectLst>
                  <a:outerShdw blurRad="38100" dist="38100" dir="2700000" algn="tl">
                    <a:srgbClr val="C0C0C0"/>
                  </a:outerShdw>
                </a:effectLst>
              </a:rPr>
              <a:t> </a:t>
            </a:r>
            <a:r>
              <a:rPr lang="fr-FR" dirty="0"/>
              <a:t>:</a:t>
            </a:r>
          </a:p>
          <a:p>
            <a:pPr>
              <a:defRPr/>
            </a:pPr>
            <a:r>
              <a:rPr lang="fr-FR" dirty="0"/>
              <a:t>	=&gt; Si   (x1, x2) &gt; (y1, y2) et (z1, z2) &gt; (x1, x2) alors (z1, z2) &gt; (y1, y2)</a:t>
            </a:r>
          </a:p>
          <a:p>
            <a:pPr>
              <a:defRPr/>
            </a:pPr>
            <a:r>
              <a:rPr lang="fr-FR" b="1" i="1" dirty="0"/>
              <a:t>Remarque :</a:t>
            </a:r>
            <a:r>
              <a:rPr lang="fr-FR" b="1" dirty="0"/>
              <a:t> </a:t>
            </a:r>
            <a:r>
              <a:rPr lang="fr-FR" dirty="0"/>
              <a:t>Ces hypothèses ne sont justifiées que pour des comportements purement économiques (</a:t>
            </a:r>
            <a:r>
              <a:rPr lang="fr-FR" b="1" dirty="0">
                <a:solidFill>
                  <a:schemeClr val="tx2"/>
                </a:solidFill>
                <a:effectLst>
                  <a:outerShdw blurRad="38100" dist="38100" dir="2700000" algn="tl">
                    <a:srgbClr val="C0C0C0"/>
                  </a:outerShdw>
                </a:effectLst>
              </a:rPr>
              <a:t>rationnels</a:t>
            </a:r>
            <a:r>
              <a:rPr lang="fr-FR" dirty="0"/>
              <a:t>).</a:t>
            </a:r>
            <a:r>
              <a:rPr lang="fr-FR" i="1" dirty="0">
                <a:solidFill>
                  <a:schemeClr val="accent2"/>
                </a:solidFill>
              </a:rPr>
              <a:t> </a:t>
            </a:r>
          </a:p>
          <a:p>
            <a:pPr>
              <a:defRPr/>
            </a:pPr>
            <a:endParaRPr lang="fr-FR" dirty="0"/>
          </a:p>
          <a:p>
            <a:pPr>
              <a:defRPr/>
            </a:pPr>
            <a:endParaRPr lang="fr-F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pPr defTabSz="950913"/>
            <a:fld id="{2D50EF7B-A06F-423A-9518-E76FA0F8F455}" type="slidenum">
              <a:rPr lang="fr-FR" altLang="fr-FR" smtClean="0"/>
              <a:pPr defTabSz="950913"/>
              <a:t>12</a:t>
            </a:fld>
            <a:endParaRPr lang="fr-FR" altLang="fr-FR" smtClean="0"/>
          </a:p>
        </p:txBody>
      </p:sp>
      <p:sp>
        <p:nvSpPr>
          <p:cNvPr id="142339" name="Rectangle 2"/>
          <p:cNvSpPr>
            <a:spLocks noGrp="1" noRot="1" noChangeAspect="1" noChangeArrowheads="1" noTextEdit="1"/>
          </p:cNvSpPr>
          <p:nvPr>
            <p:ph type="sldImg"/>
          </p:nvPr>
        </p:nvSpPr>
        <p:spPr>
          <a:xfrm>
            <a:off x="919163" y="744538"/>
            <a:ext cx="4959350" cy="3721100"/>
          </a:xfrm>
          <a:ln/>
        </p:spPr>
      </p:sp>
      <p:sp>
        <p:nvSpPr>
          <p:cNvPr id="142340" name="Rectangle 3"/>
          <p:cNvSpPr>
            <a:spLocks noGrp="1" noChangeArrowheads="1"/>
          </p:cNvSpPr>
          <p:nvPr>
            <p:ph type="body" idx="1"/>
          </p:nvPr>
        </p:nvSpPr>
        <p:spPr>
          <a:noFill/>
          <a:ln/>
        </p:spPr>
        <p:txBody>
          <a:bodyPr/>
          <a:lstStyle/>
          <a:p>
            <a:r>
              <a:rPr lang="fr-FR" altLang="fr-FR" dirty="0" smtClean="0">
                <a:latin typeface="Times New Roman" pitchFamily="18" charset="0"/>
              </a:rPr>
              <a:t>Remarque: les courbes d’indifférences correspondant à des niveaux de satisfactions différents</a:t>
            </a:r>
          </a:p>
          <a:p>
            <a:r>
              <a:rPr lang="en-US" altLang="fr-FR" dirty="0" err="1" smtClean="0">
                <a:latin typeface="Times New Roman" pitchFamily="18" charset="0"/>
              </a:rPr>
              <a:t>Elles</a:t>
            </a:r>
            <a:r>
              <a:rPr lang="en-US" altLang="fr-FR" dirty="0" smtClean="0">
                <a:latin typeface="Times New Roman" pitchFamily="18" charset="0"/>
              </a:rPr>
              <a:t> ne </a:t>
            </a:r>
            <a:r>
              <a:rPr lang="en-US" altLang="fr-FR" dirty="0" err="1" smtClean="0">
                <a:latin typeface="Times New Roman" pitchFamily="18" charset="0"/>
              </a:rPr>
              <a:t>peuvent</a:t>
            </a:r>
            <a:r>
              <a:rPr lang="en-US" altLang="fr-FR" dirty="0" smtClean="0">
                <a:latin typeface="Times New Roman" pitchFamily="18" charset="0"/>
              </a:rPr>
              <a:t> pas se </a:t>
            </a:r>
            <a:r>
              <a:rPr lang="en-US" altLang="fr-FR" dirty="0" err="1" smtClean="0">
                <a:latin typeface="Times New Roman" pitchFamily="18" charset="0"/>
              </a:rPr>
              <a:t>croiser</a:t>
            </a:r>
            <a:endParaRPr lang="en-US" altLang="fr-FR" dirty="0" smtClean="0">
              <a:latin typeface="Times New Roman" pitchFamily="18" charset="0"/>
            </a:endParaRPr>
          </a:p>
          <a:p>
            <a:r>
              <a:rPr lang="en-US" altLang="fr-FR" dirty="0" err="1" smtClean="0">
                <a:latin typeface="Times New Roman" pitchFamily="18" charset="0"/>
              </a:rPr>
              <a:t>Chaque</a:t>
            </a:r>
            <a:r>
              <a:rPr lang="en-US" altLang="fr-FR" dirty="0" smtClean="0">
                <a:latin typeface="Times New Roman" pitchFamily="18" charset="0"/>
              </a:rPr>
              <a:t> point de la </a:t>
            </a:r>
            <a:r>
              <a:rPr lang="en-US" altLang="fr-FR" dirty="0" err="1" smtClean="0">
                <a:latin typeface="Times New Roman" pitchFamily="18" charset="0"/>
              </a:rPr>
              <a:t>courbe</a:t>
            </a:r>
            <a:r>
              <a:rPr lang="en-US" altLang="fr-FR" dirty="0" smtClean="0">
                <a:latin typeface="Times New Roman" pitchFamily="18" charset="0"/>
              </a:rPr>
              <a:t> </a:t>
            </a:r>
            <a:r>
              <a:rPr lang="en-US" altLang="fr-FR" dirty="0" err="1" smtClean="0">
                <a:latin typeface="Times New Roman" pitchFamily="18" charset="0"/>
              </a:rPr>
              <a:t>apporte</a:t>
            </a:r>
            <a:r>
              <a:rPr lang="en-US" altLang="fr-FR" dirty="0" smtClean="0">
                <a:latin typeface="Times New Roman" pitchFamily="18" charset="0"/>
              </a:rPr>
              <a:t> la meme </a:t>
            </a:r>
            <a:r>
              <a:rPr lang="en-US" altLang="fr-FR" dirty="0" err="1" smtClean="0">
                <a:latin typeface="Times New Roman" pitchFamily="18" charset="0"/>
              </a:rPr>
              <a:t>statisfaction</a:t>
            </a:r>
            <a:r>
              <a:rPr lang="en-US" altLang="fr-FR" dirty="0" smtClean="0">
                <a:latin typeface="Times New Roman" pitchFamily="18" charset="0"/>
              </a:rPr>
              <a:t>, la meme </a:t>
            </a:r>
            <a:r>
              <a:rPr lang="en-US" altLang="fr-FR" dirty="0" err="1" smtClean="0">
                <a:latin typeface="Times New Roman" pitchFamily="18" charset="0"/>
              </a:rPr>
              <a:t>utilité</a:t>
            </a:r>
            <a:endParaRPr lang="en-US" altLang="fr-FR" dirty="0" smtClean="0">
              <a:latin typeface="Times New Roman" pitchFamily="18" charset="0"/>
            </a:endParaRPr>
          </a:p>
          <a:p>
            <a:r>
              <a:rPr lang="en-US" altLang="fr-FR" dirty="0" err="1" smtClean="0">
                <a:latin typeface="Times New Roman" pitchFamily="18" charset="0"/>
              </a:rPr>
              <a:t>Ces</a:t>
            </a:r>
            <a:r>
              <a:rPr lang="en-US" altLang="fr-FR" dirty="0" smtClean="0">
                <a:latin typeface="Times New Roman" pitchFamily="18" charset="0"/>
              </a:rPr>
              <a:t> </a:t>
            </a:r>
            <a:r>
              <a:rPr lang="en-US" altLang="fr-FR" dirty="0" err="1" smtClean="0">
                <a:latin typeface="Times New Roman" pitchFamily="18" charset="0"/>
              </a:rPr>
              <a:t>courbes</a:t>
            </a:r>
            <a:r>
              <a:rPr lang="en-US" altLang="fr-FR" dirty="0" smtClean="0">
                <a:latin typeface="Times New Roman" pitchFamily="18" charset="0"/>
              </a:rPr>
              <a:t> </a:t>
            </a:r>
            <a:r>
              <a:rPr lang="en-US" altLang="fr-FR" dirty="0" err="1" smtClean="0">
                <a:latin typeface="Times New Roman" pitchFamily="18" charset="0"/>
              </a:rPr>
              <a:t>représentent</a:t>
            </a:r>
            <a:r>
              <a:rPr lang="en-US" altLang="fr-FR" dirty="0" smtClean="0">
                <a:latin typeface="Times New Roman" pitchFamily="18" charset="0"/>
              </a:rPr>
              <a:t> des preferences </a:t>
            </a:r>
            <a:r>
              <a:rPr lang="en-US" altLang="fr-FR" dirty="0" err="1" smtClean="0">
                <a:latin typeface="Times New Roman" pitchFamily="18" charset="0"/>
              </a:rPr>
              <a:t>normales</a:t>
            </a:r>
            <a:endParaRPr lang="en-US" altLang="fr-FR" dirty="0" smtClean="0">
              <a:latin typeface="Times New Roman" pitchFamily="18" charset="0"/>
            </a:endParaRPr>
          </a:p>
          <a:p>
            <a:endParaRPr lang="en-US" altLang="fr-FR" dirty="0" smtClean="0">
              <a:latin typeface="Times New Roman" pitchFamily="18" charset="0"/>
            </a:endParaRPr>
          </a:p>
          <a:p>
            <a:r>
              <a:rPr lang="fr-FR" altLang="fr-FR" dirty="0" smtClean="0">
                <a:latin typeface="Times New Roman" pitchFamily="18" charset="0"/>
              </a:rPr>
              <a:t>L’individu préfère consommer plus que moins  : </a:t>
            </a:r>
          </a:p>
          <a:p>
            <a:r>
              <a:rPr lang="fr-FR" altLang="fr-FR" dirty="0" smtClean="0">
                <a:latin typeface="Times New Roman" pitchFamily="18" charset="0"/>
              </a:rPr>
              <a:t>	=&gt; Les biens sont désirables</a:t>
            </a:r>
          </a:p>
          <a:p>
            <a:r>
              <a:rPr lang="fr-FR" altLang="fr-FR" dirty="0" smtClean="0">
                <a:latin typeface="Times New Roman" pitchFamily="18" charset="0"/>
              </a:rPr>
              <a:t>	=&gt;</a:t>
            </a:r>
            <a:r>
              <a:rPr lang="fr-FR" altLang="fr-FR" b="1" dirty="0" smtClean="0">
                <a:latin typeface="Times New Roman" pitchFamily="18" charset="0"/>
              </a:rPr>
              <a:t>Les préférences sont monotones </a:t>
            </a:r>
          </a:p>
          <a:p>
            <a:r>
              <a:rPr lang="fr-FR" altLang="fr-FR" dirty="0" smtClean="0">
                <a:latin typeface="Times New Roman" pitchFamily="18" charset="0"/>
              </a:rPr>
              <a:t>	=&gt;Les courbes ont une pente négative</a:t>
            </a:r>
          </a:p>
          <a:p>
            <a:endParaRPr lang="fr-FR" altLang="fr-FR" dirty="0" smtClean="0">
              <a:latin typeface="Times New Roman" pitchFamily="18" charset="0"/>
            </a:endParaRPr>
          </a:p>
          <a:p>
            <a:r>
              <a:rPr lang="fr-FR" altLang="fr-FR" b="1" dirty="0" smtClean="0">
                <a:latin typeface="Times New Roman" pitchFamily="18" charset="0"/>
              </a:rPr>
              <a:t>Les préférences sont convexes</a:t>
            </a:r>
            <a:r>
              <a:rPr lang="fr-FR" altLang="fr-FR" dirty="0" smtClean="0">
                <a:latin typeface="Times New Roman" pitchFamily="18" charset="0"/>
              </a:rPr>
              <a:t> : </a:t>
            </a:r>
          </a:p>
          <a:p>
            <a:r>
              <a:rPr lang="fr-FR" altLang="fr-FR" dirty="0" smtClean="0">
                <a:latin typeface="Times New Roman" pitchFamily="18" charset="0"/>
              </a:rPr>
              <a:t>	=&gt; La plupart des biens sont consommés ensemble jusqu’a un certain point.</a:t>
            </a:r>
          </a:p>
          <a:p>
            <a:endParaRPr lang="fr-FR" altLang="fr-FR" b="1" dirty="0" smtClean="0">
              <a:latin typeface="Times New Roman" pitchFamily="18" charset="0"/>
            </a:endParaRPr>
          </a:p>
          <a:p>
            <a:r>
              <a:rPr lang="fr-FR" altLang="fr-FR" b="1" dirty="0" smtClean="0">
                <a:latin typeface="Times New Roman" pitchFamily="18" charset="0"/>
              </a:rPr>
              <a:t>Les préférences sont strictement convexes</a:t>
            </a:r>
            <a:r>
              <a:rPr lang="fr-FR" altLang="fr-FR" dirty="0" smtClean="0">
                <a:latin typeface="Times New Roman" pitchFamily="18" charset="0"/>
              </a:rPr>
              <a:t> : </a:t>
            </a:r>
          </a:p>
          <a:p>
            <a:r>
              <a:rPr lang="fr-FR" altLang="fr-FR" dirty="0" smtClean="0">
                <a:latin typeface="Times New Roman" pitchFamily="18" charset="0"/>
              </a:rPr>
              <a:t>=&gt;la moyenne pondérée de deux paniers </a:t>
            </a:r>
            <a:r>
              <a:rPr lang="fr-FR" altLang="fr-FR" dirty="0" err="1" smtClean="0">
                <a:latin typeface="Times New Roman" pitchFamily="18" charset="0"/>
              </a:rPr>
              <a:t>vis-a-vis</a:t>
            </a:r>
            <a:r>
              <a:rPr lang="fr-FR" altLang="fr-FR" dirty="0" smtClean="0">
                <a:latin typeface="Times New Roman" pitchFamily="18" charset="0"/>
              </a:rPr>
              <a:t> desquels le consommateur est indifférent est strictement préféré aux deux paniers extrêmes.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pPr defTabSz="950913"/>
            <a:fld id="{34D1DC60-5BCE-45C5-85C3-CB1262269A9F}" type="slidenum">
              <a:rPr lang="fr-FR" altLang="fr-FR" smtClean="0"/>
              <a:pPr defTabSz="950913"/>
              <a:t>16</a:t>
            </a:fld>
            <a:endParaRPr lang="fr-FR" altLang="fr-FR" smtClean="0"/>
          </a:p>
        </p:txBody>
      </p:sp>
      <p:sp>
        <p:nvSpPr>
          <p:cNvPr id="143363" name="Rectangle 2"/>
          <p:cNvSpPr>
            <a:spLocks noGrp="1" noRot="1" noChangeAspect="1" noChangeArrowheads="1" noTextEdit="1"/>
          </p:cNvSpPr>
          <p:nvPr>
            <p:ph type="sldImg"/>
          </p:nvPr>
        </p:nvSpPr>
        <p:spPr>
          <a:xfrm>
            <a:off x="919163" y="744538"/>
            <a:ext cx="4959350" cy="3721100"/>
          </a:xfrm>
          <a:ln/>
        </p:spPr>
      </p:sp>
      <p:sp>
        <p:nvSpPr>
          <p:cNvPr id="143364" name="Rectangle 3"/>
          <p:cNvSpPr>
            <a:spLocks noGrp="1" noChangeArrowheads="1"/>
          </p:cNvSpPr>
          <p:nvPr>
            <p:ph type="body" idx="1"/>
          </p:nvPr>
        </p:nvSpPr>
        <p:spPr>
          <a:noFill/>
          <a:ln/>
        </p:spPr>
        <p:txBody>
          <a:bodyPr/>
          <a:lstStyle/>
          <a:p>
            <a:r>
              <a:rPr lang="fr-FR" altLang="fr-FR" smtClean="0">
                <a:latin typeface="Times New Roman" pitchFamily="18" charset="0"/>
              </a:rPr>
              <a:t>U n’est valable que de manière ordinale : pour des comparaisons entre différents biens</a:t>
            </a:r>
          </a:p>
          <a:p>
            <a:endParaRPr lang="fr-FR" altLang="fr-FR"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pPr defTabSz="950913"/>
            <a:fld id="{34D1DC60-5BCE-45C5-85C3-CB1262269A9F}" type="slidenum">
              <a:rPr lang="fr-FR" altLang="fr-FR" smtClean="0"/>
              <a:pPr defTabSz="950913"/>
              <a:t>17</a:t>
            </a:fld>
            <a:endParaRPr lang="fr-FR" altLang="fr-FR" smtClean="0"/>
          </a:p>
        </p:txBody>
      </p:sp>
      <p:sp>
        <p:nvSpPr>
          <p:cNvPr id="143363" name="Rectangle 2"/>
          <p:cNvSpPr>
            <a:spLocks noGrp="1" noRot="1" noChangeAspect="1" noChangeArrowheads="1" noTextEdit="1"/>
          </p:cNvSpPr>
          <p:nvPr>
            <p:ph type="sldImg"/>
          </p:nvPr>
        </p:nvSpPr>
        <p:spPr>
          <a:xfrm>
            <a:off x="919163" y="744538"/>
            <a:ext cx="4959350" cy="3721100"/>
          </a:xfrm>
          <a:ln/>
        </p:spPr>
      </p:sp>
      <p:sp>
        <p:nvSpPr>
          <p:cNvPr id="143364" name="Rectangle 3"/>
          <p:cNvSpPr>
            <a:spLocks noGrp="1" noChangeArrowheads="1"/>
          </p:cNvSpPr>
          <p:nvPr>
            <p:ph type="body" idx="1"/>
          </p:nvPr>
        </p:nvSpPr>
        <p:spPr>
          <a:noFill/>
          <a:ln/>
        </p:spPr>
        <p:txBody>
          <a:bodyPr/>
          <a:lstStyle/>
          <a:p>
            <a:r>
              <a:rPr lang="fr-FR" altLang="fr-FR" smtClean="0">
                <a:latin typeface="Times New Roman" pitchFamily="18" charset="0"/>
              </a:rPr>
              <a:t>U n’est valable que de manière ordinale : pour des comparaisons entre différents biens</a:t>
            </a:r>
          </a:p>
          <a:p>
            <a:endParaRPr lang="fr-FR" altLang="fr-FR"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fr-FR"/>
          </a:p>
        </p:txBody>
      </p:sp>
      <p:sp>
        <p:nvSpPr>
          <p:cNvPr id="5" name="Footer Placeholder 18"/>
          <p:cNvSpPr>
            <a:spLocks noGrp="1"/>
          </p:cNvSpPr>
          <p:nvPr>
            <p:ph type="ftr" sz="quarter" idx="11"/>
          </p:nvPr>
        </p:nvSpPr>
        <p:spPr/>
        <p:txBody>
          <a:bodyPr/>
          <a:lstStyle>
            <a:lvl1pPr>
              <a:defRPr/>
            </a:lvl1pPr>
          </a:lstStyle>
          <a:p>
            <a:pPr>
              <a:defRPr/>
            </a:pPr>
            <a:endParaRPr lang="fr-FR"/>
          </a:p>
        </p:txBody>
      </p:sp>
      <p:sp>
        <p:nvSpPr>
          <p:cNvPr id="6" name="Slide Number Placeholder 26"/>
          <p:cNvSpPr>
            <a:spLocks noGrp="1"/>
          </p:cNvSpPr>
          <p:nvPr>
            <p:ph type="sldNum" sz="quarter" idx="12"/>
          </p:nvPr>
        </p:nvSpPr>
        <p:spPr/>
        <p:txBody>
          <a:bodyPr/>
          <a:lstStyle>
            <a:lvl1pPr>
              <a:defRPr/>
            </a:lvl1pPr>
          </a:lstStyle>
          <a:p>
            <a:pPr>
              <a:defRPr/>
            </a:pPr>
            <a:fld id="{0A921D2A-3215-4982-A467-7D2DDBAFEC40}" type="slidenum">
              <a:rPr lang="fr-FR"/>
              <a:pPr>
                <a:defRPr/>
              </a:pPr>
              <a:t>‹N°›</a:t>
            </a:fld>
            <a:endParaRPr lang="fr-FR"/>
          </a:p>
        </p:txBody>
      </p:sp>
    </p:spTree>
  </p:cSld>
  <p:clrMapOvr>
    <a:overrideClrMapping bg1="dk1" tx1="lt1" bg2="dk2" tx2="lt2" accent1="accent1" accent2="accent2" accent3="accent3" accent4="accent4" accent5="accent5" accent6="accent6" hlink="hlink" folHlink="folHlink"/>
  </p:clrMapOvr>
  <p:transition advClick="0"/>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fr-FR"/>
          </a:p>
        </p:txBody>
      </p:sp>
      <p:sp>
        <p:nvSpPr>
          <p:cNvPr id="5" name="Footer Placeholder 21"/>
          <p:cNvSpPr>
            <a:spLocks noGrp="1"/>
          </p:cNvSpPr>
          <p:nvPr>
            <p:ph type="ftr" sz="quarter" idx="11"/>
          </p:nvPr>
        </p:nvSpPr>
        <p:spPr/>
        <p:txBody>
          <a:bodyPr/>
          <a:lstStyle>
            <a:lvl1pPr>
              <a:defRPr/>
            </a:lvl1pPr>
          </a:lstStyle>
          <a:p>
            <a:pPr>
              <a:defRPr/>
            </a:pPr>
            <a:endParaRPr lang="fr-FR"/>
          </a:p>
        </p:txBody>
      </p:sp>
      <p:sp>
        <p:nvSpPr>
          <p:cNvPr id="6" name="Slide Number Placeholder 17"/>
          <p:cNvSpPr>
            <a:spLocks noGrp="1"/>
          </p:cNvSpPr>
          <p:nvPr>
            <p:ph type="sldNum" sz="quarter" idx="12"/>
          </p:nvPr>
        </p:nvSpPr>
        <p:spPr/>
        <p:txBody>
          <a:bodyPr/>
          <a:lstStyle>
            <a:lvl1pPr>
              <a:defRPr/>
            </a:lvl1pPr>
          </a:lstStyle>
          <a:p>
            <a:pPr>
              <a:defRPr/>
            </a:pPr>
            <a:fld id="{4350BCA4-AB64-454F-926E-DAD4CAEFF29A}" type="slidenum">
              <a:rPr lang="fr-FR"/>
              <a:pPr>
                <a:defRPr/>
              </a:pPr>
              <a:t>‹N°›</a:t>
            </a:fld>
            <a:endParaRPr lang="fr-FR"/>
          </a:p>
        </p:txBody>
      </p:sp>
    </p:spTree>
  </p:cSld>
  <p:clrMapOvr>
    <a:masterClrMapping/>
  </p:clrMapOvr>
  <p:transition advClick="0"/>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fr-FR"/>
          </a:p>
        </p:txBody>
      </p:sp>
      <p:sp>
        <p:nvSpPr>
          <p:cNvPr id="5" name="Footer Placeholder 21"/>
          <p:cNvSpPr>
            <a:spLocks noGrp="1"/>
          </p:cNvSpPr>
          <p:nvPr>
            <p:ph type="ftr" sz="quarter" idx="11"/>
          </p:nvPr>
        </p:nvSpPr>
        <p:spPr/>
        <p:txBody>
          <a:bodyPr/>
          <a:lstStyle>
            <a:lvl1pPr>
              <a:defRPr/>
            </a:lvl1pPr>
          </a:lstStyle>
          <a:p>
            <a:pPr>
              <a:defRPr/>
            </a:pPr>
            <a:endParaRPr lang="fr-FR"/>
          </a:p>
        </p:txBody>
      </p:sp>
      <p:sp>
        <p:nvSpPr>
          <p:cNvPr id="6" name="Slide Number Placeholder 17"/>
          <p:cNvSpPr>
            <a:spLocks noGrp="1"/>
          </p:cNvSpPr>
          <p:nvPr>
            <p:ph type="sldNum" sz="quarter" idx="12"/>
          </p:nvPr>
        </p:nvSpPr>
        <p:spPr/>
        <p:txBody>
          <a:bodyPr/>
          <a:lstStyle>
            <a:lvl1pPr>
              <a:defRPr/>
            </a:lvl1pPr>
          </a:lstStyle>
          <a:p>
            <a:pPr>
              <a:defRPr/>
            </a:pPr>
            <a:fld id="{A3BB8D2B-6A17-4DEF-90EB-15E935DEC430}" type="slidenum">
              <a:rPr lang="fr-FR"/>
              <a:pPr>
                <a:defRPr/>
              </a:pPr>
              <a:t>‹N°›</a:t>
            </a:fld>
            <a:endParaRPr lang="fr-FR"/>
          </a:p>
        </p:txBody>
      </p:sp>
    </p:spTree>
  </p:cSld>
  <p:clrMapOvr>
    <a:masterClrMapping/>
  </p:clrMapOvr>
  <p:transition advClick="0"/>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re. Contenu et texte">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648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6245225"/>
            <a:ext cx="2133600" cy="476250"/>
          </a:xfrm>
        </p:spPr>
        <p:txBody>
          <a:bodyPr/>
          <a:lstStyle>
            <a:lvl1pPr>
              <a:defRPr/>
            </a:lvl1pPr>
          </a:lstStyle>
          <a:p>
            <a:pPr>
              <a:defRPr/>
            </a:pPr>
            <a:endParaRPr lang="fr-FR"/>
          </a:p>
        </p:txBody>
      </p:sp>
      <p:sp>
        <p:nvSpPr>
          <p:cNvPr id="6" name="Espace réservé du pied de page 5"/>
          <p:cNvSpPr>
            <a:spLocks noGrp="1"/>
          </p:cNvSpPr>
          <p:nvPr>
            <p:ph type="ftr" sz="quarter" idx="11"/>
          </p:nvPr>
        </p:nvSpPr>
        <p:spPr>
          <a:xfrm>
            <a:off x="3124200" y="6245225"/>
            <a:ext cx="2895600" cy="476250"/>
          </a:xfrm>
        </p:spPr>
        <p:txBody>
          <a:bodyPr/>
          <a:lstStyle>
            <a:lvl1pPr>
              <a:defRPr/>
            </a:lvl1pPr>
          </a:lstStyle>
          <a:p>
            <a:pPr>
              <a:defRPr/>
            </a:pPr>
            <a:endParaRPr lang="fr-FR"/>
          </a:p>
        </p:txBody>
      </p:sp>
      <p:sp>
        <p:nvSpPr>
          <p:cNvPr id="7" name="Espace réservé du numéro de diapositive 6"/>
          <p:cNvSpPr>
            <a:spLocks noGrp="1"/>
          </p:cNvSpPr>
          <p:nvPr>
            <p:ph type="sldNum" sz="quarter" idx="12"/>
          </p:nvPr>
        </p:nvSpPr>
        <p:spPr>
          <a:xfrm>
            <a:off x="6553200" y="6245225"/>
            <a:ext cx="2133600" cy="476250"/>
          </a:xfrm>
        </p:spPr>
        <p:txBody>
          <a:bodyPr/>
          <a:lstStyle>
            <a:lvl1pPr>
              <a:defRPr/>
            </a:lvl1pPr>
          </a:lstStyle>
          <a:p>
            <a:pPr>
              <a:defRPr/>
            </a:pPr>
            <a:fld id="{51E3B6A3-24D8-49D6-8344-BE5DBC7D117A}" type="slidenum">
              <a:rPr lang="fr-FR"/>
              <a:pPr>
                <a:defRPr/>
              </a:pPr>
              <a:t>‹N°›</a:t>
            </a:fld>
            <a:endParaRPr lang="fr-FR"/>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a:xfrm>
            <a:off x="457200" y="6245225"/>
            <a:ext cx="2133600" cy="476250"/>
          </a:xfrm>
        </p:spPr>
        <p:txBody>
          <a:bodyPr/>
          <a:lstStyle>
            <a:lvl1pPr>
              <a:defRPr/>
            </a:lvl1pPr>
          </a:lstStyle>
          <a:p>
            <a:pPr>
              <a:defRPr/>
            </a:pPr>
            <a:endParaRPr lang="fr-FR"/>
          </a:p>
        </p:txBody>
      </p:sp>
      <p:sp>
        <p:nvSpPr>
          <p:cNvPr id="6" name="Espace réservé du pied de page 5"/>
          <p:cNvSpPr>
            <a:spLocks noGrp="1"/>
          </p:cNvSpPr>
          <p:nvPr>
            <p:ph type="ftr" sz="quarter" idx="11"/>
          </p:nvPr>
        </p:nvSpPr>
        <p:spPr>
          <a:xfrm>
            <a:off x="3124200" y="6245225"/>
            <a:ext cx="2895600" cy="476250"/>
          </a:xfrm>
        </p:spPr>
        <p:txBody>
          <a:bodyPr/>
          <a:lstStyle>
            <a:lvl1pPr>
              <a:defRPr/>
            </a:lvl1pPr>
          </a:lstStyle>
          <a:p>
            <a:pPr>
              <a:defRPr/>
            </a:pPr>
            <a:endParaRPr lang="fr-FR"/>
          </a:p>
        </p:txBody>
      </p:sp>
      <p:sp>
        <p:nvSpPr>
          <p:cNvPr id="7" name="Espace réservé du numéro de diapositive 6"/>
          <p:cNvSpPr>
            <a:spLocks noGrp="1"/>
          </p:cNvSpPr>
          <p:nvPr>
            <p:ph type="sldNum" sz="quarter" idx="12"/>
          </p:nvPr>
        </p:nvSpPr>
        <p:spPr>
          <a:xfrm>
            <a:off x="6553200" y="6245225"/>
            <a:ext cx="2133600" cy="476250"/>
          </a:xfrm>
        </p:spPr>
        <p:txBody>
          <a:bodyPr/>
          <a:lstStyle>
            <a:lvl1pPr>
              <a:defRPr/>
            </a:lvl1pPr>
          </a:lstStyle>
          <a:p>
            <a:pPr>
              <a:defRPr/>
            </a:pPr>
            <a:fld id="{ED98F0D3-21D1-4D15-A766-C565C9A90A5C}" type="slidenum">
              <a:rPr lang="fr-FR"/>
              <a:pPr>
                <a:defRPr/>
              </a:pPr>
              <a:t>‹N°›</a:t>
            </a:fld>
            <a:endParaRPr lang="fr-FR"/>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re. Texte et 2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smtClean="0"/>
              <a:t>Cliquez pour modifier le style du titre</a:t>
            </a:r>
            <a:endParaRPr lang="fr-FR"/>
          </a:p>
        </p:txBody>
      </p:sp>
      <p:sp>
        <p:nvSpPr>
          <p:cNvPr id="3" name="Espace réservé du texte 2"/>
          <p:cNvSpPr>
            <a:spLocks noGrp="1"/>
          </p:cNvSpPr>
          <p:nvPr>
            <p:ph type="body" sz="half" idx="1"/>
          </p:nvPr>
        </p:nvSpPr>
        <p:spPr>
          <a:xfrm>
            <a:off x="457200" y="1600200"/>
            <a:ext cx="4038600" cy="4525963"/>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quarter" idx="2"/>
          </p:nvPr>
        </p:nvSpPr>
        <p:spPr>
          <a:xfrm>
            <a:off x="4648200" y="1600200"/>
            <a:ext cx="4038600" cy="2185988"/>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contenu 4"/>
          <p:cNvSpPr>
            <a:spLocks noGrp="1"/>
          </p:cNvSpPr>
          <p:nvPr>
            <p:ph sz="quarter" idx="3"/>
          </p:nvPr>
        </p:nvSpPr>
        <p:spPr>
          <a:xfrm>
            <a:off x="4648200" y="3938588"/>
            <a:ext cx="4038600" cy="2187575"/>
          </a:xfrm>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e la date 5"/>
          <p:cNvSpPr>
            <a:spLocks noGrp="1"/>
          </p:cNvSpPr>
          <p:nvPr>
            <p:ph type="dt" sz="half" idx="10"/>
          </p:nvPr>
        </p:nvSpPr>
        <p:spPr>
          <a:xfrm>
            <a:off x="457200" y="6245225"/>
            <a:ext cx="2133600" cy="476250"/>
          </a:xfrm>
        </p:spPr>
        <p:txBody>
          <a:bodyPr/>
          <a:lstStyle>
            <a:lvl1pPr>
              <a:defRPr/>
            </a:lvl1pPr>
          </a:lstStyle>
          <a:p>
            <a:pPr>
              <a:defRPr/>
            </a:pPr>
            <a:endParaRPr lang="fr-FR"/>
          </a:p>
        </p:txBody>
      </p:sp>
      <p:sp>
        <p:nvSpPr>
          <p:cNvPr id="7" name="Espace réservé du pied de page 6"/>
          <p:cNvSpPr>
            <a:spLocks noGrp="1"/>
          </p:cNvSpPr>
          <p:nvPr>
            <p:ph type="ftr" sz="quarter" idx="11"/>
          </p:nvPr>
        </p:nvSpPr>
        <p:spPr>
          <a:xfrm>
            <a:off x="3124200" y="6245225"/>
            <a:ext cx="2895600" cy="476250"/>
          </a:xfrm>
        </p:spPr>
        <p:txBody>
          <a:bodyPr/>
          <a:lstStyle>
            <a:lvl1pPr>
              <a:defRPr/>
            </a:lvl1pPr>
          </a:lstStyle>
          <a:p>
            <a:pPr>
              <a:defRPr/>
            </a:pPr>
            <a:endParaRPr lang="fr-FR"/>
          </a:p>
        </p:txBody>
      </p:sp>
      <p:sp>
        <p:nvSpPr>
          <p:cNvPr id="8" name="Espace réservé du numéro de diapositive 7"/>
          <p:cNvSpPr>
            <a:spLocks noGrp="1"/>
          </p:cNvSpPr>
          <p:nvPr>
            <p:ph type="sldNum" sz="quarter" idx="12"/>
          </p:nvPr>
        </p:nvSpPr>
        <p:spPr>
          <a:xfrm>
            <a:off x="6553200" y="6245225"/>
            <a:ext cx="2133600" cy="476250"/>
          </a:xfrm>
        </p:spPr>
        <p:txBody>
          <a:bodyPr/>
          <a:lstStyle>
            <a:lvl1pPr>
              <a:defRPr/>
            </a:lvl1pPr>
          </a:lstStyle>
          <a:p>
            <a:pPr>
              <a:defRPr/>
            </a:pPr>
            <a:fld id="{01C8AC01-3EB7-4D71-85F1-8C4852D659AE}" type="slidenum">
              <a:rPr lang="fr-FR"/>
              <a:pPr>
                <a:defRPr/>
              </a:pPr>
              <a:t>‹N°›</a:t>
            </a:fld>
            <a:endParaRPr lang="fr-FR"/>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lvl1pPr>
              <a:defRPr/>
            </a:lvl1pPr>
          </a:lstStyle>
          <a:p>
            <a:pPr>
              <a:defRPr/>
            </a:pPr>
            <a:fld id="{DE9F3C42-F463-414F-AFAC-64AB59BFD2F7}"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03767CCA-112F-4041-90F7-51701D7D516F}" type="slidenum">
              <a:rPr lang="fr-FR"/>
              <a:pPr>
                <a:defRPr/>
              </a:pPr>
              <a:t>‹N°›</a:t>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F35123DC-5803-411F-94E2-DCDE57337FAB}"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EA1068E9-F61D-4C2A-81A8-40A36274FA2C}" type="slidenum">
              <a:rPr lang="fr-FR"/>
              <a:pPr>
                <a:defRPr/>
              </a:pPr>
              <a:t>‹N°›</a:t>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A4111FC-38D5-46F2-995F-40E533B1CEFE}"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049FFF82-F18A-4BD0-8FAF-CA746621B767}" type="slidenum">
              <a:rPr lang="fr-FR"/>
              <a:pPr>
                <a:defRPr/>
              </a:pPr>
              <a:t>‹N°›</a:t>
            </a:fld>
            <a:endParaRPr lang="fr-F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3"/>
          <p:cNvSpPr>
            <a:spLocks noGrp="1"/>
          </p:cNvSpPr>
          <p:nvPr>
            <p:ph type="dt" sz="half" idx="10"/>
          </p:nvPr>
        </p:nvSpPr>
        <p:spPr/>
        <p:txBody>
          <a:bodyPr/>
          <a:lstStyle>
            <a:lvl1pPr>
              <a:defRPr/>
            </a:lvl1pPr>
          </a:lstStyle>
          <a:p>
            <a:pPr>
              <a:defRPr/>
            </a:pPr>
            <a:fld id="{6012AD41-CF22-4CC8-A499-1EB85EA29967}" type="datetimeFigureOut">
              <a:rPr lang="fr-FR"/>
              <a:pPr>
                <a:defRPr/>
              </a:pPr>
              <a:t>03/10/2022</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D72C1464-F1C6-4721-99CC-19D33F2B2905}" type="slidenum">
              <a:rPr lang="fr-FR"/>
              <a:pPr>
                <a:defRPr/>
              </a:pPr>
              <a:t>‹N°›</a:t>
            </a:fld>
            <a:endParaRPr lang="fr-F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3"/>
          <p:cNvSpPr>
            <a:spLocks noGrp="1"/>
          </p:cNvSpPr>
          <p:nvPr>
            <p:ph type="dt" sz="half" idx="10"/>
          </p:nvPr>
        </p:nvSpPr>
        <p:spPr/>
        <p:txBody>
          <a:bodyPr/>
          <a:lstStyle>
            <a:lvl1pPr>
              <a:defRPr/>
            </a:lvl1pPr>
          </a:lstStyle>
          <a:p>
            <a:pPr>
              <a:defRPr/>
            </a:pPr>
            <a:fld id="{0DF92DF9-3F2F-4931-8265-E92964AF7116}" type="datetimeFigureOut">
              <a:rPr lang="fr-FR"/>
              <a:pPr>
                <a:defRPr/>
              </a:pPr>
              <a:t>03/10/2022</a:t>
            </a:fld>
            <a:endParaRPr lang="fr-FR"/>
          </a:p>
        </p:txBody>
      </p:sp>
      <p:sp>
        <p:nvSpPr>
          <p:cNvPr id="8" name="Footer Placeholder 4"/>
          <p:cNvSpPr>
            <a:spLocks noGrp="1"/>
          </p:cNvSpPr>
          <p:nvPr>
            <p:ph type="ftr" sz="quarter" idx="11"/>
          </p:nvPr>
        </p:nvSpPr>
        <p:spPr/>
        <p:txBody>
          <a:bodyPr/>
          <a:lstStyle>
            <a:lvl1pPr>
              <a:defRPr/>
            </a:lvl1pPr>
          </a:lstStyle>
          <a:p>
            <a:pPr>
              <a:defRPr/>
            </a:pPr>
            <a:endParaRPr lang="fr-FR"/>
          </a:p>
        </p:txBody>
      </p:sp>
      <p:sp>
        <p:nvSpPr>
          <p:cNvPr id="9" name="Slide Number Placeholder 5"/>
          <p:cNvSpPr>
            <a:spLocks noGrp="1"/>
          </p:cNvSpPr>
          <p:nvPr>
            <p:ph type="sldNum" sz="quarter" idx="12"/>
          </p:nvPr>
        </p:nvSpPr>
        <p:spPr/>
        <p:txBody>
          <a:bodyPr/>
          <a:lstStyle>
            <a:lvl1pPr>
              <a:defRPr/>
            </a:lvl1pPr>
          </a:lstStyle>
          <a:p>
            <a:pPr>
              <a:defRPr/>
            </a:pPr>
            <a:fld id="{3C78A84C-E554-4B78-A18D-218D96EB938C}"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fr-FR"/>
          </a:p>
        </p:txBody>
      </p:sp>
      <p:sp>
        <p:nvSpPr>
          <p:cNvPr id="5" name="Footer Placeholder 21"/>
          <p:cNvSpPr>
            <a:spLocks noGrp="1"/>
          </p:cNvSpPr>
          <p:nvPr>
            <p:ph type="ftr" sz="quarter" idx="11"/>
          </p:nvPr>
        </p:nvSpPr>
        <p:spPr/>
        <p:txBody>
          <a:bodyPr/>
          <a:lstStyle>
            <a:lvl1pPr>
              <a:defRPr/>
            </a:lvl1pPr>
          </a:lstStyle>
          <a:p>
            <a:pPr>
              <a:defRPr/>
            </a:pPr>
            <a:endParaRPr lang="fr-FR"/>
          </a:p>
        </p:txBody>
      </p:sp>
      <p:sp>
        <p:nvSpPr>
          <p:cNvPr id="6" name="Slide Number Placeholder 17"/>
          <p:cNvSpPr>
            <a:spLocks noGrp="1"/>
          </p:cNvSpPr>
          <p:nvPr>
            <p:ph type="sldNum" sz="quarter" idx="12"/>
          </p:nvPr>
        </p:nvSpPr>
        <p:spPr/>
        <p:txBody>
          <a:bodyPr/>
          <a:lstStyle>
            <a:lvl1pPr>
              <a:defRPr/>
            </a:lvl1pPr>
          </a:lstStyle>
          <a:p>
            <a:pPr>
              <a:defRPr/>
            </a:pPr>
            <a:fld id="{8ED61D46-CC62-4C71-8E11-9E3AF226787D}" type="slidenum">
              <a:rPr lang="fr-FR"/>
              <a:pPr>
                <a:defRPr/>
              </a:pPr>
              <a:t>‹N°›</a:t>
            </a:fld>
            <a:endParaRPr lang="fr-FR"/>
          </a:p>
        </p:txBody>
      </p:sp>
    </p:spTree>
  </p:cSld>
  <p:clrMapOvr>
    <a:masterClrMapping/>
  </p:clrMapOvr>
  <p:transition advClick="0"/>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3"/>
          <p:cNvSpPr>
            <a:spLocks noGrp="1"/>
          </p:cNvSpPr>
          <p:nvPr>
            <p:ph type="dt" sz="half" idx="10"/>
          </p:nvPr>
        </p:nvSpPr>
        <p:spPr/>
        <p:txBody>
          <a:bodyPr/>
          <a:lstStyle>
            <a:lvl1pPr>
              <a:defRPr/>
            </a:lvl1pPr>
          </a:lstStyle>
          <a:p>
            <a:pPr>
              <a:defRPr/>
            </a:pPr>
            <a:fld id="{BF1EFA3E-E312-4853-8154-E04D5CE497ED}" type="datetimeFigureOut">
              <a:rPr lang="fr-FR"/>
              <a:pPr>
                <a:defRPr/>
              </a:pPr>
              <a:t>03/10/2022</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E6012E07-68BE-4BA4-9BDF-0FF3CFDC5AEA}" type="slidenum">
              <a:rPr lang="fr-FR"/>
              <a:pPr>
                <a:defRPr/>
              </a:pPr>
              <a:t>‹N°›</a:t>
            </a:fld>
            <a:endParaRPr lang="fr-F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B2D8F33-A925-48A5-92B6-E19CC564002F}" type="datetimeFigureOut">
              <a:rPr lang="fr-FR"/>
              <a:pPr>
                <a:defRPr/>
              </a:pPr>
              <a:t>03/10/2022</a:t>
            </a:fld>
            <a:endParaRPr lang="fr-FR"/>
          </a:p>
        </p:txBody>
      </p:sp>
      <p:sp>
        <p:nvSpPr>
          <p:cNvPr id="3" name="Footer Placeholder 4"/>
          <p:cNvSpPr>
            <a:spLocks noGrp="1"/>
          </p:cNvSpPr>
          <p:nvPr>
            <p:ph type="ftr" sz="quarter" idx="11"/>
          </p:nvPr>
        </p:nvSpPr>
        <p:spPr/>
        <p:txBody>
          <a:bodyPr/>
          <a:lstStyle>
            <a:lvl1pPr>
              <a:defRPr/>
            </a:lvl1pPr>
          </a:lstStyle>
          <a:p>
            <a:pPr>
              <a:defRPr/>
            </a:pPr>
            <a:endParaRPr lang="fr-FR"/>
          </a:p>
        </p:txBody>
      </p:sp>
      <p:sp>
        <p:nvSpPr>
          <p:cNvPr id="4" name="Slide Number Placeholder 5"/>
          <p:cNvSpPr>
            <a:spLocks noGrp="1"/>
          </p:cNvSpPr>
          <p:nvPr>
            <p:ph type="sldNum" sz="quarter" idx="12"/>
          </p:nvPr>
        </p:nvSpPr>
        <p:spPr/>
        <p:txBody>
          <a:bodyPr/>
          <a:lstStyle>
            <a:lvl1pPr>
              <a:defRPr/>
            </a:lvl1pPr>
          </a:lstStyle>
          <a:p>
            <a:pPr>
              <a:defRPr/>
            </a:pPr>
            <a:fld id="{0EF38352-4423-4248-9826-4ED1049B630B}" type="slidenum">
              <a:rPr lang="fr-FR"/>
              <a:pPr>
                <a:defRPr/>
              </a:pPr>
              <a:t>‹N°›</a:t>
            </a:fld>
            <a:endParaRPr lang="fr-F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C65BE4C-0E0A-4D20-A4F9-4F1AC2810720}" type="datetimeFigureOut">
              <a:rPr lang="fr-FR"/>
              <a:pPr>
                <a:defRPr/>
              </a:pPr>
              <a:t>03/10/2022</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63038254-3B7F-472D-B171-D35D30B4969C}" type="slidenum">
              <a:rPr lang="fr-FR"/>
              <a:pPr>
                <a:defRPr/>
              </a:pPr>
              <a:t>‹N°›</a:t>
            </a:fld>
            <a:endParaRPr lang="fr-F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AAD8633-CC02-46D3-B2B5-65D3356C53AC}" type="datetimeFigureOut">
              <a:rPr lang="fr-FR"/>
              <a:pPr>
                <a:defRPr/>
              </a:pPr>
              <a:t>03/10/2022</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92480AC1-1EB3-45DC-B62D-B626FD5F795D}" type="slidenum">
              <a:rPr lang="fr-FR"/>
              <a:pPr>
                <a:defRPr/>
              </a:pPr>
              <a:t>‹N°›</a:t>
            </a:fld>
            <a:endParaRPr lang="fr-F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7E49F577-C99B-4BF7-8791-146BF7571B4F}"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16C80C51-3170-493E-ACC0-DCF71E8F231A}" type="slidenum">
              <a:rPr lang="fr-FR"/>
              <a:pPr>
                <a:defRPr/>
              </a:pPr>
              <a:t>‹N°›</a:t>
            </a:fld>
            <a:endParaRPr lang="fr-F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3C4157B3-B3F5-4ED3-A118-183C52B8B475}"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D633CE8C-C6B5-4FB8-9C6A-99B8BE2AF622}" type="slidenum">
              <a:rPr lang="fr-FR"/>
              <a:pPr>
                <a:defRPr/>
              </a:pPr>
              <a:t>‹N°›</a:t>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3"/>
          <p:cNvSpPr>
            <a:spLocks noGrp="1"/>
          </p:cNvSpPr>
          <p:nvPr>
            <p:ph type="dt" sz="half" idx="10"/>
          </p:nvPr>
        </p:nvSpPr>
        <p:spPr/>
        <p:txBody>
          <a:bodyPr/>
          <a:lstStyle>
            <a:lvl1pPr>
              <a:defRPr/>
            </a:lvl1pPr>
          </a:lstStyle>
          <a:p>
            <a:pPr>
              <a:defRPr/>
            </a:pPr>
            <a:fld id="{60220C53-1B01-4860-A6EF-FA97C780CFB7}" type="datetimeFigureOut">
              <a:rPr lang="fr-FR"/>
              <a:pPr>
                <a:defRPr/>
              </a:pPr>
              <a:t>03/10/2022</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AE46CFB4-ADCA-4645-AD80-BA828EF89557}" type="slidenum">
              <a:rPr lang="fr-FR"/>
              <a:pPr>
                <a:defRPr/>
              </a:pPr>
              <a:t>‹N°›</a:t>
            </a:fld>
            <a:endParaRPr lang="fr-F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3"/>
          <p:cNvSpPr>
            <a:spLocks noGrp="1"/>
          </p:cNvSpPr>
          <p:nvPr>
            <p:ph type="dt" sz="half" idx="10"/>
          </p:nvPr>
        </p:nvSpPr>
        <p:spPr/>
        <p:txBody>
          <a:bodyPr/>
          <a:lstStyle>
            <a:lvl1pPr>
              <a:defRPr/>
            </a:lvl1pPr>
          </a:lstStyle>
          <a:p>
            <a:pPr>
              <a:defRPr/>
            </a:pPr>
            <a:fld id="{3282B8C4-16D9-4EC5-952D-BE3417CEA1F7}" type="datetimeFigureOut">
              <a:rPr lang="fr-FR"/>
              <a:pPr>
                <a:defRPr/>
              </a:pPr>
              <a:t>03/10/2022</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EFEE1C6F-E1D4-4B0D-AA2A-965A86273159}" type="slidenum">
              <a:rPr lang="fr-FR"/>
              <a:pPr>
                <a:defRPr/>
              </a:pPr>
              <a:t>‹N°›</a:t>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lvl1pPr>
              <a:defRPr/>
            </a:lvl1pPr>
          </a:lstStyle>
          <a:p>
            <a:pPr>
              <a:defRPr/>
            </a:pPr>
            <a:fld id="{2C5B8866-AE8F-41CB-814C-9BD122538FAF}"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41036A48-7D9B-498E-88FF-4F874F72A8AC}" type="slidenum">
              <a:rPr lang="fr-FR"/>
              <a:pPr>
                <a:defRPr/>
              </a:pPr>
              <a:t>‹N°›</a:t>
            </a:fld>
            <a:endParaRPr lang="fr-F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24E44177-9E37-4A22-B581-E52CF8FE0B50}"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56F8A823-15D8-4051-8378-70932C724765}"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414F08A5-4699-4373-A139-92D07E05FDDB}" type="slidenum">
              <a:rPr lang="fr-FR"/>
              <a:pPr>
                <a:defRPr/>
              </a:pPr>
              <a:t>‹N°›</a:t>
            </a:fld>
            <a:endParaRPr lang="fr-FR"/>
          </a:p>
        </p:txBody>
      </p:sp>
    </p:spTree>
  </p:cSld>
  <p:clrMapOvr>
    <a:overrideClrMapping bg1="dk1" tx1="lt1" bg2="dk2" tx2="lt2" accent1="accent1" accent2="accent2" accent3="accent3" accent4="accent4" accent5="accent5" accent6="accent6" hlink="hlink" folHlink="folHlink"/>
  </p:clrMapOvr>
  <p:transition advClick="0"/>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B094EA75-9128-4A60-B6A1-0610CDFFBFB5}"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3DAFC0D9-515F-453D-8BF0-32C836870334}" type="slidenum">
              <a:rPr lang="fr-FR"/>
              <a:pPr>
                <a:defRPr/>
              </a:pPr>
              <a:t>‹N°›</a:t>
            </a:fld>
            <a:endParaRPr lang="fr-F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3"/>
          <p:cNvSpPr>
            <a:spLocks noGrp="1"/>
          </p:cNvSpPr>
          <p:nvPr>
            <p:ph type="dt" sz="half" idx="10"/>
          </p:nvPr>
        </p:nvSpPr>
        <p:spPr/>
        <p:txBody>
          <a:bodyPr/>
          <a:lstStyle>
            <a:lvl1pPr>
              <a:defRPr/>
            </a:lvl1pPr>
          </a:lstStyle>
          <a:p>
            <a:pPr>
              <a:defRPr/>
            </a:pPr>
            <a:fld id="{A174DC22-8834-4624-BFAF-6EF7B4D0D105}" type="datetimeFigureOut">
              <a:rPr lang="fr-FR"/>
              <a:pPr>
                <a:defRPr/>
              </a:pPr>
              <a:t>03/10/2022</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A7C8962B-56AE-4865-9B70-CE5A8BC1E1ED}" type="slidenum">
              <a:rPr lang="fr-FR"/>
              <a:pPr>
                <a:defRPr/>
              </a:pPr>
              <a:t>‹N°›</a:t>
            </a:fld>
            <a:endParaRPr lang="fr-F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3"/>
          <p:cNvSpPr>
            <a:spLocks noGrp="1"/>
          </p:cNvSpPr>
          <p:nvPr>
            <p:ph type="dt" sz="half" idx="10"/>
          </p:nvPr>
        </p:nvSpPr>
        <p:spPr/>
        <p:txBody>
          <a:bodyPr/>
          <a:lstStyle>
            <a:lvl1pPr>
              <a:defRPr/>
            </a:lvl1pPr>
          </a:lstStyle>
          <a:p>
            <a:pPr>
              <a:defRPr/>
            </a:pPr>
            <a:fld id="{4B2D5390-CCF0-453B-8ABD-AC1259092588}" type="datetimeFigureOut">
              <a:rPr lang="fr-FR"/>
              <a:pPr>
                <a:defRPr/>
              </a:pPr>
              <a:t>03/10/2022</a:t>
            </a:fld>
            <a:endParaRPr lang="fr-FR"/>
          </a:p>
        </p:txBody>
      </p:sp>
      <p:sp>
        <p:nvSpPr>
          <p:cNvPr id="8" name="Footer Placeholder 4"/>
          <p:cNvSpPr>
            <a:spLocks noGrp="1"/>
          </p:cNvSpPr>
          <p:nvPr>
            <p:ph type="ftr" sz="quarter" idx="11"/>
          </p:nvPr>
        </p:nvSpPr>
        <p:spPr/>
        <p:txBody>
          <a:bodyPr/>
          <a:lstStyle>
            <a:lvl1pPr>
              <a:defRPr/>
            </a:lvl1pPr>
          </a:lstStyle>
          <a:p>
            <a:pPr>
              <a:defRPr/>
            </a:pPr>
            <a:endParaRPr lang="fr-FR"/>
          </a:p>
        </p:txBody>
      </p:sp>
      <p:sp>
        <p:nvSpPr>
          <p:cNvPr id="9" name="Slide Number Placeholder 5"/>
          <p:cNvSpPr>
            <a:spLocks noGrp="1"/>
          </p:cNvSpPr>
          <p:nvPr>
            <p:ph type="sldNum" sz="quarter" idx="12"/>
          </p:nvPr>
        </p:nvSpPr>
        <p:spPr/>
        <p:txBody>
          <a:bodyPr/>
          <a:lstStyle>
            <a:lvl1pPr>
              <a:defRPr/>
            </a:lvl1pPr>
          </a:lstStyle>
          <a:p>
            <a:pPr>
              <a:defRPr/>
            </a:pPr>
            <a:fld id="{BAD95A15-DC19-4EAB-855E-890822253188}" type="slidenum">
              <a:rPr lang="fr-FR"/>
              <a:pPr>
                <a:defRPr/>
              </a:pPr>
              <a:t>‹N°›</a:t>
            </a:fld>
            <a:endParaRPr lang="fr-F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3"/>
          <p:cNvSpPr>
            <a:spLocks noGrp="1"/>
          </p:cNvSpPr>
          <p:nvPr>
            <p:ph type="dt" sz="half" idx="10"/>
          </p:nvPr>
        </p:nvSpPr>
        <p:spPr/>
        <p:txBody>
          <a:bodyPr/>
          <a:lstStyle>
            <a:lvl1pPr>
              <a:defRPr/>
            </a:lvl1pPr>
          </a:lstStyle>
          <a:p>
            <a:pPr>
              <a:defRPr/>
            </a:pPr>
            <a:fld id="{90A5BEBB-B5F6-4E6B-86FC-888E21E7FC0C}" type="datetimeFigureOut">
              <a:rPr lang="fr-FR"/>
              <a:pPr>
                <a:defRPr/>
              </a:pPr>
              <a:t>03/10/2022</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4FA9D1CB-A8E9-47DC-8ACC-399E893F25FB}" type="slidenum">
              <a:rPr lang="fr-FR"/>
              <a:pPr>
                <a:defRPr/>
              </a:pPr>
              <a:t>‹N°›</a:t>
            </a:fld>
            <a:endParaRPr lang="fr-F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21E86E-4D97-443E-8C98-3C44F47AA3FB}" type="datetimeFigureOut">
              <a:rPr lang="fr-FR"/>
              <a:pPr>
                <a:defRPr/>
              </a:pPr>
              <a:t>03/10/2022</a:t>
            </a:fld>
            <a:endParaRPr lang="fr-FR"/>
          </a:p>
        </p:txBody>
      </p:sp>
      <p:sp>
        <p:nvSpPr>
          <p:cNvPr id="3" name="Footer Placeholder 4"/>
          <p:cNvSpPr>
            <a:spLocks noGrp="1"/>
          </p:cNvSpPr>
          <p:nvPr>
            <p:ph type="ftr" sz="quarter" idx="11"/>
          </p:nvPr>
        </p:nvSpPr>
        <p:spPr/>
        <p:txBody>
          <a:bodyPr/>
          <a:lstStyle>
            <a:lvl1pPr>
              <a:defRPr/>
            </a:lvl1pPr>
          </a:lstStyle>
          <a:p>
            <a:pPr>
              <a:defRPr/>
            </a:pPr>
            <a:endParaRPr lang="fr-FR"/>
          </a:p>
        </p:txBody>
      </p:sp>
      <p:sp>
        <p:nvSpPr>
          <p:cNvPr id="4" name="Slide Number Placeholder 5"/>
          <p:cNvSpPr>
            <a:spLocks noGrp="1"/>
          </p:cNvSpPr>
          <p:nvPr>
            <p:ph type="sldNum" sz="quarter" idx="12"/>
          </p:nvPr>
        </p:nvSpPr>
        <p:spPr/>
        <p:txBody>
          <a:bodyPr/>
          <a:lstStyle>
            <a:lvl1pPr>
              <a:defRPr/>
            </a:lvl1pPr>
          </a:lstStyle>
          <a:p>
            <a:pPr>
              <a:defRPr/>
            </a:pPr>
            <a:fld id="{4C455FCC-837C-473E-9D1F-7EA0184630B0}" type="slidenum">
              <a:rPr lang="fr-FR"/>
              <a:pPr>
                <a:defRPr/>
              </a:pPr>
              <a:t>‹N°›</a:t>
            </a:fld>
            <a:endParaRPr lang="fr-F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6198FF8-E9B6-4FB5-BAFC-9927FD264D24}" type="datetimeFigureOut">
              <a:rPr lang="fr-FR"/>
              <a:pPr>
                <a:defRPr/>
              </a:pPr>
              <a:t>03/10/2022</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5878C516-5CD2-4B1F-ADC9-83DF4B63CF29}" type="slidenum">
              <a:rPr lang="fr-FR"/>
              <a:pPr>
                <a:defRPr/>
              </a:pPr>
              <a:t>‹N°›</a:t>
            </a:fld>
            <a:endParaRPr lang="fr-F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619A29-F7A9-4CBB-9DF1-A2D986BD5EFE}" type="datetimeFigureOut">
              <a:rPr lang="fr-FR"/>
              <a:pPr>
                <a:defRPr/>
              </a:pPr>
              <a:t>03/10/2022</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0575C8A7-61D4-46C3-8A1B-6F1A706E2D0E}" type="slidenum">
              <a:rPr lang="fr-FR"/>
              <a:pPr>
                <a:defRPr/>
              </a:pPr>
              <a:t>‹N°›</a:t>
            </a:fld>
            <a:endParaRPr lang="fr-F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46A42FAD-987D-47AF-8CBD-3DB6C9607CCD}"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A45DB9A0-207D-42E6-B55F-93D8C48ACCDB}" type="slidenum">
              <a:rPr lang="fr-FR"/>
              <a:pPr>
                <a:defRPr/>
              </a:pPr>
              <a:t>‹N°›</a:t>
            </a:fld>
            <a:endParaRPr lang="fr-F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lvl1pPr>
              <a:defRPr/>
            </a:lvl1pPr>
          </a:lstStyle>
          <a:p>
            <a:pPr>
              <a:defRPr/>
            </a:pPr>
            <a:fld id="{92DBAF14-13CB-4994-B8C9-46D805EF81D2}" type="datetimeFigureOut">
              <a:rPr lang="fr-FR"/>
              <a:pPr>
                <a:defRPr/>
              </a:pPr>
              <a:t>03/10/2022</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D2041050-BD22-4A5E-B893-74451CC0BFA6}"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fr-FR"/>
          </a:p>
        </p:txBody>
      </p:sp>
      <p:sp>
        <p:nvSpPr>
          <p:cNvPr id="6" name="Footer Placeholder 21"/>
          <p:cNvSpPr>
            <a:spLocks noGrp="1"/>
          </p:cNvSpPr>
          <p:nvPr>
            <p:ph type="ftr" sz="quarter" idx="11"/>
          </p:nvPr>
        </p:nvSpPr>
        <p:spPr/>
        <p:txBody>
          <a:bodyPr/>
          <a:lstStyle>
            <a:lvl1pPr>
              <a:defRPr/>
            </a:lvl1pPr>
          </a:lstStyle>
          <a:p>
            <a:pPr>
              <a:defRPr/>
            </a:pPr>
            <a:endParaRPr lang="fr-FR"/>
          </a:p>
        </p:txBody>
      </p:sp>
      <p:sp>
        <p:nvSpPr>
          <p:cNvPr id="7" name="Slide Number Placeholder 17"/>
          <p:cNvSpPr>
            <a:spLocks noGrp="1"/>
          </p:cNvSpPr>
          <p:nvPr>
            <p:ph type="sldNum" sz="quarter" idx="12"/>
          </p:nvPr>
        </p:nvSpPr>
        <p:spPr/>
        <p:txBody>
          <a:bodyPr/>
          <a:lstStyle>
            <a:lvl1pPr>
              <a:defRPr/>
            </a:lvl1pPr>
          </a:lstStyle>
          <a:p>
            <a:pPr>
              <a:defRPr/>
            </a:pPr>
            <a:fld id="{75FA8C5D-3678-47E5-A669-C1579C0D7A6B}" type="slidenum">
              <a:rPr lang="fr-FR"/>
              <a:pPr>
                <a:defRPr/>
              </a:pPr>
              <a:t>‹N°›</a:t>
            </a:fld>
            <a:endParaRPr lang="fr-FR"/>
          </a:p>
        </p:txBody>
      </p:sp>
    </p:spTree>
  </p:cSld>
  <p:clrMapOvr>
    <a:masterClrMapping/>
  </p:clrMapOvr>
  <p:transition advClick="0"/>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fr-FR"/>
          </a:p>
        </p:txBody>
      </p:sp>
      <p:sp>
        <p:nvSpPr>
          <p:cNvPr id="8" name="Footer Placeholder 21"/>
          <p:cNvSpPr>
            <a:spLocks noGrp="1"/>
          </p:cNvSpPr>
          <p:nvPr>
            <p:ph type="ftr" sz="quarter" idx="11"/>
          </p:nvPr>
        </p:nvSpPr>
        <p:spPr/>
        <p:txBody>
          <a:bodyPr/>
          <a:lstStyle>
            <a:lvl1pPr>
              <a:defRPr/>
            </a:lvl1pPr>
          </a:lstStyle>
          <a:p>
            <a:pPr>
              <a:defRPr/>
            </a:pPr>
            <a:endParaRPr lang="fr-FR"/>
          </a:p>
        </p:txBody>
      </p:sp>
      <p:sp>
        <p:nvSpPr>
          <p:cNvPr id="9" name="Slide Number Placeholder 17"/>
          <p:cNvSpPr>
            <a:spLocks noGrp="1"/>
          </p:cNvSpPr>
          <p:nvPr>
            <p:ph type="sldNum" sz="quarter" idx="12"/>
          </p:nvPr>
        </p:nvSpPr>
        <p:spPr/>
        <p:txBody>
          <a:bodyPr/>
          <a:lstStyle>
            <a:lvl1pPr>
              <a:defRPr/>
            </a:lvl1pPr>
          </a:lstStyle>
          <a:p>
            <a:pPr>
              <a:defRPr/>
            </a:pPr>
            <a:fld id="{B5D6050D-39DA-4A76-AE91-879A9F755BAD}" type="slidenum">
              <a:rPr lang="fr-FR"/>
              <a:pPr>
                <a:defRPr/>
              </a:pPr>
              <a:t>‹N°›</a:t>
            </a:fld>
            <a:endParaRPr lang="fr-FR"/>
          </a:p>
        </p:txBody>
      </p:sp>
    </p:spTree>
  </p:cSld>
  <p:clrMapOvr>
    <a:masterClrMapping/>
  </p:clrMapOvr>
  <p:transition advClick="0"/>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fr-FR"/>
          </a:p>
        </p:txBody>
      </p:sp>
      <p:sp>
        <p:nvSpPr>
          <p:cNvPr id="4" name="Footer Placeholder 21"/>
          <p:cNvSpPr>
            <a:spLocks noGrp="1"/>
          </p:cNvSpPr>
          <p:nvPr>
            <p:ph type="ftr" sz="quarter" idx="11"/>
          </p:nvPr>
        </p:nvSpPr>
        <p:spPr/>
        <p:txBody>
          <a:bodyPr/>
          <a:lstStyle>
            <a:lvl1pPr>
              <a:defRPr/>
            </a:lvl1pPr>
          </a:lstStyle>
          <a:p>
            <a:pPr>
              <a:defRPr/>
            </a:pPr>
            <a:endParaRPr lang="fr-FR"/>
          </a:p>
        </p:txBody>
      </p:sp>
      <p:sp>
        <p:nvSpPr>
          <p:cNvPr id="5" name="Slide Number Placeholder 17"/>
          <p:cNvSpPr>
            <a:spLocks noGrp="1"/>
          </p:cNvSpPr>
          <p:nvPr>
            <p:ph type="sldNum" sz="quarter" idx="12"/>
          </p:nvPr>
        </p:nvSpPr>
        <p:spPr/>
        <p:txBody>
          <a:bodyPr/>
          <a:lstStyle>
            <a:lvl1pPr>
              <a:defRPr/>
            </a:lvl1pPr>
          </a:lstStyle>
          <a:p>
            <a:pPr>
              <a:defRPr/>
            </a:pPr>
            <a:fld id="{3BC3B572-3C1A-428F-A66E-5D116C9488CE}" type="slidenum">
              <a:rPr lang="fr-FR"/>
              <a:pPr>
                <a:defRPr/>
              </a:pPr>
              <a:t>‹N°›</a:t>
            </a:fld>
            <a:endParaRPr lang="fr-FR"/>
          </a:p>
        </p:txBody>
      </p:sp>
    </p:spTree>
  </p:cSld>
  <p:clrMapOvr>
    <a:masterClrMapping/>
  </p:clrMapOvr>
  <p:transition advClick="0"/>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fr-FR"/>
          </a:p>
        </p:txBody>
      </p:sp>
      <p:sp>
        <p:nvSpPr>
          <p:cNvPr id="3" name="Footer Placeholder 21"/>
          <p:cNvSpPr>
            <a:spLocks noGrp="1"/>
          </p:cNvSpPr>
          <p:nvPr>
            <p:ph type="ftr" sz="quarter" idx="11"/>
          </p:nvPr>
        </p:nvSpPr>
        <p:spPr/>
        <p:txBody>
          <a:bodyPr/>
          <a:lstStyle>
            <a:lvl1pPr>
              <a:defRPr/>
            </a:lvl1pPr>
          </a:lstStyle>
          <a:p>
            <a:pPr>
              <a:defRPr/>
            </a:pPr>
            <a:endParaRPr lang="fr-FR"/>
          </a:p>
        </p:txBody>
      </p:sp>
      <p:sp>
        <p:nvSpPr>
          <p:cNvPr id="4" name="Slide Number Placeholder 17"/>
          <p:cNvSpPr>
            <a:spLocks noGrp="1"/>
          </p:cNvSpPr>
          <p:nvPr>
            <p:ph type="sldNum" sz="quarter" idx="12"/>
          </p:nvPr>
        </p:nvSpPr>
        <p:spPr/>
        <p:txBody>
          <a:bodyPr/>
          <a:lstStyle>
            <a:lvl1pPr>
              <a:defRPr/>
            </a:lvl1pPr>
          </a:lstStyle>
          <a:p>
            <a:pPr>
              <a:defRPr/>
            </a:pPr>
            <a:fld id="{EF58C4EE-3444-4529-A6BF-00BAA03F6B11}" type="slidenum">
              <a:rPr lang="fr-FR"/>
              <a:pPr>
                <a:defRPr/>
              </a:pPr>
              <a:t>‹N°›</a:t>
            </a:fld>
            <a:endParaRPr lang="fr-FR"/>
          </a:p>
        </p:txBody>
      </p:sp>
    </p:spTree>
  </p:cSld>
  <p:clrMapOvr>
    <a:masterClrMapping/>
  </p:clrMapOvr>
  <p:transition advClick="0"/>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fr-FR"/>
          </a:p>
        </p:txBody>
      </p:sp>
      <p:sp>
        <p:nvSpPr>
          <p:cNvPr id="6" name="Footer Placeholder 21"/>
          <p:cNvSpPr>
            <a:spLocks noGrp="1"/>
          </p:cNvSpPr>
          <p:nvPr>
            <p:ph type="ftr" sz="quarter" idx="11"/>
          </p:nvPr>
        </p:nvSpPr>
        <p:spPr/>
        <p:txBody>
          <a:bodyPr/>
          <a:lstStyle>
            <a:lvl1pPr>
              <a:defRPr/>
            </a:lvl1pPr>
          </a:lstStyle>
          <a:p>
            <a:pPr>
              <a:defRPr/>
            </a:pPr>
            <a:endParaRPr lang="fr-FR"/>
          </a:p>
        </p:txBody>
      </p:sp>
      <p:sp>
        <p:nvSpPr>
          <p:cNvPr id="7" name="Slide Number Placeholder 17"/>
          <p:cNvSpPr>
            <a:spLocks noGrp="1"/>
          </p:cNvSpPr>
          <p:nvPr>
            <p:ph type="sldNum" sz="quarter" idx="12"/>
          </p:nvPr>
        </p:nvSpPr>
        <p:spPr/>
        <p:txBody>
          <a:bodyPr/>
          <a:lstStyle>
            <a:lvl1pPr>
              <a:defRPr/>
            </a:lvl1pPr>
          </a:lstStyle>
          <a:p>
            <a:pPr>
              <a:defRPr/>
            </a:pPr>
            <a:fld id="{9B9F77DE-169B-4005-819D-DC49A6D68545}" type="slidenum">
              <a:rPr lang="fr-FR"/>
              <a:pPr>
                <a:defRPr/>
              </a:pPr>
              <a:t>‹N°›</a:t>
            </a:fld>
            <a:endParaRPr lang="fr-FR"/>
          </a:p>
        </p:txBody>
      </p:sp>
    </p:spTree>
  </p:cSld>
  <p:clrMapOvr>
    <a:masterClrMapping/>
  </p:clrMapOvr>
  <p:transition advClick="0"/>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15"/>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16"/>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fr-FR"/>
          </a:p>
        </p:txBody>
      </p:sp>
      <p:sp>
        <p:nvSpPr>
          <p:cNvPr id="10" name="Footer Placeholder 5"/>
          <p:cNvSpPr>
            <a:spLocks noGrp="1"/>
          </p:cNvSpPr>
          <p:nvPr>
            <p:ph type="ftr" sz="quarter" idx="11"/>
          </p:nvPr>
        </p:nvSpPr>
        <p:spPr/>
        <p:txBody>
          <a:bodyPr/>
          <a:lstStyle>
            <a:lvl1pPr>
              <a:defRPr/>
            </a:lvl1pPr>
          </a:lstStyle>
          <a:p>
            <a:pPr>
              <a:defRPr/>
            </a:pPr>
            <a:endParaRPr lang="fr-FR"/>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A917E435-55CB-4D4A-AE82-F4B73D9DC57F}" type="slidenum">
              <a:rPr lang="fr-FR"/>
              <a:pPr>
                <a:defRPr/>
              </a:pPr>
              <a:t>‹N°›</a:t>
            </a:fld>
            <a:endParaRPr lang="fr-FR"/>
          </a:p>
        </p:txBody>
      </p:sp>
    </p:spTree>
  </p:cSld>
  <p:clrMapOvr>
    <a:masterClrMapping/>
  </p:clrMapOvr>
  <p:transition advClick="0"/>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ltLang="fr-FR"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fr-F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01358CAC-42F3-4D56-B173-60D1DE5F4A47}" type="slidenum">
              <a:rPr lang="fr-FR"/>
              <a:pPr>
                <a:defRPr/>
              </a:pPr>
              <a:t>‹N°›</a:t>
            </a:fld>
            <a:endParaRPr lang="fr-FR"/>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605" r:id="rId1"/>
    <p:sldLayoutId id="2147484573" r:id="rId2"/>
    <p:sldLayoutId id="2147484606" r:id="rId3"/>
    <p:sldLayoutId id="2147484574" r:id="rId4"/>
    <p:sldLayoutId id="2147484575" r:id="rId5"/>
    <p:sldLayoutId id="2147484576" r:id="rId6"/>
    <p:sldLayoutId id="2147484577" r:id="rId7"/>
    <p:sldLayoutId id="2147484578" r:id="rId8"/>
    <p:sldLayoutId id="2147484607" r:id="rId9"/>
    <p:sldLayoutId id="2147484579" r:id="rId10"/>
    <p:sldLayoutId id="2147484580" r:id="rId11"/>
    <p:sldLayoutId id="2147484609" r:id="rId12"/>
    <p:sldLayoutId id="2147484610" r:id="rId13"/>
    <p:sldLayoutId id="2147484611" r:id="rId14"/>
  </p:sldLayoutIdLst>
  <p:transition advClick="0"/>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fr-FR" smtClean="0"/>
              <a:t>Click to edit Master title style</a:t>
            </a:r>
            <a:endParaRPr lang="fr-FR" altLang="fr-FR" smtClean="0"/>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endParaRPr lang="fr-FR" altLang="fr-F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CD430C98-41B1-4989-AB58-1219B78777C9}" type="datetimeFigureOut">
              <a:rPr lang="fr-FR"/>
              <a:pPr>
                <a:defRPr/>
              </a:pPr>
              <a:t>03/10/2022</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37C1C3A-BFEB-433A-8B33-333140FE59F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4581" r:id="rId1"/>
    <p:sldLayoutId id="2147484582" r:id="rId2"/>
    <p:sldLayoutId id="2147484583" r:id="rId3"/>
    <p:sldLayoutId id="2147484584"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9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fr-FR" smtClean="0"/>
              <a:t>Click to edit Master title style</a:t>
            </a:r>
            <a:endParaRPr lang="fr-FR" altLang="fr-FR" smtClean="0"/>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fr-FR" smtClean="0"/>
              <a:t>Click to edit Master text styles</a:t>
            </a:r>
          </a:p>
          <a:p>
            <a:pPr lvl="1"/>
            <a:r>
              <a:rPr lang="en-US" altLang="fr-FR" smtClean="0"/>
              <a:t>Second level</a:t>
            </a:r>
          </a:p>
          <a:p>
            <a:pPr lvl="2"/>
            <a:r>
              <a:rPr lang="en-US" altLang="fr-FR" smtClean="0"/>
              <a:t>Third level</a:t>
            </a:r>
          </a:p>
          <a:p>
            <a:pPr lvl="3"/>
            <a:r>
              <a:rPr lang="en-US" altLang="fr-FR" smtClean="0"/>
              <a:t>Fourth level</a:t>
            </a:r>
          </a:p>
          <a:p>
            <a:pPr lvl="4"/>
            <a:r>
              <a:rPr lang="en-US" altLang="fr-FR" smtClean="0"/>
              <a:t>Fifth level</a:t>
            </a:r>
            <a:endParaRPr lang="fr-FR" altLang="fr-FR"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72D29C-EA3F-4CA4-8D84-6DFA9EEF4254}" type="datetimeFigureOut">
              <a:rPr lang="fr-FR"/>
              <a:pPr>
                <a:defRPr/>
              </a:pPr>
              <a:t>03/10/2022</a:t>
            </a:fld>
            <a:endParaRPr lang="fr-F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323ED9C-3900-40C2-8857-BF8AF6219827}"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4594" r:id="rId1"/>
    <p:sldLayoutId id="2147484595" r:id="rId2"/>
    <p:sldLayoutId id="2147484596" r:id="rId3"/>
    <p:sldLayoutId id="2147484597" r:id="rId4"/>
    <p:sldLayoutId id="2147484598" r:id="rId5"/>
    <p:sldLayoutId id="2147484599" r:id="rId6"/>
    <p:sldLayoutId id="2147484600" r:id="rId7"/>
    <p:sldLayoutId id="2147484601" r:id="rId8"/>
    <p:sldLayoutId id="2147484602" r:id="rId9"/>
    <p:sldLayoutId id="2147484603" r:id="rId10"/>
    <p:sldLayoutId id="214748460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ctrTitle"/>
          </p:nvPr>
        </p:nvSpPr>
        <p:spPr>
          <a:xfrm>
            <a:off x="395536" y="1052736"/>
            <a:ext cx="8294737" cy="341176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gn="ctr" eaLnBrk="1" fontAlgn="auto" hangingPunct="1">
              <a:spcAft>
                <a:spcPts val="0"/>
              </a:spcAft>
              <a:defRPr/>
            </a:pPr>
            <a:r>
              <a:rPr lang="fr-FR" sz="4400" dirty="0" smtClean="0">
                <a:solidFill>
                  <a:schemeClr val="tx1"/>
                </a:solidFill>
                <a:effectLst>
                  <a:outerShdw blurRad="38100" dist="38100" dir="2700000" algn="tl">
                    <a:srgbClr val="C0C0C0"/>
                  </a:outerShdw>
                </a:effectLst>
              </a:rPr>
              <a:t>Chapitre 1: Microéconomie en marché parfait: la théorie de la demande</a:t>
            </a: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500042"/>
            <a:ext cx="8675687" cy="903308"/>
          </a:xfrm>
        </p:spPr>
        <p:txBody>
          <a:bodyPr/>
          <a:lstStyle/>
          <a:p>
            <a:pPr eaLnBrk="1" hangingPunct="1"/>
            <a:r>
              <a:rPr lang="fr-FR" altLang="fr-FR" sz="2400" b="1" dirty="0" smtClean="0">
                <a:solidFill>
                  <a:schemeClr val="tx1"/>
                </a:solidFill>
                <a:latin typeface="Arial" charset="0"/>
                <a:cs typeface="Arial" charset="0"/>
              </a:rPr>
              <a:t/>
            </a:r>
            <a:br>
              <a:rPr lang="fr-FR" altLang="fr-FR" sz="2400" b="1" dirty="0" smtClean="0">
                <a:solidFill>
                  <a:schemeClr val="tx1"/>
                </a:solidFill>
                <a:latin typeface="Arial" charset="0"/>
                <a:cs typeface="Arial" charset="0"/>
              </a:rPr>
            </a:br>
            <a:r>
              <a:rPr lang="fr-FR" altLang="fr-FR" sz="2800" b="1" dirty="0" smtClean="0"/>
              <a:t>3- Représentation des préférences du consommateur</a:t>
            </a:r>
            <a:r>
              <a:rPr lang="fr-FR" altLang="fr-FR" sz="2400" b="1" dirty="0" smtClean="0"/>
              <a:t/>
            </a:r>
            <a:br>
              <a:rPr lang="fr-FR" altLang="fr-FR" sz="2400" b="1" dirty="0" smtClean="0"/>
            </a:br>
            <a:r>
              <a:rPr lang="fr-FR" altLang="fr-FR" sz="2400" b="1" dirty="0" smtClean="0"/>
              <a:t>3-1- Les préférences des consommateurs</a:t>
            </a:r>
          </a:p>
        </p:txBody>
      </p:sp>
      <p:sp>
        <p:nvSpPr>
          <p:cNvPr id="360451" name="Rectangle 3"/>
          <p:cNvSpPr>
            <a:spLocks noGrp="1" noChangeArrowheads="1"/>
          </p:cNvSpPr>
          <p:nvPr>
            <p:ph type="body" sz="half" idx="1"/>
          </p:nvPr>
        </p:nvSpPr>
        <p:spPr>
          <a:xfrm>
            <a:off x="500034" y="1571612"/>
            <a:ext cx="8002588" cy="4608512"/>
          </a:xfrm>
        </p:spPr>
        <p:txBody>
          <a:bodyPr>
            <a:normAutofit/>
          </a:bodyPr>
          <a:lstStyle/>
          <a:p>
            <a:pPr marL="274320" indent="-274320" algn="just" eaLnBrk="1" fontAlgn="auto" hangingPunct="1">
              <a:lnSpc>
                <a:spcPct val="90000"/>
              </a:lnSpc>
              <a:spcAft>
                <a:spcPts val="0"/>
              </a:spcAft>
              <a:buClrTx/>
              <a:buFont typeface="Wingdings 2"/>
              <a:buChar char=""/>
              <a:defRPr/>
            </a:pPr>
            <a:r>
              <a:rPr lang="fr-FR" sz="2400" dirty="0" smtClean="0">
                <a:latin typeface="+mj-lt"/>
              </a:rPr>
              <a:t>Un consommateur rationnel peut classer des paniers de consommation possibles, du point de vue de la </a:t>
            </a:r>
            <a:r>
              <a:rPr lang="fr-FR" sz="2400" b="1" u="sng" dirty="0" smtClean="0">
                <a:latin typeface="+mj-lt"/>
              </a:rPr>
              <a:t>satisfaction</a:t>
            </a:r>
            <a:r>
              <a:rPr lang="fr-FR" sz="2400" i="1" dirty="0" smtClean="0">
                <a:latin typeface="+mj-lt"/>
              </a:rPr>
              <a:t> </a:t>
            </a:r>
            <a:r>
              <a:rPr lang="fr-FR" sz="2400" dirty="0" smtClean="0">
                <a:latin typeface="+mj-lt"/>
              </a:rPr>
              <a:t>qu’ils lui procurent</a:t>
            </a:r>
            <a:r>
              <a:rPr lang="fr-FR" sz="2400" i="1" dirty="0" smtClean="0">
                <a:latin typeface="+mj-lt"/>
              </a:rPr>
              <a:t>, </a:t>
            </a:r>
            <a:r>
              <a:rPr lang="fr-FR" sz="2400" b="1" u="sng" dirty="0" smtClean="0">
                <a:latin typeface="+mj-lt"/>
              </a:rPr>
              <a:t>du plus préféré au moins préféré.</a:t>
            </a:r>
          </a:p>
          <a:p>
            <a:pPr marL="274320" indent="-274320" algn="just" eaLnBrk="1" fontAlgn="auto" hangingPunct="1">
              <a:lnSpc>
                <a:spcPct val="90000"/>
              </a:lnSpc>
              <a:spcAft>
                <a:spcPts val="0"/>
              </a:spcAft>
              <a:buClrTx/>
              <a:buNone/>
              <a:defRPr/>
            </a:pPr>
            <a:endParaRPr lang="fr-FR" sz="2400" dirty="0" smtClean="0">
              <a:latin typeface="+mj-lt"/>
            </a:endParaRPr>
          </a:p>
          <a:p>
            <a:pPr marL="274320" indent="-274320" algn="just" eaLnBrk="1" fontAlgn="auto" hangingPunct="1">
              <a:lnSpc>
                <a:spcPct val="90000"/>
              </a:lnSpc>
              <a:spcAft>
                <a:spcPts val="0"/>
              </a:spcAft>
              <a:buClrTx/>
              <a:buFont typeface="Symbol"/>
              <a:buChar char="Þ"/>
              <a:defRPr/>
            </a:pPr>
            <a:r>
              <a:rPr lang="fr-FR" sz="2400" dirty="0" smtClean="0">
                <a:latin typeface="+mj-lt"/>
              </a:rPr>
              <a:t> Les préférences du consommateur peuvent se représenter par </a:t>
            </a:r>
            <a:r>
              <a:rPr lang="fr-FR" sz="2400" b="1" u="sng" dirty="0" smtClean="0">
                <a:latin typeface="+mj-lt"/>
              </a:rPr>
              <a:t>une relation de préférence</a:t>
            </a:r>
            <a:r>
              <a:rPr lang="fr-FR" sz="2400" dirty="0" smtClean="0">
                <a:latin typeface="+mj-lt"/>
              </a:rPr>
              <a:t>. </a:t>
            </a:r>
          </a:p>
          <a:p>
            <a:pPr marL="274320" indent="-274320" algn="just" eaLnBrk="1" fontAlgn="auto" hangingPunct="1">
              <a:lnSpc>
                <a:spcPct val="90000"/>
              </a:lnSpc>
              <a:spcAft>
                <a:spcPts val="0"/>
              </a:spcAft>
              <a:buClrTx/>
              <a:buNone/>
              <a:defRPr/>
            </a:pPr>
            <a:r>
              <a:rPr lang="fr-FR" sz="2400" dirty="0" smtClean="0">
                <a:latin typeface="+mj-lt"/>
              </a:rPr>
              <a:t> </a:t>
            </a:r>
          </a:p>
          <a:p>
            <a:pPr marL="274320" indent="-274320" algn="just" eaLnBrk="1" fontAlgn="auto" hangingPunct="1">
              <a:lnSpc>
                <a:spcPct val="90000"/>
              </a:lnSpc>
              <a:spcAft>
                <a:spcPts val="0"/>
              </a:spcAft>
              <a:buClrTx/>
              <a:buNone/>
              <a:defRPr/>
            </a:pPr>
            <a:r>
              <a:rPr lang="fr-FR" sz="2400" dirty="0" smtClean="0">
                <a:latin typeface="+mj-lt"/>
              </a:rPr>
              <a:t>Soient deux paniers de biens X et Y :</a:t>
            </a:r>
          </a:p>
          <a:p>
            <a:pPr marL="640080" lvl="1" indent="-246888" eaLnBrk="1" fontAlgn="auto" hangingPunct="1">
              <a:lnSpc>
                <a:spcPct val="90000"/>
              </a:lnSpc>
              <a:spcAft>
                <a:spcPts val="0"/>
              </a:spcAft>
              <a:buFont typeface="Wingdings 2"/>
              <a:buChar char=""/>
              <a:defRPr/>
            </a:pPr>
            <a:r>
              <a:rPr lang="fr-FR" dirty="0" smtClean="0">
                <a:latin typeface="+mj-lt"/>
              </a:rPr>
              <a:t>le consommateur  préfère strictement  X à Y : </a:t>
            </a:r>
            <a:r>
              <a:rPr lang="fr-FR" u="sng" dirty="0" smtClean="0">
                <a:latin typeface="+mj-lt"/>
              </a:rPr>
              <a:t>X </a:t>
            </a:r>
            <a:r>
              <a:rPr lang="fr-FR" u="sng" dirty="0" smtClean="0"/>
              <a:t>≻</a:t>
            </a:r>
            <a:r>
              <a:rPr lang="fr-FR" u="sng" dirty="0" smtClean="0">
                <a:latin typeface="+mj-lt"/>
              </a:rPr>
              <a:t>  Y</a:t>
            </a:r>
            <a:endParaRPr lang="fr-FR" u="sng" dirty="0">
              <a:latin typeface="+mj-lt"/>
            </a:endParaRPr>
          </a:p>
          <a:p>
            <a:pPr marL="640080" lvl="1" indent="-246888" eaLnBrk="1" fontAlgn="auto" hangingPunct="1">
              <a:lnSpc>
                <a:spcPct val="90000"/>
              </a:lnSpc>
              <a:spcAft>
                <a:spcPts val="0"/>
              </a:spcAft>
              <a:buFont typeface="Wingdings 2"/>
              <a:buChar char=""/>
              <a:defRPr/>
            </a:pPr>
            <a:r>
              <a:rPr lang="fr-FR" dirty="0" smtClean="0">
                <a:latin typeface="+mj-lt"/>
              </a:rPr>
              <a:t>le consommateur est indifférent entre X et Y : </a:t>
            </a:r>
            <a:r>
              <a:rPr lang="fr-FR" u="sng" dirty="0" smtClean="0">
                <a:latin typeface="+mj-lt"/>
              </a:rPr>
              <a:t>X </a:t>
            </a:r>
            <a:r>
              <a:rPr lang="fr-FR" u="sng" dirty="0" smtClean="0"/>
              <a:t>∼</a:t>
            </a:r>
            <a:r>
              <a:rPr lang="fr-FR" u="sng" dirty="0" smtClean="0">
                <a:latin typeface="+mj-lt"/>
              </a:rPr>
              <a:t> Y</a:t>
            </a:r>
          </a:p>
          <a:p>
            <a:pPr marL="640080" lvl="1" indent="-246888" eaLnBrk="1" fontAlgn="auto" hangingPunct="1">
              <a:lnSpc>
                <a:spcPct val="90000"/>
              </a:lnSpc>
              <a:spcAft>
                <a:spcPts val="0"/>
              </a:spcAft>
              <a:buFont typeface="Wingdings 2"/>
              <a:buChar char=""/>
              <a:defRPr/>
            </a:pPr>
            <a:r>
              <a:rPr lang="fr-FR" dirty="0" smtClean="0">
                <a:latin typeface="+mj-lt"/>
              </a:rPr>
              <a:t>le consommateur  préfère faiblement  X à Y : </a:t>
            </a:r>
            <a:r>
              <a:rPr lang="fr-FR" u="sng" dirty="0" smtClean="0">
                <a:latin typeface="+mj-lt"/>
              </a:rPr>
              <a:t>X </a:t>
            </a:r>
            <a:r>
              <a:rPr lang="fr-FR" u="sng" dirty="0" smtClean="0"/>
              <a:t>≿</a:t>
            </a:r>
            <a:r>
              <a:rPr lang="fr-FR" u="sng" dirty="0" smtClean="0">
                <a:latin typeface="+mj-lt"/>
              </a:rPr>
              <a:t> Y</a:t>
            </a:r>
          </a:p>
          <a:p>
            <a:pPr marL="640080" lvl="1" indent="-246888" eaLnBrk="1" fontAlgn="auto" hangingPunct="1">
              <a:lnSpc>
                <a:spcPct val="90000"/>
              </a:lnSpc>
              <a:spcAft>
                <a:spcPts val="0"/>
              </a:spcAft>
              <a:buNone/>
              <a:defRPr/>
            </a:pPr>
            <a:endParaRPr lang="fr-FR" dirty="0">
              <a:latin typeface="+mj-lt"/>
            </a:endParaRPr>
          </a:p>
        </p:txBody>
      </p:sp>
      <p:sp>
        <p:nvSpPr>
          <p:cNvPr id="46084" name="Espace réservé du numéro de diapositive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F35DABD-2335-4A46-AA79-CA6EB77771AD}" type="slidenum">
              <a:rPr lang="fr-FR" smtClean="0"/>
              <a:pPr>
                <a:defRPr/>
              </a:pPr>
              <a:t>10</a:t>
            </a:fld>
            <a:endParaRPr lang="fr-FR" smtClean="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00034" y="357166"/>
            <a:ext cx="7246959" cy="546118"/>
          </a:xfrm>
        </p:spPr>
        <p:txBody>
          <a:bodyPr/>
          <a:lstStyle/>
          <a:p>
            <a:pPr eaLnBrk="1" hangingPunct="1"/>
            <a:r>
              <a:rPr lang="fr-FR" altLang="fr-FR" sz="2400" b="1" dirty="0" smtClean="0">
                <a:solidFill>
                  <a:schemeClr val="tx1"/>
                </a:solidFill>
                <a:latin typeface="Arial" charset="0"/>
                <a:cs typeface="Arial" charset="0"/>
              </a:rPr>
              <a:t/>
            </a:r>
            <a:br>
              <a:rPr lang="fr-FR" altLang="fr-FR" sz="2400" b="1" dirty="0" smtClean="0">
                <a:solidFill>
                  <a:schemeClr val="tx1"/>
                </a:solidFill>
                <a:latin typeface="Arial" charset="0"/>
                <a:cs typeface="Arial" charset="0"/>
              </a:rPr>
            </a:br>
            <a:r>
              <a:rPr lang="fr-FR" altLang="fr-FR" sz="2400" b="1" dirty="0" smtClean="0"/>
              <a:t>3-2- Les hypothèses de préférences </a:t>
            </a:r>
          </a:p>
        </p:txBody>
      </p:sp>
      <p:sp>
        <p:nvSpPr>
          <p:cNvPr id="360451" name="Rectangle 3"/>
          <p:cNvSpPr>
            <a:spLocks noGrp="1" noChangeArrowheads="1"/>
          </p:cNvSpPr>
          <p:nvPr>
            <p:ph type="body" sz="half" idx="1"/>
          </p:nvPr>
        </p:nvSpPr>
        <p:spPr>
          <a:xfrm>
            <a:off x="428596" y="1000108"/>
            <a:ext cx="8358246" cy="5429288"/>
          </a:xfrm>
        </p:spPr>
        <p:txBody>
          <a:bodyPr>
            <a:normAutofit fontScale="70000" lnSpcReduction="20000"/>
          </a:bodyPr>
          <a:lstStyle/>
          <a:p>
            <a:pPr marL="274320" indent="-274320" algn="just" eaLnBrk="1" fontAlgn="auto" hangingPunct="1">
              <a:lnSpc>
                <a:spcPct val="90000"/>
              </a:lnSpc>
              <a:spcAft>
                <a:spcPts val="0"/>
              </a:spcAft>
              <a:buClrTx/>
              <a:buNone/>
              <a:defRPr/>
            </a:pPr>
            <a:r>
              <a:rPr lang="fr-FR" sz="2400" dirty="0" smtClean="0">
                <a:latin typeface="+mj-lt"/>
              </a:rPr>
              <a:t>    </a:t>
            </a:r>
            <a:r>
              <a:rPr lang="fr-FR" sz="2800" dirty="0" smtClean="0">
                <a:latin typeface="+mj-lt"/>
              </a:rPr>
              <a:t>Les </a:t>
            </a:r>
            <a:r>
              <a:rPr lang="fr-FR" sz="2800" dirty="0">
                <a:latin typeface="+mj-lt"/>
              </a:rPr>
              <a:t>consommateurs </a:t>
            </a:r>
            <a:r>
              <a:rPr lang="fr-FR" sz="2800" dirty="0" smtClean="0">
                <a:latin typeface="+mj-lt"/>
              </a:rPr>
              <a:t>sont rationnels, donc leurs préférences doivent satisfaire certaines propriétés: la complétude, la réflexivité et la transitivité.</a:t>
            </a:r>
          </a:p>
          <a:p>
            <a:pPr marL="274320" indent="-274320" algn="just" eaLnBrk="1" fontAlgn="auto" hangingPunct="1">
              <a:lnSpc>
                <a:spcPct val="90000"/>
              </a:lnSpc>
              <a:spcAft>
                <a:spcPts val="0"/>
              </a:spcAft>
              <a:buClrTx/>
              <a:buNone/>
              <a:defRPr/>
            </a:pPr>
            <a:endParaRPr lang="fr-FR" sz="2800" dirty="0" smtClean="0">
              <a:latin typeface="+mj-lt"/>
            </a:endParaRPr>
          </a:p>
          <a:p>
            <a:pPr algn="just"/>
            <a:r>
              <a:rPr lang="fr-FR" sz="2800" b="1" dirty="0" smtClean="0">
                <a:latin typeface="+mj-lt"/>
              </a:rPr>
              <a:t>Une relation </a:t>
            </a:r>
            <a:r>
              <a:rPr lang="fr-FR" sz="2800" b="1" dirty="0">
                <a:latin typeface="+mj-lt"/>
              </a:rPr>
              <a:t>de préférence </a:t>
            </a:r>
            <a:r>
              <a:rPr lang="fr-FR" sz="2800" b="1" dirty="0" smtClean="0">
                <a:latin typeface="+mj-lt"/>
              </a:rPr>
              <a:t> est complète : </a:t>
            </a:r>
            <a:r>
              <a:rPr lang="fr-FR" sz="2800" u="sng" dirty="0" smtClean="0">
                <a:latin typeface="+mj-lt"/>
              </a:rPr>
              <a:t>le consommateur est capable de classer </a:t>
            </a:r>
            <a:r>
              <a:rPr lang="fr-FR" sz="2800" u="sng" dirty="0" smtClean="0"/>
              <a:t>clairement </a:t>
            </a:r>
            <a:r>
              <a:rPr lang="fr-FR" sz="2800" u="sng" dirty="0" smtClean="0">
                <a:latin typeface="+mj-lt"/>
              </a:rPr>
              <a:t>n’importe quel deux paniers qu’on lui propose (capacité de comparer).</a:t>
            </a:r>
          </a:p>
          <a:p>
            <a:pPr marL="640080" lvl="1" indent="-246888" algn="ctr" eaLnBrk="1" fontAlgn="auto" hangingPunct="1">
              <a:lnSpc>
                <a:spcPct val="90000"/>
              </a:lnSpc>
              <a:spcAft>
                <a:spcPts val="0"/>
              </a:spcAft>
              <a:buClrTx/>
              <a:buNone/>
              <a:defRPr/>
            </a:pPr>
            <a:r>
              <a:rPr lang="fr-FR" sz="2800" dirty="0" smtClean="0">
                <a:latin typeface="+mj-lt"/>
              </a:rPr>
              <a:t>∀</a:t>
            </a:r>
            <a:r>
              <a:rPr lang="fr-FR" sz="2800" i="1" dirty="0" smtClean="0">
                <a:latin typeface="+mj-lt"/>
              </a:rPr>
              <a:t>X,Y, on a soit X </a:t>
            </a:r>
            <a:r>
              <a:rPr lang="fr-FR" dirty="0" smtClean="0"/>
              <a:t>≿</a:t>
            </a:r>
            <a:r>
              <a:rPr lang="fr-FR" sz="2800" i="1" dirty="0" smtClean="0">
                <a:latin typeface="+mj-lt"/>
              </a:rPr>
              <a:t> Y, soit Y </a:t>
            </a:r>
            <a:r>
              <a:rPr lang="fr-FR" dirty="0" smtClean="0"/>
              <a:t>≿</a:t>
            </a:r>
            <a:r>
              <a:rPr lang="fr-FR" sz="2800" i="1" dirty="0" smtClean="0">
                <a:latin typeface="+mj-lt"/>
              </a:rPr>
              <a:t> X, soit X ∼ Y</a:t>
            </a:r>
          </a:p>
          <a:p>
            <a:pPr marL="640080" lvl="1" indent="-246888" algn="ctr" eaLnBrk="1" fontAlgn="auto" hangingPunct="1">
              <a:lnSpc>
                <a:spcPct val="90000"/>
              </a:lnSpc>
              <a:spcAft>
                <a:spcPts val="0"/>
              </a:spcAft>
              <a:buClrTx/>
              <a:buNone/>
              <a:defRPr/>
            </a:pPr>
            <a:endParaRPr lang="fr-FR" sz="2800" b="1" dirty="0">
              <a:latin typeface="+mj-lt"/>
            </a:endParaRPr>
          </a:p>
          <a:p>
            <a:pPr algn="just"/>
            <a:r>
              <a:rPr lang="fr-FR" sz="2800" b="1" dirty="0" smtClean="0">
                <a:latin typeface="+mj-lt"/>
              </a:rPr>
              <a:t>Une relation </a:t>
            </a:r>
            <a:r>
              <a:rPr lang="fr-FR" sz="2800" b="1" dirty="0">
                <a:latin typeface="+mj-lt"/>
              </a:rPr>
              <a:t>de </a:t>
            </a:r>
            <a:r>
              <a:rPr lang="fr-FR" sz="2800" b="1" dirty="0" smtClean="0">
                <a:latin typeface="+mj-lt"/>
              </a:rPr>
              <a:t>préférence est réflexive : </a:t>
            </a:r>
            <a:r>
              <a:rPr lang="fr-FR" sz="2800" u="sng" dirty="0" smtClean="0">
                <a:latin typeface="+mj-lt"/>
              </a:rPr>
              <a:t>Quand on lui présente deux fois le même panier, le consommateur est parfaitement capable d’en rendre compte</a:t>
            </a:r>
            <a:r>
              <a:rPr lang="fr-FR" sz="2900" u="sng" dirty="0" smtClean="0">
                <a:latin typeface="+mj-lt"/>
              </a:rPr>
              <a:t>. Tout panier X  est au moins aussi satisfaisant que lui-même. Ou encore le consommateur préfère forcément ce qu’il a à rien.</a:t>
            </a:r>
          </a:p>
          <a:p>
            <a:pPr algn="just"/>
            <a:endParaRPr lang="fr-FR" sz="2800" u="sng" dirty="0" smtClean="0">
              <a:latin typeface="+mj-lt"/>
            </a:endParaRPr>
          </a:p>
          <a:p>
            <a:pPr algn="ctr">
              <a:buNone/>
            </a:pPr>
            <a:r>
              <a:rPr lang="fr-FR" sz="2800" i="1" dirty="0" smtClean="0">
                <a:latin typeface="+mj-lt"/>
              </a:rPr>
              <a:t>X </a:t>
            </a:r>
            <a:r>
              <a:rPr lang="fr-FR" sz="2400" dirty="0" smtClean="0"/>
              <a:t>≿</a:t>
            </a:r>
            <a:r>
              <a:rPr lang="fr-FR" sz="2800" i="1" dirty="0" smtClean="0">
                <a:latin typeface="+mj-lt"/>
              </a:rPr>
              <a:t> X car X ∼ X</a:t>
            </a:r>
            <a:r>
              <a:rPr lang="fr-FR" sz="2800" dirty="0" smtClean="0">
                <a:latin typeface="+mj-lt"/>
              </a:rPr>
              <a:t> </a:t>
            </a:r>
          </a:p>
          <a:p>
            <a:pPr algn="ctr">
              <a:buNone/>
            </a:pPr>
            <a:endParaRPr lang="fr-FR" sz="2800" dirty="0" smtClean="0">
              <a:latin typeface="+mj-lt"/>
            </a:endParaRPr>
          </a:p>
          <a:p>
            <a:pPr algn="just"/>
            <a:r>
              <a:rPr lang="fr-FR" sz="2800" b="1" dirty="0" smtClean="0">
                <a:latin typeface="+mj-lt"/>
              </a:rPr>
              <a:t>Une relation </a:t>
            </a:r>
            <a:r>
              <a:rPr lang="fr-FR" sz="2800" b="1" dirty="0">
                <a:latin typeface="+mj-lt"/>
              </a:rPr>
              <a:t>de préférence </a:t>
            </a:r>
            <a:r>
              <a:rPr lang="fr-FR" sz="2800" b="1" dirty="0" smtClean="0">
                <a:latin typeface="+mj-lt"/>
              </a:rPr>
              <a:t>est transitive : </a:t>
            </a:r>
            <a:r>
              <a:rPr lang="fr-FR" sz="2800" u="sng" dirty="0" smtClean="0">
                <a:latin typeface="+mj-lt"/>
              </a:rPr>
              <a:t>les préférences sont suffisamment cohérents.</a:t>
            </a:r>
          </a:p>
          <a:p>
            <a:pPr marL="640080" lvl="1" indent="-246888" algn="ctr" eaLnBrk="1" fontAlgn="auto" hangingPunct="1">
              <a:lnSpc>
                <a:spcPct val="90000"/>
              </a:lnSpc>
              <a:spcAft>
                <a:spcPts val="0"/>
              </a:spcAft>
              <a:buClrTx/>
              <a:buNone/>
              <a:defRPr/>
            </a:pPr>
            <a:r>
              <a:rPr lang="fr-FR" sz="2800" i="1" dirty="0" smtClean="0">
                <a:latin typeface="+mj-lt"/>
              </a:rPr>
              <a:t>X </a:t>
            </a:r>
            <a:r>
              <a:rPr lang="fr-FR" dirty="0" smtClean="0"/>
              <a:t>≿ </a:t>
            </a:r>
            <a:r>
              <a:rPr lang="fr-FR" sz="2800" i="1" dirty="0" smtClean="0">
                <a:latin typeface="+mj-lt"/>
              </a:rPr>
              <a:t>Y et Y </a:t>
            </a:r>
            <a:r>
              <a:rPr lang="fr-FR" dirty="0" smtClean="0"/>
              <a:t>≿</a:t>
            </a:r>
            <a:r>
              <a:rPr lang="fr-FR" sz="2800" i="1" dirty="0" smtClean="0">
                <a:latin typeface="+mj-lt"/>
              </a:rPr>
              <a:t> Z ⇒ X </a:t>
            </a:r>
            <a:r>
              <a:rPr lang="fr-FR" dirty="0" smtClean="0"/>
              <a:t>≿</a:t>
            </a:r>
            <a:r>
              <a:rPr lang="fr-FR" sz="2800" i="1" dirty="0" smtClean="0">
                <a:latin typeface="+mj-lt"/>
              </a:rPr>
              <a:t> Z</a:t>
            </a:r>
            <a:endParaRPr lang="fr-FR" sz="2800" b="1" dirty="0">
              <a:latin typeface="+mj-lt"/>
            </a:endParaRPr>
          </a:p>
        </p:txBody>
      </p:sp>
      <p:sp>
        <p:nvSpPr>
          <p:cNvPr id="46084" name="Espace réservé du numéro de diapositive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F35DABD-2335-4A46-AA79-CA6EB77771AD}" type="slidenum">
              <a:rPr lang="fr-FR" smtClean="0"/>
              <a:pPr>
                <a:defRPr/>
              </a:pPr>
              <a:t>11</a:t>
            </a:fld>
            <a:endParaRPr lang="fr-FR" smtClean="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428596" y="428604"/>
            <a:ext cx="5257808" cy="582594"/>
          </a:xfrm>
        </p:spPr>
        <p:txBody>
          <a:bodyPr>
            <a:normAutofit/>
          </a:bodyPr>
          <a:lstStyle/>
          <a:p>
            <a:pPr eaLnBrk="1" fontAlgn="auto" hangingPunct="1">
              <a:spcAft>
                <a:spcPts val="0"/>
              </a:spcAft>
              <a:defRPr/>
            </a:pPr>
            <a:r>
              <a:rPr lang="fr-FR" altLang="fr-FR" sz="2400" b="1" dirty="0" smtClean="0"/>
              <a:t>3-3- Les </a:t>
            </a:r>
            <a:r>
              <a:rPr lang="fr-FR" altLang="fr-FR" sz="2400" b="1" dirty="0"/>
              <a:t>courbes d’indifférences</a:t>
            </a:r>
          </a:p>
        </p:txBody>
      </p:sp>
      <p:sp>
        <p:nvSpPr>
          <p:cNvPr id="47110" name="Espace réservé du numéro de diapositive 3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5E3CC8E1-A3AC-4C8C-9F2F-1B2D45472016}" type="slidenum">
              <a:rPr lang="fr-FR"/>
              <a:pPr>
                <a:defRPr/>
              </a:pPr>
              <a:t>12</a:t>
            </a:fld>
            <a:endParaRPr lang="fr-FR"/>
          </a:p>
        </p:txBody>
      </p:sp>
      <p:sp>
        <p:nvSpPr>
          <p:cNvPr id="37" name="Content Placeholder 2"/>
          <p:cNvSpPr>
            <a:spLocks noGrp="1"/>
          </p:cNvSpPr>
          <p:nvPr>
            <p:ph idx="1"/>
          </p:nvPr>
        </p:nvSpPr>
        <p:spPr>
          <a:xfrm>
            <a:off x="285720" y="1285860"/>
            <a:ext cx="4429156" cy="5214974"/>
          </a:xfrm>
        </p:spPr>
        <p:txBody>
          <a:bodyPr/>
          <a:lstStyle/>
          <a:p>
            <a:pPr algn="just">
              <a:buNone/>
            </a:pPr>
            <a:r>
              <a:rPr lang="fr-FR" altLang="fr-FR" sz="2400" b="1" dirty="0" smtClean="0"/>
              <a:t>   </a:t>
            </a:r>
            <a:r>
              <a:rPr lang="fr-FR" altLang="fr-FR" sz="2000" dirty="0" smtClean="0">
                <a:latin typeface="+mj-lt"/>
              </a:rPr>
              <a:t>Une courbe d’indifférence </a:t>
            </a:r>
            <a:r>
              <a:rPr lang="fr-FR" sz="2000" dirty="0" smtClean="0">
                <a:latin typeface="+mj-lt"/>
              </a:rPr>
              <a:t>est </a:t>
            </a:r>
            <a:r>
              <a:rPr lang="fr-FR" sz="2000" b="1" u="sng" dirty="0" smtClean="0">
                <a:latin typeface="+mj-lt"/>
              </a:rPr>
              <a:t>une représentation graphique des préférences du consommateurs.</a:t>
            </a:r>
            <a:endParaRPr lang="fr-FR" altLang="fr-FR" sz="2000" b="1" u="sng" dirty="0" smtClean="0">
              <a:latin typeface="+mj-lt"/>
            </a:endParaRPr>
          </a:p>
          <a:p>
            <a:pPr algn="just">
              <a:buFont typeface="Wingdings 2" pitchFamily="18" charset="2"/>
              <a:buNone/>
            </a:pPr>
            <a:r>
              <a:rPr lang="fr-FR" altLang="fr-FR" sz="2000" dirty="0" smtClean="0">
                <a:latin typeface="+mj-lt"/>
              </a:rPr>
              <a:t>   </a:t>
            </a:r>
          </a:p>
          <a:p>
            <a:pPr algn="just">
              <a:buFont typeface="Wingdings 2" pitchFamily="18" charset="2"/>
              <a:buNone/>
            </a:pPr>
            <a:r>
              <a:rPr lang="fr-FR" altLang="fr-FR" sz="2000" dirty="0" smtClean="0">
                <a:latin typeface="+mj-lt"/>
              </a:rPr>
              <a:t>    Une courbe d’indifférence représente l’ensemble des paniers de biens (X, Y) qui procure au consommateur </a:t>
            </a:r>
            <a:r>
              <a:rPr lang="fr-FR" altLang="fr-FR" sz="2000" b="1" u="sng" dirty="0" smtClean="0">
                <a:latin typeface="+mj-lt"/>
              </a:rPr>
              <a:t>le même niveau d’utilité</a:t>
            </a:r>
            <a:r>
              <a:rPr lang="fr-FR" altLang="fr-FR" sz="2000" dirty="0" smtClean="0">
                <a:latin typeface="+mj-lt"/>
              </a:rPr>
              <a:t>.</a:t>
            </a:r>
            <a:r>
              <a:rPr lang="fr-FR" sz="2000" dirty="0" smtClean="0">
                <a:latin typeface="+mj-lt"/>
              </a:rPr>
              <a:t> </a:t>
            </a:r>
            <a:r>
              <a:rPr lang="fr-FR" altLang="fr-FR" sz="2000" dirty="0" smtClean="0">
                <a:latin typeface="+mj-lt"/>
              </a:rPr>
              <a:t>Les paniers situés sur cette courbe sont considérés comme équivalents par le consommateur, donc pour lesquels, </a:t>
            </a:r>
            <a:r>
              <a:rPr lang="fr-FR" altLang="fr-FR" sz="2000" b="1" u="sng" dirty="0" smtClean="0">
                <a:latin typeface="+mj-lt"/>
              </a:rPr>
              <a:t>il est indifférent</a:t>
            </a:r>
            <a:r>
              <a:rPr lang="fr-FR" altLang="fr-FR" sz="2000" dirty="0" smtClean="0">
                <a:latin typeface="+mj-lt"/>
              </a:rPr>
              <a:t> . </a:t>
            </a:r>
          </a:p>
        </p:txBody>
      </p:sp>
      <p:pic>
        <p:nvPicPr>
          <p:cNvPr id="38" name="Picture 4"/>
          <p:cNvPicPr>
            <a:picLocks noChangeAspect="1" noChangeArrowheads="1"/>
          </p:cNvPicPr>
          <p:nvPr/>
        </p:nvPicPr>
        <p:blipFill>
          <a:blip r:embed="rId3"/>
          <a:srcRect/>
          <a:stretch>
            <a:fillRect/>
          </a:stretch>
        </p:blipFill>
        <p:spPr bwMode="auto">
          <a:xfrm>
            <a:off x="4786314" y="1571612"/>
            <a:ext cx="3643370" cy="3857652"/>
          </a:xfrm>
          <a:prstGeom prst="rect">
            <a:avLst/>
          </a:prstGeom>
          <a:noFill/>
          <a:ln w="9525">
            <a:noFill/>
            <a:miter lim="800000"/>
            <a:headEnd/>
            <a:tailEnd/>
          </a:ln>
          <a:effectLst/>
        </p:spPr>
      </p:pic>
      <p:sp>
        <p:nvSpPr>
          <p:cNvPr id="39" name="ZoneTexte 38"/>
          <p:cNvSpPr txBox="1"/>
          <p:nvPr/>
        </p:nvSpPr>
        <p:spPr>
          <a:xfrm>
            <a:off x="4929190" y="1285860"/>
            <a:ext cx="500066" cy="461665"/>
          </a:xfrm>
          <a:prstGeom prst="rect">
            <a:avLst/>
          </a:prstGeom>
          <a:noFill/>
        </p:spPr>
        <p:txBody>
          <a:bodyPr wrap="square" rtlCol="0">
            <a:spAutoFit/>
          </a:bodyPr>
          <a:lstStyle/>
          <a:p>
            <a:r>
              <a:rPr lang="fr-FR" b="1" dirty="0" smtClean="0">
                <a:latin typeface="+mj-lt"/>
              </a:rPr>
              <a:t>Y</a:t>
            </a:r>
            <a:endParaRPr lang="fr-FR" b="1" dirty="0">
              <a:latin typeface="+mj-lt"/>
            </a:endParaRPr>
          </a:p>
        </p:txBody>
      </p:sp>
      <p:sp>
        <p:nvSpPr>
          <p:cNvPr id="40" name="Ellipse 39"/>
          <p:cNvSpPr/>
          <p:nvPr/>
        </p:nvSpPr>
        <p:spPr>
          <a:xfrm>
            <a:off x="5572132" y="2071678"/>
            <a:ext cx="142876" cy="142876"/>
          </a:xfrm>
          <a:prstGeom prst="ellipse">
            <a:avLst/>
          </a:prstGeom>
          <a:solidFill>
            <a:srgbClr val="FFC00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C00"/>
              </a:solidFill>
            </a:endParaRPr>
          </a:p>
        </p:txBody>
      </p:sp>
      <p:sp>
        <p:nvSpPr>
          <p:cNvPr id="41" name="ZoneTexte 40"/>
          <p:cNvSpPr txBox="1"/>
          <p:nvPr/>
        </p:nvSpPr>
        <p:spPr>
          <a:xfrm>
            <a:off x="5000628" y="2000240"/>
            <a:ext cx="500066" cy="461665"/>
          </a:xfrm>
          <a:prstGeom prst="rect">
            <a:avLst/>
          </a:prstGeom>
          <a:noFill/>
        </p:spPr>
        <p:txBody>
          <a:bodyPr wrap="square" rtlCol="0">
            <a:spAutoFit/>
          </a:bodyPr>
          <a:lstStyle/>
          <a:p>
            <a:r>
              <a:rPr lang="fr-FR" b="1" dirty="0" smtClean="0">
                <a:solidFill>
                  <a:srgbClr val="FFC000"/>
                </a:solidFill>
              </a:rPr>
              <a:t>B</a:t>
            </a:r>
            <a:endParaRPr lang="fr-FR" b="1" dirty="0">
              <a:solidFill>
                <a:srgbClr val="FFC000"/>
              </a:solidFill>
            </a:endParaRPr>
          </a:p>
        </p:txBody>
      </p:sp>
      <p:sp>
        <p:nvSpPr>
          <p:cNvPr id="42" name="ZoneTexte 41"/>
          <p:cNvSpPr txBox="1"/>
          <p:nvPr/>
        </p:nvSpPr>
        <p:spPr>
          <a:xfrm>
            <a:off x="8501090" y="5143512"/>
            <a:ext cx="500066" cy="461665"/>
          </a:xfrm>
          <a:prstGeom prst="rect">
            <a:avLst/>
          </a:prstGeom>
          <a:noFill/>
        </p:spPr>
        <p:txBody>
          <a:bodyPr wrap="square" rtlCol="0">
            <a:spAutoFit/>
          </a:bodyPr>
          <a:lstStyle/>
          <a:p>
            <a:r>
              <a:rPr lang="fr-FR" b="1" dirty="0" smtClean="0">
                <a:latin typeface="+mj-lt"/>
              </a:rPr>
              <a:t>X</a:t>
            </a:r>
            <a:endParaRPr lang="fr-FR" b="1" dirty="0">
              <a:latin typeface="+mj-lt"/>
            </a:endParaRPr>
          </a:p>
        </p:txBody>
      </p:sp>
      <p:sp>
        <p:nvSpPr>
          <p:cNvPr id="43" name="ZoneTexte 42"/>
          <p:cNvSpPr txBox="1"/>
          <p:nvPr/>
        </p:nvSpPr>
        <p:spPr>
          <a:xfrm>
            <a:off x="5357818" y="5500702"/>
            <a:ext cx="2857520" cy="400110"/>
          </a:xfrm>
          <a:prstGeom prst="rect">
            <a:avLst/>
          </a:prstGeom>
          <a:noFill/>
        </p:spPr>
        <p:txBody>
          <a:bodyPr wrap="square" rtlCol="0">
            <a:spAutoFit/>
          </a:bodyPr>
          <a:lstStyle/>
          <a:p>
            <a:pPr algn="ctr"/>
            <a:r>
              <a:rPr lang="fr-FR" sz="2000" b="1" dirty="0" smtClean="0">
                <a:latin typeface="+mj-lt"/>
              </a:rPr>
              <a:t>Courbe d’indifférence</a:t>
            </a:r>
            <a:endParaRPr lang="fr-FR" sz="2000" b="1" dirty="0">
              <a:latin typeface="+mj-lt"/>
            </a:endParaRPr>
          </a:p>
        </p:txBody>
      </p:sp>
      <p:sp>
        <p:nvSpPr>
          <p:cNvPr id="44" name="ZoneTexte 43"/>
          <p:cNvSpPr txBox="1"/>
          <p:nvPr/>
        </p:nvSpPr>
        <p:spPr>
          <a:xfrm>
            <a:off x="642910" y="5286388"/>
            <a:ext cx="4071966" cy="707886"/>
          </a:xfrm>
          <a:prstGeom prst="rect">
            <a:avLst/>
          </a:prstGeom>
          <a:noFill/>
        </p:spPr>
        <p:txBody>
          <a:bodyPr wrap="square" rtlCol="0">
            <a:spAutoFit/>
          </a:bodyPr>
          <a:lstStyle/>
          <a:p>
            <a:pPr algn="just"/>
            <a:r>
              <a:rPr lang="fr-FR" sz="2000" b="1" u="sng" dirty="0" smtClean="0">
                <a:latin typeface="+mj-lt"/>
              </a:rPr>
              <a:t>Les paniers A et B procure le même niveau de satisfaction</a:t>
            </a:r>
            <a:endParaRPr lang="fr-FR" sz="2000" b="1" u="sng" dirty="0">
              <a:latin typeface="+mj-lt"/>
            </a:endParaRPr>
          </a:p>
        </p:txBody>
      </p:sp>
      <p:cxnSp>
        <p:nvCxnSpPr>
          <p:cNvPr id="48" name="Connecteur droit 47"/>
          <p:cNvCxnSpPr/>
          <p:nvPr/>
        </p:nvCxnSpPr>
        <p:spPr>
          <a:xfrm flipV="1">
            <a:off x="7786710" y="3429000"/>
            <a:ext cx="821585" cy="571504"/>
          </a:xfrm>
          <a:prstGeom prst="line">
            <a:avLst/>
          </a:prstGeom>
        </p:spPr>
        <p:style>
          <a:lnRef idx="2">
            <a:schemeClr val="dk1"/>
          </a:lnRef>
          <a:fillRef idx="0">
            <a:schemeClr val="dk1"/>
          </a:fillRef>
          <a:effectRef idx="1">
            <a:schemeClr val="dk1"/>
          </a:effectRef>
          <a:fontRef idx="minor">
            <a:schemeClr val="tx1"/>
          </a:fontRef>
        </p:style>
      </p:cxnSp>
      <p:cxnSp>
        <p:nvCxnSpPr>
          <p:cNvPr id="50" name="Connecteur droit 49"/>
          <p:cNvCxnSpPr/>
          <p:nvPr/>
        </p:nvCxnSpPr>
        <p:spPr>
          <a:xfrm flipV="1">
            <a:off x="5643570" y="1428736"/>
            <a:ext cx="857258" cy="571504"/>
          </a:xfrm>
          <a:prstGeom prst="line">
            <a:avLst/>
          </a:prstGeom>
        </p:spPr>
        <p:style>
          <a:lnRef idx="2">
            <a:schemeClr val="dk1"/>
          </a:lnRef>
          <a:fillRef idx="0">
            <a:schemeClr val="dk1"/>
          </a:fillRef>
          <a:effectRef idx="1">
            <a:schemeClr val="dk1"/>
          </a:effectRef>
          <a:fontRef idx="minor">
            <a:schemeClr val="tx1"/>
          </a:fontRef>
        </p:style>
      </p:cxnSp>
      <p:cxnSp>
        <p:nvCxnSpPr>
          <p:cNvPr id="51" name="Connecteur droit 50"/>
          <p:cNvCxnSpPr/>
          <p:nvPr/>
        </p:nvCxnSpPr>
        <p:spPr>
          <a:xfrm flipV="1">
            <a:off x="5786446" y="1785926"/>
            <a:ext cx="928696" cy="571504"/>
          </a:xfrm>
          <a:prstGeom prst="line">
            <a:avLst/>
          </a:prstGeom>
        </p:spPr>
        <p:style>
          <a:lnRef idx="2">
            <a:schemeClr val="dk1"/>
          </a:lnRef>
          <a:fillRef idx="0">
            <a:schemeClr val="dk1"/>
          </a:fillRef>
          <a:effectRef idx="1">
            <a:schemeClr val="dk1"/>
          </a:effectRef>
          <a:fontRef idx="minor">
            <a:schemeClr val="tx1"/>
          </a:fontRef>
        </p:style>
      </p:cxnSp>
      <p:cxnSp>
        <p:nvCxnSpPr>
          <p:cNvPr id="53" name="Connecteur droit 52"/>
          <p:cNvCxnSpPr/>
          <p:nvPr/>
        </p:nvCxnSpPr>
        <p:spPr>
          <a:xfrm rot="5400000" flipH="1" flipV="1">
            <a:off x="6125785" y="1875215"/>
            <a:ext cx="642942" cy="1035867"/>
          </a:xfrm>
          <a:prstGeom prst="line">
            <a:avLst/>
          </a:prstGeom>
        </p:spPr>
        <p:style>
          <a:lnRef idx="2">
            <a:schemeClr val="dk1"/>
          </a:lnRef>
          <a:fillRef idx="0">
            <a:schemeClr val="dk1"/>
          </a:fillRef>
          <a:effectRef idx="1">
            <a:schemeClr val="dk1"/>
          </a:effectRef>
          <a:fontRef idx="minor">
            <a:schemeClr val="tx1"/>
          </a:fontRef>
        </p:style>
      </p:cxnSp>
      <p:cxnSp>
        <p:nvCxnSpPr>
          <p:cNvPr id="54" name="Connecteur droit 53"/>
          <p:cNvCxnSpPr/>
          <p:nvPr/>
        </p:nvCxnSpPr>
        <p:spPr>
          <a:xfrm rot="5400000" flipH="1" flipV="1">
            <a:off x="6340099" y="2160967"/>
            <a:ext cx="642942" cy="1035867"/>
          </a:xfrm>
          <a:prstGeom prst="line">
            <a:avLst/>
          </a:prstGeom>
        </p:spPr>
        <p:style>
          <a:lnRef idx="2">
            <a:schemeClr val="dk1"/>
          </a:lnRef>
          <a:fillRef idx="0">
            <a:schemeClr val="dk1"/>
          </a:fillRef>
          <a:effectRef idx="1">
            <a:schemeClr val="dk1"/>
          </a:effectRef>
          <a:fontRef idx="minor">
            <a:schemeClr val="tx1"/>
          </a:fontRef>
        </p:style>
      </p:cxnSp>
      <p:cxnSp>
        <p:nvCxnSpPr>
          <p:cNvPr id="56" name="Connecteur droit 55"/>
          <p:cNvCxnSpPr/>
          <p:nvPr/>
        </p:nvCxnSpPr>
        <p:spPr>
          <a:xfrm rot="5400000" flipH="1" flipV="1">
            <a:off x="6554413" y="2375281"/>
            <a:ext cx="642942" cy="1035867"/>
          </a:xfrm>
          <a:prstGeom prst="line">
            <a:avLst/>
          </a:prstGeom>
        </p:spPr>
        <p:style>
          <a:lnRef idx="2">
            <a:schemeClr val="dk1"/>
          </a:lnRef>
          <a:fillRef idx="0">
            <a:schemeClr val="dk1"/>
          </a:fillRef>
          <a:effectRef idx="1">
            <a:schemeClr val="dk1"/>
          </a:effectRef>
          <a:fontRef idx="minor">
            <a:schemeClr val="tx1"/>
          </a:fontRef>
        </p:style>
      </p:cxnSp>
      <p:cxnSp>
        <p:nvCxnSpPr>
          <p:cNvPr id="58" name="Connecteur droit 57"/>
          <p:cNvCxnSpPr/>
          <p:nvPr/>
        </p:nvCxnSpPr>
        <p:spPr>
          <a:xfrm rot="5400000" flipH="1" flipV="1">
            <a:off x="6840165" y="2661033"/>
            <a:ext cx="642942" cy="1035867"/>
          </a:xfrm>
          <a:prstGeom prst="line">
            <a:avLst/>
          </a:prstGeom>
        </p:spPr>
        <p:style>
          <a:lnRef idx="2">
            <a:schemeClr val="dk1"/>
          </a:lnRef>
          <a:fillRef idx="0">
            <a:schemeClr val="dk1"/>
          </a:fillRef>
          <a:effectRef idx="1">
            <a:schemeClr val="dk1"/>
          </a:effectRef>
          <a:fontRef idx="minor">
            <a:schemeClr val="tx1"/>
          </a:fontRef>
        </p:style>
      </p:cxnSp>
      <p:cxnSp>
        <p:nvCxnSpPr>
          <p:cNvPr id="60" name="Connecteur droit 59"/>
          <p:cNvCxnSpPr/>
          <p:nvPr/>
        </p:nvCxnSpPr>
        <p:spPr>
          <a:xfrm rot="5400000" flipH="1" flipV="1">
            <a:off x="7197355" y="2875347"/>
            <a:ext cx="642942" cy="1035867"/>
          </a:xfrm>
          <a:prstGeom prst="line">
            <a:avLst/>
          </a:prstGeom>
        </p:spPr>
        <p:style>
          <a:lnRef idx="2">
            <a:schemeClr val="dk1"/>
          </a:lnRef>
          <a:fillRef idx="0">
            <a:schemeClr val="dk1"/>
          </a:fillRef>
          <a:effectRef idx="1">
            <a:schemeClr val="dk1"/>
          </a:effectRef>
          <a:fontRef idx="minor">
            <a:schemeClr val="tx1"/>
          </a:fontRef>
        </p:style>
      </p:cxnSp>
      <p:cxnSp>
        <p:nvCxnSpPr>
          <p:cNvPr id="61" name="Connecteur droit 60"/>
          <p:cNvCxnSpPr/>
          <p:nvPr/>
        </p:nvCxnSpPr>
        <p:spPr>
          <a:xfrm rot="5400000" flipH="1" flipV="1">
            <a:off x="7554545" y="3018223"/>
            <a:ext cx="642942" cy="1035867"/>
          </a:xfrm>
          <a:prstGeom prst="line">
            <a:avLst/>
          </a:prstGeom>
        </p:spPr>
        <p:style>
          <a:lnRef idx="2">
            <a:schemeClr val="dk1"/>
          </a:lnRef>
          <a:fillRef idx="0">
            <a:schemeClr val="dk1"/>
          </a:fillRef>
          <a:effectRef idx="1">
            <a:schemeClr val="dk1"/>
          </a:effectRef>
          <a:fontRef idx="minor">
            <a:schemeClr val="tx1"/>
          </a:fontRef>
        </p:style>
      </p:cxnSp>
      <p:cxnSp>
        <p:nvCxnSpPr>
          <p:cNvPr id="64" name="Connecteur droit avec flèche 63"/>
          <p:cNvCxnSpPr/>
          <p:nvPr/>
        </p:nvCxnSpPr>
        <p:spPr>
          <a:xfrm rot="5400000">
            <a:off x="6357950" y="1428736"/>
            <a:ext cx="785818" cy="64294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7000860" y="928670"/>
            <a:ext cx="2143140" cy="1015663"/>
          </a:xfrm>
          <a:prstGeom prst="rect">
            <a:avLst/>
          </a:prstGeom>
        </p:spPr>
        <p:txBody>
          <a:bodyPr wrap="square">
            <a:spAutoFit/>
          </a:bodyPr>
          <a:lstStyle/>
          <a:p>
            <a:r>
              <a:rPr lang="fr-FR" altLang="fr-FR" sz="2000" dirty="0" smtClean="0"/>
              <a:t>l’ensemble des paniers plus préférés à A et B</a:t>
            </a:r>
            <a:endParaRPr lang="fr-FR" altLang="fr-FR" sz="2000" dirty="0"/>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13</a:t>
            </a:fld>
            <a:endParaRPr lang="fr-FR"/>
          </a:p>
        </p:txBody>
      </p:sp>
      <p:pic>
        <p:nvPicPr>
          <p:cNvPr id="201730" name="Picture 2" descr="C:\Users\COMPAQ\Downloads\Courbe_d'indifférence.png"/>
          <p:cNvPicPr>
            <a:picLocks noChangeAspect="1" noChangeArrowheads="1"/>
          </p:cNvPicPr>
          <p:nvPr/>
        </p:nvPicPr>
        <p:blipFill>
          <a:blip r:embed="rId2"/>
          <a:srcRect/>
          <a:stretch>
            <a:fillRect/>
          </a:stretch>
        </p:blipFill>
        <p:spPr bwMode="auto">
          <a:xfrm>
            <a:off x="214282" y="1142984"/>
            <a:ext cx="5110198" cy="3805753"/>
          </a:xfrm>
          <a:prstGeom prst="rect">
            <a:avLst/>
          </a:prstGeom>
          <a:noFill/>
        </p:spPr>
      </p:pic>
      <p:sp>
        <p:nvSpPr>
          <p:cNvPr id="6" name="ZoneTexte 5"/>
          <p:cNvSpPr txBox="1"/>
          <p:nvPr/>
        </p:nvSpPr>
        <p:spPr>
          <a:xfrm>
            <a:off x="928662" y="5143512"/>
            <a:ext cx="3857652" cy="461665"/>
          </a:xfrm>
          <a:prstGeom prst="rect">
            <a:avLst/>
          </a:prstGeom>
          <a:noFill/>
        </p:spPr>
        <p:txBody>
          <a:bodyPr wrap="square" rtlCol="0">
            <a:spAutoFit/>
          </a:bodyPr>
          <a:lstStyle/>
          <a:p>
            <a:pPr algn="ctr"/>
            <a:r>
              <a:rPr lang="fr-FR" b="1" dirty="0" smtClean="0">
                <a:latin typeface="+mj-lt"/>
              </a:rPr>
              <a:t>La carte d’indifférence</a:t>
            </a:r>
            <a:endParaRPr lang="fr-FR" b="1" dirty="0">
              <a:latin typeface="+mj-lt"/>
            </a:endParaRPr>
          </a:p>
        </p:txBody>
      </p:sp>
      <p:sp>
        <p:nvSpPr>
          <p:cNvPr id="7" name="Rectangle 6"/>
          <p:cNvSpPr/>
          <p:nvPr/>
        </p:nvSpPr>
        <p:spPr>
          <a:xfrm>
            <a:off x="5643570" y="642918"/>
            <a:ext cx="3286116" cy="4247317"/>
          </a:xfrm>
          <a:prstGeom prst="rect">
            <a:avLst/>
          </a:prstGeom>
        </p:spPr>
        <p:txBody>
          <a:bodyPr wrap="square">
            <a:spAutoFit/>
          </a:bodyPr>
          <a:lstStyle/>
          <a:p>
            <a:pPr algn="just"/>
            <a:r>
              <a:rPr lang="fr-FR" sz="2000" dirty="0" smtClean="0">
                <a:latin typeface="+mj-lt"/>
              </a:rPr>
              <a:t>Les courbes d’indifférence correspondent </a:t>
            </a:r>
            <a:r>
              <a:rPr lang="fr-FR" sz="2000" b="1" u="sng" dirty="0" smtClean="0">
                <a:latin typeface="+mj-lt"/>
              </a:rPr>
              <a:t>à des niveaux différents de satisfaction et ne peuvent jamais se couper</a:t>
            </a:r>
            <a:r>
              <a:rPr lang="fr-FR" sz="2000" dirty="0" smtClean="0">
                <a:latin typeface="+mj-lt"/>
              </a:rPr>
              <a:t>.</a:t>
            </a:r>
          </a:p>
          <a:p>
            <a:pPr algn="ctr"/>
            <a:r>
              <a:rPr lang="fr-FR" sz="2000" i="1" dirty="0" smtClean="0"/>
              <a:t>Y ∼ </a:t>
            </a:r>
            <a:r>
              <a:rPr lang="fr-FR" sz="2000" i="1" dirty="0" smtClean="0">
                <a:latin typeface="+mj-lt"/>
              </a:rPr>
              <a:t>X</a:t>
            </a:r>
            <a:r>
              <a:rPr lang="fr-FR" sz="2000" i="1" dirty="0" smtClean="0"/>
              <a:t> </a:t>
            </a:r>
            <a:r>
              <a:rPr lang="fr-FR" sz="2000" dirty="0" smtClean="0"/>
              <a:t>≿ </a:t>
            </a:r>
            <a:r>
              <a:rPr lang="fr-FR" sz="2000" i="1" dirty="0" smtClean="0"/>
              <a:t>Z ∼ T</a:t>
            </a:r>
          </a:p>
          <a:p>
            <a:pPr algn="just"/>
            <a:r>
              <a:rPr lang="fr-FR" sz="2000" b="1" dirty="0" smtClean="0">
                <a:latin typeface="+mj-lt"/>
              </a:rPr>
              <a:t>C'est la conséquence de l'hypothèse de transitivité des préférences.</a:t>
            </a:r>
          </a:p>
          <a:p>
            <a:pPr algn="just"/>
            <a:r>
              <a:rPr lang="fr-FR" sz="2000" dirty="0" smtClean="0">
                <a:latin typeface="+mj-lt"/>
              </a:rPr>
              <a:t>La carte d’indifférence est </a:t>
            </a:r>
            <a:r>
              <a:rPr lang="fr-FR" sz="2000" b="1" u="sng" dirty="0" smtClean="0">
                <a:latin typeface="+mj-lt"/>
              </a:rPr>
              <a:t>l’ensemble des courbes d’indifférence.</a:t>
            </a:r>
            <a:endParaRPr lang="fr-FR" sz="2000" b="1" u="sng" dirty="0">
              <a:latin typeface="+mj-lt"/>
            </a:endParaRPr>
          </a:p>
        </p:txBody>
      </p:sp>
      <p:sp>
        <p:nvSpPr>
          <p:cNvPr id="8" name="Oval 31"/>
          <p:cNvSpPr>
            <a:spLocks noChangeArrowheads="1"/>
          </p:cNvSpPr>
          <p:nvPr/>
        </p:nvSpPr>
        <p:spPr bwMode="auto">
          <a:xfrm>
            <a:off x="2571736" y="3714752"/>
            <a:ext cx="86364" cy="73025"/>
          </a:xfrm>
          <a:prstGeom prst="ellipse">
            <a:avLst/>
          </a:prstGeom>
          <a:solidFill>
            <a:schemeClr val="tx1"/>
          </a:solidFill>
          <a:ln w="9525">
            <a:solidFill>
              <a:schemeClr val="tx1"/>
            </a:solidFill>
            <a:round/>
            <a:headEnd/>
            <a:tailEnd/>
          </a:ln>
        </p:spPr>
        <p:txBody>
          <a:bodyPr wrap="none" anchor="ctr"/>
          <a:lstStyle/>
          <a:p>
            <a:endParaRPr lang="fr-FR" altLang="fr-FR"/>
          </a:p>
        </p:txBody>
      </p:sp>
      <p:sp>
        <p:nvSpPr>
          <p:cNvPr id="9" name="Oval 31"/>
          <p:cNvSpPr>
            <a:spLocks noChangeArrowheads="1"/>
          </p:cNvSpPr>
          <p:nvPr/>
        </p:nvSpPr>
        <p:spPr bwMode="auto">
          <a:xfrm>
            <a:off x="1285852" y="2214554"/>
            <a:ext cx="86364" cy="73025"/>
          </a:xfrm>
          <a:prstGeom prst="ellipse">
            <a:avLst/>
          </a:prstGeom>
          <a:solidFill>
            <a:schemeClr val="tx1"/>
          </a:solidFill>
          <a:ln w="9525">
            <a:solidFill>
              <a:schemeClr val="tx1"/>
            </a:solidFill>
            <a:round/>
            <a:headEnd/>
            <a:tailEnd/>
          </a:ln>
        </p:spPr>
        <p:txBody>
          <a:bodyPr wrap="none" anchor="ctr"/>
          <a:lstStyle/>
          <a:p>
            <a:endParaRPr lang="fr-FR" altLang="fr-FR"/>
          </a:p>
        </p:txBody>
      </p:sp>
      <p:sp>
        <p:nvSpPr>
          <p:cNvPr id="10" name="Oval 31"/>
          <p:cNvSpPr>
            <a:spLocks noChangeArrowheads="1"/>
          </p:cNvSpPr>
          <p:nvPr/>
        </p:nvSpPr>
        <p:spPr bwMode="auto">
          <a:xfrm>
            <a:off x="2571736" y="4071942"/>
            <a:ext cx="86364" cy="73025"/>
          </a:xfrm>
          <a:prstGeom prst="ellipse">
            <a:avLst/>
          </a:prstGeom>
          <a:solidFill>
            <a:schemeClr val="tx1"/>
          </a:solidFill>
          <a:ln w="9525">
            <a:solidFill>
              <a:schemeClr val="tx1"/>
            </a:solidFill>
            <a:round/>
            <a:headEnd/>
            <a:tailEnd/>
          </a:ln>
        </p:spPr>
        <p:txBody>
          <a:bodyPr wrap="none" anchor="ctr"/>
          <a:lstStyle/>
          <a:p>
            <a:endParaRPr lang="fr-FR" altLang="fr-FR"/>
          </a:p>
        </p:txBody>
      </p:sp>
      <p:sp>
        <p:nvSpPr>
          <p:cNvPr id="11" name="Oval 31"/>
          <p:cNvSpPr>
            <a:spLocks noChangeArrowheads="1"/>
          </p:cNvSpPr>
          <p:nvPr/>
        </p:nvSpPr>
        <p:spPr bwMode="auto">
          <a:xfrm>
            <a:off x="1214414" y="2857496"/>
            <a:ext cx="86364" cy="73025"/>
          </a:xfrm>
          <a:prstGeom prst="ellipse">
            <a:avLst/>
          </a:prstGeom>
          <a:solidFill>
            <a:schemeClr val="tx1"/>
          </a:solidFill>
          <a:ln w="9525">
            <a:solidFill>
              <a:schemeClr val="tx1"/>
            </a:solidFill>
            <a:round/>
            <a:headEnd/>
            <a:tailEnd/>
          </a:ln>
        </p:spPr>
        <p:txBody>
          <a:bodyPr wrap="none" anchor="ctr"/>
          <a:lstStyle/>
          <a:p>
            <a:endParaRPr lang="fr-FR" altLang="fr-FR"/>
          </a:p>
        </p:txBody>
      </p:sp>
      <p:sp>
        <p:nvSpPr>
          <p:cNvPr id="12" name="ZoneTexte 11"/>
          <p:cNvSpPr txBox="1"/>
          <p:nvPr/>
        </p:nvSpPr>
        <p:spPr>
          <a:xfrm>
            <a:off x="1285852" y="1857364"/>
            <a:ext cx="285752" cy="400110"/>
          </a:xfrm>
          <a:prstGeom prst="rect">
            <a:avLst/>
          </a:prstGeom>
          <a:noFill/>
        </p:spPr>
        <p:txBody>
          <a:bodyPr wrap="square" rtlCol="0">
            <a:spAutoFit/>
          </a:bodyPr>
          <a:lstStyle/>
          <a:p>
            <a:r>
              <a:rPr lang="fr-FR" sz="2000" b="1" dirty="0" smtClean="0">
                <a:latin typeface="+mj-lt"/>
              </a:rPr>
              <a:t>X</a:t>
            </a:r>
            <a:endParaRPr lang="fr-FR" sz="2000" b="1" dirty="0">
              <a:latin typeface="+mj-lt"/>
            </a:endParaRPr>
          </a:p>
        </p:txBody>
      </p:sp>
      <p:sp>
        <p:nvSpPr>
          <p:cNvPr id="13" name="ZoneTexte 12"/>
          <p:cNvSpPr txBox="1"/>
          <p:nvPr/>
        </p:nvSpPr>
        <p:spPr>
          <a:xfrm>
            <a:off x="2643174" y="3429000"/>
            <a:ext cx="317716" cy="400110"/>
          </a:xfrm>
          <a:prstGeom prst="rect">
            <a:avLst/>
          </a:prstGeom>
          <a:noFill/>
        </p:spPr>
        <p:txBody>
          <a:bodyPr wrap="none" rtlCol="0">
            <a:spAutoFit/>
          </a:bodyPr>
          <a:lstStyle/>
          <a:p>
            <a:r>
              <a:rPr lang="fr-FR" sz="2000" b="1" dirty="0" smtClean="0">
                <a:latin typeface="+mj-lt"/>
              </a:rPr>
              <a:t>Y</a:t>
            </a:r>
            <a:endParaRPr lang="fr-FR" sz="2000" b="1" dirty="0">
              <a:latin typeface="+mj-lt"/>
            </a:endParaRPr>
          </a:p>
        </p:txBody>
      </p:sp>
      <p:sp>
        <p:nvSpPr>
          <p:cNvPr id="14" name="ZoneTexte 13"/>
          <p:cNvSpPr txBox="1"/>
          <p:nvPr/>
        </p:nvSpPr>
        <p:spPr>
          <a:xfrm>
            <a:off x="928662" y="2928934"/>
            <a:ext cx="304892" cy="400110"/>
          </a:xfrm>
          <a:prstGeom prst="rect">
            <a:avLst/>
          </a:prstGeom>
          <a:noFill/>
        </p:spPr>
        <p:txBody>
          <a:bodyPr wrap="none" rtlCol="0">
            <a:spAutoFit/>
          </a:bodyPr>
          <a:lstStyle/>
          <a:p>
            <a:r>
              <a:rPr lang="fr-FR" sz="2000" b="1" dirty="0" smtClean="0">
                <a:latin typeface="+mj-lt"/>
              </a:rPr>
              <a:t>Z</a:t>
            </a:r>
            <a:endParaRPr lang="fr-FR" sz="2000" b="1" dirty="0">
              <a:latin typeface="+mj-lt"/>
            </a:endParaRPr>
          </a:p>
        </p:txBody>
      </p:sp>
      <p:sp>
        <p:nvSpPr>
          <p:cNvPr id="15" name="ZoneTexte 14"/>
          <p:cNvSpPr txBox="1"/>
          <p:nvPr/>
        </p:nvSpPr>
        <p:spPr>
          <a:xfrm>
            <a:off x="2214546" y="4071942"/>
            <a:ext cx="309700" cy="400110"/>
          </a:xfrm>
          <a:prstGeom prst="rect">
            <a:avLst/>
          </a:prstGeom>
          <a:noFill/>
        </p:spPr>
        <p:txBody>
          <a:bodyPr wrap="none" rtlCol="0">
            <a:spAutoFit/>
          </a:bodyPr>
          <a:lstStyle/>
          <a:p>
            <a:r>
              <a:rPr lang="fr-FR" sz="2000" b="1" dirty="0" smtClean="0">
                <a:latin typeface="+mj-lt"/>
              </a:rPr>
              <a:t>T</a:t>
            </a:r>
            <a:endParaRPr lang="fr-FR" sz="2000" b="1" dirty="0">
              <a:latin typeface="+mj-lt"/>
            </a:endParaRPr>
          </a:p>
        </p:txBody>
      </p:sp>
      <p:sp>
        <p:nvSpPr>
          <p:cNvPr id="16" name="ZoneTexte 15"/>
          <p:cNvSpPr txBox="1"/>
          <p:nvPr/>
        </p:nvSpPr>
        <p:spPr>
          <a:xfrm>
            <a:off x="5143504" y="4643446"/>
            <a:ext cx="357190" cy="369332"/>
          </a:xfrm>
          <a:prstGeom prst="rect">
            <a:avLst/>
          </a:prstGeom>
          <a:solidFill>
            <a:schemeClr val="bg2">
              <a:lumMod val="10000"/>
            </a:schemeClr>
          </a:solidFill>
        </p:spPr>
        <p:txBody>
          <a:bodyPr wrap="square" rtlCol="0">
            <a:spAutoFit/>
          </a:bodyPr>
          <a:lstStyle/>
          <a:p>
            <a:r>
              <a:rPr lang="fr-FR" sz="1800" dirty="0" smtClean="0">
                <a:solidFill>
                  <a:schemeClr val="bg1"/>
                </a:solidFill>
              </a:rPr>
              <a:t>1</a:t>
            </a:r>
            <a:endParaRPr lang="fr-FR" sz="1800" dirty="0">
              <a:solidFill>
                <a:schemeClr val="bg1"/>
              </a:solidFill>
            </a:endParaRPr>
          </a:p>
        </p:txBody>
      </p:sp>
      <p:sp>
        <p:nvSpPr>
          <p:cNvPr id="17" name="ZoneTexte 16"/>
          <p:cNvSpPr txBox="1"/>
          <p:nvPr/>
        </p:nvSpPr>
        <p:spPr>
          <a:xfrm>
            <a:off x="571472" y="1071546"/>
            <a:ext cx="357190" cy="369332"/>
          </a:xfrm>
          <a:prstGeom prst="rect">
            <a:avLst/>
          </a:prstGeom>
          <a:solidFill>
            <a:schemeClr val="bg2">
              <a:lumMod val="10000"/>
            </a:schemeClr>
          </a:solidFill>
        </p:spPr>
        <p:txBody>
          <a:bodyPr wrap="square" rtlCol="0">
            <a:spAutoFit/>
          </a:bodyPr>
          <a:lstStyle/>
          <a:p>
            <a:r>
              <a:rPr lang="fr-FR" sz="1800" dirty="0" smtClean="0">
                <a:solidFill>
                  <a:schemeClr val="bg1"/>
                </a:solidFill>
              </a:rPr>
              <a:t>2</a:t>
            </a:r>
            <a:endParaRPr lang="fr-FR" sz="1800" dirty="0">
              <a:solidFill>
                <a:schemeClr val="bg1"/>
              </a:solidFill>
            </a:endParaRPr>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00063" y="571480"/>
            <a:ext cx="8143903" cy="547708"/>
          </a:xfrm>
        </p:spPr>
        <p:txBody>
          <a:bodyPr/>
          <a:lstStyle/>
          <a:p>
            <a:pPr eaLnBrk="1" hangingPunct="1"/>
            <a:r>
              <a:rPr lang="fr-FR" altLang="fr-FR" sz="2400" b="1" dirty="0" smtClean="0"/>
              <a:t>3-4- Cas particuliers des courbes d’indifférences</a:t>
            </a:r>
          </a:p>
        </p:txBody>
      </p:sp>
      <p:sp>
        <p:nvSpPr>
          <p:cNvPr id="364547" name="Rectangle 3"/>
          <p:cNvSpPr>
            <a:spLocks noGrp="1" noChangeArrowheads="1"/>
          </p:cNvSpPr>
          <p:nvPr>
            <p:ph type="body" sz="half" idx="1"/>
          </p:nvPr>
        </p:nvSpPr>
        <p:spPr>
          <a:xfrm>
            <a:off x="285750" y="1600200"/>
            <a:ext cx="4210050" cy="4525963"/>
          </a:xfrm>
        </p:spPr>
        <p:txBody>
          <a:bodyPr>
            <a:normAutofit/>
          </a:bodyPr>
          <a:lstStyle/>
          <a:p>
            <a:pPr marL="274320" indent="-274320" algn="just" eaLnBrk="1" fontAlgn="auto" hangingPunct="1">
              <a:lnSpc>
                <a:spcPct val="90000"/>
              </a:lnSpc>
              <a:spcAft>
                <a:spcPts val="0"/>
              </a:spcAft>
              <a:buClr>
                <a:schemeClr val="accent3"/>
              </a:buClr>
              <a:buFont typeface="Wingdings 2"/>
              <a:buChar char=""/>
              <a:defRPr/>
            </a:pPr>
            <a:r>
              <a:rPr lang="fr-FR" sz="2400" b="1" dirty="0" smtClean="0">
                <a:latin typeface="+mj-lt"/>
              </a:rPr>
              <a:t>Cas des biens parfaitement substituables:  </a:t>
            </a:r>
            <a:r>
              <a:rPr lang="fr-FR" sz="2400" dirty="0" smtClean="0">
                <a:latin typeface="+mj-lt"/>
              </a:rPr>
              <a:t>se sont des biens qui</a:t>
            </a:r>
            <a:r>
              <a:rPr lang="fr-FR" sz="2400" dirty="0" smtClean="0"/>
              <a:t> </a:t>
            </a:r>
            <a:r>
              <a:rPr lang="fr-FR" sz="2400" dirty="0" smtClean="0">
                <a:latin typeface="+mj-lt"/>
              </a:rPr>
              <a:t>ont des caractéristiques communes et procurent un niveau de satisfaction équivalent.</a:t>
            </a:r>
          </a:p>
          <a:p>
            <a:pPr marL="274320" indent="-274320" algn="just" eaLnBrk="1" fontAlgn="auto" hangingPunct="1">
              <a:lnSpc>
                <a:spcPct val="90000"/>
              </a:lnSpc>
              <a:spcAft>
                <a:spcPts val="0"/>
              </a:spcAft>
              <a:buClr>
                <a:schemeClr val="accent3"/>
              </a:buClr>
              <a:buFont typeface="Wingdings 2"/>
              <a:buChar char=""/>
              <a:defRPr/>
            </a:pPr>
            <a:endParaRPr lang="fr-FR" sz="2400" b="1" dirty="0">
              <a:latin typeface="+mj-lt"/>
            </a:endParaRPr>
          </a:p>
          <a:p>
            <a:pPr marL="274320" indent="-274320" eaLnBrk="1" fontAlgn="auto" hangingPunct="1">
              <a:lnSpc>
                <a:spcPct val="90000"/>
              </a:lnSpc>
              <a:spcAft>
                <a:spcPts val="0"/>
              </a:spcAft>
              <a:buClr>
                <a:schemeClr val="accent3"/>
              </a:buClr>
              <a:buFont typeface="Wingdings 2"/>
              <a:buChar char=""/>
              <a:defRPr/>
            </a:pPr>
            <a:r>
              <a:rPr lang="fr-FR" sz="2400" b="1" dirty="0">
                <a:latin typeface="+mj-lt"/>
              </a:rPr>
              <a:t>Exemple : </a:t>
            </a:r>
          </a:p>
          <a:p>
            <a:pPr marL="274320" indent="-274320" algn="just" eaLnBrk="1" fontAlgn="auto" hangingPunct="1">
              <a:lnSpc>
                <a:spcPct val="90000"/>
              </a:lnSpc>
              <a:spcAft>
                <a:spcPts val="0"/>
              </a:spcAft>
              <a:buClr>
                <a:schemeClr val="accent3"/>
              </a:buClr>
              <a:buFont typeface="Wingdings" pitchFamily="2" charset="2"/>
              <a:buNone/>
              <a:defRPr/>
            </a:pPr>
            <a:r>
              <a:rPr lang="fr-FR" sz="2400" dirty="0" smtClean="0">
                <a:latin typeface="+mj-lt"/>
              </a:rPr>
              <a:t>- Le cas des moyens de transports entre deux villes</a:t>
            </a:r>
          </a:p>
          <a:p>
            <a:pPr marL="274320" indent="-274320" algn="just" eaLnBrk="1" fontAlgn="auto" hangingPunct="1">
              <a:lnSpc>
                <a:spcPct val="90000"/>
              </a:lnSpc>
              <a:spcAft>
                <a:spcPts val="0"/>
              </a:spcAft>
              <a:buClr>
                <a:schemeClr val="accent3"/>
              </a:buClr>
              <a:buFont typeface="Wingdings" pitchFamily="2" charset="2"/>
              <a:buNone/>
              <a:defRPr/>
            </a:pPr>
            <a:r>
              <a:rPr lang="fr-FR" sz="2400" dirty="0" smtClean="0">
                <a:latin typeface="+mj-lt"/>
              </a:rPr>
              <a:t>-   Café &amp; thé</a:t>
            </a:r>
            <a:endParaRPr lang="fr-FR" sz="2400" dirty="0">
              <a:latin typeface="+mj-lt"/>
            </a:endParaRPr>
          </a:p>
        </p:txBody>
      </p:sp>
      <p:sp>
        <p:nvSpPr>
          <p:cNvPr id="48137" name="Espace réservé du numéro de diapositive 1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EFCA66F4-266E-46E3-A4DF-24CF6CBDB413}" type="slidenum">
              <a:rPr lang="fr-FR" smtClean="0"/>
              <a:pPr>
                <a:defRPr/>
              </a:pPr>
              <a:t>14</a:t>
            </a:fld>
            <a:endParaRPr lang="fr-FR" smtClean="0"/>
          </a:p>
        </p:txBody>
      </p:sp>
      <p:grpSp>
        <p:nvGrpSpPr>
          <p:cNvPr id="2" name="Group 4"/>
          <p:cNvGrpSpPr>
            <a:grpSpLocks/>
          </p:cNvGrpSpPr>
          <p:nvPr/>
        </p:nvGrpSpPr>
        <p:grpSpPr bwMode="auto">
          <a:xfrm>
            <a:off x="4643438" y="1571626"/>
            <a:ext cx="3432175" cy="4335463"/>
            <a:chOff x="340" y="1126"/>
            <a:chExt cx="2162" cy="2731"/>
          </a:xfrm>
        </p:grpSpPr>
        <p:sp>
          <p:nvSpPr>
            <p:cNvPr id="45066" name="Line 5"/>
            <p:cNvSpPr>
              <a:spLocks noChangeShapeType="1"/>
            </p:cNvSpPr>
            <p:nvPr/>
          </p:nvSpPr>
          <p:spPr bwMode="auto">
            <a:xfrm>
              <a:off x="657" y="1344"/>
              <a:ext cx="0" cy="2131"/>
            </a:xfrm>
            <a:prstGeom prst="line">
              <a:avLst/>
            </a:prstGeom>
            <a:noFill/>
            <a:ln w="9525">
              <a:solidFill>
                <a:schemeClr val="tx1"/>
              </a:solidFill>
              <a:round/>
              <a:headEnd type="arrow" w="med" len="med"/>
              <a:tailEnd/>
            </a:ln>
          </p:spPr>
          <p:txBody>
            <a:bodyPr/>
            <a:lstStyle/>
            <a:p>
              <a:endParaRPr lang="fr-FR"/>
            </a:p>
          </p:txBody>
        </p:sp>
        <p:sp>
          <p:nvSpPr>
            <p:cNvPr id="45067" name="Line 6"/>
            <p:cNvSpPr>
              <a:spLocks noChangeShapeType="1"/>
            </p:cNvSpPr>
            <p:nvPr/>
          </p:nvSpPr>
          <p:spPr bwMode="auto">
            <a:xfrm>
              <a:off x="657" y="3475"/>
              <a:ext cx="1769" cy="0"/>
            </a:xfrm>
            <a:prstGeom prst="line">
              <a:avLst/>
            </a:prstGeom>
            <a:noFill/>
            <a:ln w="9525">
              <a:solidFill>
                <a:schemeClr val="tx1"/>
              </a:solidFill>
              <a:round/>
              <a:headEnd/>
              <a:tailEnd type="arrow" w="med" len="med"/>
            </a:ln>
          </p:spPr>
          <p:txBody>
            <a:bodyPr/>
            <a:lstStyle/>
            <a:p>
              <a:endParaRPr lang="fr-FR"/>
            </a:p>
          </p:txBody>
        </p:sp>
        <p:sp>
          <p:nvSpPr>
            <p:cNvPr id="45068" name="Text Box 7"/>
            <p:cNvSpPr txBox="1">
              <a:spLocks noChangeArrowheads="1"/>
            </p:cNvSpPr>
            <p:nvPr/>
          </p:nvSpPr>
          <p:spPr bwMode="auto">
            <a:xfrm>
              <a:off x="340" y="1126"/>
              <a:ext cx="270" cy="265"/>
            </a:xfrm>
            <a:prstGeom prst="rect">
              <a:avLst/>
            </a:prstGeom>
            <a:noFill/>
            <a:ln w="9525">
              <a:noFill/>
              <a:miter lim="800000"/>
              <a:headEnd/>
              <a:tailEnd/>
            </a:ln>
          </p:spPr>
          <p:txBody>
            <a:bodyPr wrap="square">
              <a:spAutoFit/>
            </a:bodyPr>
            <a:lstStyle/>
            <a:p>
              <a:r>
                <a:rPr lang="fr-FR" altLang="fr-FR" sz="3200" b="1" i="1" baseline="-25000" dirty="0" smtClean="0">
                  <a:latin typeface="+mj-lt"/>
                </a:rPr>
                <a:t>Y</a:t>
              </a:r>
              <a:endParaRPr lang="fr-FR" altLang="fr-FR" sz="3200" b="1" i="1" baseline="-25000" dirty="0">
                <a:latin typeface="+mj-lt"/>
              </a:endParaRPr>
            </a:p>
          </p:txBody>
        </p:sp>
        <p:sp>
          <p:nvSpPr>
            <p:cNvPr id="45069" name="Text Box 8"/>
            <p:cNvSpPr txBox="1">
              <a:spLocks noChangeArrowheads="1"/>
            </p:cNvSpPr>
            <p:nvPr/>
          </p:nvSpPr>
          <p:spPr bwMode="auto">
            <a:xfrm>
              <a:off x="2290" y="3566"/>
              <a:ext cx="212" cy="291"/>
            </a:xfrm>
            <a:prstGeom prst="rect">
              <a:avLst/>
            </a:prstGeom>
            <a:noFill/>
            <a:ln w="9525">
              <a:noFill/>
              <a:miter lim="800000"/>
              <a:headEnd/>
              <a:tailEnd/>
            </a:ln>
          </p:spPr>
          <p:txBody>
            <a:bodyPr wrap="none">
              <a:spAutoFit/>
            </a:bodyPr>
            <a:lstStyle/>
            <a:p>
              <a:r>
                <a:rPr lang="fr-FR" altLang="fr-FR" i="1" dirty="0" smtClean="0"/>
                <a:t>x</a:t>
              </a:r>
              <a:endParaRPr lang="fr-FR" altLang="fr-FR" i="1" baseline="-25000" dirty="0"/>
            </a:p>
          </p:txBody>
        </p:sp>
      </p:grpSp>
      <p:sp>
        <p:nvSpPr>
          <p:cNvPr id="364553" name="Line 9"/>
          <p:cNvSpPr>
            <a:spLocks noChangeShapeType="1"/>
          </p:cNvSpPr>
          <p:nvPr/>
        </p:nvSpPr>
        <p:spPr bwMode="auto">
          <a:xfrm>
            <a:off x="5148263" y="3500438"/>
            <a:ext cx="1439862" cy="1800225"/>
          </a:xfrm>
          <a:prstGeom prst="line">
            <a:avLst/>
          </a:prstGeom>
          <a:noFill/>
          <a:ln w="9525">
            <a:solidFill>
              <a:schemeClr val="tx1"/>
            </a:solidFill>
            <a:round/>
            <a:headEnd/>
            <a:tailEnd/>
          </a:ln>
        </p:spPr>
        <p:txBody>
          <a:bodyPr/>
          <a:lstStyle/>
          <a:p>
            <a:endParaRPr lang="fr-FR"/>
          </a:p>
        </p:txBody>
      </p:sp>
      <p:sp>
        <p:nvSpPr>
          <p:cNvPr id="364554" name="Line 10"/>
          <p:cNvSpPr>
            <a:spLocks noChangeShapeType="1"/>
          </p:cNvSpPr>
          <p:nvPr/>
        </p:nvSpPr>
        <p:spPr bwMode="auto">
          <a:xfrm flipV="1">
            <a:off x="5940425" y="4005263"/>
            <a:ext cx="287338" cy="215900"/>
          </a:xfrm>
          <a:prstGeom prst="line">
            <a:avLst/>
          </a:prstGeom>
          <a:noFill/>
          <a:ln w="28575">
            <a:solidFill>
              <a:schemeClr val="tx1"/>
            </a:solidFill>
            <a:round/>
            <a:headEnd/>
            <a:tailEnd type="triangle" w="med" len="med"/>
          </a:ln>
        </p:spPr>
        <p:txBody>
          <a:bodyPr/>
          <a:lstStyle/>
          <a:p>
            <a:endParaRPr lang="fr-FR"/>
          </a:p>
        </p:txBody>
      </p:sp>
      <p:sp>
        <p:nvSpPr>
          <p:cNvPr id="364555" name="Line 11"/>
          <p:cNvSpPr>
            <a:spLocks noChangeShapeType="1"/>
          </p:cNvSpPr>
          <p:nvPr/>
        </p:nvSpPr>
        <p:spPr bwMode="auto">
          <a:xfrm>
            <a:off x="5148263" y="2420938"/>
            <a:ext cx="2232025" cy="2879725"/>
          </a:xfrm>
          <a:prstGeom prst="line">
            <a:avLst/>
          </a:prstGeom>
          <a:noFill/>
          <a:ln w="9525">
            <a:solidFill>
              <a:schemeClr val="tx1"/>
            </a:solidFill>
            <a:round/>
            <a:headEnd/>
            <a:tailEnd/>
          </a:ln>
        </p:spPr>
        <p:txBody>
          <a:bodyPr/>
          <a:lstStyle/>
          <a:p>
            <a:endParaRPr lang="fr-FR"/>
          </a:p>
        </p:txBody>
      </p:sp>
      <p:sp>
        <p:nvSpPr>
          <p:cNvPr id="364556" name="Text Box 12"/>
          <p:cNvSpPr txBox="1">
            <a:spLocks noChangeArrowheads="1"/>
          </p:cNvSpPr>
          <p:nvPr/>
        </p:nvSpPr>
        <p:spPr bwMode="auto">
          <a:xfrm>
            <a:off x="5703888" y="2224088"/>
            <a:ext cx="2533650" cy="366712"/>
          </a:xfrm>
          <a:prstGeom prst="rect">
            <a:avLst/>
          </a:prstGeom>
          <a:noFill/>
          <a:ln w="9525">
            <a:noFill/>
            <a:miter lim="800000"/>
            <a:headEnd/>
            <a:tailEnd/>
          </a:ln>
        </p:spPr>
        <p:txBody>
          <a:bodyPr wrap="none">
            <a:spAutoFit/>
          </a:bodyPr>
          <a:lstStyle/>
          <a:p>
            <a:r>
              <a:rPr lang="fr-FR" altLang="fr-FR"/>
              <a:t>courbes d’indifférences</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45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45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45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45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53" grpId="0" animBg="1"/>
      <p:bldP spid="364554" grpId="0" animBg="1"/>
      <p:bldP spid="364555" grpId="0" animBg="1"/>
      <p:bldP spid="36455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1" name="Rectangle 3"/>
          <p:cNvSpPr>
            <a:spLocks noGrp="1" noChangeArrowheads="1"/>
          </p:cNvSpPr>
          <p:nvPr>
            <p:ph type="body" sz="half" idx="1"/>
          </p:nvPr>
        </p:nvSpPr>
        <p:spPr>
          <a:xfrm>
            <a:off x="285720" y="1000108"/>
            <a:ext cx="4214842" cy="4929222"/>
          </a:xfrm>
        </p:spPr>
        <p:txBody>
          <a:bodyPr>
            <a:normAutofit/>
          </a:bodyPr>
          <a:lstStyle/>
          <a:p>
            <a:pPr marL="274320" indent="-274320" algn="just" eaLnBrk="1" fontAlgn="auto" hangingPunct="1">
              <a:spcAft>
                <a:spcPts val="0"/>
              </a:spcAft>
              <a:buClr>
                <a:schemeClr val="accent3"/>
              </a:buClr>
              <a:buFont typeface="Wingdings 2"/>
              <a:buChar char=""/>
              <a:defRPr/>
            </a:pPr>
            <a:r>
              <a:rPr lang="fr-FR" b="1" dirty="0" smtClean="0">
                <a:latin typeface="+mj-lt"/>
              </a:rPr>
              <a:t>Cas des biens parfaitement complémentaires</a:t>
            </a:r>
            <a:r>
              <a:rPr lang="fr-FR" sz="2800" b="1" dirty="0" smtClean="0">
                <a:latin typeface="+mj-lt"/>
              </a:rPr>
              <a:t>: </a:t>
            </a:r>
            <a:r>
              <a:rPr lang="fr-FR" dirty="0" smtClean="0">
                <a:latin typeface="+mj-lt"/>
              </a:rPr>
              <a:t>se sont des biens qui doivent être consommés ensemble. la consommation de X entraîne celle de Y et réciproquement. </a:t>
            </a:r>
          </a:p>
          <a:p>
            <a:pPr marL="274320" indent="-274320" algn="just" eaLnBrk="1" fontAlgn="auto" hangingPunct="1">
              <a:spcAft>
                <a:spcPts val="0"/>
              </a:spcAft>
              <a:buClr>
                <a:schemeClr val="accent3"/>
              </a:buClr>
              <a:buFont typeface="Wingdings 2"/>
              <a:buChar char=""/>
              <a:defRPr/>
            </a:pPr>
            <a:endParaRPr lang="fr-FR" sz="2800" dirty="0">
              <a:latin typeface="+mj-lt"/>
            </a:endParaRPr>
          </a:p>
          <a:p>
            <a:pPr marL="274320" indent="-274320" algn="just" eaLnBrk="1" fontAlgn="auto" hangingPunct="1">
              <a:spcAft>
                <a:spcPts val="0"/>
              </a:spcAft>
              <a:buClr>
                <a:schemeClr val="accent3"/>
              </a:buClr>
              <a:buFont typeface="Wingdings 2"/>
              <a:buChar char=""/>
              <a:defRPr/>
            </a:pPr>
            <a:r>
              <a:rPr lang="fr-FR" b="1" dirty="0">
                <a:latin typeface="+mj-lt"/>
              </a:rPr>
              <a:t>Exemple : </a:t>
            </a:r>
          </a:p>
          <a:p>
            <a:pPr marL="274320" indent="-274320" algn="just" eaLnBrk="1" fontAlgn="auto" hangingPunct="1">
              <a:spcAft>
                <a:spcPts val="0"/>
              </a:spcAft>
              <a:buClr>
                <a:schemeClr val="accent3"/>
              </a:buClr>
              <a:buFont typeface="Wingdings" pitchFamily="2" charset="2"/>
              <a:buNone/>
              <a:defRPr/>
            </a:pPr>
            <a:r>
              <a:rPr lang="fr-FR" dirty="0" smtClean="0">
                <a:latin typeface="+mj-lt"/>
              </a:rPr>
              <a:t>-Thé et sucre</a:t>
            </a:r>
            <a:endParaRPr lang="fr-FR" dirty="0">
              <a:latin typeface="+mj-lt"/>
            </a:endParaRPr>
          </a:p>
          <a:p>
            <a:pPr marL="274320" indent="-274320" algn="just" eaLnBrk="1" fontAlgn="auto" hangingPunct="1">
              <a:spcAft>
                <a:spcPts val="0"/>
              </a:spcAft>
              <a:buClr>
                <a:schemeClr val="accent3"/>
              </a:buClr>
              <a:buFont typeface="Wingdings" pitchFamily="2" charset="2"/>
              <a:buNone/>
              <a:defRPr/>
            </a:pPr>
            <a:r>
              <a:rPr lang="fr-FR" dirty="0" smtClean="0">
                <a:latin typeface="+mj-lt"/>
              </a:rPr>
              <a:t>-voiture et essence</a:t>
            </a:r>
            <a:endParaRPr lang="fr-FR" dirty="0">
              <a:latin typeface="+mj-lt"/>
            </a:endParaRPr>
          </a:p>
          <a:p>
            <a:pPr marL="274320" indent="-274320" eaLnBrk="1" fontAlgn="auto" hangingPunct="1">
              <a:spcAft>
                <a:spcPts val="0"/>
              </a:spcAft>
              <a:buClr>
                <a:schemeClr val="accent3"/>
              </a:buClr>
              <a:buFont typeface="Wingdings 2"/>
              <a:buChar char=""/>
              <a:defRPr/>
            </a:pPr>
            <a:endParaRPr lang="fr-FR" dirty="0"/>
          </a:p>
        </p:txBody>
      </p:sp>
      <p:sp>
        <p:nvSpPr>
          <p:cNvPr id="49157" name="Espace réservé du numéro de diapositive 22"/>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82A76C8A-0A5B-4551-BD8B-58FE0152DC67}" type="slidenum">
              <a:rPr lang="fr-FR" smtClean="0"/>
              <a:pPr>
                <a:defRPr/>
              </a:pPr>
              <a:t>15</a:t>
            </a:fld>
            <a:endParaRPr lang="fr-FR" smtClean="0"/>
          </a:p>
        </p:txBody>
      </p:sp>
      <p:grpSp>
        <p:nvGrpSpPr>
          <p:cNvPr id="2" name="Group 4"/>
          <p:cNvGrpSpPr>
            <a:grpSpLocks/>
          </p:cNvGrpSpPr>
          <p:nvPr/>
        </p:nvGrpSpPr>
        <p:grpSpPr bwMode="auto">
          <a:xfrm>
            <a:off x="4714875" y="642921"/>
            <a:ext cx="4046538" cy="4676776"/>
            <a:chOff x="3060" y="710"/>
            <a:chExt cx="2549" cy="2946"/>
          </a:xfrm>
        </p:grpSpPr>
        <p:grpSp>
          <p:nvGrpSpPr>
            <p:cNvPr id="46086" name="Group 5"/>
            <p:cNvGrpSpPr>
              <a:grpSpLocks/>
            </p:cNvGrpSpPr>
            <p:nvPr/>
          </p:nvGrpSpPr>
          <p:grpSpPr bwMode="auto">
            <a:xfrm>
              <a:off x="3060" y="710"/>
              <a:ext cx="2327" cy="2946"/>
              <a:chOff x="475" y="846"/>
              <a:chExt cx="2327" cy="2946"/>
            </a:xfrm>
          </p:grpSpPr>
          <p:sp>
            <p:nvSpPr>
              <p:cNvPr id="46098" name="Line 6"/>
              <p:cNvSpPr>
                <a:spLocks noChangeShapeType="1"/>
              </p:cNvSpPr>
              <p:nvPr/>
            </p:nvSpPr>
            <p:spPr bwMode="auto">
              <a:xfrm>
                <a:off x="628" y="1171"/>
                <a:ext cx="29" cy="2304"/>
              </a:xfrm>
              <a:prstGeom prst="line">
                <a:avLst/>
              </a:prstGeom>
              <a:noFill/>
              <a:ln w="9525">
                <a:solidFill>
                  <a:schemeClr val="tx1"/>
                </a:solidFill>
                <a:round/>
                <a:headEnd type="arrow" w="med" len="med"/>
                <a:tailEnd/>
              </a:ln>
            </p:spPr>
            <p:txBody>
              <a:bodyPr/>
              <a:lstStyle/>
              <a:p>
                <a:endParaRPr lang="fr-FR"/>
              </a:p>
            </p:txBody>
          </p:sp>
          <p:sp>
            <p:nvSpPr>
              <p:cNvPr id="46099" name="Line 7"/>
              <p:cNvSpPr>
                <a:spLocks noChangeShapeType="1"/>
              </p:cNvSpPr>
              <p:nvPr/>
            </p:nvSpPr>
            <p:spPr bwMode="auto">
              <a:xfrm flipV="1">
                <a:off x="657" y="3446"/>
                <a:ext cx="2068" cy="29"/>
              </a:xfrm>
              <a:prstGeom prst="line">
                <a:avLst/>
              </a:prstGeom>
              <a:noFill/>
              <a:ln w="9525">
                <a:solidFill>
                  <a:schemeClr val="tx1"/>
                </a:solidFill>
                <a:round/>
                <a:headEnd/>
                <a:tailEnd type="arrow" w="med" len="med"/>
              </a:ln>
            </p:spPr>
            <p:txBody>
              <a:bodyPr/>
              <a:lstStyle/>
              <a:p>
                <a:endParaRPr lang="fr-FR"/>
              </a:p>
            </p:txBody>
          </p:sp>
          <p:sp>
            <p:nvSpPr>
              <p:cNvPr id="46100" name="Text Box 8"/>
              <p:cNvSpPr txBox="1">
                <a:spLocks noChangeArrowheads="1"/>
              </p:cNvSpPr>
              <p:nvPr/>
            </p:nvSpPr>
            <p:spPr bwMode="auto">
              <a:xfrm>
                <a:off x="475" y="846"/>
                <a:ext cx="228" cy="291"/>
              </a:xfrm>
              <a:prstGeom prst="rect">
                <a:avLst/>
              </a:prstGeom>
              <a:noFill/>
              <a:ln w="9525">
                <a:noFill/>
                <a:miter lim="800000"/>
                <a:headEnd/>
                <a:tailEnd/>
              </a:ln>
            </p:spPr>
            <p:txBody>
              <a:bodyPr wrap="none">
                <a:spAutoFit/>
              </a:bodyPr>
              <a:lstStyle/>
              <a:p>
                <a:r>
                  <a:rPr lang="fr-FR" altLang="fr-FR" i="1" dirty="0" smtClean="0"/>
                  <a:t>Y</a:t>
                </a:r>
                <a:endParaRPr lang="fr-FR" altLang="fr-FR" i="1" baseline="-25000" dirty="0"/>
              </a:p>
            </p:txBody>
          </p:sp>
          <p:sp>
            <p:nvSpPr>
              <p:cNvPr id="46101" name="Text Box 9"/>
              <p:cNvSpPr txBox="1">
                <a:spLocks noChangeArrowheads="1"/>
              </p:cNvSpPr>
              <p:nvPr/>
            </p:nvSpPr>
            <p:spPr bwMode="auto">
              <a:xfrm>
                <a:off x="2590" y="3501"/>
                <a:ext cx="212" cy="291"/>
              </a:xfrm>
              <a:prstGeom prst="rect">
                <a:avLst/>
              </a:prstGeom>
              <a:noFill/>
              <a:ln w="9525">
                <a:noFill/>
                <a:miter lim="800000"/>
                <a:headEnd/>
                <a:tailEnd/>
              </a:ln>
            </p:spPr>
            <p:txBody>
              <a:bodyPr wrap="none">
                <a:spAutoFit/>
              </a:bodyPr>
              <a:lstStyle/>
              <a:p>
                <a:r>
                  <a:rPr lang="fr-FR" altLang="fr-FR" i="1" dirty="0" smtClean="0"/>
                  <a:t>x</a:t>
                </a:r>
                <a:endParaRPr lang="fr-FR" altLang="fr-FR" i="1" baseline="-25000" dirty="0"/>
              </a:p>
            </p:txBody>
          </p:sp>
        </p:grpSp>
        <p:grpSp>
          <p:nvGrpSpPr>
            <p:cNvPr id="46087" name="Group 10"/>
            <p:cNvGrpSpPr>
              <a:grpSpLocks/>
            </p:cNvGrpSpPr>
            <p:nvPr/>
          </p:nvGrpSpPr>
          <p:grpSpPr bwMode="auto">
            <a:xfrm>
              <a:off x="3515" y="1661"/>
              <a:ext cx="1542" cy="1270"/>
              <a:chOff x="3515" y="1661"/>
              <a:chExt cx="1542" cy="1270"/>
            </a:xfrm>
          </p:grpSpPr>
          <p:sp>
            <p:nvSpPr>
              <p:cNvPr id="46096" name="Line 11"/>
              <p:cNvSpPr>
                <a:spLocks noChangeShapeType="1"/>
              </p:cNvSpPr>
              <p:nvPr/>
            </p:nvSpPr>
            <p:spPr bwMode="auto">
              <a:xfrm>
                <a:off x="3515" y="1661"/>
                <a:ext cx="0" cy="1270"/>
              </a:xfrm>
              <a:prstGeom prst="line">
                <a:avLst/>
              </a:prstGeom>
              <a:noFill/>
              <a:ln w="9525">
                <a:solidFill>
                  <a:schemeClr val="tx1"/>
                </a:solidFill>
                <a:round/>
                <a:headEnd/>
                <a:tailEnd/>
              </a:ln>
            </p:spPr>
            <p:txBody>
              <a:bodyPr/>
              <a:lstStyle/>
              <a:p>
                <a:endParaRPr lang="fr-FR"/>
              </a:p>
            </p:txBody>
          </p:sp>
          <p:sp>
            <p:nvSpPr>
              <p:cNvPr id="46097" name="Line 12"/>
              <p:cNvSpPr>
                <a:spLocks noChangeShapeType="1"/>
              </p:cNvSpPr>
              <p:nvPr/>
            </p:nvSpPr>
            <p:spPr bwMode="auto">
              <a:xfrm>
                <a:off x="3515" y="2931"/>
                <a:ext cx="1542" cy="0"/>
              </a:xfrm>
              <a:prstGeom prst="line">
                <a:avLst/>
              </a:prstGeom>
              <a:noFill/>
              <a:ln w="9525">
                <a:solidFill>
                  <a:schemeClr val="tx1"/>
                </a:solidFill>
                <a:round/>
                <a:headEnd/>
                <a:tailEnd/>
              </a:ln>
            </p:spPr>
            <p:txBody>
              <a:bodyPr/>
              <a:lstStyle/>
              <a:p>
                <a:endParaRPr lang="fr-FR"/>
              </a:p>
            </p:txBody>
          </p:sp>
        </p:grpSp>
        <p:sp>
          <p:nvSpPr>
            <p:cNvPr id="46088" name="Text Box 13"/>
            <p:cNvSpPr txBox="1">
              <a:spLocks noChangeArrowheads="1"/>
            </p:cNvSpPr>
            <p:nvPr/>
          </p:nvSpPr>
          <p:spPr bwMode="auto">
            <a:xfrm>
              <a:off x="3651" y="935"/>
              <a:ext cx="1958" cy="291"/>
            </a:xfrm>
            <a:prstGeom prst="rect">
              <a:avLst/>
            </a:prstGeom>
            <a:noFill/>
            <a:ln w="9525">
              <a:noFill/>
              <a:miter lim="800000"/>
              <a:headEnd/>
              <a:tailEnd/>
            </a:ln>
          </p:spPr>
          <p:txBody>
            <a:bodyPr wrap="none">
              <a:spAutoFit/>
            </a:bodyPr>
            <a:lstStyle/>
            <a:p>
              <a:r>
                <a:rPr lang="fr-FR" altLang="fr-FR" dirty="0">
                  <a:latin typeface="+mj-lt"/>
                </a:rPr>
                <a:t>courbes d’indifférences</a:t>
              </a:r>
            </a:p>
          </p:txBody>
        </p:sp>
        <p:grpSp>
          <p:nvGrpSpPr>
            <p:cNvPr id="46089" name="Group 14"/>
            <p:cNvGrpSpPr>
              <a:grpSpLocks/>
            </p:cNvGrpSpPr>
            <p:nvPr/>
          </p:nvGrpSpPr>
          <p:grpSpPr bwMode="auto">
            <a:xfrm>
              <a:off x="3696" y="1434"/>
              <a:ext cx="1542" cy="1270"/>
              <a:chOff x="3515" y="1661"/>
              <a:chExt cx="1542" cy="1270"/>
            </a:xfrm>
          </p:grpSpPr>
          <p:sp>
            <p:nvSpPr>
              <p:cNvPr id="46094" name="Line 15"/>
              <p:cNvSpPr>
                <a:spLocks noChangeShapeType="1"/>
              </p:cNvSpPr>
              <p:nvPr/>
            </p:nvSpPr>
            <p:spPr bwMode="auto">
              <a:xfrm>
                <a:off x="3515" y="1661"/>
                <a:ext cx="0" cy="1270"/>
              </a:xfrm>
              <a:prstGeom prst="line">
                <a:avLst/>
              </a:prstGeom>
              <a:noFill/>
              <a:ln w="9525">
                <a:solidFill>
                  <a:schemeClr val="tx1"/>
                </a:solidFill>
                <a:round/>
                <a:headEnd/>
                <a:tailEnd/>
              </a:ln>
            </p:spPr>
            <p:txBody>
              <a:bodyPr/>
              <a:lstStyle/>
              <a:p>
                <a:endParaRPr lang="fr-FR"/>
              </a:p>
            </p:txBody>
          </p:sp>
          <p:sp>
            <p:nvSpPr>
              <p:cNvPr id="46095" name="Line 16"/>
              <p:cNvSpPr>
                <a:spLocks noChangeShapeType="1"/>
              </p:cNvSpPr>
              <p:nvPr/>
            </p:nvSpPr>
            <p:spPr bwMode="auto">
              <a:xfrm>
                <a:off x="3515" y="2931"/>
                <a:ext cx="1542" cy="0"/>
              </a:xfrm>
              <a:prstGeom prst="line">
                <a:avLst/>
              </a:prstGeom>
              <a:noFill/>
              <a:ln w="9525">
                <a:solidFill>
                  <a:schemeClr val="tx1"/>
                </a:solidFill>
                <a:round/>
                <a:headEnd/>
                <a:tailEnd/>
              </a:ln>
            </p:spPr>
            <p:txBody>
              <a:bodyPr/>
              <a:lstStyle/>
              <a:p>
                <a:endParaRPr lang="fr-FR"/>
              </a:p>
            </p:txBody>
          </p:sp>
        </p:grpSp>
        <p:grpSp>
          <p:nvGrpSpPr>
            <p:cNvPr id="46090" name="Group 17"/>
            <p:cNvGrpSpPr>
              <a:grpSpLocks/>
            </p:cNvGrpSpPr>
            <p:nvPr/>
          </p:nvGrpSpPr>
          <p:grpSpPr bwMode="auto">
            <a:xfrm>
              <a:off x="3969" y="1162"/>
              <a:ext cx="1542" cy="1270"/>
              <a:chOff x="3515" y="1661"/>
              <a:chExt cx="1542" cy="1270"/>
            </a:xfrm>
          </p:grpSpPr>
          <p:sp>
            <p:nvSpPr>
              <p:cNvPr id="46092" name="Line 18"/>
              <p:cNvSpPr>
                <a:spLocks noChangeShapeType="1"/>
              </p:cNvSpPr>
              <p:nvPr/>
            </p:nvSpPr>
            <p:spPr bwMode="auto">
              <a:xfrm>
                <a:off x="3515" y="1661"/>
                <a:ext cx="0" cy="1270"/>
              </a:xfrm>
              <a:prstGeom prst="line">
                <a:avLst/>
              </a:prstGeom>
              <a:noFill/>
              <a:ln w="9525">
                <a:solidFill>
                  <a:schemeClr val="tx1"/>
                </a:solidFill>
                <a:round/>
                <a:headEnd/>
                <a:tailEnd/>
              </a:ln>
            </p:spPr>
            <p:txBody>
              <a:bodyPr/>
              <a:lstStyle/>
              <a:p>
                <a:endParaRPr lang="fr-FR"/>
              </a:p>
            </p:txBody>
          </p:sp>
          <p:sp>
            <p:nvSpPr>
              <p:cNvPr id="46093" name="Line 19"/>
              <p:cNvSpPr>
                <a:spLocks noChangeShapeType="1"/>
              </p:cNvSpPr>
              <p:nvPr/>
            </p:nvSpPr>
            <p:spPr bwMode="auto">
              <a:xfrm>
                <a:off x="3515" y="2931"/>
                <a:ext cx="1542" cy="0"/>
              </a:xfrm>
              <a:prstGeom prst="line">
                <a:avLst/>
              </a:prstGeom>
              <a:noFill/>
              <a:ln w="9525">
                <a:solidFill>
                  <a:schemeClr val="tx1"/>
                </a:solidFill>
                <a:round/>
                <a:headEnd/>
                <a:tailEnd/>
              </a:ln>
            </p:spPr>
            <p:txBody>
              <a:bodyPr/>
              <a:lstStyle/>
              <a:p>
                <a:endParaRPr lang="fr-FR"/>
              </a:p>
            </p:txBody>
          </p:sp>
        </p:grpSp>
        <p:sp>
          <p:nvSpPr>
            <p:cNvPr id="46091" name="Line 20"/>
            <p:cNvSpPr>
              <a:spLocks noChangeShapeType="1"/>
            </p:cNvSpPr>
            <p:nvPr/>
          </p:nvSpPr>
          <p:spPr bwMode="auto">
            <a:xfrm flipV="1">
              <a:off x="3742" y="2432"/>
              <a:ext cx="182" cy="181"/>
            </a:xfrm>
            <a:prstGeom prst="line">
              <a:avLst/>
            </a:prstGeom>
            <a:noFill/>
            <a:ln w="38100">
              <a:solidFill>
                <a:schemeClr val="tx1"/>
              </a:solidFill>
              <a:round/>
              <a:headEnd/>
              <a:tailEnd type="triangle" w="med" len="med"/>
            </a:ln>
          </p:spPr>
          <p:txBody>
            <a:bodyPr/>
            <a:lstStyle/>
            <a:p>
              <a:endParaRPr lang="fr-FR"/>
            </a:p>
          </p:txBody>
        </p:sp>
      </p:gr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55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557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55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71472" y="285728"/>
            <a:ext cx="8229600" cy="857232"/>
          </a:xfrm>
        </p:spPr>
        <p:txBody>
          <a:bodyPr/>
          <a:lstStyle/>
          <a:p>
            <a:pPr eaLnBrk="1" hangingPunct="1"/>
            <a:r>
              <a:rPr lang="fr-FR" altLang="fr-FR" sz="2400" b="1" dirty="0" smtClean="0">
                <a:solidFill>
                  <a:schemeClr val="tx1"/>
                </a:solidFill>
                <a:latin typeface="Arial" charset="0"/>
                <a:cs typeface="Arial" charset="0"/>
              </a:rPr>
              <a:t>4- La fonction d’utilité</a:t>
            </a:r>
            <a:br>
              <a:rPr lang="fr-FR" altLang="fr-FR" sz="2400" b="1" dirty="0" smtClean="0">
                <a:solidFill>
                  <a:schemeClr val="tx1"/>
                </a:solidFill>
                <a:latin typeface="Arial" charset="0"/>
                <a:cs typeface="Arial" charset="0"/>
              </a:rPr>
            </a:br>
            <a:r>
              <a:rPr lang="fr-FR" sz="2400" b="1" dirty="0" smtClean="0"/>
              <a:t> 4-1- Définition</a:t>
            </a:r>
            <a:endParaRPr lang="fr-FR" altLang="fr-FR" sz="2400" b="1" dirty="0" smtClean="0">
              <a:solidFill>
                <a:schemeClr val="tx1"/>
              </a:solidFill>
              <a:latin typeface="Arial" charset="0"/>
              <a:cs typeface="Arial" charset="0"/>
            </a:endParaRPr>
          </a:p>
        </p:txBody>
      </p:sp>
      <p:sp>
        <p:nvSpPr>
          <p:cNvPr id="366595" name="Rectangle 3"/>
          <p:cNvSpPr>
            <a:spLocks noGrp="1" noChangeArrowheads="1"/>
          </p:cNvSpPr>
          <p:nvPr>
            <p:ph type="body" sz="half" idx="1"/>
          </p:nvPr>
        </p:nvSpPr>
        <p:spPr>
          <a:xfrm>
            <a:off x="214282" y="1214422"/>
            <a:ext cx="8678894" cy="5453079"/>
          </a:xfrm>
        </p:spPr>
        <p:txBody>
          <a:bodyPr>
            <a:normAutofit/>
          </a:bodyPr>
          <a:lstStyle/>
          <a:p>
            <a:pPr marL="274320" indent="-274320" algn="just" eaLnBrk="1" fontAlgn="auto" hangingPunct="1">
              <a:lnSpc>
                <a:spcPct val="80000"/>
              </a:lnSpc>
              <a:spcAft>
                <a:spcPts val="0"/>
              </a:spcAft>
              <a:buClr>
                <a:schemeClr val="accent3"/>
              </a:buClr>
              <a:buFont typeface="Wingdings 2"/>
              <a:buChar char=""/>
              <a:defRPr/>
            </a:pPr>
            <a:r>
              <a:rPr lang="fr-FR" sz="2400" dirty="0" smtClean="0">
                <a:latin typeface="+mj-lt"/>
              </a:rPr>
              <a:t>On </a:t>
            </a:r>
            <a:r>
              <a:rPr lang="fr-FR" sz="2400" dirty="0">
                <a:latin typeface="+mj-lt"/>
              </a:rPr>
              <a:t>peut représenter les préférences par </a:t>
            </a:r>
            <a:r>
              <a:rPr lang="fr-FR" sz="2400" dirty="0" smtClean="0">
                <a:latin typeface="+mj-lt"/>
              </a:rPr>
              <a:t>l’intermédiaire </a:t>
            </a:r>
            <a:r>
              <a:rPr lang="fr-FR" sz="2400" dirty="0">
                <a:latin typeface="+mj-lt"/>
              </a:rPr>
              <a:t>des </a:t>
            </a:r>
            <a:r>
              <a:rPr lang="fr-FR" sz="2400" b="1" u="sng" dirty="0">
                <a:latin typeface="+mj-lt"/>
              </a:rPr>
              <a:t>fonctions </a:t>
            </a:r>
            <a:r>
              <a:rPr lang="fr-FR" sz="2400" b="1" u="sng" dirty="0" smtClean="0">
                <a:latin typeface="+mj-lt"/>
              </a:rPr>
              <a:t>d'utilité</a:t>
            </a:r>
            <a:r>
              <a:rPr lang="fr-FR" sz="2400" b="1" dirty="0" smtClean="0">
                <a:latin typeface="+mj-lt"/>
              </a:rPr>
              <a:t>.</a:t>
            </a:r>
            <a:r>
              <a:rPr lang="fr-FR" sz="2400" b="1" dirty="0" smtClean="0">
                <a:effectLst>
                  <a:outerShdw blurRad="38100" dist="38100" dir="2700000" algn="tl">
                    <a:srgbClr val="C0C0C0"/>
                  </a:outerShdw>
                </a:effectLst>
                <a:latin typeface="+mj-lt"/>
              </a:rPr>
              <a:t> </a:t>
            </a:r>
            <a:endParaRPr lang="fr-FR" sz="2400" b="1" dirty="0">
              <a:effectLst>
                <a:outerShdw blurRad="38100" dist="38100" dir="2700000" algn="tl">
                  <a:srgbClr val="C0C0C0"/>
                </a:outerShdw>
              </a:effectLst>
              <a:latin typeface="+mj-lt"/>
            </a:endParaRPr>
          </a:p>
          <a:p>
            <a:pPr marL="274320" indent="-274320" algn="just" eaLnBrk="1" fontAlgn="auto" hangingPunct="1">
              <a:lnSpc>
                <a:spcPct val="80000"/>
              </a:lnSpc>
              <a:spcAft>
                <a:spcPts val="0"/>
              </a:spcAft>
              <a:buClr>
                <a:schemeClr val="accent3"/>
              </a:buClr>
              <a:buFont typeface="Wingdings 2"/>
              <a:buChar char=""/>
              <a:defRPr/>
            </a:pPr>
            <a:endParaRPr lang="fr-FR" sz="2400" b="1" dirty="0">
              <a:effectLst>
                <a:outerShdw blurRad="38100" dist="38100" dir="2700000" algn="tl">
                  <a:srgbClr val="C0C0C0"/>
                </a:outerShdw>
              </a:effectLst>
              <a:latin typeface="+mj-lt"/>
            </a:endParaRPr>
          </a:p>
          <a:p>
            <a:pPr algn="just"/>
            <a:r>
              <a:rPr lang="fr-FR" sz="2400" dirty="0" smtClean="0">
                <a:latin typeface="+mj-lt"/>
              </a:rPr>
              <a:t>Cette fonction attribue </a:t>
            </a:r>
            <a:r>
              <a:rPr lang="fr-FR" sz="2400" b="1" u="sng" dirty="0" smtClean="0">
                <a:latin typeface="+mj-lt"/>
              </a:rPr>
              <a:t>une valeur </a:t>
            </a:r>
            <a:r>
              <a:rPr lang="fr-FR" sz="2400" dirty="0" smtClean="0">
                <a:latin typeface="+mj-lt"/>
              </a:rPr>
              <a:t>à chaque panier de biens de manière à refléter </a:t>
            </a:r>
            <a:r>
              <a:rPr lang="fr-FR" sz="2400" u="sng" dirty="0" smtClean="0">
                <a:latin typeface="+mj-lt"/>
              </a:rPr>
              <a:t>l'</a:t>
            </a:r>
            <a:r>
              <a:rPr lang="fr-FR" sz="2400" b="1" u="sng" dirty="0" smtClean="0">
                <a:latin typeface="+mj-lt"/>
              </a:rPr>
              <a:t>ordre</a:t>
            </a:r>
            <a:r>
              <a:rPr lang="fr-FR" sz="2400" u="sng" dirty="0" smtClean="0">
                <a:latin typeface="+mj-lt"/>
              </a:rPr>
              <a:t> </a:t>
            </a:r>
            <a:r>
              <a:rPr lang="fr-FR" sz="2400" dirty="0" smtClean="0">
                <a:latin typeface="+mj-lt"/>
              </a:rPr>
              <a:t>qu'établit le consommateur entre ces paniers =&gt; </a:t>
            </a:r>
            <a:r>
              <a:rPr lang="fr-FR" sz="2400" b="1" u="sng" dirty="0" smtClean="0">
                <a:solidFill>
                  <a:srgbClr val="FF0000"/>
                </a:solidFill>
                <a:latin typeface="+mj-lt"/>
              </a:rPr>
              <a:t>fonction d’utilité ordinale </a:t>
            </a:r>
            <a:r>
              <a:rPr lang="fr-FR" sz="2400" dirty="0" smtClean="0">
                <a:latin typeface="+mj-lt"/>
              </a:rPr>
              <a:t>notée U.</a:t>
            </a:r>
          </a:p>
          <a:p>
            <a:pPr algn="just">
              <a:buNone/>
            </a:pPr>
            <a:r>
              <a:rPr lang="fr-FR" sz="2400" i="1" dirty="0" smtClean="0">
                <a:latin typeface="+mj-lt"/>
              </a:rPr>
              <a:t>    </a:t>
            </a:r>
            <a:r>
              <a:rPr lang="fr-FR" sz="2400" dirty="0" smtClean="0">
                <a:latin typeface="+mj-lt"/>
              </a:rPr>
              <a:t>S</a:t>
            </a:r>
            <a:r>
              <a:rPr lang="es-ES" sz="2400" dirty="0" err="1" smtClean="0">
                <a:latin typeface="+mj-lt"/>
              </a:rPr>
              <a:t>oient</a:t>
            </a:r>
            <a:r>
              <a:rPr lang="es-ES" sz="2400" dirty="0" smtClean="0">
                <a:latin typeface="+mj-lt"/>
              </a:rPr>
              <a:t> les </a:t>
            </a:r>
            <a:r>
              <a:rPr lang="es-ES" sz="2400" dirty="0" err="1" smtClean="0">
                <a:latin typeface="+mj-lt"/>
              </a:rPr>
              <a:t>paniers</a:t>
            </a:r>
            <a:r>
              <a:rPr lang="es-ES" sz="2400" dirty="0" smtClean="0">
                <a:latin typeface="+mj-lt"/>
              </a:rPr>
              <a:t>  X et Y :</a:t>
            </a:r>
            <a:endParaRPr lang="fr-FR" sz="2400" dirty="0" smtClean="0">
              <a:latin typeface="+mj-lt"/>
            </a:endParaRPr>
          </a:p>
          <a:p>
            <a:pPr algn="just">
              <a:buNone/>
            </a:pPr>
            <a:r>
              <a:rPr lang="fr-FR" sz="2400" i="1" dirty="0" smtClean="0">
                <a:latin typeface="+mj-lt"/>
              </a:rPr>
              <a:t>            </a:t>
            </a:r>
            <a:r>
              <a:rPr lang="pl-PL" sz="2000" i="1" dirty="0" smtClean="0">
                <a:latin typeface="+mj-lt"/>
              </a:rPr>
              <a:t>U : </a:t>
            </a:r>
            <a:r>
              <a:rPr lang="fr-FR" sz="2000" i="1" dirty="0" smtClean="0">
                <a:latin typeface="+mj-lt"/>
              </a:rPr>
              <a:t> X </a:t>
            </a:r>
            <a:r>
              <a:rPr lang="pl-PL" sz="2000" i="1" dirty="0" smtClean="0">
                <a:latin typeface="+mj-lt"/>
              </a:rPr>
              <a:t>→ U (</a:t>
            </a:r>
            <a:r>
              <a:rPr lang="fr-FR" sz="2000" i="1" dirty="0" smtClean="0">
                <a:latin typeface="+mj-lt"/>
              </a:rPr>
              <a:t>X</a:t>
            </a:r>
            <a:r>
              <a:rPr lang="pl-PL" sz="2000" i="1" dirty="0" smtClean="0">
                <a:latin typeface="+mj-lt"/>
              </a:rPr>
              <a:t>)</a:t>
            </a:r>
          </a:p>
          <a:p>
            <a:pPr>
              <a:buNone/>
            </a:pPr>
            <a:r>
              <a:rPr lang="es-ES" sz="2000" dirty="0" smtClean="0">
                <a:latin typeface="+mj-lt"/>
              </a:rPr>
              <a:t>               si X </a:t>
            </a:r>
            <a:r>
              <a:rPr lang="fr-FR" sz="2000" dirty="0" smtClean="0">
                <a:latin typeface="+mj-lt"/>
              </a:rPr>
              <a:t>≿ Y</a:t>
            </a:r>
            <a:r>
              <a:rPr lang="es-ES" sz="2000" i="1" dirty="0" smtClean="0">
                <a:latin typeface="+mj-lt"/>
              </a:rPr>
              <a:t> ⇔ U (X) ≥ U (Y) ,</a:t>
            </a:r>
          </a:p>
          <a:p>
            <a:pPr>
              <a:buNone/>
            </a:pPr>
            <a:r>
              <a:rPr lang="es-ES" sz="2000" i="1" dirty="0" smtClean="0">
                <a:latin typeface="+mj-lt"/>
              </a:rPr>
              <a:t>               si  X ∼ Y ⇔ U (X) = U (Y) .</a:t>
            </a:r>
            <a:endParaRPr lang="fr-FR" sz="2400" b="1" u="sng" dirty="0" smtClean="0">
              <a:latin typeface="+mj-lt"/>
            </a:endParaRPr>
          </a:p>
          <a:p>
            <a:pPr algn="just">
              <a:buNone/>
            </a:pPr>
            <a:r>
              <a:rPr lang="fr-FR" sz="2400" dirty="0" smtClean="0">
                <a:latin typeface="+mj-lt"/>
              </a:rPr>
              <a:t>   </a:t>
            </a:r>
          </a:p>
          <a:p>
            <a:pPr algn="just"/>
            <a:r>
              <a:rPr lang="fr-FR" sz="2400" dirty="0" smtClean="0">
                <a:latin typeface="+mj-lt"/>
              </a:rPr>
              <a:t>Si la valeur de la fonction d’utilité pour un panier mesure la satisfaction que tire le consommateur de ce panier =&gt; </a:t>
            </a:r>
            <a:r>
              <a:rPr lang="fr-FR" sz="2400" b="1" u="sng" dirty="0" smtClean="0">
                <a:solidFill>
                  <a:srgbClr val="FF0000"/>
                </a:solidFill>
                <a:latin typeface="+mj-lt"/>
              </a:rPr>
              <a:t>fonction d’utilité cardinale.</a:t>
            </a:r>
            <a:r>
              <a:rPr lang="fr-FR" sz="2400" u="sng" dirty="0" smtClean="0">
                <a:latin typeface="+mj-lt"/>
              </a:rPr>
              <a:t>   </a:t>
            </a:r>
          </a:p>
          <a:p>
            <a:pPr marL="640080" lvl="1" indent="-246888" eaLnBrk="1" fontAlgn="auto" hangingPunct="1">
              <a:lnSpc>
                <a:spcPct val="80000"/>
              </a:lnSpc>
              <a:spcAft>
                <a:spcPts val="0"/>
              </a:spcAft>
              <a:buNone/>
              <a:defRPr/>
            </a:pPr>
            <a:endParaRPr lang="fr-FR" dirty="0" smtClean="0">
              <a:latin typeface="+mj-lt"/>
            </a:endParaRPr>
          </a:p>
        </p:txBody>
      </p:sp>
      <p:sp>
        <p:nvSpPr>
          <p:cNvPr id="50182" name="Espace réservé du numéro de diapositive 3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0B68D182-00ED-4094-B098-0E45E54562E4}" type="slidenum">
              <a:rPr lang="fr-FR" smtClean="0"/>
              <a:pPr>
                <a:defRPr/>
              </a:pPr>
              <a:t>16</a:t>
            </a:fld>
            <a:endParaRPr lang="fr-FR" smtClean="0"/>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28596" y="642918"/>
            <a:ext cx="8229600" cy="500066"/>
          </a:xfrm>
        </p:spPr>
        <p:txBody>
          <a:bodyPr/>
          <a:lstStyle/>
          <a:p>
            <a:pPr eaLnBrk="1" hangingPunct="1"/>
            <a:r>
              <a:rPr lang="fr-FR" altLang="fr-FR" sz="2000" b="1" dirty="0" smtClean="0">
                <a:solidFill>
                  <a:schemeClr val="tx1"/>
                </a:solidFill>
                <a:latin typeface="Arial" charset="0"/>
                <a:cs typeface="Arial" charset="0"/>
              </a:rPr>
              <a:t>4-2- Fonction d’utilité et courbe d’indifférence</a:t>
            </a:r>
          </a:p>
        </p:txBody>
      </p:sp>
      <p:sp>
        <p:nvSpPr>
          <p:cNvPr id="366595" name="Rectangle 3"/>
          <p:cNvSpPr>
            <a:spLocks noGrp="1" noChangeArrowheads="1"/>
          </p:cNvSpPr>
          <p:nvPr>
            <p:ph type="body" sz="half" idx="1"/>
          </p:nvPr>
        </p:nvSpPr>
        <p:spPr>
          <a:xfrm>
            <a:off x="214282" y="1357298"/>
            <a:ext cx="4464051" cy="5310203"/>
          </a:xfrm>
        </p:spPr>
        <p:txBody>
          <a:bodyPr>
            <a:normAutofit/>
          </a:bodyPr>
          <a:lstStyle/>
          <a:p>
            <a:pPr algn="just"/>
            <a:r>
              <a:rPr lang="fr-FR" sz="2000" dirty="0" smtClean="0">
                <a:latin typeface="+mj-lt"/>
              </a:rPr>
              <a:t> Les courbes d’indifférences sont les courbes de niveau de la fonction d’utilité.</a:t>
            </a:r>
          </a:p>
          <a:p>
            <a:pPr algn="just"/>
            <a:r>
              <a:rPr lang="fr-FR" sz="2000" dirty="0" smtClean="0">
                <a:latin typeface="+mj-lt"/>
              </a:rPr>
              <a:t>La fonction d’utilité attribue une valeur plus élevée à des courbes plus éloignées de l’origine. </a:t>
            </a:r>
          </a:p>
          <a:p>
            <a:pPr marL="274320" indent="-274320" algn="just" eaLnBrk="1" fontAlgn="auto" hangingPunct="1">
              <a:spcAft>
                <a:spcPts val="0"/>
              </a:spcAft>
              <a:buClr>
                <a:schemeClr val="accent3"/>
              </a:buClr>
              <a:buNone/>
              <a:defRPr/>
            </a:pPr>
            <a:r>
              <a:rPr lang="fr-FR" sz="2000" dirty="0" smtClean="0">
                <a:latin typeface="+mj-lt"/>
              </a:rPr>
              <a:t>   </a:t>
            </a:r>
            <a:r>
              <a:rPr lang="fr-FR" sz="2000" b="1" i="1" dirty="0" smtClean="0">
                <a:latin typeface="+mj-lt"/>
              </a:rPr>
              <a:t>Exemple</a:t>
            </a:r>
            <a:r>
              <a:rPr lang="fr-FR" sz="2000" dirty="0" smtClean="0">
                <a:latin typeface="+mj-lt"/>
              </a:rPr>
              <a:t> : </a:t>
            </a:r>
            <a:r>
              <a:rPr lang="fr-FR" sz="2000" i="1" dirty="0" smtClean="0">
                <a:latin typeface="+mj-lt"/>
              </a:rPr>
              <a:t>associer à chaque panier sa distance par rapport à l’origine</a:t>
            </a:r>
          </a:p>
          <a:p>
            <a:pPr marL="274320" indent="-274320" algn="just" eaLnBrk="1" fontAlgn="auto" hangingPunct="1">
              <a:lnSpc>
                <a:spcPct val="80000"/>
              </a:lnSpc>
              <a:spcAft>
                <a:spcPts val="0"/>
              </a:spcAft>
              <a:buClr>
                <a:schemeClr val="accent3"/>
              </a:buClr>
              <a:buFont typeface="Wingdings 2"/>
              <a:buChar char=""/>
              <a:defRPr/>
            </a:pPr>
            <a:endParaRPr lang="fr-FR" sz="2000" dirty="0">
              <a:latin typeface="+mj-lt"/>
            </a:endParaRPr>
          </a:p>
          <a:p>
            <a:pPr marL="274320" indent="-274320" algn="just" eaLnBrk="1" fontAlgn="auto" hangingPunct="1">
              <a:lnSpc>
                <a:spcPct val="80000"/>
              </a:lnSpc>
              <a:spcAft>
                <a:spcPts val="0"/>
              </a:spcAft>
              <a:buClr>
                <a:schemeClr val="accent3"/>
              </a:buClr>
              <a:buFont typeface="Wingdings 2"/>
              <a:buChar char=""/>
              <a:defRPr/>
            </a:pPr>
            <a:r>
              <a:rPr lang="fr-FR" sz="2000" b="1" dirty="0">
                <a:latin typeface="+mj-lt"/>
              </a:rPr>
              <a:t>Toute transformation monotone croissante</a:t>
            </a:r>
            <a:r>
              <a:rPr lang="fr-FR" sz="2000" dirty="0">
                <a:latin typeface="+mj-lt"/>
              </a:rPr>
              <a:t> de cette fonction  représentera </a:t>
            </a:r>
            <a:r>
              <a:rPr lang="fr-FR" sz="2000" dirty="0" smtClean="0">
                <a:latin typeface="+mj-lt"/>
              </a:rPr>
              <a:t>bien </a:t>
            </a:r>
            <a:r>
              <a:rPr lang="fr-FR" sz="2000" dirty="0">
                <a:latin typeface="+mj-lt"/>
              </a:rPr>
              <a:t>ces </a:t>
            </a:r>
            <a:r>
              <a:rPr lang="fr-FR" sz="2000" dirty="0" smtClean="0">
                <a:latin typeface="+mj-lt"/>
              </a:rPr>
              <a:t>préférences :</a:t>
            </a:r>
          </a:p>
          <a:p>
            <a:pPr marL="274320" indent="-274320" algn="ctr" eaLnBrk="1" fontAlgn="auto" hangingPunct="1">
              <a:lnSpc>
                <a:spcPct val="80000"/>
              </a:lnSpc>
              <a:spcAft>
                <a:spcPts val="0"/>
              </a:spcAft>
              <a:buClr>
                <a:schemeClr val="accent3"/>
              </a:buClr>
              <a:buNone/>
              <a:defRPr/>
            </a:pPr>
            <a:r>
              <a:rPr lang="fr-FR" sz="2000" b="1" dirty="0" smtClean="0"/>
              <a:t>     </a:t>
            </a:r>
            <a:r>
              <a:rPr lang="fr-FR" sz="2000" b="1" u="sng" dirty="0" smtClean="0"/>
              <a:t>Si U &gt; V =&gt; f(U) &gt; f(V)</a:t>
            </a:r>
            <a:endParaRPr lang="fr-FR" sz="2000" u="sng" dirty="0" smtClean="0"/>
          </a:p>
          <a:p>
            <a:pPr marL="274320" indent="-274320" algn="just" eaLnBrk="1" fontAlgn="auto" hangingPunct="1">
              <a:lnSpc>
                <a:spcPct val="80000"/>
              </a:lnSpc>
              <a:spcAft>
                <a:spcPts val="0"/>
              </a:spcAft>
              <a:buClr>
                <a:schemeClr val="accent3"/>
              </a:buClr>
              <a:buNone/>
              <a:defRPr/>
            </a:pPr>
            <a:endParaRPr lang="fr-FR" sz="2000" dirty="0" smtClean="0">
              <a:latin typeface="+mj-lt"/>
            </a:endParaRPr>
          </a:p>
        </p:txBody>
      </p:sp>
      <p:sp>
        <p:nvSpPr>
          <p:cNvPr id="50182" name="Espace réservé du numéro de diapositive 3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0B68D182-00ED-4094-B098-0E45E54562E4}" type="slidenum">
              <a:rPr lang="fr-FR" smtClean="0"/>
              <a:pPr>
                <a:defRPr/>
              </a:pPr>
              <a:t>17</a:t>
            </a:fld>
            <a:endParaRPr lang="fr-FR" smtClean="0"/>
          </a:p>
        </p:txBody>
      </p:sp>
      <p:pic>
        <p:nvPicPr>
          <p:cNvPr id="201730" name="Picture 2"/>
          <p:cNvPicPr>
            <a:picLocks noChangeAspect="1" noChangeArrowheads="1"/>
          </p:cNvPicPr>
          <p:nvPr/>
        </p:nvPicPr>
        <p:blipFill>
          <a:blip r:embed="rId3"/>
          <a:srcRect/>
          <a:stretch>
            <a:fillRect/>
          </a:stretch>
        </p:blipFill>
        <p:spPr bwMode="auto">
          <a:xfrm>
            <a:off x="4786314" y="1428736"/>
            <a:ext cx="4143405" cy="3643338"/>
          </a:xfrm>
          <a:prstGeom prst="rect">
            <a:avLst/>
          </a:prstGeom>
          <a:solidFill>
            <a:srgbClr val="002060"/>
          </a:solidFill>
          <a:ln>
            <a:noFill/>
            <a:headEnd/>
            <a:tailEnd/>
          </a:ln>
        </p:spPr>
        <p:style>
          <a:lnRef idx="2">
            <a:schemeClr val="dk1"/>
          </a:lnRef>
          <a:fillRef idx="1">
            <a:schemeClr val="lt1"/>
          </a:fillRef>
          <a:effectRef idx="0">
            <a:schemeClr val="dk1"/>
          </a:effectRef>
          <a:fontRef idx="minor">
            <a:schemeClr val="dk1"/>
          </a:fontRef>
        </p:style>
      </p:pic>
      <p:sp>
        <p:nvSpPr>
          <p:cNvPr id="34" name="Rectangle 33"/>
          <p:cNvSpPr/>
          <p:nvPr/>
        </p:nvSpPr>
        <p:spPr>
          <a:xfrm>
            <a:off x="4857752" y="1428736"/>
            <a:ext cx="42862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latin typeface="+mj-lt"/>
              </a:rPr>
              <a:t>y</a:t>
            </a:r>
          </a:p>
        </p:txBody>
      </p:sp>
      <p:sp>
        <p:nvSpPr>
          <p:cNvPr id="35" name="Rectangle 34"/>
          <p:cNvSpPr/>
          <p:nvPr/>
        </p:nvSpPr>
        <p:spPr>
          <a:xfrm>
            <a:off x="8501090" y="4643446"/>
            <a:ext cx="428628"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smtClean="0">
                <a:latin typeface="+mj-lt"/>
              </a:rPr>
              <a:t>X</a:t>
            </a:r>
            <a:endParaRPr lang="fr-FR" sz="2000" b="1" dirty="0">
              <a:latin typeface="+mj-lt"/>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sz="half"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18</a:t>
            </a:fld>
            <a:endParaRPr lang="fr-FR"/>
          </a:p>
        </p:txBody>
      </p:sp>
      <p:pic>
        <p:nvPicPr>
          <p:cNvPr id="1026" name="Picture 2"/>
          <p:cNvPicPr>
            <a:picLocks noChangeAspect="1" noChangeArrowheads="1"/>
          </p:cNvPicPr>
          <p:nvPr/>
        </p:nvPicPr>
        <p:blipFill>
          <a:blip r:embed="rId2"/>
          <a:srcRect/>
          <a:stretch>
            <a:fillRect/>
          </a:stretch>
        </p:blipFill>
        <p:spPr bwMode="auto">
          <a:xfrm>
            <a:off x="0" y="23813"/>
            <a:ext cx="9144000" cy="6810375"/>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sz="half"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19</a:t>
            </a:fld>
            <a:endParaRPr lang="fr-FR"/>
          </a:p>
        </p:txBody>
      </p:sp>
      <p:pic>
        <p:nvPicPr>
          <p:cNvPr id="1026" name="Picture 2"/>
          <p:cNvPicPr>
            <a:picLocks noChangeAspect="1" noChangeArrowheads="1"/>
          </p:cNvPicPr>
          <p:nvPr/>
        </p:nvPicPr>
        <p:blipFill>
          <a:blip r:embed="rId2"/>
          <a:srcRect/>
          <a:stretch>
            <a:fillRect/>
          </a:stretch>
        </p:blipFill>
        <p:spPr bwMode="auto">
          <a:xfrm>
            <a:off x="1" y="214290"/>
            <a:ext cx="9144000" cy="6286544"/>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68313" y="1341438"/>
            <a:ext cx="8229600" cy="1143000"/>
          </a:xfrm>
        </p:spPr>
        <p:txBody>
          <a:bodyPr/>
          <a:lstStyle/>
          <a:p>
            <a:pPr algn="ctr"/>
            <a:r>
              <a:rPr lang="fr-FR" altLang="fr-FR" smtClean="0"/>
              <a:t>Partie 1:</a:t>
            </a:r>
          </a:p>
        </p:txBody>
      </p:sp>
      <p:sp>
        <p:nvSpPr>
          <p:cNvPr id="32771" name="Content Placeholder 2"/>
          <p:cNvSpPr>
            <a:spLocks noGrp="1"/>
          </p:cNvSpPr>
          <p:nvPr>
            <p:ph idx="1"/>
          </p:nvPr>
        </p:nvSpPr>
        <p:spPr>
          <a:xfrm>
            <a:off x="395288" y="3141663"/>
            <a:ext cx="8229600" cy="2573353"/>
          </a:xfrm>
        </p:spPr>
        <p:txBody>
          <a:bodyPr/>
          <a:lstStyle/>
          <a:p>
            <a:pPr algn="ctr">
              <a:buFont typeface="Wingdings 2" pitchFamily="18" charset="2"/>
              <a:buNone/>
            </a:pPr>
            <a:r>
              <a:rPr lang="fr-FR" altLang="fr-FR" sz="5400" dirty="0" smtClean="0">
                <a:solidFill>
                  <a:schemeClr val="tx2"/>
                </a:solidFill>
              </a:rPr>
              <a:t>Le comportement du consommateur</a:t>
            </a:r>
          </a:p>
        </p:txBody>
      </p:sp>
      <p:sp>
        <p:nvSpPr>
          <p:cNvPr id="4" name="Slide Number Placeholder 3"/>
          <p:cNvSpPr>
            <a:spLocks noGrp="1"/>
          </p:cNvSpPr>
          <p:nvPr>
            <p:ph type="sldNum" sz="quarter" idx="12"/>
          </p:nvPr>
        </p:nvSpPr>
        <p:spPr/>
        <p:txBody>
          <a:bodyPr/>
          <a:lstStyle/>
          <a:p>
            <a:pPr>
              <a:defRPr/>
            </a:pPr>
            <a:fld id="{FD429ADE-6599-4B1C-96D1-20A0E5C8518A}" type="slidenum">
              <a:rPr lang="fr-FR" smtClean="0"/>
              <a:pPr>
                <a:defRPr/>
              </a:pPr>
              <a:t>2</a:t>
            </a:fld>
            <a:endParaRPr lang="fr-FR"/>
          </a:p>
        </p:txBody>
      </p:sp>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20</a:t>
            </a:fld>
            <a:endParaRPr lang="fr-FR"/>
          </a:p>
        </p:txBody>
      </p:sp>
      <p:pic>
        <p:nvPicPr>
          <p:cNvPr id="2051" name="Picture 3"/>
          <p:cNvPicPr>
            <a:picLocks noChangeAspect="1" noChangeArrowheads="1"/>
          </p:cNvPicPr>
          <p:nvPr/>
        </p:nvPicPr>
        <p:blipFill>
          <a:blip r:embed="rId2"/>
          <a:srcRect/>
          <a:stretch>
            <a:fillRect/>
          </a:stretch>
        </p:blipFill>
        <p:spPr bwMode="auto">
          <a:xfrm>
            <a:off x="1" y="0"/>
            <a:ext cx="9143999" cy="6857999"/>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21</a:t>
            </a:fld>
            <a:endParaRPr lang="fr-FR"/>
          </a:p>
        </p:txBody>
      </p:sp>
      <p:pic>
        <p:nvPicPr>
          <p:cNvPr id="3075" name="Picture 3"/>
          <p:cNvPicPr>
            <a:picLocks noChangeAspect="1" noChangeArrowheads="1"/>
          </p:cNvPicPr>
          <p:nvPr/>
        </p:nvPicPr>
        <p:blipFill>
          <a:blip r:embed="rId2"/>
          <a:srcRect/>
          <a:stretch>
            <a:fillRect/>
          </a:stretch>
        </p:blipFill>
        <p:spPr bwMode="auto">
          <a:xfrm>
            <a:off x="428596" y="1071546"/>
            <a:ext cx="8358246" cy="5357850"/>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22</a:t>
            </a:fld>
            <a:endParaRPr lang="fr-FR"/>
          </a:p>
        </p:txBody>
      </p:sp>
      <p:pic>
        <p:nvPicPr>
          <p:cNvPr id="4098" name="Picture 2"/>
          <p:cNvPicPr>
            <a:picLocks noChangeAspect="1" noChangeArrowheads="1"/>
          </p:cNvPicPr>
          <p:nvPr/>
        </p:nvPicPr>
        <p:blipFill>
          <a:blip r:embed="rId2"/>
          <a:srcRect/>
          <a:stretch>
            <a:fillRect/>
          </a:stretch>
        </p:blipFill>
        <p:spPr bwMode="auto">
          <a:xfrm>
            <a:off x="214282" y="1000108"/>
            <a:ext cx="8715403" cy="298134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14282" y="3848109"/>
            <a:ext cx="8643998" cy="2867039"/>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sz="half"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23</a:t>
            </a:fld>
            <a:endParaRPr lang="fr-FR"/>
          </a:p>
        </p:txBody>
      </p:sp>
      <p:pic>
        <p:nvPicPr>
          <p:cNvPr id="5122"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texte 2"/>
          <p:cNvSpPr>
            <a:spLocks noGrp="1"/>
          </p:cNvSpPr>
          <p:nvPr>
            <p:ph type="body" sz="half"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24</a:t>
            </a:fld>
            <a:endParaRPr lang="fr-FR"/>
          </a:p>
        </p:txBody>
      </p:sp>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half" idx="1"/>
          </p:nvPr>
        </p:nvSpPr>
        <p:spPr/>
        <p:txBody>
          <a:bodyPr/>
          <a:lstStyle/>
          <a:p>
            <a:endParaRPr lang="fr-FR"/>
          </a:p>
        </p:txBody>
      </p:sp>
      <p:sp>
        <p:nvSpPr>
          <p:cNvPr id="4" name="Espace réservé du contenu 3"/>
          <p:cNvSpPr>
            <a:spLocks noGrp="1"/>
          </p:cNvSpPr>
          <p:nvPr>
            <p:ph sz="half" idx="2"/>
          </p:nvPr>
        </p:nvSpPr>
        <p:spPr/>
        <p:txBody>
          <a:bodyPr/>
          <a:lstStyle/>
          <a:p>
            <a:endParaRPr lang="fr-FR"/>
          </a:p>
        </p:txBody>
      </p:sp>
      <p:sp>
        <p:nvSpPr>
          <p:cNvPr id="5" name="Espace réservé du numéro de diapositive 4"/>
          <p:cNvSpPr>
            <a:spLocks noGrp="1"/>
          </p:cNvSpPr>
          <p:nvPr>
            <p:ph type="sldNum" sz="quarter" idx="12"/>
          </p:nvPr>
        </p:nvSpPr>
        <p:spPr/>
        <p:txBody>
          <a:bodyPr/>
          <a:lstStyle/>
          <a:p>
            <a:pPr>
              <a:defRPr/>
            </a:pPr>
            <a:fld id="{ED98F0D3-21D1-4D15-A766-C565C9A90A5C}" type="slidenum">
              <a:rPr lang="fr-FR" smtClean="0"/>
              <a:pPr>
                <a:defRPr/>
              </a:pPr>
              <a:t>25</a:t>
            </a:fld>
            <a:endParaRPr lang="fr-FR"/>
          </a:p>
        </p:txBody>
      </p:sp>
      <p:pic>
        <p:nvPicPr>
          <p:cNvPr id="7170" name="Picture 2"/>
          <p:cNvPicPr>
            <a:picLocks noChangeAspect="1" noChangeArrowheads="1"/>
          </p:cNvPicPr>
          <p:nvPr/>
        </p:nvPicPr>
        <p:blipFill>
          <a:blip r:embed="rId2"/>
          <a:srcRect/>
          <a:stretch>
            <a:fillRect/>
          </a:stretch>
        </p:blipFill>
        <p:spPr bwMode="auto">
          <a:xfrm>
            <a:off x="0" y="0"/>
            <a:ext cx="9143999" cy="6858000"/>
          </a:xfrm>
          <a:prstGeom prst="rect">
            <a:avLst/>
          </a:prstGeom>
          <a:noFill/>
          <a:ln w="9525">
            <a:noFill/>
            <a:miter lim="800000"/>
            <a:headEnd/>
            <a:tailEnd/>
          </a:ln>
          <a:effectLst/>
        </p:spPr>
      </p:pic>
    </p:spTree>
  </p:cSld>
  <p:clrMapOvr>
    <a:masterClrMapping/>
  </p:clrMapOvr>
  <p:transition advClick="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p:cNvSpPr>
            <a:spLocks noGrp="1"/>
          </p:cNvSpPr>
          <p:nvPr>
            <p:ph type="sldNum" sz="quarter" idx="12"/>
          </p:nvPr>
        </p:nvSpPr>
        <p:spPr/>
        <p:txBody>
          <a:bodyPr/>
          <a:lstStyle/>
          <a:p>
            <a:pPr>
              <a:defRPr/>
            </a:pPr>
            <a:fld id="{31CD3DA9-3533-4C2B-ACAF-2E3D621CDC7C}" type="slidenum">
              <a:rPr lang="fr-FR" smtClean="0"/>
              <a:pPr>
                <a:defRPr/>
              </a:pPr>
              <a:t>26</a:t>
            </a:fld>
            <a:endParaRPr lang="fr-FR"/>
          </a:p>
        </p:txBody>
      </p:sp>
      <p:sp>
        <p:nvSpPr>
          <p:cNvPr id="12" name="ZoneTexte 11"/>
          <p:cNvSpPr txBox="1"/>
          <p:nvPr/>
        </p:nvSpPr>
        <p:spPr>
          <a:xfrm>
            <a:off x="642910" y="785794"/>
            <a:ext cx="7715304" cy="2862322"/>
          </a:xfrm>
          <a:prstGeom prst="rect">
            <a:avLst/>
          </a:prstGeom>
          <a:noFill/>
        </p:spPr>
        <p:txBody>
          <a:bodyPr wrap="square" rtlCol="0">
            <a:spAutoFit/>
          </a:bodyPr>
          <a:lstStyle/>
          <a:p>
            <a:pPr algn="just">
              <a:buFont typeface="Arial" pitchFamily="34" charset="0"/>
              <a:buChar char="•"/>
            </a:pPr>
            <a:r>
              <a:rPr lang="fr-FR" dirty="0" smtClean="0">
                <a:latin typeface="+mj-lt"/>
              </a:rPr>
              <a:t>Par </a:t>
            </a:r>
            <a:r>
              <a:rPr lang="fr-FR" dirty="0" smtClean="0">
                <a:latin typeface="+mj-lt"/>
              </a:rPr>
              <a:t>convention, on définit le TMS avec un signe (-) en sorte que le TMS soit positif ou on prend la valeur absolue.</a:t>
            </a:r>
          </a:p>
          <a:p>
            <a:pPr algn="just">
              <a:buFont typeface="Arial" pitchFamily="34" charset="0"/>
              <a:buChar char="•"/>
            </a:pPr>
            <a:r>
              <a:rPr lang="fr-FR" dirty="0" smtClean="0">
                <a:latin typeface="+mj-lt"/>
              </a:rPr>
              <a:t>Le TMS est la valeur absolue de la pente d’une courbe d’indifférence en un point particulier.</a:t>
            </a:r>
          </a:p>
          <a:p>
            <a:pPr algn="just">
              <a:buFont typeface="Arial" pitchFamily="34" charset="0"/>
              <a:buChar char="•"/>
            </a:pPr>
            <a:r>
              <a:rPr lang="fr-FR" dirty="0" smtClean="0">
                <a:latin typeface="+mj-lt"/>
              </a:rPr>
              <a:t>Le TMS est variable le long de la courbe d’indifférence.</a:t>
            </a:r>
          </a:p>
          <a:p>
            <a:pPr>
              <a:buFont typeface="Arial" pitchFamily="34" charset="0"/>
              <a:buChar char="•"/>
            </a:pPr>
            <a:r>
              <a:rPr lang="fr-FR" dirty="0" smtClean="0">
                <a:latin typeface="+mj-lt"/>
              </a:rPr>
              <a:t>Le TMS est décroissant.</a:t>
            </a:r>
            <a:endParaRPr lang="fr-FR" dirty="0">
              <a:latin typeface="+mj-lt"/>
            </a:endParaRPr>
          </a:p>
        </p:txBody>
      </p:sp>
    </p:spTree>
  </p:cSld>
  <p:clrMapOvr>
    <a:masterClrMapping/>
  </p:clrMapOvr>
  <p:transition advClick="0"/>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ChangeArrowheads="1"/>
          </p:cNvSpPr>
          <p:nvPr/>
        </p:nvSpPr>
        <p:spPr bwMode="auto">
          <a:xfrm>
            <a:off x="468313" y="1052513"/>
            <a:ext cx="8104187" cy="4894262"/>
          </a:xfrm>
          <a:prstGeom prst="rect">
            <a:avLst/>
          </a:prstGeom>
          <a:noFill/>
          <a:ln w="9525">
            <a:noFill/>
            <a:miter lim="800000"/>
            <a:headEnd/>
            <a:tailEnd/>
          </a:ln>
        </p:spPr>
        <p:txBody>
          <a:bodyPr>
            <a:spAutoFit/>
          </a:bodyPr>
          <a:lstStyle/>
          <a:p>
            <a:pPr algn="just">
              <a:defRPr/>
            </a:pPr>
            <a:r>
              <a:rPr lang="fr-FR" dirty="0">
                <a:latin typeface="+mn-lt"/>
              </a:rPr>
              <a:t>Parmi l'ensemble des </a:t>
            </a:r>
            <a:r>
              <a:rPr lang="fr-FR" i="1" dirty="0">
                <a:latin typeface="+mn-lt"/>
              </a:rPr>
              <a:t>paniers</a:t>
            </a:r>
            <a:r>
              <a:rPr lang="fr-FR" dirty="0">
                <a:latin typeface="+mn-lt"/>
              </a:rPr>
              <a:t> de consommation </a:t>
            </a:r>
            <a:r>
              <a:rPr lang="fr-FR" dirty="0" smtClean="0">
                <a:latin typeface="+mn-lt"/>
              </a:rPr>
              <a:t>qu’</a:t>
            </a:r>
            <a:r>
              <a:rPr lang="fr-FR" i="1" dirty="0" smtClean="0">
                <a:latin typeface="+mn-lt"/>
              </a:rPr>
              <a:t>il </a:t>
            </a:r>
            <a:r>
              <a:rPr lang="fr-FR" i="1" dirty="0">
                <a:latin typeface="+mn-lt"/>
              </a:rPr>
              <a:t>peut acquérir</a:t>
            </a:r>
            <a:r>
              <a:rPr lang="fr-FR" dirty="0">
                <a:latin typeface="+mn-lt"/>
              </a:rPr>
              <a:t>, le consommateur va choisir celui qu'il considère comme étant </a:t>
            </a:r>
            <a:r>
              <a:rPr lang="fr-FR" i="1" dirty="0">
                <a:latin typeface="+mn-lt"/>
              </a:rPr>
              <a:t>le meilleur</a:t>
            </a:r>
            <a:r>
              <a:rPr lang="fr-FR" dirty="0">
                <a:latin typeface="+mn-lt"/>
              </a:rPr>
              <a:t> pour </a:t>
            </a:r>
            <a:r>
              <a:rPr lang="fr-FR" dirty="0" smtClean="0">
                <a:latin typeface="+mn-lt"/>
              </a:rPr>
              <a:t>lui. </a:t>
            </a:r>
            <a:r>
              <a:rPr lang="fr-FR" dirty="0">
                <a:latin typeface="+mn-lt"/>
              </a:rPr>
              <a:t/>
            </a:r>
            <a:br>
              <a:rPr lang="fr-FR" dirty="0">
                <a:latin typeface="+mn-lt"/>
              </a:rPr>
            </a:br>
            <a:r>
              <a:rPr lang="fr-FR" dirty="0">
                <a:latin typeface="+mn-lt"/>
              </a:rPr>
              <a:t/>
            </a:r>
            <a:br>
              <a:rPr lang="fr-FR" dirty="0">
                <a:latin typeface="+mn-lt"/>
              </a:rPr>
            </a:br>
            <a:r>
              <a:rPr lang="fr-FR" dirty="0">
                <a:latin typeface="+mn-lt"/>
              </a:rPr>
              <a:t>=&gt; Nous avons déterminé quel est le panier de bien que le consommateur considère  comme étant le meilleur.</a:t>
            </a:r>
            <a:br>
              <a:rPr lang="fr-FR" dirty="0">
                <a:latin typeface="+mn-lt"/>
              </a:rPr>
            </a:br>
            <a:r>
              <a:rPr lang="fr-FR" dirty="0">
                <a:latin typeface="+mn-lt"/>
              </a:rPr>
              <a:t/>
            </a:r>
            <a:br>
              <a:rPr lang="fr-FR" dirty="0">
                <a:latin typeface="+mn-lt"/>
              </a:rPr>
            </a:br>
            <a:r>
              <a:rPr lang="fr-FR" dirty="0">
                <a:latin typeface="+mn-lt"/>
              </a:rPr>
              <a:t>Nous avons également déterminé quel est l’ensemble des paniers qu’il peut acquérir.</a:t>
            </a:r>
            <a:br>
              <a:rPr lang="fr-FR" dirty="0">
                <a:latin typeface="+mn-lt"/>
              </a:rPr>
            </a:br>
            <a:r>
              <a:rPr lang="fr-FR" dirty="0">
                <a:latin typeface="+mn-lt"/>
              </a:rPr>
              <a:t> </a:t>
            </a:r>
            <a:br>
              <a:rPr lang="fr-FR" dirty="0">
                <a:latin typeface="+mn-lt"/>
              </a:rPr>
            </a:br>
            <a:r>
              <a:rPr lang="fr-FR" b="1" dirty="0">
                <a:latin typeface="+mn-lt"/>
              </a:rPr>
              <a:t>=&gt; Il nous reste à savoir comment s’effectue le choix</a:t>
            </a:r>
            <a:r>
              <a:rPr lang="fr-FR" b="1" dirty="0">
                <a:latin typeface="+mj-lt"/>
              </a:rPr>
              <a:t/>
            </a:r>
            <a:br>
              <a:rPr lang="fr-FR" b="1" dirty="0">
                <a:latin typeface="+mj-lt"/>
              </a:rPr>
            </a:br>
            <a:r>
              <a:rPr lang="fr-FR" b="1" dirty="0">
                <a:latin typeface="+mj-lt"/>
              </a:rPr>
              <a:t/>
            </a:r>
            <a:br>
              <a:rPr lang="fr-FR" b="1" dirty="0">
                <a:latin typeface="+mj-lt"/>
              </a:rPr>
            </a:br>
            <a:endParaRPr lang="fr-FR" dirty="0">
              <a:latin typeface="+mj-lt"/>
            </a:endParaRPr>
          </a:p>
        </p:txBody>
      </p:sp>
      <p:sp>
        <p:nvSpPr>
          <p:cNvPr id="51203" name="Espace réservé du numéro de diapositive 8"/>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47648340-179E-4A67-9BB5-AA3315010F58}" type="slidenum">
              <a:rPr lang="fr-FR"/>
              <a:pPr>
                <a:defRPr/>
              </a:pPr>
              <a:t>27</a:t>
            </a:fld>
            <a:endParaRPr lang="fr-FR"/>
          </a:p>
        </p:txBody>
      </p:sp>
    </p:spTree>
  </p:cSld>
  <p:clrMapOvr>
    <a:masterClrMapping/>
  </p:clrMapOvr>
  <p:transition advClick="0"/>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00042"/>
            <a:ext cx="8229600" cy="581010"/>
          </a:xfrm>
        </p:spPr>
        <p:txBody>
          <a:bodyPr/>
          <a:lstStyle/>
          <a:p>
            <a:r>
              <a:rPr lang="fr-FR" sz="2800" b="1" dirty="0" smtClean="0"/>
              <a:t>5- Le choix optimal du consommateur</a:t>
            </a:r>
            <a:endParaRPr lang="fr-FR" sz="2800" b="1" dirty="0"/>
          </a:p>
        </p:txBody>
      </p:sp>
      <p:sp>
        <p:nvSpPr>
          <p:cNvPr id="3" name="Espace réservé du contenu 2"/>
          <p:cNvSpPr>
            <a:spLocks noGrp="1"/>
          </p:cNvSpPr>
          <p:nvPr>
            <p:ph idx="1"/>
          </p:nvPr>
        </p:nvSpPr>
        <p:spPr>
          <a:xfrm>
            <a:off x="285720" y="1357298"/>
            <a:ext cx="8429684" cy="5214974"/>
          </a:xfrm>
        </p:spPr>
        <p:txBody>
          <a:bodyPr/>
          <a:lstStyle/>
          <a:p>
            <a:pPr algn="just"/>
            <a:r>
              <a:rPr lang="fr-FR" sz="2400" dirty="0" smtClean="0">
                <a:latin typeface="+mj-lt"/>
              </a:rPr>
              <a:t>Le consommateur cherche le maximum de satisfaction, alors, il doit choisir le panier qui </a:t>
            </a:r>
            <a:r>
              <a:rPr lang="fr-FR" sz="2400" b="1" u="sng" dirty="0" smtClean="0">
                <a:latin typeface="+mj-lt"/>
              </a:rPr>
              <a:t>représente le niveau de satisfaction le plus élevé possible </a:t>
            </a:r>
            <a:r>
              <a:rPr lang="fr-FR" sz="2400" dirty="0" smtClean="0">
                <a:latin typeface="+mj-lt"/>
              </a:rPr>
              <a:t>et </a:t>
            </a:r>
            <a:r>
              <a:rPr lang="fr-FR" sz="2400" b="1" u="sng" dirty="0" smtClean="0">
                <a:latin typeface="+mj-lt"/>
              </a:rPr>
              <a:t>qu’il est possible de l’acquérir compte tenu de son revenu</a:t>
            </a:r>
            <a:r>
              <a:rPr lang="fr-FR" sz="2400" dirty="0" smtClean="0">
                <a:latin typeface="+mj-lt"/>
              </a:rPr>
              <a:t>.</a:t>
            </a:r>
          </a:p>
          <a:p>
            <a:pPr algn="just"/>
            <a:r>
              <a:rPr lang="fr-FR" sz="2400" dirty="0" smtClean="0">
                <a:latin typeface="+mj-lt"/>
              </a:rPr>
              <a:t>La recherche de l’optimum du consommateur consiste à déterminer </a:t>
            </a:r>
            <a:r>
              <a:rPr lang="fr-FR" sz="2400" b="1" u="sng" dirty="0" smtClean="0">
                <a:latin typeface="+mj-lt"/>
              </a:rPr>
              <a:t>les quantités maximales de biens,   et    qui maximisent l’utilité sous contrainte budgétaire</a:t>
            </a:r>
            <a:r>
              <a:rPr lang="fr-FR" sz="2400" dirty="0" smtClean="0">
                <a:latin typeface="+mj-lt"/>
              </a:rPr>
              <a:t>. Mathématiquement,  le problème se formule :</a:t>
            </a:r>
          </a:p>
          <a:p>
            <a:pPr algn="just"/>
            <a:endParaRPr lang="fr-FR" sz="2400" dirty="0" smtClean="0">
              <a:latin typeface="+mj-lt"/>
            </a:endParaRPr>
          </a:p>
          <a:p>
            <a:pPr algn="just">
              <a:buNone/>
            </a:pPr>
            <a:endParaRPr lang="fr-FR" sz="2400" dirty="0" smtClean="0">
              <a:latin typeface="+mj-lt"/>
            </a:endParaRPr>
          </a:p>
          <a:p>
            <a:pPr>
              <a:buNone/>
            </a:pPr>
            <a:endParaRPr lang="fr-FR" dirty="0"/>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28</a:t>
            </a:fld>
            <a:endParaRPr lang="fr-FR"/>
          </a:p>
        </p:txBody>
      </p:sp>
      <p:sp>
        <p:nvSpPr>
          <p:cNvPr id="267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67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6726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71538" y="4929198"/>
            <a:ext cx="2343150" cy="1066800"/>
          </a:xfrm>
          <a:prstGeom prst="rect">
            <a:avLst/>
          </a:prstGeom>
          <a:noFill/>
        </p:spPr>
      </p:pic>
      <p:sp>
        <p:nvSpPr>
          <p:cNvPr id="2672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672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67271"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29058" y="5214950"/>
            <a:ext cx="4019550" cy="323850"/>
          </a:xfrm>
          <a:prstGeom prst="rect">
            <a:avLst/>
          </a:prstGeom>
          <a:noFill/>
        </p:spPr>
      </p:pic>
      <p:sp>
        <p:nvSpPr>
          <p:cNvPr id="2672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672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672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2672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67279" name="Picture 1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858016" y="3286124"/>
            <a:ext cx="438151" cy="404813"/>
          </a:xfrm>
          <a:prstGeom prst="rect">
            <a:avLst/>
          </a:prstGeom>
          <a:noFill/>
        </p:spPr>
      </p:pic>
      <p:sp>
        <p:nvSpPr>
          <p:cNvPr id="2672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67281" name="Picture 1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43834" y="3286124"/>
            <a:ext cx="428628" cy="414031"/>
          </a:xfrm>
          <a:prstGeom prst="rect">
            <a:avLst/>
          </a:prstGeom>
          <a:noFill/>
        </p:spPr>
      </p:pic>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57166"/>
            <a:ext cx="8258204" cy="571504"/>
          </a:xfrm>
        </p:spPr>
        <p:txBody>
          <a:bodyPr/>
          <a:lstStyle/>
          <a:p>
            <a:r>
              <a:rPr lang="fr-FR" dirty="0" smtClean="0"/>
              <a:t/>
            </a:r>
            <a:br>
              <a:rPr lang="fr-FR" dirty="0" smtClean="0"/>
            </a:br>
            <a:r>
              <a:rPr lang="fr-FR" dirty="0" smtClean="0"/>
              <a:t/>
            </a:r>
            <a:br>
              <a:rPr lang="fr-FR" dirty="0" smtClean="0"/>
            </a:br>
            <a:r>
              <a:rPr lang="fr-FR" sz="2400" b="1" dirty="0" smtClean="0"/>
              <a:t>5-1- La méthode géométrique </a:t>
            </a:r>
            <a:endParaRPr lang="fr-FR" sz="2400" dirty="0"/>
          </a:p>
        </p:txBody>
      </p:sp>
      <p:sp>
        <p:nvSpPr>
          <p:cNvPr id="3" name="Espace réservé du contenu 2"/>
          <p:cNvSpPr>
            <a:spLocks noGrp="1"/>
          </p:cNvSpPr>
          <p:nvPr>
            <p:ph idx="1"/>
          </p:nvPr>
        </p:nvSpPr>
        <p:spPr>
          <a:xfrm>
            <a:off x="214282" y="1142984"/>
            <a:ext cx="4286280" cy="5214974"/>
          </a:xfrm>
        </p:spPr>
        <p:txBody>
          <a:bodyPr/>
          <a:lstStyle/>
          <a:p>
            <a:pPr algn="just">
              <a:buNone/>
            </a:pPr>
            <a:r>
              <a:rPr lang="fr-FR" sz="2000" dirty="0" smtClean="0">
                <a:latin typeface="+mj-lt"/>
              </a:rPr>
              <a:t>     Le choix optimal du consommateur </a:t>
            </a:r>
            <a:r>
              <a:rPr lang="fr-FR" sz="2000" dirty="0" smtClean="0">
                <a:solidFill>
                  <a:srgbClr val="FF0000"/>
                </a:solidFill>
                <a:latin typeface="+mj-lt"/>
              </a:rPr>
              <a:t>E</a:t>
            </a:r>
            <a:r>
              <a:rPr lang="fr-FR" sz="2000" dirty="0" smtClean="0">
                <a:solidFill>
                  <a:srgbClr val="FF0000"/>
                </a:solidFill>
              </a:rPr>
              <a:t>(</a:t>
            </a:r>
            <a:r>
              <a:rPr lang="fr-FR" sz="2400" dirty="0" smtClean="0">
                <a:solidFill>
                  <a:srgbClr val="FF0000"/>
                </a:solidFill>
                <a:latin typeface="+mj-lt"/>
              </a:rPr>
              <a:t>x</a:t>
            </a:r>
            <a:r>
              <a:rPr lang="fr-FR" sz="2000" baseline="-25000" dirty="0" smtClean="0">
                <a:solidFill>
                  <a:srgbClr val="FF0000"/>
                </a:solidFill>
              </a:rPr>
              <a:t>1</a:t>
            </a:r>
            <a:r>
              <a:rPr lang="fr-FR" sz="2000" dirty="0" smtClean="0">
                <a:solidFill>
                  <a:srgbClr val="FF0000"/>
                </a:solidFill>
              </a:rPr>
              <a:t>*, </a:t>
            </a:r>
            <a:r>
              <a:rPr lang="fr-FR" sz="2400" dirty="0" smtClean="0">
                <a:solidFill>
                  <a:srgbClr val="FF0000"/>
                </a:solidFill>
                <a:latin typeface="+mj-lt"/>
              </a:rPr>
              <a:t>x</a:t>
            </a:r>
            <a:r>
              <a:rPr lang="fr-FR" sz="2000" baseline="-25000" dirty="0" smtClean="0">
                <a:solidFill>
                  <a:srgbClr val="FF0000"/>
                </a:solidFill>
              </a:rPr>
              <a:t>2</a:t>
            </a:r>
            <a:r>
              <a:rPr lang="fr-FR" sz="2000" dirty="0" smtClean="0">
                <a:solidFill>
                  <a:srgbClr val="FF0000"/>
                </a:solidFill>
              </a:rPr>
              <a:t>*) </a:t>
            </a:r>
            <a:r>
              <a:rPr lang="fr-FR" sz="2000" dirty="0" smtClean="0">
                <a:latin typeface="+mj-lt"/>
              </a:rPr>
              <a:t>se situe au point de tangence entre la courbe d’indifférence la plus élevée et la droite de budget :</a:t>
            </a:r>
          </a:p>
          <a:p>
            <a:pPr algn="just">
              <a:buFont typeface="Symbol" pitchFamily="18" charset="2"/>
              <a:buChar char="Þ"/>
            </a:pPr>
            <a:r>
              <a:rPr lang="fr-FR" sz="2000" dirty="0" smtClean="0">
                <a:solidFill>
                  <a:srgbClr val="FF0000"/>
                </a:solidFill>
                <a:latin typeface="+mj-lt"/>
              </a:rPr>
              <a:t>La pente de la contrainte budgétaire = pente de la courbe d’indifférence.</a:t>
            </a:r>
          </a:p>
          <a:p>
            <a:pPr algn="just"/>
            <a:r>
              <a:rPr lang="fr-FR" sz="2000" b="1" dirty="0" smtClean="0">
                <a:latin typeface="+mj-lt"/>
              </a:rPr>
              <a:t> </a:t>
            </a:r>
            <a:r>
              <a:rPr lang="fr-FR" sz="2000" dirty="0" smtClean="0">
                <a:latin typeface="+mj-lt"/>
              </a:rPr>
              <a:t>La pente de la contrainte budgétaire = </a:t>
            </a:r>
            <a:r>
              <a:rPr lang="fr-FR" sz="2000" b="1" u="sng" dirty="0" smtClean="0"/>
              <a:t>- p</a:t>
            </a:r>
            <a:r>
              <a:rPr lang="fr-FR" sz="2000" b="1" u="sng" baseline="-25000" dirty="0" smtClean="0"/>
              <a:t>1</a:t>
            </a:r>
            <a:r>
              <a:rPr lang="fr-FR" sz="2000" b="1" u="sng" dirty="0" smtClean="0"/>
              <a:t>/p</a:t>
            </a:r>
            <a:r>
              <a:rPr lang="fr-FR" sz="2000" b="1" u="sng" baseline="-25000" dirty="0" smtClean="0"/>
              <a:t>2</a:t>
            </a:r>
            <a:r>
              <a:rPr lang="fr-FR" sz="2000" b="1" u="sng" dirty="0" smtClean="0"/>
              <a:t> </a:t>
            </a:r>
            <a:r>
              <a:rPr lang="fr-FR" sz="2000" dirty="0" smtClean="0"/>
              <a:t>.</a:t>
            </a:r>
          </a:p>
          <a:p>
            <a:pPr algn="just"/>
            <a:r>
              <a:rPr lang="fr-FR" sz="2000" dirty="0" smtClean="0">
                <a:latin typeface="+mj-lt"/>
              </a:rPr>
              <a:t>La pente de la courbe d’indifférence en un point particulier = </a:t>
            </a:r>
            <a:r>
              <a:rPr lang="fr-FR" sz="2000" b="1" u="sng" dirty="0" smtClean="0">
                <a:latin typeface="+mj-lt"/>
              </a:rPr>
              <a:t>TMS</a:t>
            </a:r>
          </a:p>
          <a:p>
            <a:pPr algn="just">
              <a:buNone/>
            </a:pPr>
            <a:endParaRPr lang="fr-FR" sz="2000" b="1" dirty="0" smtClean="0">
              <a:latin typeface="+mj-lt"/>
            </a:endParaRPr>
          </a:p>
          <a:p>
            <a:pPr algn="just">
              <a:buFont typeface="Symbol" pitchFamily="18" charset="2"/>
              <a:buChar char="Þ"/>
            </a:pPr>
            <a:r>
              <a:rPr lang="fr-FR" sz="2000" b="1" dirty="0" smtClean="0">
                <a:latin typeface="+mj-lt"/>
              </a:rPr>
              <a:t>Au point d’équilibre E  </a:t>
            </a:r>
            <a:r>
              <a:rPr lang="fr-FR" sz="2000" b="1" u="sng" dirty="0" smtClean="0">
                <a:solidFill>
                  <a:srgbClr val="FF0000"/>
                </a:solidFill>
              </a:rPr>
              <a:t>TMS=  p</a:t>
            </a:r>
            <a:r>
              <a:rPr lang="fr-FR" sz="2000" b="1" u="sng" baseline="-25000" dirty="0" smtClean="0">
                <a:solidFill>
                  <a:srgbClr val="FF0000"/>
                </a:solidFill>
              </a:rPr>
              <a:t>1</a:t>
            </a:r>
            <a:r>
              <a:rPr lang="fr-FR" sz="2000" b="1" u="sng" dirty="0" smtClean="0">
                <a:solidFill>
                  <a:srgbClr val="FF0000"/>
                </a:solidFill>
              </a:rPr>
              <a:t>/p</a:t>
            </a:r>
            <a:r>
              <a:rPr lang="fr-FR" sz="2000" b="1" u="sng" baseline="-25000" dirty="0" smtClean="0">
                <a:solidFill>
                  <a:srgbClr val="FF0000"/>
                </a:solidFill>
              </a:rPr>
              <a:t>2</a:t>
            </a:r>
            <a:endParaRPr lang="fr-FR" sz="2000" b="1" u="sng" dirty="0" smtClean="0">
              <a:solidFill>
                <a:srgbClr val="FF0000"/>
              </a:solidFill>
              <a:latin typeface="+mj-lt"/>
            </a:endParaRPr>
          </a:p>
          <a:p>
            <a:pPr algn="just">
              <a:buNone/>
            </a:pPr>
            <a:r>
              <a:rPr lang="fr-FR" sz="2000" b="1" dirty="0" smtClean="0">
                <a:latin typeface="+mj-lt"/>
              </a:rPr>
              <a:t>   </a:t>
            </a:r>
            <a:r>
              <a:rPr lang="fr-FR" sz="2000" dirty="0" smtClean="0">
                <a:latin typeface="+mj-lt"/>
              </a:rPr>
              <a:t> (le TMS est la valeur absolue de la pente).</a:t>
            </a:r>
          </a:p>
          <a:p>
            <a:pPr algn="just">
              <a:buNone/>
            </a:pPr>
            <a:r>
              <a:rPr lang="fr-FR" sz="2000" dirty="0" smtClean="0"/>
              <a:t>   </a:t>
            </a:r>
          </a:p>
          <a:p>
            <a:pPr algn="just">
              <a:buNone/>
            </a:pPr>
            <a:endParaRPr lang="fr-FR" sz="2000" dirty="0" smtClean="0">
              <a:latin typeface="+mj-lt"/>
            </a:endParaRPr>
          </a:p>
          <a:p>
            <a:pPr algn="just">
              <a:buNone/>
            </a:pPr>
            <a:endParaRPr lang="fr-FR" sz="2000" dirty="0" smtClean="0">
              <a:latin typeface="+mj-lt"/>
            </a:endParaRPr>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29</a:t>
            </a:fld>
            <a:endParaRPr lang="fr-FR"/>
          </a:p>
        </p:txBody>
      </p:sp>
      <p:pic>
        <p:nvPicPr>
          <p:cNvPr id="268290" name="Picture 2"/>
          <p:cNvPicPr>
            <a:picLocks noChangeAspect="1" noChangeArrowheads="1"/>
          </p:cNvPicPr>
          <p:nvPr/>
        </p:nvPicPr>
        <p:blipFill>
          <a:blip r:embed="rId2"/>
          <a:srcRect/>
          <a:stretch>
            <a:fillRect/>
          </a:stretch>
        </p:blipFill>
        <p:spPr bwMode="auto">
          <a:xfrm>
            <a:off x="4857752" y="1428736"/>
            <a:ext cx="3667125" cy="3200400"/>
          </a:xfrm>
          <a:prstGeom prst="rect">
            <a:avLst/>
          </a:prstGeom>
          <a:noFill/>
          <a:ln w="9525">
            <a:noFill/>
            <a:miter lim="800000"/>
            <a:headEnd/>
            <a:tailEnd/>
          </a:ln>
          <a:effectLst/>
        </p:spPr>
      </p:pic>
      <p:cxnSp>
        <p:nvCxnSpPr>
          <p:cNvPr id="6" name="Connecteur droit avec flèche 5"/>
          <p:cNvCxnSpPr/>
          <p:nvPr/>
        </p:nvCxnSpPr>
        <p:spPr>
          <a:xfrm rot="5400000">
            <a:off x="5357818" y="1643050"/>
            <a:ext cx="1000132" cy="5715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ZoneTexte 7"/>
          <p:cNvSpPr txBox="1"/>
          <p:nvPr/>
        </p:nvSpPr>
        <p:spPr>
          <a:xfrm>
            <a:off x="6286512" y="1142984"/>
            <a:ext cx="2286016" cy="369332"/>
          </a:xfrm>
          <a:prstGeom prst="rect">
            <a:avLst/>
          </a:prstGeom>
          <a:noFill/>
        </p:spPr>
        <p:txBody>
          <a:bodyPr wrap="square" rtlCol="0">
            <a:spAutoFit/>
          </a:bodyPr>
          <a:lstStyle/>
          <a:p>
            <a:pPr algn="just"/>
            <a:r>
              <a:rPr lang="fr-FR" sz="1800" b="1" dirty="0" smtClean="0">
                <a:latin typeface="+mj-lt"/>
              </a:rPr>
              <a:t>La droite de budget</a:t>
            </a:r>
            <a:endParaRPr lang="fr-FR" sz="1800" b="1" dirty="0">
              <a:latin typeface="+mj-lt"/>
            </a:endParaRPr>
          </a:p>
        </p:txBody>
      </p:sp>
      <p:grpSp>
        <p:nvGrpSpPr>
          <p:cNvPr id="9" name="Group 14"/>
          <p:cNvGrpSpPr>
            <a:grpSpLocks/>
          </p:cNvGrpSpPr>
          <p:nvPr/>
        </p:nvGrpSpPr>
        <p:grpSpPr bwMode="auto">
          <a:xfrm>
            <a:off x="4500561" y="2643185"/>
            <a:ext cx="1801813" cy="2125663"/>
            <a:chOff x="2970" y="2525"/>
            <a:chExt cx="1135" cy="1339"/>
          </a:xfrm>
        </p:grpSpPr>
        <p:sp>
          <p:nvSpPr>
            <p:cNvPr id="10" name="Line 15"/>
            <p:cNvSpPr>
              <a:spLocks noChangeShapeType="1"/>
            </p:cNvSpPr>
            <p:nvPr/>
          </p:nvSpPr>
          <p:spPr bwMode="auto">
            <a:xfrm>
              <a:off x="3334" y="2795"/>
              <a:ext cx="635" cy="0"/>
            </a:xfrm>
            <a:prstGeom prst="line">
              <a:avLst/>
            </a:prstGeom>
            <a:noFill/>
            <a:ln w="9525">
              <a:solidFill>
                <a:schemeClr val="tx1"/>
              </a:solidFill>
              <a:round/>
              <a:headEnd/>
              <a:tailEnd/>
            </a:ln>
          </p:spPr>
          <p:txBody>
            <a:bodyPr/>
            <a:lstStyle/>
            <a:p>
              <a:endParaRPr lang="fr-FR"/>
            </a:p>
          </p:txBody>
        </p:sp>
        <p:sp>
          <p:nvSpPr>
            <p:cNvPr id="11" name="Line 16"/>
            <p:cNvSpPr>
              <a:spLocks noChangeShapeType="1"/>
            </p:cNvSpPr>
            <p:nvPr/>
          </p:nvSpPr>
          <p:spPr bwMode="auto">
            <a:xfrm>
              <a:off x="3969" y="2795"/>
              <a:ext cx="36" cy="720"/>
            </a:xfrm>
            <a:prstGeom prst="line">
              <a:avLst/>
            </a:prstGeom>
            <a:noFill/>
            <a:ln w="9525">
              <a:solidFill>
                <a:schemeClr val="tx1"/>
              </a:solidFill>
              <a:round/>
              <a:headEnd/>
              <a:tailEnd/>
            </a:ln>
          </p:spPr>
          <p:txBody>
            <a:bodyPr/>
            <a:lstStyle/>
            <a:p>
              <a:endParaRPr lang="fr-FR"/>
            </a:p>
          </p:txBody>
        </p:sp>
        <p:sp>
          <p:nvSpPr>
            <p:cNvPr id="12" name="Text Box 17"/>
            <p:cNvSpPr txBox="1">
              <a:spLocks noChangeArrowheads="1"/>
            </p:cNvSpPr>
            <p:nvPr/>
          </p:nvSpPr>
          <p:spPr bwMode="auto">
            <a:xfrm>
              <a:off x="3742" y="3612"/>
              <a:ext cx="363" cy="252"/>
            </a:xfrm>
            <a:prstGeom prst="rect">
              <a:avLst/>
            </a:prstGeom>
            <a:noFill/>
            <a:ln w="9525">
              <a:noFill/>
              <a:miter lim="800000"/>
              <a:headEnd/>
              <a:tailEnd/>
            </a:ln>
          </p:spPr>
          <p:txBody>
            <a:bodyPr>
              <a:spAutoFit/>
            </a:bodyPr>
            <a:lstStyle/>
            <a:p>
              <a:r>
                <a:rPr lang="fr-FR" altLang="fr-FR" sz="2000" b="1" dirty="0"/>
                <a:t>x</a:t>
              </a:r>
              <a:r>
                <a:rPr lang="fr-FR" altLang="fr-FR" sz="2000" b="1" baseline="-25000" dirty="0"/>
                <a:t>1</a:t>
              </a:r>
              <a:r>
                <a:rPr lang="fr-FR" altLang="fr-FR" sz="1600" dirty="0"/>
                <a:t>*</a:t>
              </a:r>
            </a:p>
          </p:txBody>
        </p:sp>
        <p:sp>
          <p:nvSpPr>
            <p:cNvPr id="13" name="Text Box 18"/>
            <p:cNvSpPr txBox="1">
              <a:spLocks noChangeArrowheads="1"/>
            </p:cNvSpPr>
            <p:nvPr/>
          </p:nvSpPr>
          <p:spPr bwMode="auto">
            <a:xfrm>
              <a:off x="2970" y="2525"/>
              <a:ext cx="408" cy="407"/>
            </a:xfrm>
            <a:prstGeom prst="rect">
              <a:avLst/>
            </a:prstGeom>
            <a:noFill/>
            <a:ln w="9525">
              <a:noFill/>
              <a:miter lim="800000"/>
              <a:headEnd/>
              <a:tailEnd/>
            </a:ln>
          </p:spPr>
          <p:txBody>
            <a:bodyPr wrap="square">
              <a:spAutoFit/>
            </a:bodyPr>
            <a:lstStyle/>
            <a:p>
              <a:r>
                <a:rPr lang="fr-FR" altLang="fr-FR" sz="1600" dirty="0" smtClean="0"/>
                <a:t>  </a:t>
              </a:r>
              <a:r>
                <a:rPr lang="fr-FR" altLang="fr-FR" sz="2000" b="1" dirty="0" smtClean="0"/>
                <a:t>x</a:t>
              </a:r>
              <a:r>
                <a:rPr lang="fr-FR" altLang="fr-FR" b="1" baseline="-25000" dirty="0" smtClean="0">
                  <a:latin typeface="+mn-lt"/>
                </a:rPr>
                <a:t>2</a:t>
              </a:r>
              <a:r>
                <a:rPr lang="fr-FR" altLang="fr-FR" sz="2000" b="1" dirty="0">
                  <a:latin typeface="+mn-lt"/>
                </a:rPr>
                <a:t>*</a:t>
              </a:r>
            </a:p>
          </p:txBody>
        </p:sp>
      </p:grpSp>
      <p:cxnSp>
        <p:nvCxnSpPr>
          <p:cNvPr id="15" name="Connecteur droit 14"/>
          <p:cNvCxnSpPr/>
          <p:nvPr/>
        </p:nvCxnSpPr>
        <p:spPr>
          <a:xfrm rot="5400000" flipH="1" flipV="1">
            <a:off x="6357950" y="2428868"/>
            <a:ext cx="71438" cy="714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ZoneTexte 21"/>
          <p:cNvSpPr txBox="1"/>
          <p:nvPr/>
        </p:nvSpPr>
        <p:spPr>
          <a:xfrm>
            <a:off x="6357950" y="2214554"/>
            <a:ext cx="428628" cy="369332"/>
          </a:xfrm>
          <a:prstGeom prst="rect">
            <a:avLst/>
          </a:prstGeom>
          <a:noFill/>
        </p:spPr>
        <p:txBody>
          <a:bodyPr wrap="square" rtlCol="0">
            <a:spAutoFit/>
          </a:bodyPr>
          <a:lstStyle/>
          <a:p>
            <a:r>
              <a:rPr lang="fr-FR" sz="1800" dirty="0" smtClean="0"/>
              <a:t>C</a:t>
            </a:r>
            <a:endParaRPr lang="fr-FR" sz="1800"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57158" y="571480"/>
            <a:ext cx="8501122" cy="5572164"/>
          </a:xfrm>
        </p:spPr>
        <p:txBody>
          <a:bodyPr/>
          <a:lstStyle/>
          <a:p>
            <a:pPr algn="just">
              <a:buNone/>
            </a:pPr>
            <a:r>
              <a:rPr lang="fr-FR" dirty="0" smtClean="0"/>
              <a:t>   </a:t>
            </a:r>
            <a:r>
              <a:rPr lang="fr-FR" b="1" dirty="0" smtClean="0">
                <a:solidFill>
                  <a:srgbClr val="0070C0"/>
                </a:solidFill>
                <a:latin typeface="+mj-lt"/>
              </a:rPr>
              <a:t>1-</a:t>
            </a:r>
            <a:r>
              <a:rPr lang="fr-FR" dirty="0" smtClean="0">
                <a:latin typeface="+mj-lt"/>
              </a:rPr>
              <a:t> </a:t>
            </a:r>
            <a:r>
              <a:rPr lang="fr-FR" b="1" dirty="0" smtClean="0">
                <a:solidFill>
                  <a:srgbClr val="0070C0"/>
                </a:solidFill>
                <a:latin typeface="+mj-lt"/>
              </a:rPr>
              <a:t>Le modèle des choix du consommateur</a:t>
            </a:r>
          </a:p>
          <a:p>
            <a:pPr marL="274320" indent="-274320" eaLnBrk="1" fontAlgn="auto" hangingPunct="1">
              <a:lnSpc>
                <a:spcPct val="105000"/>
              </a:lnSpc>
              <a:spcBef>
                <a:spcPct val="0"/>
              </a:spcBef>
              <a:spcAft>
                <a:spcPts val="0"/>
              </a:spcAft>
              <a:buClr>
                <a:schemeClr val="accent3"/>
              </a:buClr>
              <a:buFontTx/>
              <a:buNone/>
              <a:defRPr/>
            </a:pPr>
            <a:r>
              <a:rPr lang="fr-FR" dirty="0" smtClean="0">
                <a:latin typeface="+mj-lt"/>
              </a:rPr>
              <a:t>   On va considérer le cas de deux biens : </a:t>
            </a:r>
          </a:p>
          <a:p>
            <a:pPr marL="274320" indent="-274320" algn="just" eaLnBrk="1" fontAlgn="auto" hangingPunct="1">
              <a:lnSpc>
                <a:spcPct val="105000"/>
              </a:lnSpc>
              <a:spcBef>
                <a:spcPct val="0"/>
              </a:spcBef>
              <a:spcAft>
                <a:spcPts val="0"/>
              </a:spcAft>
              <a:buClr>
                <a:schemeClr val="accent3"/>
              </a:buClr>
              <a:buNone/>
              <a:defRPr/>
            </a:pPr>
            <a:r>
              <a:rPr lang="fr-FR" i="1" dirty="0" smtClean="0">
                <a:latin typeface="+mj-lt"/>
              </a:rPr>
              <a:t>   		x</a:t>
            </a:r>
            <a:r>
              <a:rPr lang="fr-FR" i="1" baseline="-25000" dirty="0" smtClean="0">
                <a:latin typeface="+mj-lt"/>
              </a:rPr>
              <a:t>1</a:t>
            </a:r>
            <a:r>
              <a:rPr lang="fr-FR" dirty="0" smtClean="0">
                <a:latin typeface="+mj-lt"/>
              </a:rPr>
              <a:t>= quantité de bien 1 que le consommateur décide           d’acquérir</a:t>
            </a:r>
          </a:p>
          <a:p>
            <a:pPr marL="274320" indent="-274320" algn="just" eaLnBrk="1" fontAlgn="auto" hangingPunct="1">
              <a:lnSpc>
                <a:spcPct val="105000"/>
              </a:lnSpc>
              <a:spcBef>
                <a:spcPct val="0"/>
              </a:spcBef>
              <a:spcAft>
                <a:spcPts val="0"/>
              </a:spcAft>
              <a:buClr>
                <a:schemeClr val="accent3"/>
              </a:buClr>
              <a:buNone/>
              <a:defRPr/>
            </a:pPr>
            <a:r>
              <a:rPr lang="fr-FR" i="1" dirty="0" smtClean="0">
                <a:latin typeface="+mj-lt"/>
              </a:rPr>
              <a:t>    	x</a:t>
            </a:r>
            <a:r>
              <a:rPr lang="fr-FR" i="1" baseline="-25000" dirty="0" smtClean="0">
                <a:latin typeface="+mj-lt"/>
              </a:rPr>
              <a:t>2</a:t>
            </a:r>
            <a:r>
              <a:rPr lang="fr-FR" dirty="0" smtClean="0">
                <a:latin typeface="+mj-lt"/>
              </a:rPr>
              <a:t>= quantité de bien 2 que le consommateur décide d’acquérir</a:t>
            </a:r>
          </a:p>
          <a:p>
            <a:pPr marL="274320" indent="-274320" eaLnBrk="1" fontAlgn="auto" hangingPunct="1">
              <a:lnSpc>
                <a:spcPct val="105000"/>
              </a:lnSpc>
              <a:spcBef>
                <a:spcPct val="0"/>
              </a:spcBef>
              <a:spcAft>
                <a:spcPts val="0"/>
              </a:spcAft>
              <a:buClr>
                <a:schemeClr val="accent3"/>
              </a:buClr>
              <a:buNone/>
              <a:defRPr/>
            </a:pPr>
            <a:r>
              <a:rPr lang="fr-FR" i="1" dirty="0" smtClean="0">
                <a:latin typeface="+mj-lt"/>
              </a:rPr>
              <a:t>    	p</a:t>
            </a:r>
            <a:r>
              <a:rPr lang="fr-FR" i="1" baseline="-25000" dirty="0" smtClean="0">
                <a:latin typeface="+mj-lt"/>
              </a:rPr>
              <a:t>1</a:t>
            </a:r>
            <a:r>
              <a:rPr lang="fr-FR" dirty="0" smtClean="0">
                <a:latin typeface="+mj-lt"/>
              </a:rPr>
              <a:t>= prix du bien 1 et  </a:t>
            </a:r>
            <a:r>
              <a:rPr lang="fr-FR" i="1" dirty="0" smtClean="0">
                <a:latin typeface="+mj-lt"/>
              </a:rPr>
              <a:t>p</a:t>
            </a:r>
            <a:r>
              <a:rPr lang="fr-FR" i="1" baseline="-25000" dirty="0" smtClean="0">
                <a:latin typeface="+mj-lt"/>
              </a:rPr>
              <a:t>2</a:t>
            </a:r>
            <a:r>
              <a:rPr lang="fr-FR" dirty="0" smtClean="0">
                <a:latin typeface="+mj-lt"/>
              </a:rPr>
              <a:t>=  prix du bien 2</a:t>
            </a:r>
          </a:p>
          <a:p>
            <a:pPr marL="274320" indent="-274320" eaLnBrk="1" fontAlgn="auto" hangingPunct="1">
              <a:lnSpc>
                <a:spcPct val="105000"/>
              </a:lnSpc>
              <a:spcBef>
                <a:spcPct val="0"/>
              </a:spcBef>
              <a:spcAft>
                <a:spcPts val="0"/>
              </a:spcAft>
              <a:buClr>
                <a:schemeClr val="accent3"/>
              </a:buClr>
              <a:buNone/>
              <a:defRPr/>
            </a:pPr>
            <a:r>
              <a:rPr lang="fr-FR" i="1" dirty="0" smtClean="0">
                <a:latin typeface="+mj-lt"/>
              </a:rPr>
              <a:t>    	R </a:t>
            </a:r>
            <a:r>
              <a:rPr lang="fr-FR" dirty="0" smtClean="0">
                <a:latin typeface="+mj-lt"/>
              </a:rPr>
              <a:t>= revenu du consommateur </a:t>
            </a:r>
          </a:p>
          <a:p>
            <a:pPr algn="just">
              <a:buNone/>
            </a:pPr>
            <a:r>
              <a:rPr lang="fr-FR" dirty="0" smtClean="0">
                <a:latin typeface="+mj-lt"/>
              </a:rPr>
              <a:t>    La combinaison des différents biens est appelée </a:t>
            </a:r>
            <a:r>
              <a:rPr lang="fr-FR" b="1" u="sng" dirty="0" smtClean="0">
                <a:solidFill>
                  <a:schemeClr val="accent1">
                    <a:lumMod val="60000"/>
                    <a:lumOff val="40000"/>
                  </a:schemeClr>
                </a:solidFill>
                <a:latin typeface="+mj-lt"/>
              </a:rPr>
              <a:t>panier</a:t>
            </a:r>
            <a:r>
              <a:rPr lang="fr-FR" dirty="0" smtClean="0">
                <a:latin typeface="+mj-lt"/>
              </a:rPr>
              <a:t>, noté (</a:t>
            </a:r>
            <a:r>
              <a:rPr lang="fr-FR" i="1" dirty="0" smtClean="0">
                <a:latin typeface="+mj-lt"/>
              </a:rPr>
              <a:t>x</a:t>
            </a:r>
            <a:r>
              <a:rPr lang="fr-FR" i="1" baseline="-25000" dirty="0" smtClean="0"/>
              <a:t>1</a:t>
            </a:r>
            <a:r>
              <a:rPr lang="fr-FR" dirty="0" smtClean="0">
                <a:latin typeface="+mj-lt"/>
              </a:rPr>
              <a:t>, </a:t>
            </a:r>
            <a:r>
              <a:rPr lang="fr-FR" i="1" dirty="0" smtClean="0">
                <a:latin typeface="+mj-lt"/>
              </a:rPr>
              <a:t>x</a:t>
            </a:r>
            <a:r>
              <a:rPr lang="fr-FR" i="1" baseline="-25000" dirty="0" smtClean="0"/>
              <a:t>2</a:t>
            </a:r>
            <a:r>
              <a:rPr lang="fr-FR" dirty="0" smtClean="0">
                <a:latin typeface="+mj-lt"/>
              </a:rPr>
              <a:t>).  </a:t>
            </a:r>
          </a:p>
          <a:p>
            <a:pPr algn="ctr">
              <a:buNone/>
            </a:pPr>
            <a:r>
              <a:rPr lang="fr-FR" dirty="0" smtClean="0"/>
              <a:t> </a:t>
            </a:r>
            <a:r>
              <a:rPr lang="fr-FR" i="1" dirty="0" smtClean="0">
                <a:solidFill>
                  <a:srgbClr val="FF0000"/>
                </a:solidFill>
                <a:latin typeface="+mj-lt"/>
              </a:rPr>
              <a:t>Un consommateur doit choisir une combinaison des différents biens parmi un ensemble de combinaisons possibles.</a:t>
            </a:r>
          </a:p>
          <a:p>
            <a:pPr algn="just">
              <a:buNone/>
            </a:pPr>
            <a:r>
              <a:rPr lang="fr-FR" dirty="0" smtClean="0">
                <a:latin typeface="+mj-lt"/>
              </a:rPr>
              <a:t>   </a:t>
            </a:r>
            <a:endParaRPr lang="fr-FR" b="1" dirty="0" smtClean="0">
              <a:latin typeface="+mj-lt"/>
            </a:endParaRPr>
          </a:p>
          <a:p>
            <a:pPr algn="just">
              <a:buNone/>
            </a:pPr>
            <a:endParaRPr lang="fr-FR" dirty="0" smtClean="0">
              <a:latin typeface="+mj-lt"/>
            </a:endParaRPr>
          </a:p>
          <a:p>
            <a:pPr algn="just">
              <a:buNone/>
            </a:pPr>
            <a:endParaRPr lang="fr-FR" dirty="0"/>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3</a:t>
            </a:fld>
            <a:endParaRPr lang="fr-FR"/>
          </a:p>
        </p:txBody>
      </p:sp>
    </p:spTree>
  </p:cSld>
  <p:clrMapOvr>
    <a:masterClrMapping/>
  </p:clrMapOvr>
  <p:transition advClick="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71480"/>
            <a:ext cx="8229600" cy="509572"/>
          </a:xfrm>
        </p:spPr>
        <p:txBody>
          <a:bodyPr/>
          <a:lstStyle/>
          <a:p>
            <a:r>
              <a:rPr lang="fr-FR" sz="2400" b="1" dirty="0" smtClean="0"/>
              <a:t>5-2- La méthode de substitution</a:t>
            </a:r>
            <a:endParaRPr lang="fr-FR" sz="2400" dirty="0"/>
          </a:p>
        </p:txBody>
      </p:sp>
      <p:sp>
        <p:nvSpPr>
          <p:cNvPr id="3" name="Espace réservé du contenu 2"/>
          <p:cNvSpPr>
            <a:spLocks noGrp="1"/>
          </p:cNvSpPr>
          <p:nvPr>
            <p:ph idx="1"/>
          </p:nvPr>
        </p:nvSpPr>
        <p:spPr>
          <a:xfrm>
            <a:off x="285720" y="1214422"/>
            <a:ext cx="8572560" cy="5000660"/>
          </a:xfrm>
        </p:spPr>
        <p:txBody>
          <a:bodyPr/>
          <a:lstStyle/>
          <a:p>
            <a:r>
              <a:rPr lang="fr-FR" sz="2400" dirty="0" smtClean="0">
                <a:latin typeface="+mj-lt"/>
              </a:rPr>
              <a:t>Il s’agit de résoudre le problème de maximisation:</a:t>
            </a:r>
          </a:p>
          <a:p>
            <a:pPr>
              <a:buNone/>
            </a:pPr>
            <a:endParaRPr lang="fr-FR" dirty="0" smtClean="0"/>
          </a:p>
          <a:p>
            <a:pPr>
              <a:buNone/>
            </a:pPr>
            <a:endParaRPr lang="fr-FR" dirty="0" smtClean="0"/>
          </a:p>
          <a:p>
            <a:pPr>
              <a:buNone/>
            </a:pPr>
            <a:endParaRPr lang="fr-FR" dirty="0" smtClean="0"/>
          </a:p>
          <a:p>
            <a:pPr>
              <a:buNone/>
            </a:pPr>
            <a:r>
              <a:rPr lang="fr-FR" sz="2400" dirty="0" smtClean="0">
                <a:latin typeface="+mj-lt"/>
              </a:rPr>
              <a:t>1/ A partir de la contrainte budgétaire : </a:t>
            </a:r>
            <a:r>
              <a:rPr lang="fr-FR" sz="2400" b="1" i="1" dirty="0" smtClean="0">
                <a:latin typeface="+mj-lt"/>
              </a:rPr>
              <a:t>x</a:t>
            </a:r>
            <a:r>
              <a:rPr lang="fr-FR" sz="2400" b="1" i="1" baseline="-25000" dirty="0" smtClean="0"/>
              <a:t>2 </a:t>
            </a:r>
            <a:r>
              <a:rPr lang="pt-BR" sz="2400" b="1" dirty="0" smtClean="0"/>
              <a:t>= - </a:t>
            </a:r>
            <a:r>
              <a:rPr lang="fr-FR" sz="2400" b="1" i="1" dirty="0" smtClean="0"/>
              <a:t>p</a:t>
            </a:r>
            <a:r>
              <a:rPr lang="fr-FR" sz="2400" b="1" i="1" baseline="-25000" dirty="0" smtClean="0"/>
              <a:t>1</a:t>
            </a:r>
            <a:r>
              <a:rPr lang="fr-FR" sz="2400" b="1" i="1" dirty="0" smtClean="0"/>
              <a:t> / p</a:t>
            </a:r>
            <a:r>
              <a:rPr lang="fr-FR" sz="2400" b="1" i="1" baseline="-25000" dirty="0" smtClean="0"/>
              <a:t>2  </a:t>
            </a:r>
            <a:r>
              <a:rPr lang="fr-FR" sz="2400" b="1" i="1" dirty="0" smtClean="0">
                <a:latin typeface="+mj-lt"/>
              </a:rPr>
              <a:t>x</a:t>
            </a:r>
            <a:r>
              <a:rPr lang="fr-FR" sz="2400" b="1" i="1" baseline="-25000" dirty="0" smtClean="0"/>
              <a:t>1 </a:t>
            </a:r>
            <a:r>
              <a:rPr lang="fr-FR" sz="2400" b="1" dirty="0" smtClean="0"/>
              <a:t>+ </a:t>
            </a:r>
            <a:r>
              <a:rPr lang="pt-BR" sz="2400" b="1" i="1" dirty="0" smtClean="0"/>
              <a:t>R/</a:t>
            </a:r>
            <a:r>
              <a:rPr lang="fr-FR" sz="2400" b="1" i="1" baseline="-25000" dirty="0" smtClean="0"/>
              <a:t> </a:t>
            </a:r>
            <a:r>
              <a:rPr lang="fr-FR" sz="2400" b="1" i="1" dirty="0" smtClean="0"/>
              <a:t>p</a:t>
            </a:r>
            <a:r>
              <a:rPr lang="fr-FR" sz="2400" b="1" i="1" baseline="-25000" dirty="0" smtClean="0"/>
              <a:t>2</a:t>
            </a:r>
          </a:p>
          <a:p>
            <a:pPr>
              <a:buNone/>
            </a:pPr>
            <a:r>
              <a:rPr lang="fr-FR" sz="2400" dirty="0" smtClean="0">
                <a:latin typeface="+mj-lt"/>
              </a:rPr>
              <a:t>2/ On remplace la valeur de </a:t>
            </a:r>
            <a:r>
              <a:rPr lang="fr-FR" sz="2400" b="1" i="1" dirty="0" smtClean="0"/>
              <a:t>x</a:t>
            </a:r>
            <a:r>
              <a:rPr lang="fr-FR" sz="2400" b="1" i="1" baseline="-25000" dirty="0" smtClean="0"/>
              <a:t>2</a:t>
            </a:r>
            <a:r>
              <a:rPr lang="fr-FR" sz="2400" dirty="0" smtClean="0">
                <a:latin typeface="+mj-lt"/>
              </a:rPr>
              <a:t> dans la fonction d’utilité : </a:t>
            </a:r>
          </a:p>
          <a:p>
            <a:pPr algn="ctr">
              <a:buNone/>
            </a:pPr>
            <a:r>
              <a:rPr lang="fr-FR" sz="2400" dirty="0" smtClean="0">
                <a:latin typeface="+mj-lt"/>
              </a:rPr>
              <a:t>U(</a:t>
            </a:r>
            <a:r>
              <a:rPr lang="fr-FR" sz="2400" b="1" i="1" dirty="0" smtClean="0">
                <a:latin typeface="+mj-lt"/>
              </a:rPr>
              <a:t>x</a:t>
            </a:r>
            <a:r>
              <a:rPr lang="fr-FR" sz="2400" b="1" i="1" baseline="-25000" dirty="0" smtClean="0"/>
              <a:t>1</a:t>
            </a:r>
            <a:r>
              <a:rPr lang="pt-BR" sz="2400" b="1" dirty="0" smtClean="0"/>
              <a:t> , -</a:t>
            </a:r>
            <a:r>
              <a:rPr lang="fr-FR" sz="2400" b="1" i="1" dirty="0" smtClean="0"/>
              <a:t>p</a:t>
            </a:r>
            <a:r>
              <a:rPr lang="fr-FR" sz="2400" b="1" i="1" baseline="-25000" dirty="0" smtClean="0"/>
              <a:t>1</a:t>
            </a:r>
            <a:r>
              <a:rPr lang="fr-FR" sz="2400" b="1" i="1" dirty="0" smtClean="0"/>
              <a:t> / p</a:t>
            </a:r>
            <a:r>
              <a:rPr lang="fr-FR" sz="2400" b="1" i="1" baseline="-25000" dirty="0" smtClean="0"/>
              <a:t>2  </a:t>
            </a:r>
            <a:r>
              <a:rPr lang="fr-FR" sz="2400" b="1" i="1" dirty="0" smtClean="0">
                <a:latin typeface="+mj-lt"/>
              </a:rPr>
              <a:t>x</a:t>
            </a:r>
            <a:r>
              <a:rPr lang="fr-FR" sz="2400" b="1" i="1" baseline="-25000" dirty="0" smtClean="0"/>
              <a:t>1 </a:t>
            </a:r>
            <a:r>
              <a:rPr lang="fr-FR" sz="2400" b="1" dirty="0" smtClean="0"/>
              <a:t>+ </a:t>
            </a:r>
            <a:r>
              <a:rPr lang="pt-BR" sz="2400" b="1" i="1" dirty="0" smtClean="0"/>
              <a:t>R/</a:t>
            </a:r>
            <a:r>
              <a:rPr lang="fr-FR" sz="2400" b="1" i="1" baseline="-25000" dirty="0" smtClean="0"/>
              <a:t> </a:t>
            </a:r>
            <a:r>
              <a:rPr lang="fr-FR" sz="2400" b="1" i="1" dirty="0" smtClean="0"/>
              <a:t>p</a:t>
            </a:r>
            <a:r>
              <a:rPr lang="fr-FR" sz="2400" b="1" i="1" baseline="-25000" dirty="0" smtClean="0"/>
              <a:t>2</a:t>
            </a:r>
            <a:r>
              <a:rPr lang="fr-FR" sz="2800" dirty="0" smtClean="0"/>
              <a:t>)</a:t>
            </a:r>
          </a:p>
          <a:p>
            <a:pPr algn="just">
              <a:buNone/>
            </a:pPr>
            <a:r>
              <a:rPr lang="fr-FR" sz="2400" dirty="0" smtClean="0">
                <a:latin typeface="+mj-lt"/>
              </a:rPr>
              <a:t>3/On cherche le maximum de la fonction d’utilité obtenu en annulant la dérivée totale de U par rapport à </a:t>
            </a:r>
            <a:r>
              <a:rPr lang="fr-FR" sz="2400" b="1" i="1" dirty="0" smtClean="0">
                <a:latin typeface="+mj-lt"/>
              </a:rPr>
              <a:t>x</a:t>
            </a:r>
            <a:r>
              <a:rPr lang="fr-FR" sz="2400" b="1" i="1" baseline="-25000" dirty="0" smtClean="0"/>
              <a:t>1</a:t>
            </a:r>
            <a:r>
              <a:rPr lang="fr-FR" sz="2400" dirty="0" smtClean="0">
                <a:latin typeface="+mj-lt"/>
              </a:rPr>
              <a:t> : </a:t>
            </a:r>
            <a:r>
              <a:rPr lang="fr-FR" sz="2400" dirty="0" err="1" smtClean="0">
                <a:latin typeface="+mj-lt"/>
              </a:rPr>
              <a:t>dU</a:t>
            </a:r>
            <a:r>
              <a:rPr lang="fr-FR" sz="2400" dirty="0" smtClean="0">
                <a:latin typeface="+mj-lt"/>
              </a:rPr>
              <a:t>/d</a:t>
            </a:r>
            <a:r>
              <a:rPr lang="fr-FR" sz="2400" b="1" i="1" dirty="0" smtClean="0"/>
              <a:t> </a:t>
            </a:r>
            <a:r>
              <a:rPr lang="fr-FR" sz="2400" b="1" i="1" dirty="0" smtClean="0">
                <a:latin typeface="+mj-lt"/>
              </a:rPr>
              <a:t>x</a:t>
            </a:r>
            <a:r>
              <a:rPr lang="fr-FR" sz="2400" b="1" i="1" baseline="-25000" dirty="0" smtClean="0"/>
              <a:t>1</a:t>
            </a:r>
            <a:r>
              <a:rPr lang="fr-FR" sz="2400" dirty="0" smtClean="0">
                <a:latin typeface="+mj-lt"/>
              </a:rPr>
              <a:t> = 0 </a:t>
            </a:r>
          </a:p>
          <a:p>
            <a:pPr algn="ctr">
              <a:buNone/>
            </a:pPr>
            <a:r>
              <a:rPr lang="fr-FR" sz="2400" dirty="0" smtClean="0">
                <a:latin typeface="+mj-lt"/>
              </a:rPr>
              <a:t>=&gt; E(</a:t>
            </a:r>
            <a:r>
              <a:rPr lang="fr-FR" sz="2800" dirty="0" smtClean="0">
                <a:latin typeface="+mj-lt"/>
              </a:rPr>
              <a:t>x</a:t>
            </a:r>
            <a:r>
              <a:rPr lang="fr-FR" sz="2400" baseline="-25000" dirty="0" smtClean="0"/>
              <a:t>1</a:t>
            </a:r>
            <a:r>
              <a:rPr lang="fr-FR" sz="2400" dirty="0" smtClean="0"/>
              <a:t>*, </a:t>
            </a:r>
            <a:r>
              <a:rPr lang="fr-FR" sz="2800" dirty="0" smtClean="0">
                <a:latin typeface="+mj-lt"/>
              </a:rPr>
              <a:t>x</a:t>
            </a:r>
            <a:r>
              <a:rPr lang="fr-FR" sz="2400" baseline="-25000" dirty="0" smtClean="0"/>
              <a:t>2</a:t>
            </a:r>
            <a:r>
              <a:rPr lang="fr-FR" sz="2400" dirty="0" smtClean="0"/>
              <a:t>*) </a:t>
            </a:r>
            <a:endParaRPr lang="fr-FR" sz="2400" dirty="0" smtClean="0">
              <a:latin typeface="+mj-lt"/>
            </a:endParaRPr>
          </a:p>
          <a:p>
            <a:pPr algn="just">
              <a:buNone/>
            </a:pPr>
            <a:endParaRPr lang="fr-FR" dirty="0"/>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30</a:t>
            </a:fld>
            <a:endParaRPr lang="fr-FR"/>
          </a:p>
        </p:txBody>
      </p:sp>
      <p:pic>
        <p:nvPicPr>
          <p:cNvPr id="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42976" y="1857364"/>
            <a:ext cx="2343150" cy="1066800"/>
          </a:xfrm>
          <a:prstGeom prst="rect">
            <a:avLst/>
          </a:prstGeom>
          <a:noFill/>
        </p:spPr>
      </p:pic>
      <p:pic>
        <p:nvPicPr>
          <p:cNvPr id="6"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14744" y="2214554"/>
            <a:ext cx="4019550" cy="323850"/>
          </a:xfrm>
          <a:prstGeom prst="rect">
            <a:avLst/>
          </a:prstGeom>
          <a:noFill/>
        </p:spPr>
      </p:pic>
    </p:spTree>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428604"/>
            <a:ext cx="8229600" cy="509572"/>
          </a:xfrm>
        </p:spPr>
        <p:txBody>
          <a:bodyPr/>
          <a:lstStyle/>
          <a:p>
            <a:pPr algn="just"/>
            <a:r>
              <a:rPr lang="fr-FR" sz="2400" b="1" dirty="0" smtClean="0"/>
              <a:t>5-3- La méthode de Lagrange</a:t>
            </a:r>
            <a:endParaRPr lang="fr-FR" sz="2400" dirty="0"/>
          </a:p>
        </p:txBody>
      </p:sp>
      <p:sp>
        <p:nvSpPr>
          <p:cNvPr id="3" name="Espace réservé du contenu 2"/>
          <p:cNvSpPr>
            <a:spLocks noGrp="1"/>
          </p:cNvSpPr>
          <p:nvPr>
            <p:ph idx="1"/>
          </p:nvPr>
        </p:nvSpPr>
        <p:spPr>
          <a:xfrm>
            <a:off x="285720" y="1285860"/>
            <a:ext cx="8501122" cy="4929222"/>
          </a:xfrm>
        </p:spPr>
        <p:txBody>
          <a:bodyPr/>
          <a:lstStyle/>
          <a:p>
            <a:pPr>
              <a:buNone/>
            </a:pPr>
            <a:r>
              <a:rPr lang="fr-FR" sz="2400" dirty="0" smtClean="0">
                <a:latin typeface="+mj-lt"/>
              </a:rPr>
              <a:t>À partir du problème de maximisation :</a:t>
            </a:r>
          </a:p>
          <a:p>
            <a:pPr>
              <a:buNone/>
            </a:pPr>
            <a:r>
              <a:rPr lang="fr-FR" sz="2400" dirty="0" smtClean="0">
                <a:latin typeface="+mj-lt"/>
              </a:rPr>
              <a:t>1/ Ecrire une nouvelle fonction «</a:t>
            </a:r>
            <a:r>
              <a:rPr lang="fr-FR" sz="2400" b="1" i="1" dirty="0" smtClean="0">
                <a:latin typeface="+mj-lt"/>
              </a:rPr>
              <a:t>fonction de Lagrange</a:t>
            </a:r>
            <a:r>
              <a:rPr lang="fr-FR" sz="2400" dirty="0" smtClean="0">
                <a:latin typeface="+mj-lt"/>
              </a:rPr>
              <a:t>»:</a:t>
            </a:r>
          </a:p>
          <a:p>
            <a:endParaRPr lang="fr-FR" sz="2400" dirty="0" smtClean="0">
              <a:latin typeface="+mj-lt"/>
            </a:endParaRPr>
          </a:p>
          <a:p>
            <a:pPr>
              <a:buNone/>
            </a:pPr>
            <a:r>
              <a:rPr lang="fr-FR" sz="2400" dirty="0" smtClean="0">
                <a:latin typeface="+mj-lt"/>
              </a:rPr>
              <a:t>2/ Cette fonction admet un extremum si d£ = 0</a:t>
            </a:r>
          </a:p>
          <a:p>
            <a:pPr algn="just">
              <a:buNone/>
            </a:pPr>
            <a:r>
              <a:rPr lang="fr-FR" sz="2400" dirty="0" smtClean="0">
                <a:latin typeface="+mj-lt"/>
              </a:rPr>
              <a:t>    Ecrire </a:t>
            </a:r>
            <a:r>
              <a:rPr lang="fr-FR" sz="2400" b="1" i="1" dirty="0" smtClean="0">
                <a:latin typeface="+mj-lt"/>
              </a:rPr>
              <a:t>les conditions de première ordre </a:t>
            </a:r>
            <a:r>
              <a:rPr lang="fr-FR" sz="2400" dirty="0" smtClean="0">
                <a:latin typeface="+mj-lt"/>
                <a:sym typeface="Wingdings" pitchFamily="2" charset="2"/>
              </a:rPr>
              <a:t></a:t>
            </a:r>
            <a:r>
              <a:rPr lang="fr-FR" sz="2400" dirty="0" smtClean="0"/>
              <a:t> </a:t>
            </a:r>
            <a:r>
              <a:rPr lang="fr-FR" sz="2400" dirty="0" smtClean="0">
                <a:latin typeface="+mj-lt"/>
              </a:rPr>
              <a:t>les dérivées partielles par rapport aux variables</a:t>
            </a:r>
            <a:r>
              <a:rPr lang="fr-FR" sz="2400" dirty="0" smtClean="0"/>
              <a:t> </a:t>
            </a:r>
            <a:r>
              <a:rPr lang="fr-FR" sz="2400" b="1" dirty="0" smtClean="0">
                <a:latin typeface="+mj-lt"/>
              </a:rPr>
              <a:t>X</a:t>
            </a:r>
            <a:r>
              <a:rPr lang="fr-FR" sz="2400" b="1" baseline="-25000" dirty="0" smtClean="0"/>
              <a:t>1 </a:t>
            </a:r>
            <a:r>
              <a:rPr lang="fr-FR" sz="2400" b="1" dirty="0" smtClean="0">
                <a:latin typeface="+mj-lt"/>
              </a:rPr>
              <a:t>, X</a:t>
            </a:r>
            <a:r>
              <a:rPr lang="fr-FR" sz="2400" b="1" baseline="-25000" dirty="0" smtClean="0"/>
              <a:t>2 </a:t>
            </a:r>
            <a:r>
              <a:rPr lang="fr-FR" sz="2400" dirty="0" smtClean="0"/>
              <a:t>et      sont nulles.</a:t>
            </a:r>
            <a:endParaRPr lang="fr-FR" sz="2400" dirty="0" smtClean="0">
              <a:latin typeface="+mj-lt"/>
            </a:endParaRPr>
          </a:p>
          <a:p>
            <a:pPr algn="just">
              <a:buNone/>
            </a:pPr>
            <a:r>
              <a:rPr lang="fr-FR" sz="2400" dirty="0" smtClean="0">
                <a:latin typeface="+mj-lt"/>
              </a:rPr>
              <a:t>3/L’extremum sera un maximum</a:t>
            </a:r>
            <a:r>
              <a:rPr lang="fr-FR" sz="2400" dirty="0" smtClean="0"/>
              <a:t> si </a:t>
            </a:r>
            <a:r>
              <a:rPr lang="fr-FR" sz="2400" b="1" dirty="0" smtClean="0"/>
              <a:t>d</a:t>
            </a:r>
            <a:r>
              <a:rPr lang="fr-FR" sz="2400" b="1" baseline="30000" dirty="0" smtClean="0"/>
              <a:t>2</a:t>
            </a:r>
            <a:r>
              <a:rPr lang="fr-FR" sz="2400" b="1" dirty="0" smtClean="0"/>
              <a:t>£</a:t>
            </a:r>
            <a:r>
              <a:rPr lang="fr-FR" sz="2400" dirty="0" smtClean="0"/>
              <a:t> &lt;0 </a:t>
            </a:r>
            <a:r>
              <a:rPr lang="fr-FR" sz="2400" dirty="0" smtClean="0">
                <a:sym typeface="Wingdings" pitchFamily="2" charset="2"/>
              </a:rPr>
              <a:t> </a:t>
            </a:r>
            <a:r>
              <a:rPr lang="fr-FR" sz="2400" dirty="0" smtClean="0">
                <a:latin typeface="+mj-lt"/>
              </a:rPr>
              <a:t>les conditions du deuxième ordre.</a:t>
            </a:r>
            <a:endParaRPr lang="fr-FR" sz="2400" dirty="0" smtClean="0"/>
          </a:p>
          <a:p>
            <a:pPr algn="just">
              <a:buNone/>
            </a:pPr>
            <a:r>
              <a:rPr lang="fr-FR" sz="2400" dirty="0" smtClean="0">
                <a:latin typeface="+mj-lt"/>
              </a:rPr>
              <a:t>     On obtient un système de 3 équations à 3 inconnus </a:t>
            </a:r>
            <a:r>
              <a:rPr lang="fr-FR" sz="2400" b="1" dirty="0" smtClean="0">
                <a:latin typeface="+mj-lt"/>
              </a:rPr>
              <a:t>X</a:t>
            </a:r>
            <a:r>
              <a:rPr lang="fr-FR" sz="2400" b="1" baseline="-25000" dirty="0" smtClean="0"/>
              <a:t>1 </a:t>
            </a:r>
            <a:r>
              <a:rPr lang="fr-FR" sz="2400" b="1" dirty="0" smtClean="0"/>
              <a:t>, </a:t>
            </a:r>
            <a:r>
              <a:rPr lang="fr-FR" sz="2400" b="1" dirty="0" smtClean="0">
                <a:latin typeface="+mj-lt"/>
              </a:rPr>
              <a:t>X</a:t>
            </a:r>
            <a:r>
              <a:rPr lang="fr-FR" sz="2400" b="1" baseline="-25000" dirty="0" smtClean="0"/>
              <a:t>2 </a:t>
            </a:r>
            <a:r>
              <a:rPr lang="fr-FR" sz="2400" dirty="0" smtClean="0">
                <a:latin typeface="+mj-lt"/>
              </a:rPr>
              <a:t> et </a:t>
            </a:r>
          </a:p>
          <a:p>
            <a:pPr algn="just">
              <a:buNone/>
            </a:pPr>
            <a:r>
              <a:rPr lang="fr-FR" sz="2400" dirty="0" smtClean="0">
                <a:latin typeface="+mj-lt"/>
              </a:rPr>
              <a:t>     La résolution de ce système conduit à l’égalité : </a:t>
            </a:r>
            <a:r>
              <a:rPr lang="fr-FR" sz="2400" b="1" dirty="0" smtClean="0">
                <a:solidFill>
                  <a:srgbClr val="FF0000"/>
                </a:solidFill>
              </a:rPr>
              <a:t>TMS=  p</a:t>
            </a:r>
            <a:r>
              <a:rPr lang="fr-FR" sz="2400" b="1" baseline="-25000" dirty="0" smtClean="0">
                <a:solidFill>
                  <a:srgbClr val="FF0000"/>
                </a:solidFill>
              </a:rPr>
              <a:t>1</a:t>
            </a:r>
            <a:r>
              <a:rPr lang="fr-FR" sz="2400" b="1" dirty="0" smtClean="0">
                <a:solidFill>
                  <a:srgbClr val="FF0000"/>
                </a:solidFill>
              </a:rPr>
              <a:t>/p</a:t>
            </a:r>
            <a:r>
              <a:rPr lang="fr-FR" sz="2400" b="1" baseline="-25000" dirty="0" smtClean="0">
                <a:solidFill>
                  <a:srgbClr val="FF0000"/>
                </a:solidFill>
              </a:rPr>
              <a:t>2</a:t>
            </a:r>
          </a:p>
          <a:p>
            <a:pPr algn="ctr">
              <a:buNone/>
            </a:pPr>
            <a:r>
              <a:rPr lang="fr-FR" sz="2400" dirty="0" smtClean="0"/>
              <a:t>=&gt; E(</a:t>
            </a:r>
            <a:r>
              <a:rPr lang="fr-FR" sz="2800" dirty="0" smtClean="0"/>
              <a:t>x</a:t>
            </a:r>
            <a:r>
              <a:rPr lang="fr-FR" sz="2400" baseline="-25000" dirty="0" smtClean="0"/>
              <a:t>1</a:t>
            </a:r>
            <a:r>
              <a:rPr lang="fr-FR" sz="2400" dirty="0" smtClean="0"/>
              <a:t>*, </a:t>
            </a:r>
            <a:r>
              <a:rPr lang="fr-FR" sz="2800" dirty="0" smtClean="0"/>
              <a:t>x</a:t>
            </a:r>
            <a:r>
              <a:rPr lang="fr-FR" sz="2400" baseline="-25000" dirty="0" smtClean="0"/>
              <a:t>2</a:t>
            </a:r>
            <a:r>
              <a:rPr lang="fr-FR" sz="2400" dirty="0" smtClean="0"/>
              <a:t>*) </a:t>
            </a:r>
          </a:p>
          <a:p>
            <a:pPr algn="just">
              <a:buNone/>
            </a:pPr>
            <a:endParaRPr lang="fr-FR" sz="2400" dirty="0" smtClean="0">
              <a:latin typeface="+mj-lt"/>
            </a:endParaRPr>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31</a:t>
            </a:fld>
            <a:endParaRPr lang="fr-FR"/>
          </a:p>
        </p:txBody>
      </p:sp>
      <p:sp>
        <p:nvSpPr>
          <p:cNvPr id="2693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6931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43042" y="2214554"/>
            <a:ext cx="4791075" cy="323850"/>
          </a:xfrm>
          <a:prstGeom prst="rect">
            <a:avLst/>
          </a:prstGeom>
          <a:noFill/>
        </p:spPr>
      </p:pic>
      <p:sp>
        <p:nvSpPr>
          <p:cNvPr id="2693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6931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857752" y="3429000"/>
            <a:ext cx="214314" cy="428628"/>
          </a:xfrm>
          <a:prstGeom prst="rect">
            <a:avLst/>
          </a:prstGeom>
          <a:noFill/>
        </p:spPr>
      </p:pic>
      <p:pic>
        <p:nvPicPr>
          <p:cNvPr id="10"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286776" y="4643446"/>
            <a:ext cx="214314" cy="428628"/>
          </a:xfrm>
          <a:prstGeom prst="rect">
            <a:avLst/>
          </a:prstGeom>
          <a:noFill/>
        </p:spPr>
      </p:pic>
    </p:spTree>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32</a:t>
            </a:fld>
            <a:endParaRPr lang="fr-FR"/>
          </a:p>
        </p:txBody>
      </p:sp>
      <p:pic>
        <p:nvPicPr>
          <p:cNvPr id="1026" name="Picture 2"/>
          <p:cNvPicPr>
            <a:picLocks noChangeAspect="1" noChangeArrowheads="1"/>
          </p:cNvPicPr>
          <p:nvPr/>
        </p:nvPicPr>
        <p:blipFill>
          <a:blip r:embed="rId2"/>
          <a:srcRect/>
          <a:stretch>
            <a:fillRect/>
          </a:stretch>
        </p:blipFill>
        <p:spPr bwMode="auto">
          <a:xfrm>
            <a:off x="1" y="0"/>
            <a:ext cx="9144000" cy="6858000"/>
          </a:xfrm>
          <a:prstGeom prst="rect">
            <a:avLst/>
          </a:prstGeom>
          <a:noFill/>
          <a:ln w="9525">
            <a:noFill/>
            <a:miter lim="800000"/>
            <a:headEnd/>
            <a:tailEnd/>
          </a:ln>
          <a:effectLst/>
        </p:spPr>
      </p:pic>
      <p:sp>
        <p:nvSpPr>
          <p:cNvPr id="6" name="Rectangle 5"/>
          <p:cNvSpPr/>
          <p:nvPr/>
        </p:nvSpPr>
        <p:spPr>
          <a:xfrm>
            <a:off x="-32" y="71414"/>
            <a:ext cx="2428892"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Exercice</a:t>
            </a:r>
            <a:endParaRPr lang="fr-FR" b="1" dirty="0">
              <a:solidFill>
                <a:schemeClr val="tx1"/>
              </a:solidFill>
            </a:endParaRPr>
          </a:p>
        </p:txBody>
      </p:sp>
    </p:spTree>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33</a:t>
            </a:fld>
            <a:endParaRPr lang="fr-FR"/>
          </a:p>
        </p:txBody>
      </p:sp>
      <p:sp>
        <p:nvSpPr>
          <p:cNvPr id="5" name="Title 1"/>
          <p:cNvSpPr>
            <a:spLocks noGrp="1"/>
          </p:cNvSpPr>
          <p:nvPr>
            <p:ph type="title"/>
          </p:nvPr>
        </p:nvSpPr>
        <p:spPr/>
        <p:txBody>
          <a:bodyPr/>
          <a:lstStyle/>
          <a:p>
            <a:pPr algn="ctr"/>
            <a:r>
              <a:rPr lang="fr-FR" altLang="fr-FR" dirty="0" smtClean="0"/>
              <a:t>Partie 2:</a:t>
            </a:r>
          </a:p>
        </p:txBody>
      </p:sp>
      <p:sp>
        <p:nvSpPr>
          <p:cNvPr id="6" name="Content Placeholder 2"/>
          <p:cNvSpPr>
            <a:spLocks noGrp="1"/>
          </p:cNvSpPr>
          <p:nvPr>
            <p:ph idx="1"/>
          </p:nvPr>
        </p:nvSpPr>
        <p:spPr/>
        <p:txBody>
          <a:bodyPr/>
          <a:lstStyle/>
          <a:p>
            <a:pPr algn="ctr">
              <a:buFont typeface="Wingdings 2" pitchFamily="18" charset="2"/>
              <a:buNone/>
            </a:pPr>
            <a:endParaRPr lang="fr-FR" altLang="fr-FR" sz="5400" dirty="0" smtClean="0">
              <a:solidFill>
                <a:schemeClr val="tx2"/>
              </a:solidFill>
            </a:endParaRPr>
          </a:p>
          <a:p>
            <a:pPr algn="ctr">
              <a:buFont typeface="Wingdings 2" pitchFamily="18" charset="2"/>
              <a:buNone/>
            </a:pPr>
            <a:r>
              <a:rPr lang="fr-FR" altLang="fr-FR" sz="5400" dirty="0" smtClean="0">
                <a:solidFill>
                  <a:schemeClr val="tx2"/>
                </a:solidFill>
              </a:rPr>
              <a:t>L’analyse de la demande</a:t>
            </a:r>
          </a:p>
        </p:txBody>
      </p:sp>
    </p:spTree>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428604"/>
            <a:ext cx="8229600" cy="509572"/>
          </a:xfrm>
        </p:spPr>
        <p:txBody>
          <a:bodyPr/>
          <a:lstStyle/>
          <a:p>
            <a:r>
              <a:rPr lang="fr-FR" sz="2800" b="1" dirty="0" smtClean="0"/>
              <a:t>1- La fonction de demande </a:t>
            </a:r>
            <a:endParaRPr lang="fr-FR" sz="2800" b="1" dirty="0"/>
          </a:p>
        </p:txBody>
      </p:sp>
      <p:sp>
        <p:nvSpPr>
          <p:cNvPr id="3" name="Espace réservé du contenu 2"/>
          <p:cNvSpPr>
            <a:spLocks noGrp="1"/>
          </p:cNvSpPr>
          <p:nvPr>
            <p:ph idx="1"/>
          </p:nvPr>
        </p:nvSpPr>
        <p:spPr>
          <a:xfrm>
            <a:off x="500034" y="1000108"/>
            <a:ext cx="8358246" cy="5643602"/>
          </a:xfrm>
        </p:spPr>
        <p:txBody>
          <a:bodyPr/>
          <a:lstStyle/>
          <a:p>
            <a:pPr algn="just"/>
            <a:r>
              <a:rPr lang="fr-FR" sz="2400" b="1" dirty="0" smtClean="0">
                <a:latin typeface="+mj-lt"/>
              </a:rPr>
              <a:t>Définition</a:t>
            </a:r>
            <a:r>
              <a:rPr lang="fr-FR" sz="2400" dirty="0" smtClean="0">
                <a:latin typeface="+mj-lt"/>
              </a:rPr>
              <a:t> : Les fonctions de demande rationnelles des biens </a:t>
            </a:r>
            <a:r>
              <a:rPr lang="fr-FR" sz="2400" b="1" i="1" dirty="0" smtClean="0">
                <a:latin typeface="+mj-lt"/>
              </a:rPr>
              <a:t>X</a:t>
            </a:r>
            <a:r>
              <a:rPr lang="fr-FR" sz="2400" b="1" i="1" baseline="-25000" dirty="0" smtClean="0">
                <a:latin typeface="+mj-lt"/>
              </a:rPr>
              <a:t>1</a:t>
            </a:r>
            <a:r>
              <a:rPr lang="fr-FR" sz="2400" dirty="0" smtClean="0">
                <a:latin typeface="+mj-lt"/>
              </a:rPr>
              <a:t> et </a:t>
            </a:r>
            <a:r>
              <a:rPr lang="fr-FR" sz="2400" b="1" i="1" dirty="0" smtClean="0">
                <a:latin typeface="+mj-lt"/>
              </a:rPr>
              <a:t>X</a:t>
            </a:r>
            <a:r>
              <a:rPr lang="fr-FR" sz="2400" b="1" i="1" baseline="-25000" dirty="0" smtClean="0"/>
              <a:t>2</a:t>
            </a:r>
            <a:r>
              <a:rPr lang="fr-FR" sz="2400" dirty="0" smtClean="0">
                <a:latin typeface="+mj-lt"/>
              </a:rPr>
              <a:t> sont obtenues à partir des conditions du premier ordre. Elles donnent les quantités optimales demandées pour chaque prix et chaque valeur de revenu : </a:t>
            </a:r>
          </a:p>
          <a:p>
            <a:pPr algn="just"/>
            <a:endParaRPr lang="fr-FR" sz="2400" dirty="0" smtClean="0">
              <a:latin typeface="+mj-lt"/>
            </a:endParaRPr>
          </a:p>
          <a:p>
            <a:pPr algn="just"/>
            <a:endParaRPr lang="fr-FR" sz="2400" dirty="0" smtClean="0">
              <a:latin typeface="+mj-lt"/>
            </a:endParaRPr>
          </a:p>
          <a:p>
            <a:pPr algn="just">
              <a:buNone/>
            </a:pPr>
            <a:endParaRPr lang="fr-FR" sz="2400" b="1" i="1" dirty="0" smtClean="0">
              <a:latin typeface="+mj-lt"/>
            </a:endParaRPr>
          </a:p>
          <a:p>
            <a:pPr algn="just">
              <a:buNone/>
            </a:pPr>
            <a:r>
              <a:rPr lang="fr-FR" sz="2400" b="1" i="1" dirty="0" smtClean="0">
                <a:latin typeface="+mj-lt"/>
              </a:rPr>
              <a:t>    X</a:t>
            </a:r>
            <a:r>
              <a:rPr lang="fr-FR" sz="2400" b="1" i="1" baseline="-25000" dirty="0" smtClean="0"/>
              <a:t>1</a:t>
            </a:r>
            <a:r>
              <a:rPr lang="fr-FR" sz="2400" dirty="0" smtClean="0"/>
              <a:t> et </a:t>
            </a:r>
            <a:r>
              <a:rPr lang="fr-FR" sz="2400" b="1" i="1" dirty="0" smtClean="0">
                <a:latin typeface="+mj-lt"/>
              </a:rPr>
              <a:t>X</a:t>
            </a:r>
            <a:r>
              <a:rPr lang="fr-FR" sz="2400" b="1" i="1" baseline="-25000" dirty="0" smtClean="0"/>
              <a:t>2 </a:t>
            </a:r>
            <a:r>
              <a:rPr lang="fr-FR" sz="2400" dirty="0" smtClean="0">
                <a:latin typeface="+mj-lt"/>
              </a:rPr>
              <a:t>représentent les demandes individuelles des biens 1 et 2  à l'équilibre. </a:t>
            </a:r>
          </a:p>
          <a:p>
            <a:pPr algn="just"/>
            <a:r>
              <a:rPr lang="fr-FR" sz="2400" b="1" dirty="0" smtClean="0">
                <a:latin typeface="+mj-lt"/>
              </a:rPr>
              <a:t>Propriété : </a:t>
            </a:r>
            <a:r>
              <a:rPr lang="fr-FR" sz="2400" dirty="0" smtClean="0">
                <a:latin typeface="+mj-lt"/>
              </a:rPr>
              <a:t>la fonction de demande est une fonction homogène de degré zéro.</a:t>
            </a:r>
          </a:p>
          <a:p>
            <a:pPr algn="just">
              <a:buNone/>
            </a:pPr>
            <a:r>
              <a:rPr lang="fr-FR" sz="2400" dirty="0" smtClean="0">
                <a:sym typeface="Wingdings" pitchFamily="2" charset="2"/>
              </a:rPr>
              <a:t> </a:t>
            </a:r>
            <a:r>
              <a:rPr lang="fr-FR" sz="2400" u="sng" dirty="0" smtClean="0">
                <a:latin typeface="+mj-lt"/>
              </a:rPr>
              <a:t>Si </a:t>
            </a:r>
            <a:r>
              <a:rPr lang="fr-FR" sz="2400" b="1" u="sng" dirty="0" smtClean="0">
                <a:latin typeface="+mj-lt"/>
              </a:rPr>
              <a:t>R</a:t>
            </a:r>
            <a:r>
              <a:rPr lang="fr-FR" sz="2400" u="sng" dirty="0" smtClean="0">
                <a:latin typeface="+mj-lt"/>
              </a:rPr>
              <a:t>, </a:t>
            </a:r>
            <a:r>
              <a:rPr lang="fr-FR" sz="2400" b="1" i="1" u="sng" dirty="0" smtClean="0"/>
              <a:t>P</a:t>
            </a:r>
            <a:r>
              <a:rPr lang="fr-FR" sz="2400" b="1" i="1" u="sng" baseline="-25000" dirty="0" smtClean="0"/>
              <a:t>1</a:t>
            </a:r>
            <a:r>
              <a:rPr lang="fr-FR" sz="2400" u="sng" dirty="0" smtClean="0"/>
              <a:t> et </a:t>
            </a:r>
            <a:r>
              <a:rPr lang="fr-FR" sz="2400" b="1" i="1" u="sng" dirty="0" smtClean="0"/>
              <a:t>P</a:t>
            </a:r>
            <a:r>
              <a:rPr lang="fr-FR" sz="2400" b="1" i="1" u="sng" baseline="-25000" dirty="0" smtClean="0"/>
              <a:t>2</a:t>
            </a:r>
            <a:r>
              <a:rPr lang="fr-FR" sz="2400" u="sng" dirty="0" smtClean="0">
                <a:latin typeface="+mj-lt"/>
              </a:rPr>
              <a:t> sont multipliés par le même coefficient, les quantités des biens 1 et 2 demandées par le consommateur ne varient pas et restent égales à </a:t>
            </a:r>
            <a:r>
              <a:rPr lang="fr-FR" sz="2400" b="1" i="1" u="sng" dirty="0" smtClean="0"/>
              <a:t>X*</a:t>
            </a:r>
            <a:r>
              <a:rPr lang="fr-FR" sz="2400" b="1" i="1" u="sng" baseline="-25000" dirty="0" smtClean="0"/>
              <a:t>1</a:t>
            </a:r>
            <a:r>
              <a:rPr lang="fr-FR" sz="2400" u="sng" dirty="0" smtClean="0"/>
              <a:t> et </a:t>
            </a:r>
            <a:r>
              <a:rPr lang="fr-FR" sz="2400" b="1" i="1" u="sng" dirty="0" smtClean="0"/>
              <a:t>X*</a:t>
            </a:r>
            <a:r>
              <a:rPr lang="fr-FR" sz="2400" b="1" i="1" u="sng" baseline="-25000" dirty="0" smtClean="0"/>
              <a:t>2 </a:t>
            </a:r>
            <a:endParaRPr lang="fr-FR" sz="2400" b="1" u="sng" dirty="0" smtClean="0">
              <a:latin typeface="+mj-lt"/>
            </a:endParaRPr>
          </a:p>
          <a:p>
            <a:pPr algn="just">
              <a:buNone/>
            </a:pPr>
            <a:endParaRPr lang="fr-FR" sz="2400" dirty="0" smtClean="0">
              <a:latin typeface="+mj-lt"/>
            </a:endParaRPr>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34</a:t>
            </a:fld>
            <a:endParaRPr lang="fr-FR"/>
          </a:p>
        </p:txBody>
      </p:sp>
      <p:sp>
        <p:nvSpPr>
          <p:cNvPr id="75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7578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7577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00364" y="2714620"/>
            <a:ext cx="2266950" cy="381000"/>
          </a:xfrm>
          <a:prstGeom prst="rect">
            <a:avLst/>
          </a:prstGeom>
          <a:noFill/>
        </p:spPr>
      </p:pic>
      <p:sp>
        <p:nvSpPr>
          <p:cNvPr id="7578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75781"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000364" y="3214686"/>
            <a:ext cx="2266950" cy="381000"/>
          </a:xfrm>
          <a:prstGeom prst="rect">
            <a:avLst/>
          </a:prstGeom>
          <a:noFill/>
        </p:spPr>
      </p:pic>
    </p:spTree>
  </p:cSld>
  <p:clrMapOvr>
    <a:masterClrMapping/>
  </p:clrMapOvr>
  <p:transition advClick="0"/>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idx="1"/>
          </p:nvPr>
        </p:nvSpPr>
        <p:spPr>
          <a:xfrm>
            <a:off x="323850" y="476250"/>
            <a:ext cx="8391525" cy="5905500"/>
          </a:xfrm>
        </p:spPr>
        <p:txBody>
          <a:bodyPr>
            <a:normAutofit/>
          </a:bodyPr>
          <a:lstStyle/>
          <a:p>
            <a:pPr algn="ctr"/>
            <a:r>
              <a:rPr lang="fr-FR" sz="2400" dirty="0" smtClean="0">
                <a:latin typeface="+mj-lt"/>
              </a:rPr>
              <a:t>L’analyse de la forme des fonctions de demande consiste à voir l’évolution de la fonction en ne retenant qu’une seule variable (les autres variables sont supposées constantes).</a:t>
            </a:r>
          </a:p>
          <a:p>
            <a:pPr marL="274320" indent="-274320" eaLnBrk="1" fontAlgn="auto" hangingPunct="1">
              <a:lnSpc>
                <a:spcPct val="80000"/>
              </a:lnSpc>
              <a:spcAft>
                <a:spcPts val="0"/>
              </a:spcAft>
              <a:buClr>
                <a:schemeClr val="accent3"/>
              </a:buClr>
              <a:buFont typeface="Wingdings 2"/>
              <a:buChar char=""/>
              <a:defRPr/>
            </a:pPr>
            <a:endParaRPr lang="fr-FR" b="1" dirty="0">
              <a:solidFill>
                <a:schemeClr val="tx2"/>
              </a:solidFill>
            </a:endParaRPr>
          </a:p>
          <a:p>
            <a:pPr marL="274320" indent="-274320" eaLnBrk="1" fontAlgn="auto" hangingPunct="1">
              <a:lnSpc>
                <a:spcPct val="80000"/>
              </a:lnSpc>
              <a:spcAft>
                <a:spcPts val="0"/>
              </a:spcAft>
              <a:buClr>
                <a:schemeClr val="accent3"/>
              </a:buClr>
              <a:buFont typeface="Wingdings 2"/>
              <a:buChar char=""/>
              <a:defRPr/>
            </a:pPr>
            <a:r>
              <a:rPr lang="fr-FR" sz="2400" dirty="0">
                <a:latin typeface="+mj-lt"/>
              </a:rPr>
              <a:t>Que deviennent ses choix en cas : </a:t>
            </a:r>
            <a:endParaRPr lang="fr-FR" sz="2400" dirty="0" smtClean="0">
              <a:latin typeface="+mj-lt"/>
            </a:endParaRPr>
          </a:p>
          <a:p>
            <a:pPr marL="640080" lvl="1" indent="-246888" eaLnBrk="1" fontAlgn="auto" hangingPunct="1">
              <a:lnSpc>
                <a:spcPct val="80000"/>
              </a:lnSpc>
              <a:spcAft>
                <a:spcPts val="0"/>
              </a:spcAft>
              <a:buFont typeface="Wingdings 2"/>
              <a:buChar char=""/>
              <a:defRPr/>
            </a:pPr>
            <a:r>
              <a:rPr lang="fr-FR" dirty="0" smtClean="0"/>
              <a:t>de modification des prix  ?</a:t>
            </a:r>
          </a:p>
          <a:p>
            <a:pPr lvl="2" indent="-246888" eaLnBrk="1" fontAlgn="auto" hangingPunct="1">
              <a:lnSpc>
                <a:spcPct val="80000"/>
              </a:lnSpc>
              <a:spcAft>
                <a:spcPts val="0"/>
              </a:spcAft>
              <a:buFontTx/>
              <a:buNone/>
              <a:defRPr/>
            </a:pPr>
            <a:r>
              <a:rPr lang="fr-FR" sz="2400" dirty="0" smtClean="0">
                <a:solidFill>
                  <a:schemeClr val="tx2"/>
                </a:solidFill>
              </a:rPr>
              <a:t>=&gt; 2- Variation de prix à revenu constant</a:t>
            </a:r>
            <a:endParaRPr lang="fr-FR" sz="2400" dirty="0">
              <a:latin typeface="+mj-lt"/>
            </a:endParaRPr>
          </a:p>
          <a:p>
            <a:pPr marL="640080" lvl="1" indent="-246888" eaLnBrk="1" fontAlgn="auto" hangingPunct="1">
              <a:lnSpc>
                <a:spcPct val="80000"/>
              </a:lnSpc>
              <a:spcAft>
                <a:spcPts val="0"/>
              </a:spcAft>
              <a:buFont typeface="Wingdings 2"/>
              <a:buChar char=""/>
              <a:defRPr/>
            </a:pPr>
            <a:r>
              <a:rPr lang="fr-FR" dirty="0">
                <a:latin typeface="+mj-lt"/>
              </a:rPr>
              <a:t>de modification du revenu ? </a:t>
            </a:r>
          </a:p>
          <a:p>
            <a:pPr lvl="2" indent="-246888" eaLnBrk="1" fontAlgn="auto" hangingPunct="1">
              <a:lnSpc>
                <a:spcPct val="80000"/>
              </a:lnSpc>
              <a:spcAft>
                <a:spcPts val="0"/>
              </a:spcAft>
              <a:buFontTx/>
              <a:buNone/>
              <a:defRPr/>
            </a:pPr>
            <a:r>
              <a:rPr lang="fr-FR" sz="2400" dirty="0" smtClean="0">
                <a:solidFill>
                  <a:schemeClr val="tx2"/>
                </a:solidFill>
                <a:latin typeface="+mj-lt"/>
              </a:rPr>
              <a:t>=&gt;3- Variation </a:t>
            </a:r>
            <a:r>
              <a:rPr lang="fr-FR" sz="2400" dirty="0">
                <a:solidFill>
                  <a:schemeClr val="tx2"/>
                </a:solidFill>
                <a:latin typeface="+mj-lt"/>
              </a:rPr>
              <a:t>de revenu à prix constant</a:t>
            </a:r>
            <a:endParaRPr lang="fr-FR" sz="2400" dirty="0">
              <a:latin typeface="+mj-lt"/>
            </a:endParaRPr>
          </a:p>
          <a:p>
            <a:pPr marL="640080" lvl="1" indent="-246888" eaLnBrk="1" fontAlgn="auto" hangingPunct="1">
              <a:lnSpc>
                <a:spcPct val="80000"/>
              </a:lnSpc>
              <a:spcAft>
                <a:spcPts val="0"/>
              </a:spcAft>
              <a:buFont typeface="Wingdings 2"/>
              <a:buChar char=""/>
              <a:defRPr/>
            </a:pPr>
            <a:endParaRPr lang="fr-FR" sz="2400" dirty="0">
              <a:solidFill>
                <a:schemeClr val="tx2"/>
              </a:solidFill>
              <a:latin typeface="+mj-lt"/>
            </a:endParaRPr>
          </a:p>
          <a:p>
            <a:pPr marL="274320" indent="-274320" eaLnBrk="1" fontAlgn="auto" hangingPunct="1">
              <a:lnSpc>
                <a:spcPct val="80000"/>
              </a:lnSpc>
              <a:spcAft>
                <a:spcPts val="0"/>
              </a:spcAft>
              <a:buClr>
                <a:schemeClr val="accent3"/>
              </a:buClr>
              <a:buFont typeface="Wingdings 2"/>
              <a:buChar char=""/>
              <a:defRPr/>
            </a:pPr>
            <a:endParaRPr lang="fr-FR" sz="2400" dirty="0">
              <a:latin typeface="+mj-lt"/>
            </a:endParaRPr>
          </a:p>
          <a:p>
            <a:pPr marL="274320" indent="-274320" eaLnBrk="1" fontAlgn="auto" hangingPunct="1">
              <a:lnSpc>
                <a:spcPct val="80000"/>
              </a:lnSpc>
              <a:spcAft>
                <a:spcPts val="0"/>
              </a:spcAft>
              <a:buClr>
                <a:schemeClr val="accent3"/>
              </a:buClr>
              <a:buFont typeface="Wingdings 2"/>
              <a:buChar char=""/>
              <a:defRPr/>
            </a:pPr>
            <a:r>
              <a:rPr lang="fr-FR" sz="2400" dirty="0">
                <a:latin typeface="+mj-lt"/>
              </a:rPr>
              <a:t>Les réponses varient selon le type de bien</a:t>
            </a:r>
          </a:p>
          <a:p>
            <a:pPr marL="640080" lvl="1" indent="-246888" eaLnBrk="1" fontAlgn="auto" hangingPunct="1">
              <a:lnSpc>
                <a:spcPct val="80000"/>
              </a:lnSpc>
              <a:spcAft>
                <a:spcPts val="0"/>
              </a:spcAft>
              <a:buFontTx/>
              <a:buNone/>
              <a:defRPr/>
            </a:pPr>
            <a:r>
              <a:rPr lang="fr-FR" dirty="0">
                <a:latin typeface="+mj-lt"/>
              </a:rPr>
              <a:t>	</a:t>
            </a:r>
            <a:r>
              <a:rPr lang="fr-FR" dirty="0">
                <a:solidFill>
                  <a:schemeClr val="tx2"/>
                </a:solidFill>
                <a:latin typeface="+mj-lt"/>
              </a:rPr>
              <a:t>	=&gt; </a:t>
            </a:r>
            <a:r>
              <a:rPr lang="fr-FR" dirty="0" smtClean="0">
                <a:solidFill>
                  <a:schemeClr val="tx2"/>
                </a:solidFill>
                <a:latin typeface="+mj-lt"/>
              </a:rPr>
              <a:t>4- </a:t>
            </a:r>
            <a:r>
              <a:rPr lang="fr-FR" dirty="0">
                <a:solidFill>
                  <a:schemeClr val="tx2"/>
                </a:solidFill>
                <a:latin typeface="+mj-lt"/>
              </a:rPr>
              <a:t>La typologie des biens</a:t>
            </a:r>
          </a:p>
          <a:p>
            <a:pPr marL="274320" indent="-274320" eaLnBrk="1" fontAlgn="auto" hangingPunct="1">
              <a:lnSpc>
                <a:spcPct val="80000"/>
              </a:lnSpc>
              <a:spcAft>
                <a:spcPts val="0"/>
              </a:spcAft>
              <a:buClr>
                <a:schemeClr val="accent3"/>
              </a:buClr>
              <a:buFont typeface="Wingdings 2"/>
              <a:buChar char=""/>
              <a:defRPr/>
            </a:pPr>
            <a:endParaRPr lang="fr-FR" sz="2400" dirty="0">
              <a:solidFill>
                <a:schemeClr val="tx2"/>
              </a:solidFill>
              <a:latin typeface="+mj-lt"/>
            </a:endParaRPr>
          </a:p>
          <a:p>
            <a:pPr marL="274320" indent="-274320" eaLnBrk="1" fontAlgn="auto" hangingPunct="1">
              <a:lnSpc>
                <a:spcPct val="80000"/>
              </a:lnSpc>
              <a:spcAft>
                <a:spcPts val="0"/>
              </a:spcAft>
              <a:buClr>
                <a:schemeClr val="accent3"/>
              </a:buClr>
              <a:buFont typeface="Wingdings 2"/>
              <a:buChar char=""/>
              <a:defRPr/>
            </a:pPr>
            <a:endParaRPr lang="fr-FR" dirty="0">
              <a:solidFill>
                <a:schemeClr val="tx2"/>
              </a:solidFill>
              <a:latin typeface="+mj-lt"/>
            </a:endParaRPr>
          </a:p>
        </p:txBody>
      </p:sp>
      <p:sp>
        <p:nvSpPr>
          <p:cNvPr id="59395" name="Espace réservé du numéro de diapositive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086E0630-948E-4990-8C51-E911F05F3E8C}" type="slidenum">
              <a:rPr lang="fr-FR"/>
              <a:pPr>
                <a:defRPr/>
              </a:pPr>
              <a:t>35</a:t>
            </a:fld>
            <a:endParaRPr lang="fr-F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4786">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4786">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4786">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478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478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478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47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142844" y="928670"/>
            <a:ext cx="8286808" cy="785818"/>
          </a:xfrm>
          <a:prstGeom prst="rect">
            <a:avLst/>
          </a:prstGeom>
          <a:solidFill>
            <a:srgbClr val="FFFFFF"/>
          </a:solidFill>
          <a:ln w="9525">
            <a:noFill/>
            <a:miter lim="800000"/>
            <a:headEnd/>
            <a:tailEnd/>
          </a:ln>
        </p:spPr>
        <p:txBody>
          <a:bodyPr/>
          <a:lstStyle/>
          <a:p>
            <a:pPr marL="342900" indent="-342900" algn="just">
              <a:spcBef>
                <a:spcPct val="20000"/>
              </a:spcBef>
            </a:pPr>
            <a:r>
              <a:rPr lang="fr-FR" altLang="fr-FR" dirty="0" smtClean="0">
                <a:latin typeface="+mj-lt"/>
              </a:rPr>
              <a:t>      la variation du choix optimal si P’</a:t>
            </a:r>
            <a:r>
              <a:rPr lang="fr-FR" altLang="fr-FR" baseline="-25000" dirty="0" smtClean="0"/>
              <a:t>1 </a:t>
            </a:r>
            <a:r>
              <a:rPr lang="fr-FR" altLang="fr-FR" dirty="0" smtClean="0">
                <a:latin typeface="+mj-lt"/>
              </a:rPr>
              <a:t>&gt; P</a:t>
            </a:r>
            <a:r>
              <a:rPr lang="fr-FR" altLang="fr-FR" baseline="-25000" dirty="0" smtClean="0"/>
              <a:t>1</a:t>
            </a:r>
            <a:r>
              <a:rPr lang="fr-FR" altLang="fr-FR" dirty="0" smtClean="0">
                <a:latin typeface="+mj-lt"/>
              </a:rPr>
              <a:t>, avec le R et P</a:t>
            </a:r>
            <a:r>
              <a:rPr lang="fr-FR" altLang="fr-FR" baseline="-25000" dirty="0" smtClean="0"/>
              <a:t>2 </a:t>
            </a:r>
            <a:r>
              <a:rPr lang="fr-FR" altLang="fr-FR" dirty="0" smtClean="0">
                <a:latin typeface="+mj-lt"/>
              </a:rPr>
              <a:t>sont constants .</a:t>
            </a:r>
            <a:endParaRPr lang="fr-FR" altLang="fr-FR" dirty="0">
              <a:latin typeface="+mj-lt"/>
            </a:endParaRPr>
          </a:p>
        </p:txBody>
      </p:sp>
      <p:sp>
        <p:nvSpPr>
          <p:cNvPr id="380931" name="Rectangle 3"/>
          <p:cNvSpPr>
            <a:spLocks noGrp="1" noChangeArrowheads="1"/>
          </p:cNvSpPr>
          <p:nvPr>
            <p:ph idx="1"/>
          </p:nvPr>
        </p:nvSpPr>
        <p:spPr>
          <a:xfrm>
            <a:off x="285720" y="428604"/>
            <a:ext cx="8569325" cy="480994"/>
          </a:xfrm>
        </p:spPr>
        <p:txBody>
          <a:bodyPr>
            <a:normAutofit/>
          </a:bodyPr>
          <a:lstStyle/>
          <a:p>
            <a:pPr marL="274320" indent="-274320" algn="just" eaLnBrk="1" fontAlgn="auto" hangingPunct="1">
              <a:lnSpc>
                <a:spcPct val="90000"/>
              </a:lnSpc>
              <a:spcAft>
                <a:spcPts val="0"/>
              </a:spcAft>
              <a:buClr>
                <a:schemeClr val="accent3"/>
              </a:buClr>
              <a:buFontTx/>
              <a:buNone/>
              <a:defRPr/>
            </a:pPr>
            <a:r>
              <a:rPr lang="fr-FR" sz="2400" b="1" dirty="0" smtClean="0">
                <a:solidFill>
                  <a:schemeClr val="accent1">
                    <a:lumMod val="75000"/>
                  </a:schemeClr>
                </a:solidFill>
                <a:latin typeface="+mj-lt"/>
              </a:rPr>
              <a:t>    2-  </a:t>
            </a:r>
            <a:r>
              <a:rPr lang="fr-FR" sz="2400" b="1" dirty="0">
                <a:solidFill>
                  <a:schemeClr val="accent1">
                    <a:lumMod val="75000"/>
                  </a:schemeClr>
                </a:solidFill>
                <a:latin typeface="+mj-lt"/>
              </a:rPr>
              <a:t>Variation de prix à revenu constant</a:t>
            </a:r>
          </a:p>
        </p:txBody>
      </p:sp>
      <p:sp>
        <p:nvSpPr>
          <p:cNvPr id="62480" name="Espace réservé du numéro de diapositive 46"/>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70ACC4C3-6E07-4EA2-9458-4D0C99788105}" type="slidenum">
              <a:rPr lang="fr-FR"/>
              <a:pPr>
                <a:defRPr/>
              </a:pPr>
              <a:t>36</a:t>
            </a:fld>
            <a:endParaRPr lang="fr-FR"/>
          </a:p>
        </p:txBody>
      </p:sp>
      <p:sp>
        <p:nvSpPr>
          <p:cNvPr id="55301" name="Text Box 4"/>
          <p:cNvSpPr txBox="1">
            <a:spLocks noChangeArrowheads="1"/>
          </p:cNvSpPr>
          <p:nvPr/>
        </p:nvSpPr>
        <p:spPr bwMode="auto">
          <a:xfrm>
            <a:off x="2938463" y="2222500"/>
            <a:ext cx="184150" cy="274638"/>
          </a:xfrm>
          <a:prstGeom prst="rect">
            <a:avLst/>
          </a:prstGeom>
          <a:noFill/>
          <a:ln w="9525">
            <a:noFill/>
            <a:miter lim="800000"/>
            <a:headEnd/>
            <a:tailEnd/>
          </a:ln>
        </p:spPr>
        <p:txBody>
          <a:bodyPr wrap="none">
            <a:spAutoFit/>
          </a:bodyPr>
          <a:lstStyle/>
          <a:p>
            <a:endParaRPr lang="fr-FR" altLang="fr-FR" i="1" baseline="-25000"/>
          </a:p>
        </p:txBody>
      </p:sp>
      <p:grpSp>
        <p:nvGrpSpPr>
          <p:cNvPr id="2" name="Group 5"/>
          <p:cNvGrpSpPr>
            <a:grpSpLocks/>
          </p:cNvGrpSpPr>
          <p:nvPr/>
        </p:nvGrpSpPr>
        <p:grpSpPr bwMode="auto">
          <a:xfrm>
            <a:off x="428596" y="1928802"/>
            <a:ext cx="5060950" cy="3897313"/>
            <a:chOff x="839" y="1162"/>
            <a:chExt cx="3188" cy="2455"/>
          </a:xfrm>
        </p:grpSpPr>
        <p:sp>
          <p:nvSpPr>
            <p:cNvPr id="55338" name="Line 6"/>
            <p:cNvSpPr>
              <a:spLocks noChangeShapeType="1"/>
            </p:cNvSpPr>
            <p:nvPr/>
          </p:nvSpPr>
          <p:spPr bwMode="auto">
            <a:xfrm flipH="1">
              <a:off x="1151" y="1207"/>
              <a:ext cx="5" cy="2263"/>
            </a:xfrm>
            <a:prstGeom prst="line">
              <a:avLst/>
            </a:prstGeom>
            <a:noFill/>
            <a:ln w="9525">
              <a:solidFill>
                <a:schemeClr val="tx1"/>
              </a:solidFill>
              <a:round/>
              <a:headEnd type="arrow" w="med" len="med"/>
              <a:tailEnd/>
            </a:ln>
          </p:spPr>
          <p:txBody>
            <a:bodyPr/>
            <a:lstStyle/>
            <a:p>
              <a:endParaRPr lang="fr-FR"/>
            </a:p>
          </p:txBody>
        </p:sp>
        <p:sp>
          <p:nvSpPr>
            <p:cNvPr id="55339" name="Line 7"/>
            <p:cNvSpPr>
              <a:spLocks noChangeShapeType="1"/>
            </p:cNvSpPr>
            <p:nvPr/>
          </p:nvSpPr>
          <p:spPr bwMode="auto">
            <a:xfrm>
              <a:off x="1151" y="3470"/>
              <a:ext cx="2636" cy="5"/>
            </a:xfrm>
            <a:prstGeom prst="line">
              <a:avLst/>
            </a:prstGeom>
            <a:noFill/>
            <a:ln w="9525">
              <a:solidFill>
                <a:schemeClr val="tx1"/>
              </a:solidFill>
              <a:round/>
              <a:headEnd/>
              <a:tailEnd type="arrow" w="med" len="med"/>
            </a:ln>
          </p:spPr>
          <p:txBody>
            <a:bodyPr/>
            <a:lstStyle/>
            <a:p>
              <a:endParaRPr lang="fr-FR"/>
            </a:p>
          </p:txBody>
        </p:sp>
        <p:sp>
          <p:nvSpPr>
            <p:cNvPr id="55340" name="Text Box 8"/>
            <p:cNvSpPr txBox="1">
              <a:spLocks noChangeArrowheads="1"/>
            </p:cNvSpPr>
            <p:nvPr/>
          </p:nvSpPr>
          <p:spPr bwMode="auto">
            <a:xfrm>
              <a:off x="839" y="1162"/>
              <a:ext cx="241" cy="232"/>
            </a:xfrm>
            <a:prstGeom prst="rect">
              <a:avLst/>
            </a:prstGeom>
            <a:noFill/>
            <a:ln w="9525">
              <a:noFill/>
              <a:miter lim="800000"/>
              <a:headEnd/>
              <a:tailEnd/>
            </a:ln>
          </p:spPr>
          <p:txBody>
            <a:bodyPr wrap="none">
              <a:spAutoFit/>
            </a:bodyPr>
            <a:lstStyle/>
            <a:p>
              <a:r>
                <a:rPr lang="fr-FR" altLang="fr-FR" i="1" dirty="0"/>
                <a:t>x</a:t>
              </a:r>
              <a:r>
                <a:rPr lang="fr-FR" altLang="fr-FR" i="1" baseline="-25000" dirty="0"/>
                <a:t>2</a:t>
              </a:r>
            </a:p>
          </p:txBody>
        </p:sp>
        <p:sp>
          <p:nvSpPr>
            <p:cNvPr id="55341" name="Text Box 9"/>
            <p:cNvSpPr txBox="1">
              <a:spLocks noChangeArrowheads="1"/>
            </p:cNvSpPr>
            <p:nvPr/>
          </p:nvSpPr>
          <p:spPr bwMode="auto">
            <a:xfrm>
              <a:off x="3787" y="3385"/>
              <a:ext cx="240" cy="232"/>
            </a:xfrm>
            <a:prstGeom prst="rect">
              <a:avLst/>
            </a:prstGeom>
            <a:noFill/>
            <a:ln w="9525">
              <a:noFill/>
              <a:miter lim="800000"/>
              <a:headEnd/>
              <a:tailEnd/>
            </a:ln>
          </p:spPr>
          <p:txBody>
            <a:bodyPr wrap="none">
              <a:spAutoFit/>
            </a:bodyPr>
            <a:lstStyle/>
            <a:p>
              <a:r>
                <a:rPr lang="fr-FR" altLang="fr-FR" i="1" dirty="0"/>
                <a:t>x</a:t>
              </a:r>
              <a:r>
                <a:rPr lang="fr-FR" altLang="fr-FR" i="1" baseline="-25000" dirty="0"/>
                <a:t>1</a:t>
              </a:r>
            </a:p>
          </p:txBody>
        </p:sp>
      </p:grpSp>
      <p:grpSp>
        <p:nvGrpSpPr>
          <p:cNvPr id="3" name="Group 10"/>
          <p:cNvGrpSpPr>
            <a:grpSpLocks/>
          </p:cNvGrpSpPr>
          <p:nvPr/>
        </p:nvGrpSpPr>
        <p:grpSpPr bwMode="auto">
          <a:xfrm>
            <a:off x="930245" y="4071945"/>
            <a:ext cx="1147762" cy="1511302"/>
            <a:chOff x="1155" y="2523"/>
            <a:chExt cx="723" cy="952"/>
          </a:xfrm>
        </p:grpSpPr>
        <p:grpSp>
          <p:nvGrpSpPr>
            <p:cNvPr id="4" name="Group 14"/>
            <p:cNvGrpSpPr>
              <a:grpSpLocks/>
            </p:cNvGrpSpPr>
            <p:nvPr/>
          </p:nvGrpSpPr>
          <p:grpSpPr bwMode="auto">
            <a:xfrm>
              <a:off x="1155" y="2550"/>
              <a:ext cx="695" cy="925"/>
              <a:chOff x="1155" y="2550"/>
              <a:chExt cx="695" cy="925"/>
            </a:xfrm>
          </p:grpSpPr>
          <p:sp>
            <p:nvSpPr>
              <p:cNvPr id="55336" name="Line 15"/>
              <p:cNvSpPr>
                <a:spLocks noChangeShapeType="1"/>
              </p:cNvSpPr>
              <p:nvPr/>
            </p:nvSpPr>
            <p:spPr bwMode="auto">
              <a:xfrm flipH="1">
                <a:off x="1155" y="2550"/>
                <a:ext cx="695" cy="0"/>
              </a:xfrm>
              <a:prstGeom prst="line">
                <a:avLst/>
              </a:prstGeom>
              <a:noFill/>
              <a:ln w="9525">
                <a:solidFill>
                  <a:schemeClr val="tx1"/>
                </a:solidFill>
                <a:prstDash val="dash"/>
                <a:round/>
                <a:headEnd/>
                <a:tailEnd/>
              </a:ln>
            </p:spPr>
            <p:txBody>
              <a:bodyPr wrap="none" anchor="ctr"/>
              <a:lstStyle/>
              <a:p>
                <a:endParaRPr lang="fr-FR"/>
              </a:p>
            </p:txBody>
          </p:sp>
          <p:sp>
            <p:nvSpPr>
              <p:cNvPr id="55337" name="Line 16"/>
              <p:cNvSpPr>
                <a:spLocks noChangeShapeType="1"/>
              </p:cNvSpPr>
              <p:nvPr/>
            </p:nvSpPr>
            <p:spPr bwMode="auto">
              <a:xfrm>
                <a:off x="1837" y="2568"/>
                <a:ext cx="0" cy="907"/>
              </a:xfrm>
              <a:prstGeom prst="line">
                <a:avLst/>
              </a:prstGeom>
              <a:noFill/>
              <a:ln w="9525">
                <a:solidFill>
                  <a:schemeClr val="tx1"/>
                </a:solidFill>
                <a:prstDash val="dash"/>
                <a:round/>
                <a:headEnd/>
                <a:tailEnd/>
              </a:ln>
            </p:spPr>
            <p:txBody>
              <a:bodyPr wrap="none" anchor="ctr"/>
              <a:lstStyle/>
              <a:p>
                <a:endParaRPr lang="fr-FR"/>
              </a:p>
            </p:txBody>
          </p:sp>
        </p:grpSp>
        <p:sp>
          <p:nvSpPr>
            <p:cNvPr id="55332" name="Oval 17"/>
            <p:cNvSpPr>
              <a:spLocks noChangeArrowheads="1"/>
            </p:cNvSpPr>
            <p:nvPr/>
          </p:nvSpPr>
          <p:spPr bwMode="auto">
            <a:xfrm>
              <a:off x="1791" y="2523"/>
              <a:ext cx="87" cy="67"/>
            </a:xfrm>
            <a:prstGeom prst="ellipse">
              <a:avLst/>
            </a:prstGeom>
            <a:solidFill>
              <a:srgbClr val="FF0000"/>
            </a:solidFill>
            <a:ln w="9525">
              <a:solidFill>
                <a:schemeClr val="tx1"/>
              </a:solidFill>
              <a:round/>
              <a:headEnd/>
              <a:tailEnd/>
            </a:ln>
          </p:spPr>
          <p:txBody>
            <a:bodyPr wrap="none" anchor="ctr"/>
            <a:lstStyle/>
            <a:p>
              <a:pPr algn="ctr"/>
              <a:endParaRPr lang="fr-FR" altLang="fr-FR">
                <a:latin typeface="Times New Roman" pitchFamily="18" charset="0"/>
              </a:endParaRPr>
            </a:p>
          </p:txBody>
        </p:sp>
      </p:grpSp>
      <p:grpSp>
        <p:nvGrpSpPr>
          <p:cNvPr id="5" name="Group 18"/>
          <p:cNvGrpSpPr>
            <a:grpSpLocks/>
          </p:cNvGrpSpPr>
          <p:nvPr/>
        </p:nvGrpSpPr>
        <p:grpSpPr bwMode="auto">
          <a:xfrm>
            <a:off x="1428728" y="2214554"/>
            <a:ext cx="4030662" cy="3455988"/>
            <a:chOff x="1429" y="1298"/>
            <a:chExt cx="2539" cy="2177"/>
          </a:xfrm>
        </p:grpSpPr>
        <p:sp>
          <p:nvSpPr>
            <p:cNvPr id="55327" name="Arc 19"/>
            <p:cNvSpPr>
              <a:spLocks/>
            </p:cNvSpPr>
            <p:nvPr/>
          </p:nvSpPr>
          <p:spPr bwMode="auto">
            <a:xfrm flipH="1" flipV="1">
              <a:off x="1676" y="1511"/>
              <a:ext cx="2086" cy="147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fr-FR"/>
            </a:p>
          </p:txBody>
        </p:sp>
        <p:sp>
          <p:nvSpPr>
            <p:cNvPr id="55328" name="Arc 20"/>
            <p:cNvSpPr>
              <a:spLocks/>
            </p:cNvSpPr>
            <p:nvPr/>
          </p:nvSpPr>
          <p:spPr bwMode="auto">
            <a:xfrm flipH="1" flipV="1">
              <a:off x="1429" y="1661"/>
              <a:ext cx="2086" cy="147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fr-FR"/>
            </a:p>
          </p:txBody>
        </p:sp>
        <p:sp>
          <p:nvSpPr>
            <p:cNvPr id="55329" name="Arc 21"/>
            <p:cNvSpPr>
              <a:spLocks/>
            </p:cNvSpPr>
            <p:nvPr/>
          </p:nvSpPr>
          <p:spPr bwMode="auto">
            <a:xfrm flipH="1" flipV="1">
              <a:off x="1882" y="1298"/>
              <a:ext cx="2086" cy="14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fr-FR"/>
            </a:p>
          </p:txBody>
        </p:sp>
        <p:sp>
          <p:nvSpPr>
            <p:cNvPr id="55330" name="Arc 22"/>
            <p:cNvSpPr>
              <a:spLocks/>
            </p:cNvSpPr>
            <p:nvPr/>
          </p:nvSpPr>
          <p:spPr bwMode="auto">
            <a:xfrm rot="-446903" flipH="1" flipV="1">
              <a:off x="1429" y="1842"/>
              <a:ext cx="1769" cy="1633"/>
            </a:xfrm>
            <a:custGeom>
              <a:avLst/>
              <a:gdLst>
                <a:gd name="T0" fmla="*/ 0 w 21600"/>
                <a:gd name="T1" fmla="*/ 0 h 21596"/>
                <a:gd name="T2" fmla="*/ 0 w 21600"/>
                <a:gd name="T3" fmla="*/ 0 h 21596"/>
                <a:gd name="T4" fmla="*/ 0 w 21600"/>
                <a:gd name="T5" fmla="*/ 0 h 21596"/>
                <a:gd name="T6" fmla="*/ 0 60000 65536"/>
                <a:gd name="T7" fmla="*/ 0 60000 65536"/>
                <a:gd name="T8" fmla="*/ 0 60000 65536"/>
                <a:gd name="T9" fmla="*/ 0 w 21600"/>
                <a:gd name="T10" fmla="*/ 0 h 21596"/>
                <a:gd name="T11" fmla="*/ 21600 w 21600"/>
                <a:gd name="T12" fmla="*/ 21596 h 21596"/>
              </a:gdLst>
              <a:ahLst/>
              <a:cxnLst>
                <a:cxn ang="T6">
                  <a:pos x="T0" y="T1"/>
                </a:cxn>
                <a:cxn ang="T7">
                  <a:pos x="T2" y="T3"/>
                </a:cxn>
                <a:cxn ang="T8">
                  <a:pos x="T4" y="T5"/>
                </a:cxn>
              </a:cxnLst>
              <a:rect l="T9" t="T10" r="T11" b="T12"/>
              <a:pathLst>
                <a:path w="21600" h="21596" fill="none" extrusionOk="0">
                  <a:moveTo>
                    <a:pt x="399" y="-1"/>
                  </a:moveTo>
                  <a:cubicBezTo>
                    <a:pt x="12170" y="217"/>
                    <a:pt x="21600" y="9822"/>
                    <a:pt x="21600" y="21596"/>
                  </a:cubicBezTo>
                </a:path>
                <a:path w="21600" h="21596" stroke="0" extrusionOk="0">
                  <a:moveTo>
                    <a:pt x="399" y="-1"/>
                  </a:moveTo>
                  <a:cubicBezTo>
                    <a:pt x="12170" y="217"/>
                    <a:pt x="21600" y="9822"/>
                    <a:pt x="21600" y="21596"/>
                  </a:cubicBezTo>
                  <a:lnTo>
                    <a:pt x="0" y="21596"/>
                  </a:lnTo>
                  <a:lnTo>
                    <a:pt x="399" y="-1"/>
                  </a:lnTo>
                  <a:close/>
                </a:path>
              </a:pathLst>
            </a:custGeom>
            <a:noFill/>
            <a:ln w="9525">
              <a:solidFill>
                <a:schemeClr val="tx1"/>
              </a:solidFill>
              <a:round/>
              <a:headEnd/>
              <a:tailEnd/>
            </a:ln>
          </p:spPr>
          <p:txBody>
            <a:bodyPr wrap="none" anchor="ctr"/>
            <a:lstStyle/>
            <a:p>
              <a:endParaRPr lang="fr-FR"/>
            </a:p>
          </p:txBody>
        </p:sp>
      </p:grpSp>
      <p:grpSp>
        <p:nvGrpSpPr>
          <p:cNvPr id="6" name="Group 23"/>
          <p:cNvGrpSpPr>
            <a:grpSpLocks/>
          </p:cNvGrpSpPr>
          <p:nvPr/>
        </p:nvGrpSpPr>
        <p:grpSpPr bwMode="auto">
          <a:xfrm>
            <a:off x="928662" y="3000372"/>
            <a:ext cx="3025776" cy="3195639"/>
            <a:chOff x="1156" y="1842"/>
            <a:chExt cx="1906" cy="2013"/>
          </a:xfrm>
        </p:grpSpPr>
        <p:sp>
          <p:nvSpPr>
            <p:cNvPr id="55325" name="AutoShape 24"/>
            <p:cNvSpPr>
              <a:spLocks noChangeArrowheads="1"/>
            </p:cNvSpPr>
            <p:nvPr/>
          </p:nvSpPr>
          <p:spPr bwMode="auto">
            <a:xfrm>
              <a:off x="1156" y="1842"/>
              <a:ext cx="1593" cy="1630"/>
            </a:xfrm>
            <a:prstGeom prst="rtTriangle">
              <a:avLst/>
            </a:prstGeom>
            <a:solidFill>
              <a:schemeClr val="accent1">
                <a:alpha val="18039"/>
              </a:schemeClr>
            </a:solidFill>
            <a:ln w="9525">
              <a:solidFill>
                <a:schemeClr val="tx1"/>
              </a:solidFill>
              <a:miter lim="800000"/>
              <a:headEnd/>
              <a:tailEnd/>
            </a:ln>
          </p:spPr>
          <p:txBody>
            <a:bodyPr wrap="none" anchor="ctr"/>
            <a:lstStyle/>
            <a:p>
              <a:pPr algn="ctr"/>
              <a:endParaRPr lang="fr-FR" altLang="fr-FR"/>
            </a:p>
          </p:txBody>
        </p:sp>
        <p:sp>
          <p:nvSpPr>
            <p:cNvPr id="55326" name="Text Box 25"/>
            <p:cNvSpPr txBox="1">
              <a:spLocks noChangeArrowheads="1"/>
            </p:cNvSpPr>
            <p:nvPr/>
          </p:nvSpPr>
          <p:spPr bwMode="auto">
            <a:xfrm>
              <a:off x="2641" y="3642"/>
              <a:ext cx="421" cy="213"/>
            </a:xfrm>
            <a:prstGeom prst="rect">
              <a:avLst/>
            </a:prstGeom>
            <a:noFill/>
            <a:ln w="9525">
              <a:noFill/>
              <a:miter lim="800000"/>
              <a:headEnd/>
              <a:tailEnd/>
            </a:ln>
          </p:spPr>
          <p:txBody>
            <a:bodyPr wrap="none">
              <a:spAutoFit/>
            </a:bodyPr>
            <a:lstStyle/>
            <a:p>
              <a:r>
                <a:rPr lang="fr-FR" altLang="fr-FR" sz="1600" b="1" dirty="0"/>
                <a:t>R/p</a:t>
              </a:r>
              <a:r>
                <a:rPr lang="fr-FR" altLang="fr-FR" sz="1600" b="1" baseline="-25000" dirty="0"/>
                <a:t>1</a:t>
              </a:r>
            </a:p>
          </p:txBody>
        </p:sp>
      </p:grpSp>
      <p:grpSp>
        <p:nvGrpSpPr>
          <p:cNvPr id="7" name="Group 26"/>
          <p:cNvGrpSpPr>
            <a:grpSpLocks/>
          </p:cNvGrpSpPr>
          <p:nvPr/>
        </p:nvGrpSpPr>
        <p:grpSpPr bwMode="auto">
          <a:xfrm>
            <a:off x="928662" y="3000372"/>
            <a:ext cx="2051051" cy="3148013"/>
            <a:chOff x="1156" y="1842"/>
            <a:chExt cx="1292" cy="1983"/>
          </a:xfrm>
        </p:grpSpPr>
        <p:sp>
          <p:nvSpPr>
            <p:cNvPr id="55323" name="AutoShape 27"/>
            <p:cNvSpPr>
              <a:spLocks noChangeArrowheads="1"/>
            </p:cNvSpPr>
            <p:nvPr/>
          </p:nvSpPr>
          <p:spPr bwMode="auto">
            <a:xfrm>
              <a:off x="1156" y="1842"/>
              <a:ext cx="908" cy="1633"/>
            </a:xfrm>
            <a:prstGeom prst="rtTriangle">
              <a:avLst/>
            </a:prstGeom>
            <a:solidFill>
              <a:srgbClr val="E5FFFF">
                <a:alpha val="58038"/>
              </a:srgbClr>
            </a:solidFill>
            <a:ln w="9525">
              <a:solidFill>
                <a:schemeClr val="tx1"/>
              </a:solidFill>
              <a:miter lim="800000"/>
              <a:headEnd/>
              <a:tailEnd/>
            </a:ln>
          </p:spPr>
          <p:txBody>
            <a:bodyPr wrap="none" anchor="ctr"/>
            <a:lstStyle/>
            <a:p>
              <a:endParaRPr lang="fr-FR" altLang="fr-FR"/>
            </a:p>
          </p:txBody>
        </p:sp>
        <p:sp>
          <p:nvSpPr>
            <p:cNvPr id="55324" name="Text Box 28"/>
            <p:cNvSpPr txBox="1">
              <a:spLocks noChangeArrowheads="1"/>
            </p:cNvSpPr>
            <p:nvPr/>
          </p:nvSpPr>
          <p:spPr bwMode="auto">
            <a:xfrm>
              <a:off x="1973" y="3612"/>
              <a:ext cx="475" cy="213"/>
            </a:xfrm>
            <a:prstGeom prst="rect">
              <a:avLst/>
            </a:prstGeom>
            <a:noFill/>
            <a:ln w="9525">
              <a:noFill/>
              <a:miter lim="800000"/>
              <a:headEnd/>
              <a:tailEnd/>
            </a:ln>
          </p:spPr>
          <p:txBody>
            <a:bodyPr wrap="none">
              <a:spAutoFit/>
            </a:bodyPr>
            <a:lstStyle/>
            <a:p>
              <a:r>
                <a:rPr lang="fr-FR" altLang="fr-FR" sz="1600" b="1" dirty="0" smtClean="0">
                  <a:solidFill>
                    <a:srgbClr val="FF0000"/>
                  </a:solidFill>
                </a:rPr>
                <a:t>R/p’</a:t>
              </a:r>
              <a:r>
                <a:rPr lang="fr-FR" altLang="fr-FR" sz="1600" b="1" baseline="-25000" dirty="0" smtClean="0">
                  <a:solidFill>
                    <a:srgbClr val="FF0000"/>
                  </a:solidFill>
                </a:rPr>
                <a:t>1</a:t>
              </a:r>
              <a:r>
                <a:rPr lang="fr-FR" altLang="fr-FR" sz="1600" baseline="-25000" dirty="0">
                  <a:solidFill>
                    <a:srgbClr val="0000FF"/>
                  </a:solidFill>
                </a:rPr>
                <a:t>’</a:t>
              </a:r>
            </a:p>
          </p:txBody>
        </p:sp>
      </p:grpSp>
      <p:sp>
        <p:nvSpPr>
          <p:cNvPr id="55307" name="Text Box 29"/>
          <p:cNvSpPr txBox="1">
            <a:spLocks noChangeArrowheads="1"/>
          </p:cNvSpPr>
          <p:nvPr/>
        </p:nvSpPr>
        <p:spPr bwMode="auto">
          <a:xfrm>
            <a:off x="2195513" y="5734050"/>
            <a:ext cx="504825" cy="366713"/>
          </a:xfrm>
          <a:prstGeom prst="rect">
            <a:avLst/>
          </a:prstGeom>
          <a:noFill/>
          <a:ln w="9525">
            <a:noFill/>
            <a:miter lim="800000"/>
            <a:headEnd/>
            <a:tailEnd/>
          </a:ln>
        </p:spPr>
        <p:txBody>
          <a:bodyPr>
            <a:spAutoFit/>
          </a:bodyPr>
          <a:lstStyle/>
          <a:p>
            <a:endParaRPr lang="fr-FR" altLang="fr-FR"/>
          </a:p>
        </p:txBody>
      </p:sp>
      <p:grpSp>
        <p:nvGrpSpPr>
          <p:cNvPr id="8" name="Group 31"/>
          <p:cNvGrpSpPr>
            <a:grpSpLocks/>
          </p:cNvGrpSpPr>
          <p:nvPr/>
        </p:nvGrpSpPr>
        <p:grpSpPr bwMode="auto">
          <a:xfrm>
            <a:off x="933421" y="4286256"/>
            <a:ext cx="793750" cy="1295400"/>
            <a:chOff x="1156" y="2659"/>
            <a:chExt cx="500" cy="816"/>
          </a:xfrm>
        </p:grpSpPr>
        <p:sp>
          <p:nvSpPr>
            <p:cNvPr id="55319" name="Oval 32"/>
            <p:cNvSpPr>
              <a:spLocks noChangeArrowheads="1"/>
            </p:cNvSpPr>
            <p:nvPr/>
          </p:nvSpPr>
          <p:spPr bwMode="auto">
            <a:xfrm>
              <a:off x="1565" y="2659"/>
              <a:ext cx="91" cy="77"/>
            </a:xfrm>
            <a:prstGeom prst="ellipse">
              <a:avLst/>
            </a:prstGeom>
            <a:solidFill>
              <a:srgbClr val="FF6600"/>
            </a:solidFill>
            <a:ln w="9525">
              <a:solidFill>
                <a:schemeClr val="tx1"/>
              </a:solidFill>
              <a:round/>
              <a:headEnd/>
              <a:tailEnd/>
            </a:ln>
          </p:spPr>
          <p:txBody>
            <a:bodyPr wrap="none" anchor="ctr"/>
            <a:lstStyle/>
            <a:p>
              <a:endParaRPr lang="fr-FR" altLang="fr-FR"/>
            </a:p>
          </p:txBody>
        </p:sp>
        <p:grpSp>
          <p:nvGrpSpPr>
            <p:cNvPr id="9" name="Group 33"/>
            <p:cNvGrpSpPr>
              <a:grpSpLocks/>
            </p:cNvGrpSpPr>
            <p:nvPr/>
          </p:nvGrpSpPr>
          <p:grpSpPr bwMode="auto">
            <a:xfrm>
              <a:off x="1156" y="2704"/>
              <a:ext cx="454" cy="771"/>
              <a:chOff x="1156" y="2704"/>
              <a:chExt cx="454" cy="771"/>
            </a:xfrm>
          </p:grpSpPr>
          <p:sp>
            <p:nvSpPr>
              <p:cNvPr id="55321" name="Line 34"/>
              <p:cNvSpPr>
                <a:spLocks noChangeShapeType="1"/>
              </p:cNvSpPr>
              <p:nvPr/>
            </p:nvSpPr>
            <p:spPr bwMode="auto">
              <a:xfrm>
                <a:off x="1610" y="2704"/>
                <a:ext cx="0" cy="771"/>
              </a:xfrm>
              <a:prstGeom prst="line">
                <a:avLst/>
              </a:prstGeom>
              <a:noFill/>
              <a:ln w="19050">
                <a:solidFill>
                  <a:srgbClr val="FF6600"/>
                </a:solidFill>
                <a:prstDash val="dash"/>
                <a:round/>
                <a:headEnd/>
                <a:tailEnd/>
              </a:ln>
            </p:spPr>
            <p:txBody>
              <a:bodyPr/>
              <a:lstStyle/>
              <a:p>
                <a:endParaRPr lang="fr-FR"/>
              </a:p>
            </p:txBody>
          </p:sp>
          <p:sp>
            <p:nvSpPr>
              <p:cNvPr id="55322" name="Line 35"/>
              <p:cNvSpPr>
                <a:spLocks noChangeShapeType="1"/>
              </p:cNvSpPr>
              <p:nvPr/>
            </p:nvSpPr>
            <p:spPr bwMode="auto">
              <a:xfrm flipH="1" flipV="1">
                <a:off x="1156" y="2704"/>
                <a:ext cx="454" cy="0"/>
              </a:xfrm>
              <a:prstGeom prst="line">
                <a:avLst/>
              </a:prstGeom>
              <a:noFill/>
              <a:ln w="19050">
                <a:solidFill>
                  <a:srgbClr val="FF6600"/>
                </a:solidFill>
                <a:prstDash val="dash"/>
                <a:round/>
                <a:headEnd/>
                <a:tailEnd/>
              </a:ln>
            </p:spPr>
            <p:txBody>
              <a:bodyPr/>
              <a:lstStyle/>
              <a:p>
                <a:endParaRPr lang="fr-FR"/>
              </a:p>
            </p:txBody>
          </p:sp>
        </p:grpSp>
      </p:grpSp>
      <p:sp>
        <p:nvSpPr>
          <p:cNvPr id="380970" name="Text Box 42"/>
          <p:cNvSpPr txBox="1">
            <a:spLocks noChangeArrowheads="1"/>
          </p:cNvSpPr>
          <p:nvPr/>
        </p:nvSpPr>
        <p:spPr bwMode="auto">
          <a:xfrm>
            <a:off x="5500694" y="1571612"/>
            <a:ext cx="3392481" cy="4401205"/>
          </a:xfrm>
          <a:prstGeom prst="rect">
            <a:avLst/>
          </a:prstGeom>
          <a:noFill/>
          <a:ln w="9525">
            <a:noFill/>
            <a:miter lim="800000"/>
            <a:headEnd/>
            <a:tailEnd/>
          </a:ln>
          <a:effectLst/>
        </p:spPr>
        <p:txBody>
          <a:bodyPr wrap="square">
            <a:spAutoFit/>
          </a:bodyPr>
          <a:lstStyle/>
          <a:p>
            <a:pPr algn="just">
              <a:defRPr/>
            </a:pPr>
            <a:r>
              <a:rPr lang="fr-FR" sz="2000" dirty="0">
                <a:latin typeface="+mj-lt"/>
              </a:rPr>
              <a:t>Pour un </a:t>
            </a:r>
            <a:r>
              <a:rPr lang="fr-FR" sz="2000" b="1" dirty="0">
                <a:solidFill>
                  <a:schemeClr val="tx2"/>
                </a:solidFill>
                <a:effectLst>
                  <a:outerShdw blurRad="38100" dist="38100" dir="2700000" algn="tl">
                    <a:srgbClr val="C0C0C0"/>
                  </a:outerShdw>
                </a:effectLst>
                <a:latin typeface="+mj-lt"/>
              </a:rPr>
              <a:t>bien normal</a:t>
            </a:r>
            <a:r>
              <a:rPr lang="fr-FR" sz="2000" dirty="0">
                <a:effectLst>
                  <a:outerShdw blurRad="38100" dist="38100" dir="2700000" algn="tl">
                    <a:srgbClr val="C0C0C0"/>
                  </a:outerShdw>
                </a:effectLst>
                <a:latin typeface="+mj-lt"/>
              </a:rPr>
              <a:t>,</a:t>
            </a:r>
            <a:r>
              <a:rPr lang="fr-FR" sz="2000" dirty="0">
                <a:latin typeface="+mj-lt"/>
              </a:rPr>
              <a:t> </a:t>
            </a:r>
            <a:r>
              <a:rPr lang="fr-FR" sz="2000" dirty="0" smtClean="0">
                <a:latin typeface="+mj-lt"/>
              </a:rPr>
              <a:t>la demande individuelle du bien en fonction de son prix est décroissante.</a:t>
            </a:r>
          </a:p>
          <a:p>
            <a:pPr algn="just">
              <a:buFont typeface="Symbol" pitchFamily="18" charset="2"/>
              <a:buChar char="Þ"/>
              <a:defRPr/>
            </a:pPr>
            <a:r>
              <a:rPr lang="fr-FR" sz="2000" dirty="0" smtClean="0">
                <a:latin typeface="+mj-lt"/>
              </a:rPr>
              <a:t>Si le prix du bien 1 continue à augmenter,  on en déduit le </a:t>
            </a:r>
            <a:r>
              <a:rPr lang="fr-FR" sz="2000" b="1" u="sng" dirty="0" smtClean="0">
                <a:solidFill>
                  <a:schemeClr val="tx2"/>
                </a:solidFill>
                <a:effectLst>
                  <a:outerShdw blurRad="38100" dist="38100" dir="2700000" algn="tl">
                    <a:srgbClr val="C0C0C0"/>
                  </a:outerShdw>
                </a:effectLst>
                <a:latin typeface="+mj-lt"/>
              </a:rPr>
              <a:t>sentier d’expansion des prix</a:t>
            </a:r>
            <a:r>
              <a:rPr lang="fr-FR" sz="2000" b="1" dirty="0" smtClean="0">
                <a:solidFill>
                  <a:schemeClr val="tx2"/>
                </a:solidFill>
                <a:effectLst>
                  <a:outerShdw blurRad="38100" dist="38100" dir="2700000" algn="tl">
                    <a:srgbClr val="C0C0C0"/>
                  </a:outerShdw>
                </a:effectLst>
                <a:latin typeface="+mj-lt"/>
              </a:rPr>
              <a:t>.</a:t>
            </a:r>
          </a:p>
          <a:p>
            <a:pPr algn="just">
              <a:buFont typeface="Symbol" pitchFamily="18" charset="2"/>
              <a:buChar char="Þ"/>
              <a:defRPr/>
            </a:pPr>
            <a:r>
              <a:rPr lang="fr-FR" sz="2000" b="1" dirty="0" smtClean="0">
                <a:solidFill>
                  <a:schemeClr val="tx2"/>
                </a:solidFill>
                <a:effectLst>
                  <a:outerShdw blurRad="38100" dist="38100" dir="2700000" algn="tl">
                    <a:srgbClr val="C0C0C0"/>
                  </a:outerShdw>
                </a:effectLst>
                <a:latin typeface="+mj-lt"/>
              </a:rPr>
              <a:t> </a:t>
            </a:r>
            <a:r>
              <a:rPr lang="fr-FR" sz="2000" dirty="0" smtClean="0">
                <a:latin typeface="+mj-lt"/>
              </a:rPr>
              <a:t>on peut en déduire </a:t>
            </a:r>
            <a:r>
              <a:rPr lang="fr-FR" sz="2000" b="1" dirty="0" smtClean="0">
                <a:solidFill>
                  <a:schemeClr val="tx2"/>
                </a:solidFill>
                <a:effectLst>
                  <a:outerShdw blurRad="38100" dist="38100" dir="2700000" algn="tl">
                    <a:srgbClr val="C0C0C0"/>
                  </a:outerShdw>
                </a:effectLst>
                <a:latin typeface="+mj-lt"/>
              </a:rPr>
              <a:t>la courbe consommation/prix </a:t>
            </a:r>
            <a:r>
              <a:rPr lang="fr-FR" sz="2000" dirty="0" smtClean="0">
                <a:latin typeface="+mj-lt"/>
              </a:rPr>
              <a:t>: </a:t>
            </a:r>
            <a:r>
              <a:rPr lang="fr-FR" sz="2000" u="sng" dirty="0" smtClean="0">
                <a:latin typeface="+mj-lt"/>
              </a:rPr>
              <a:t>Elle représente l’ensemble des points optimum de consommation lorsque le prix d’un seul bien varie.</a:t>
            </a:r>
            <a:r>
              <a:rPr lang="fr-FR" sz="2000" u="sng" dirty="0" smtClean="0"/>
              <a:t> </a:t>
            </a:r>
            <a:endParaRPr lang="fr-FR" sz="2000" u="sng" dirty="0"/>
          </a:p>
        </p:txBody>
      </p:sp>
      <p:sp>
        <p:nvSpPr>
          <p:cNvPr id="380971" name="Freeform 43"/>
          <p:cNvSpPr>
            <a:spLocks/>
          </p:cNvSpPr>
          <p:nvPr/>
        </p:nvSpPr>
        <p:spPr bwMode="auto">
          <a:xfrm>
            <a:off x="1214414" y="2643182"/>
            <a:ext cx="1871662" cy="2022475"/>
          </a:xfrm>
          <a:custGeom>
            <a:avLst/>
            <a:gdLst>
              <a:gd name="T0" fmla="*/ 0 w 637"/>
              <a:gd name="T1" fmla="*/ 2147483647 h 926"/>
              <a:gd name="T2" fmla="*/ 2147483647 w 637"/>
              <a:gd name="T3" fmla="*/ 2147483647 h 926"/>
              <a:gd name="T4" fmla="*/ 2147483647 w 637"/>
              <a:gd name="T5" fmla="*/ 2147483647 h 926"/>
              <a:gd name="T6" fmla="*/ 2147483647 w 637"/>
              <a:gd name="T7" fmla="*/ 2147483647 h 926"/>
              <a:gd name="T8" fmla="*/ 2147483647 w 637"/>
              <a:gd name="T9" fmla="*/ 2147483647 h 926"/>
              <a:gd name="T10" fmla="*/ 2147483647 w 637"/>
              <a:gd name="T11" fmla="*/ 0 h 926"/>
              <a:gd name="T12" fmla="*/ 0 60000 65536"/>
              <a:gd name="T13" fmla="*/ 0 60000 65536"/>
              <a:gd name="T14" fmla="*/ 0 60000 65536"/>
              <a:gd name="T15" fmla="*/ 0 60000 65536"/>
              <a:gd name="T16" fmla="*/ 0 60000 65536"/>
              <a:gd name="T17" fmla="*/ 0 60000 65536"/>
              <a:gd name="T18" fmla="*/ 0 w 637"/>
              <a:gd name="T19" fmla="*/ 0 h 926"/>
              <a:gd name="T20" fmla="*/ 637 w 637"/>
              <a:gd name="T21" fmla="*/ 926 h 926"/>
            </a:gdLst>
            <a:ahLst/>
            <a:cxnLst>
              <a:cxn ang="T12">
                <a:pos x="T0" y="T1"/>
              </a:cxn>
              <a:cxn ang="T13">
                <a:pos x="T2" y="T3"/>
              </a:cxn>
              <a:cxn ang="T14">
                <a:pos x="T4" y="T5"/>
              </a:cxn>
              <a:cxn ang="T15">
                <a:pos x="T6" y="T7"/>
              </a:cxn>
              <a:cxn ang="T16">
                <a:pos x="T8" y="T9"/>
              </a:cxn>
              <a:cxn ang="T17">
                <a:pos x="T10" y="T11"/>
              </a:cxn>
            </a:cxnLst>
            <a:rect l="T18" t="T19" r="T20" b="T21"/>
            <a:pathLst>
              <a:path w="637" h="926">
                <a:moveTo>
                  <a:pt x="0" y="926"/>
                </a:moveTo>
                <a:cubicBezTo>
                  <a:pt x="58" y="875"/>
                  <a:pt x="117" y="824"/>
                  <a:pt x="171" y="778"/>
                </a:cubicBezTo>
                <a:cubicBezTo>
                  <a:pt x="225" y="732"/>
                  <a:pt x="273" y="707"/>
                  <a:pt x="326" y="652"/>
                </a:cubicBezTo>
                <a:cubicBezTo>
                  <a:pt x="379" y="597"/>
                  <a:pt x="444" y="519"/>
                  <a:pt x="489" y="445"/>
                </a:cubicBezTo>
                <a:cubicBezTo>
                  <a:pt x="534" y="371"/>
                  <a:pt x="568" y="282"/>
                  <a:pt x="593" y="208"/>
                </a:cubicBezTo>
                <a:cubicBezTo>
                  <a:pt x="618" y="134"/>
                  <a:pt x="627" y="67"/>
                  <a:pt x="637" y="0"/>
                </a:cubicBezTo>
              </a:path>
            </a:pathLst>
          </a:custGeom>
          <a:noFill/>
          <a:ln w="25400">
            <a:solidFill>
              <a:srgbClr val="FF6600"/>
            </a:solidFill>
            <a:round/>
            <a:headEnd/>
            <a:tailEnd/>
          </a:ln>
        </p:spPr>
        <p:txBody>
          <a:bodyPr wrap="none" anchor="ctr"/>
          <a:lstStyle/>
          <a:p>
            <a:endParaRPr lang="fr-FR"/>
          </a:p>
        </p:txBody>
      </p:sp>
      <p:cxnSp>
        <p:nvCxnSpPr>
          <p:cNvPr id="47" name="Connecteur droit avec flèche 46"/>
          <p:cNvCxnSpPr>
            <a:endCxn id="55307" idx="0"/>
          </p:cNvCxnSpPr>
          <p:nvPr/>
        </p:nvCxnSpPr>
        <p:spPr>
          <a:xfrm rot="10800000" flipV="1">
            <a:off x="2447926" y="5715016"/>
            <a:ext cx="981066" cy="190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p:nvPr/>
        </p:nvCxnSpPr>
        <p:spPr>
          <a:xfrm rot="5400000">
            <a:off x="633393" y="4224335"/>
            <a:ext cx="30558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75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675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6758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28728" y="5715016"/>
            <a:ext cx="209550" cy="238125"/>
          </a:xfrm>
          <a:prstGeom prst="rect">
            <a:avLst/>
          </a:prstGeom>
          <a:noFill/>
        </p:spPr>
      </p:pic>
      <p:sp>
        <p:nvSpPr>
          <p:cNvPr id="6759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67589"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4429132"/>
            <a:ext cx="209550" cy="238125"/>
          </a:xfrm>
          <a:prstGeom prst="rect">
            <a:avLst/>
          </a:prstGeom>
          <a:noFill/>
        </p:spPr>
      </p:pic>
      <p:sp>
        <p:nvSpPr>
          <p:cNvPr id="6759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67591"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1928794" y="5715016"/>
            <a:ext cx="209550" cy="238125"/>
          </a:xfrm>
          <a:prstGeom prst="rect">
            <a:avLst/>
          </a:prstGeom>
          <a:noFill/>
        </p:spPr>
      </p:pic>
      <p:sp>
        <p:nvSpPr>
          <p:cNvPr id="6759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67593" name="Picture 9"/>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14348" y="3857628"/>
            <a:ext cx="209550" cy="238125"/>
          </a:xfrm>
          <a:prstGeom prst="rect">
            <a:avLst/>
          </a:prstGeom>
          <a:noFill/>
        </p:spPr>
      </p:pic>
      <p:cxnSp>
        <p:nvCxnSpPr>
          <p:cNvPr id="66" name="Connecteur droit avec flèche 65"/>
          <p:cNvCxnSpPr/>
          <p:nvPr/>
        </p:nvCxnSpPr>
        <p:spPr>
          <a:xfrm rot="10800000">
            <a:off x="1643042" y="5715016"/>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Connecteur droit avec flèche 69"/>
          <p:cNvCxnSpPr/>
          <p:nvPr/>
        </p:nvCxnSpPr>
        <p:spPr>
          <a:xfrm rot="5400000">
            <a:off x="3036083" y="2393149"/>
            <a:ext cx="571504"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428992" y="2071678"/>
            <a:ext cx="1714512" cy="1015663"/>
          </a:xfrm>
          <a:prstGeom prst="rect">
            <a:avLst/>
          </a:prstGeom>
        </p:spPr>
        <p:txBody>
          <a:bodyPr wrap="square">
            <a:spAutoFit/>
          </a:bodyPr>
          <a:lstStyle/>
          <a:p>
            <a:pPr algn="ctr"/>
            <a:r>
              <a:rPr lang="fr-FR" sz="2000" b="1" u="sng" dirty="0" smtClean="0">
                <a:solidFill>
                  <a:schemeClr val="tx2"/>
                </a:solidFill>
                <a:latin typeface="+mj-lt"/>
              </a:rPr>
              <a:t>sentier d’expansion des prix</a:t>
            </a:r>
            <a:endParaRPr lang="fr-FR" sz="2000" b="1" u="sng" dirty="0">
              <a:latin typeface="+mj-lt"/>
            </a:endParaRPr>
          </a:p>
        </p:txBody>
      </p:sp>
      <p:sp>
        <p:nvSpPr>
          <p:cNvPr id="74" name="Text Box 25"/>
          <p:cNvSpPr txBox="1">
            <a:spLocks noChangeArrowheads="1"/>
          </p:cNvSpPr>
          <p:nvPr/>
        </p:nvSpPr>
        <p:spPr bwMode="auto">
          <a:xfrm>
            <a:off x="214282" y="2786058"/>
            <a:ext cx="668773" cy="338554"/>
          </a:xfrm>
          <a:prstGeom prst="rect">
            <a:avLst/>
          </a:prstGeom>
          <a:noFill/>
          <a:ln w="9525">
            <a:noFill/>
            <a:miter lim="800000"/>
            <a:headEnd/>
            <a:tailEnd/>
          </a:ln>
        </p:spPr>
        <p:txBody>
          <a:bodyPr wrap="none">
            <a:spAutoFit/>
          </a:bodyPr>
          <a:lstStyle/>
          <a:p>
            <a:r>
              <a:rPr lang="fr-FR" altLang="fr-FR" sz="1600" b="1" dirty="0" smtClean="0"/>
              <a:t>R/p</a:t>
            </a:r>
            <a:r>
              <a:rPr lang="fr-FR" altLang="fr-FR" sz="1600" b="1" baseline="-25000" dirty="0" smtClean="0"/>
              <a:t>2</a:t>
            </a:r>
            <a:endParaRPr lang="fr-FR" altLang="fr-FR" sz="1600" b="1" baseline="-25000" dirty="0"/>
          </a:p>
        </p:txBody>
      </p:sp>
      <p:sp>
        <p:nvSpPr>
          <p:cNvPr id="281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093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097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09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0" grpId="0" animBg="1"/>
      <p:bldP spid="380931" grpId="0" build="p"/>
      <p:bldP spid="380970" grpId="0"/>
      <p:bldP spid="38097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57200" y="571480"/>
            <a:ext cx="6329378" cy="481033"/>
          </a:xfrm>
        </p:spPr>
        <p:txBody>
          <a:bodyPr/>
          <a:lstStyle/>
          <a:p>
            <a:pPr marL="274320" indent="-274320" eaLnBrk="1" fontAlgn="auto" hangingPunct="1">
              <a:lnSpc>
                <a:spcPct val="90000"/>
              </a:lnSpc>
              <a:spcAft>
                <a:spcPts val="0"/>
              </a:spcAft>
              <a:defRPr/>
            </a:pPr>
            <a:r>
              <a:rPr lang="fr-FR" sz="2800" b="1" dirty="0" smtClean="0">
                <a:solidFill>
                  <a:schemeClr val="accent1">
                    <a:lumMod val="75000"/>
                  </a:schemeClr>
                </a:solidFill>
              </a:rPr>
              <a:t>2-  Variation de prix à revenu constant</a:t>
            </a:r>
            <a:endParaRPr lang="fr-FR" sz="2800" b="1" dirty="0">
              <a:solidFill>
                <a:schemeClr val="accent1">
                  <a:lumMod val="75000"/>
                </a:schemeClr>
              </a:solidFill>
            </a:endParaRPr>
          </a:p>
        </p:txBody>
      </p:sp>
      <p:sp>
        <p:nvSpPr>
          <p:cNvPr id="382979" name="Rectangle 3"/>
          <p:cNvSpPr>
            <a:spLocks noGrp="1" noChangeArrowheads="1"/>
          </p:cNvSpPr>
          <p:nvPr>
            <p:ph type="body" sz="half" idx="2"/>
          </p:nvPr>
        </p:nvSpPr>
        <p:spPr>
          <a:xfrm>
            <a:off x="4643438" y="2428868"/>
            <a:ext cx="4286250" cy="3286148"/>
          </a:xfrm>
        </p:spPr>
        <p:txBody>
          <a:bodyPr/>
          <a:lstStyle/>
          <a:p>
            <a:pPr algn="just" eaLnBrk="1" hangingPunct="1">
              <a:lnSpc>
                <a:spcPct val="80000"/>
              </a:lnSpc>
            </a:pPr>
            <a:r>
              <a:rPr lang="fr-FR" altLang="fr-FR" sz="2000" dirty="0" smtClean="0">
                <a:latin typeface="+mj-lt"/>
              </a:rPr>
              <a:t>La courbe de demande d’un bien, associe à chaque prix de ce bien le choix optimal de consommation </a:t>
            </a:r>
          </a:p>
          <a:p>
            <a:pPr algn="just" eaLnBrk="1" hangingPunct="1">
              <a:lnSpc>
                <a:spcPct val="80000"/>
              </a:lnSpc>
              <a:buNone/>
            </a:pPr>
            <a:endParaRPr lang="fr-FR" altLang="fr-FR" sz="2000" dirty="0" smtClean="0">
              <a:latin typeface="+mj-lt"/>
            </a:endParaRPr>
          </a:p>
          <a:p>
            <a:pPr algn="just" eaLnBrk="1" hangingPunct="1">
              <a:lnSpc>
                <a:spcPct val="80000"/>
              </a:lnSpc>
              <a:buNone/>
            </a:pPr>
            <a:endParaRPr lang="fr-FR" altLang="fr-FR" sz="2000" dirty="0" smtClean="0">
              <a:latin typeface="+mj-lt"/>
            </a:endParaRPr>
          </a:p>
          <a:p>
            <a:pPr algn="just" eaLnBrk="1" hangingPunct="1">
              <a:lnSpc>
                <a:spcPct val="80000"/>
              </a:lnSpc>
            </a:pPr>
            <a:r>
              <a:rPr lang="fr-FR" altLang="fr-FR" sz="2000" b="1" dirty="0" smtClean="0">
                <a:latin typeface="+mj-lt"/>
              </a:rPr>
              <a:t>Rappel</a:t>
            </a:r>
            <a:r>
              <a:rPr lang="fr-FR" altLang="fr-FR" sz="2000" dirty="0" smtClean="0">
                <a:latin typeface="+mj-lt"/>
              </a:rPr>
              <a:t> : La demande globale pour un bien donné est la somme de toutes les demandes individuelles.</a:t>
            </a:r>
          </a:p>
          <a:p>
            <a:pPr algn="just" eaLnBrk="1" hangingPunct="1">
              <a:lnSpc>
                <a:spcPct val="80000"/>
              </a:lnSpc>
              <a:buFontTx/>
              <a:buNone/>
            </a:pPr>
            <a:r>
              <a:rPr lang="fr-FR" altLang="fr-FR" sz="2000" dirty="0" smtClean="0">
                <a:latin typeface="+mj-lt"/>
              </a:rPr>
              <a:t>	=&gt; Elle dépend du prix des différents biens de l ’économie</a:t>
            </a:r>
            <a:endParaRPr lang="fr-FR" altLang="fr-FR" sz="1800" dirty="0" smtClean="0"/>
          </a:p>
        </p:txBody>
      </p:sp>
      <p:sp>
        <p:nvSpPr>
          <p:cNvPr id="63494" name="Espace réservé du numéro de diapositive 1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D6ED5E5-A16D-4559-A4C0-3990C789B44C}" type="slidenum">
              <a:rPr lang="fr-FR" smtClean="0"/>
              <a:pPr>
                <a:defRPr/>
              </a:pPr>
              <a:t>37</a:t>
            </a:fld>
            <a:endParaRPr lang="fr-FR" smtClean="0"/>
          </a:p>
        </p:txBody>
      </p:sp>
      <p:grpSp>
        <p:nvGrpSpPr>
          <p:cNvPr id="2" name="Group 4"/>
          <p:cNvGrpSpPr>
            <a:grpSpLocks/>
          </p:cNvGrpSpPr>
          <p:nvPr/>
        </p:nvGrpSpPr>
        <p:grpSpPr bwMode="auto">
          <a:xfrm>
            <a:off x="285720" y="2428868"/>
            <a:ext cx="4143404" cy="3786213"/>
            <a:chOff x="295" y="1298"/>
            <a:chExt cx="2547" cy="2530"/>
          </a:xfrm>
        </p:grpSpPr>
        <p:sp>
          <p:nvSpPr>
            <p:cNvPr id="56329" name="Line 5"/>
            <p:cNvSpPr>
              <a:spLocks noChangeShapeType="1"/>
            </p:cNvSpPr>
            <p:nvPr/>
          </p:nvSpPr>
          <p:spPr bwMode="auto">
            <a:xfrm>
              <a:off x="703" y="1344"/>
              <a:ext cx="0" cy="2256"/>
            </a:xfrm>
            <a:prstGeom prst="line">
              <a:avLst/>
            </a:prstGeom>
            <a:noFill/>
            <a:ln w="9525">
              <a:solidFill>
                <a:schemeClr val="tx1"/>
              </a:solidFill>
              <a:round/>
              <a:headEnd type="arrow" w="med" len="med"/>
              <a:tailEnd/>
            </a:ln>
          </p:spPr>
          <p:txBody>
            <a:bodyPr/>
            <a:lstStyle/>
            <a:p>
              <a:endParaRPr lang="fr-FR"/>
            </a:p>
          </p:txBody>
        </p:sp>
        <p:sp>
          <p:nvSpPr>
            <p:cNvPr id="56330" name="Line 6"/>
            <p:cNvSpPr>
              <a:spLocks noChangeShapeType="1"/>
            </p:cNvSpPr>
            <p:nvPr/>
          </p:nvSpPr>
          <p:spPr bwMode="auto">
            <a:xfrm>
              <a:off x="703" y="3612"/>
              <a:ext cx="1824" cy="0"/>
            </a:xfrm>
            <a:prstGeom prst="line">
              <a:avLst/>
            </a:prstGeom>
            <a:noFill/>
            <a:ln w="9525">
              <a:solidFill>
                <a:schemeClr val="tx1"/>
              </a:solidFill>
              <a:round/>
              <a:headEnd/>
              <a:tailEnd type="arrow" w="med" len="med"/>
            </a:ln>
          </p:spPr>
          <p:txBody>
            <a:bodyPr/>
            <a:lstStyle/>
            <a:p>
              <a:endParaRPr lang="fr-FR"/>
            </a:p>
          </p:txBody>
        </p:sp>
        <p:sp>
          <p:nvSpPr>
            <p:cNvPr id="56331" name="Text Box 7"/>
            <p:cNvSpPr txBox="1">
              <a:spLocks noChangeArrowheads="1"/>
            </p:cNvSpPr>
            <p:nvPr/>
          </p:nvSpPr>
          <p:spPr bwMode="auto">
            <a:xfrm>
              <a:off x="295" y="1298"/>
              <a:ext cx="242" cy="216"/>
            </a:xfrm>
            <a:prstGeom prst="rect">
              <a:avLst/>
            </a:prstGeom>
            <a:noFill/>
            <a:ln w="9525">
              <a:noFill/>
              <a:miter lim="800000"/>
              <a:headEnd/>
              <a:tailEnd/>
            </a:ln>
          </p:spPr>
          <p:txBody>
            <a:bodyPr wrap="none">
              <a:spAutoFit/>
            </a:bodyPr>
            <a:lstStyle/>
            <a:p>
              <a:r>
                <a:rPr lang="fr-FR" altLang="fr-FR" i="1"/>
                <a:t>p</a:t>
              </a:r>
              <a:r>
                <a:rPr lang="fr-FR" altLang="fr-FR" i="1" baseline="-25000"/>
                <a:t>1</a:t>
              </a:r>
            </a:p>
          </p:txBody>
        </p:sp>
        <p:sp>
          <p:nvSpPr>
            <p:cNvPr id="56332" name="Text Box 8"/>
            <p:cNvSpPr txBox="1">
              <a:spLocks noChangeArrowheads="1"/>
            </p:cNvSpPr>
            <p:nvPr/>
          </p:nvSpPr>
          <p:spPr bwMode="auto">
            <a:xfrm>
              <a:off x="2608" y="3612"/>
              <a:ext cx="234" cy="216"/>
            </a:xfrm>
            <a:prstGeom prst="rect">
              <a:avLst/>
            </a:prstGeom>
            <a:noFill/>
            <a:ln w="9525">
              <a:noFill/>
              <a:miter lim="800000"/>
              <a:headEnd/>
              <a:tailEnd/>
            </a:ln>
          </p:spPr>
          <p:txBody>
            <a:bodyPr wrap="none">
              <a:spAutoFit/>
            </a:bodyPr>
            <a:lstStyle/>
            <a:p>
              <a:r>
                <a:rPr lang="fr-FR" altLang="fr-FR" i="1"/>
                <a:t>x</a:t>
              </a:r>
              <a:r>
                <a:rPr lang="fr-FR" altLang="fr-FR" i="1" baseline="-25000"/>
                <a:t>1</a:t>
              </a:r>
            </a:p>
          </p:txBody>
        </p:sp>
      </p:grpSp>
      <p:grpSp>
        <p:nvGrpSpPr>
          <p:cNvPr id="3" name="Group 9"/>
          <p:cNvGrpSpPr>
            <a:grpSpLocks/>
          </p:cNvGrpSpPr>
          <p:nvPr/>
        </p:nvGrpSpPr>
        <p:grpSpPr bwMode="auto">
          <a:xfrm>
            <a:off x="1357290" y="2500306"/>
            <a:ext cx="2643188" cy="3079750"/>
            <a:chOff x="884" y="1253"/>
            <a:chExt cx="1665" cy="1940"/>
          </a:xfrm>
        </p:grpSpPr>
        <p:sp>
          <p:nvSpPr>
            <p:cNvPr id="56327" name="Arc 10"/>
            <p:cNvSpPr>
              <a:spLocks/>
            </p:cNvSpPr>
            <p:nvPr/>
          </p:nvSpPr>
          <p:spPr bwMode="auto">
            <a:xfrm rot="-86051" flipH="1" flipV="1">
              <a:off x="884" y="1253"/>
              <a:ext cx="1364" cy="1940"/>
            </a:xfrm>
            <a:custGeom>
              <a:avLst/>
              <a:gdLst>
                <a:gd name="T0" fmla="*/ 0 w 21531"/>
                <a:gd name="T1" fmla="*/ 0 h 21600"/>
                <a:gd name="T2" fmla="*/ 0 w 21531"/>
                <a:gd name="T3" fmla="*/ 0 h 21600"/>
                <a:gd name="T4" fmla="*/ 0 w 21531"/>
                <a:gd name="T5" fmla="*/ 0 h 21600"/>
                <a:gd name="T6" fmla="*/ 0 60000 65536"/>
                <a:gd name="T7" fmla="*/ 0 60000 65536"/>
                <a:gd name="T8" fmla="*/ 0 60000 65536"/>
                <a:gd name="T9" fmla="*/ 0 w 21531"/>
                <a:gd name="T10" fmla="*/ 0 h 21600"/>
                <a:gd name="T11" fmla="*/ 21531 w 21531"/>
                <a:gd name="T12" fmla="*/ 21600 h 21600"/>
              </a:gdLst>
              <a:ahLst/>
              <a:cxnLst>
                <a:cxn ang="T6">
                  <a:pos x="T0" y="T1"/>
                </a:cxn>
                <a:cxn ang="T7">
                  <a:pos x="T2" y="T3"/>
                </a:cxn>
                <a:cxn ang="T8">
                  <a:pos x="T4" y="T5"/>
                </a:cxn>
              </a:cxnLst>
              <a:rect l="T9" t="T10" r="T11" b="T12"/>
              <a:pathLst>
                <a:path w="21531" h="21600" fill="none" extrusionOk="0">
                  <a:moveTo>
                    <a:pt x="-1" y="0"/>
                  </a:moveTo>
                  <a:cubicBezTo>
                    <a:pt x="11259" y="0"/>
                    <a:pt x="20630" y="8649"/>
                    <a:pt x="21530" y="19873"/>
                  </a:cubicBezTo>
                </a:path>
                <a:path w="21531" h="21600" stroke="0" extrusionOk="0">
                  <a:moveTo>
                    <a:pt x="-1" y="0"/>
                  </a:moveTo>
                  <a:cubicBezTo>
                    <a:pt x="11259" y="0"/>
                    <a:pt x="20630" y="8649"/>
                    <a:pt x="21530" y="19873"/>
                  </a:cubicBezTo>
                  <a:lnTo>
                    <a:pt x="0" y="21600"/>
                  </a:lnTo>
                  <a:lnTo>
                    <a:pt x="-1" y="0"/>
                  </a:lnTo>
                  <a:close/>
                </a:path>
              </a:pathLst>
            </a:custGeom>
            <a:noFill/>
            <a:ln w="9525">
              <a:solidFill>
                <a:schemeClr val="tx1"/>
              </a:solidFill>
              <a:round/>
              <a:headEnd/>
              <a:tailEnd/>
            </a:ln>
          </p:spPr>
          <p:txBody>
            <a:bodyPr wrap="none" anchor="ctr"/>
            <a:lstStyle/>
            <a:p>
              <a:endParaRPr lang="fr-FR"/>
            </a:p>
          </p:txBody>
        </p:sp>
        <p:sp>
          <p:nvSpPr>
            <p:cNvPr id="56328" name="Text Box 11"/>
            <p:cNvSpPr txBox="1">
              <a:spLocks noChangeArrowheads="1"/>
            </p:cNvSpPr>
            <p:nvPr/>
          </p:nvSpPr>
          <p:spPr bwMode="auto">
            <a:xfrm>
              <a:off x="1111" y="1447"/>
              <a:ext cx="1438" cy="640"/>
            </a:xfrm>
            <a:prstGeom prst="rect">
              <a:avLst/>
            </a:prstGeom>
            <a:noFill/>
            <a:ln w="9525">
              <a:noFill/>
              <a:miter lim="800000"/>
              <a:headEnd/>
              <a:tailEnd/>
            </a:ln>
          </p:spPr>
          <p:txBody>
            <a:bodyPr wrap="square">
              <a:spAutoFit/>
            </a:bodyPr>
            <a:lstStyle/>
            <a:p>
              <a:pPr algn="ctr"/>
              <a:r>
                <a:rPr lang="fr-FR" altLang="fr-FR" sz="2000" dirty="0">
                  <a:latin typeface="+mj-lt"/>
                </a:rPr>
                <a:t>Courbe de demande individuel du bien 1</a:t>
              </a:r>
            </a:p>
          </p:txBody>
        </p:sp>
      </p:grpSp>
      <p:sp>
        <p:nvSpPr>
          <p:cNvPr id="282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82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86446" y="3286124"/>
            <a:ext cx="1533525" cy="323850"/>
          </a:xfrm>
          <a:prstGeom prst="rect">
            <a:avLst/>
          </a:prstGeom>
          <a:noFill/>
        </p:spPr>
      </p:pic>
      <p:sp>
        <p:nvSpPr>
          <p:cNvPr id="15" name="Rectangle 2"/>
          <p:cNvSpPr>
            <a:spLocks noChangeArrowheads="1"/>
          </p:cNvSpPr>
          <p:nvPr/>
        </p:nvSpPr>
        <p:spPr bwMode="auto">
          <a:xfrm>
            <a:off x="214282" y="1214422"/>
            <a:ext cx="8501122" cy="1214446"/>
          </a:xfrm>
          <a:prstGeom prst="rect">
            <a:avLst/>
          </a:prstGeom>
          <a:solidFill>
            <a:srgbClr val="FFFFFF"/>
          </a:solidFill>
          <a:ln w="9525">
            <a:noFill/>
            <a:miter lim="800000"/>
            <a:headEnd/>
            <a:tailEnd/>
          </a:ln>
        </p:spPr>
        <p:txBody>
          <a:bodyPr/>
          <a:lstStyle/>
          <a:p>
            <a:pPr marL="342900" indent="-342900" algn="just">
              <a:spcBef>
                <a:spcPct val="20000"/>
              </a:spcBef>
            </a:pPr>
            <a:r>
              <a:rPr lang="fr-FR" altLang="fr-FR" dirty="0" smtClean="0">
                <a:latin typeface="+mj-lt"/>
              </a:rPr>
              <a:t>  Si nous reportons la demande pour le bien 1dans le plan (</a:t>
            </a:r>
            <a:r>
              <a:rPr lang="fr-FR" dirty="0" smtClean="0"/>
              <a:t>X</a:t>
            </a:r>
            <a:r>
              <a:rPr lang="fr-FR" baseline="-25000" dirty="0" smtClean="0"/>
              <a:t>1 </a:t>
            </a:r>
            <a:r>
              <a:rPr lang="fr-FR" altLang="fr-FR" dirty="0" smtClean="0">
                <a:latin typeface="+mj-lt"/>
              </a:rPr>
              <a:t>,</a:t>
            </a:r>
            <a:r>
              <a:rPr lang="fr-FR" dirty="0" smtClean="0"/>
              <a:t>P</a:t>
            </a:r>
            <a:r>
              <a:rPr lang="fr-FR" baseline="-25000" dirty="0" smtClean="0"/>
              <a:t>1</a:t>
            </a:r>
            <a:r>
              <a:rPr lang="fr-FR" altLang="fr-FR" dirty="0" smtClean="0">
                <a:latin typeface="+mj-lt"/>
              </a:rPr>
              <a:t>) , à partir de la courbe consommation-prix, nous obtenons alors  la courbe de demande du bien1 </a:t>
            </a:r>
          </a:p>
          <a:p>
            <a:pPr marL="342900" indent="-342900" algn="just">
              <a:spcBef>
                <a:spcPct val="20000"/>
              </a:spcBef>
            </a:pPr>
            <a:endParaRPr lang="fr-FR" altLang="fr-FR" dirty="0">
              <a:latin typeface="+mj-l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29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29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6834" name="Rectangle 2"/>
          <p:cNvSpPr>
            <a:spLocks noChangeArrowheads="1"/>
          </p:cNvSpPr>
          <p:nvPr/>
        </p:nvSpPr>
        <p:spPr bwMode="auto">
          <a:xfrm>
            <a:off x="285720" y="1000108"/>
            <a:ext cx="8715436" cy="500066"/>
          </a:xfrm>
          <a:prstGeom prst="rect">
            <a:avLst/>
          </a:prstGeom>
          <a:solidFill>
            <a:srgbClr val="FFFFFF"/>
          </a:solidFill>
          <a:ln w="9525">
            <a:noFill/>
            <a:miter lim="800000"/>
            <a:headEnd/>
            <a:tailEnd/>
          </a:ln>
        </p:spPr>
        <p:txBody>
          <a:bodyPr/>
          <a:lstStyle/>
          <a:p>
            <a:pPr marL="342900" indent="-342900" algn="just">
              <a:spcBef>
                <a:spcPct val="20000"/>
              </a:spcBef>
            </a:pPr>
            <a:r>
              <a:rPr lang="fr-FR" altLang="fr-FR" dirty="0" smtClean="0"/>
              <a:t>   </a:t>
            </a:r>
            <a:r>
              <a:rPr lang="fr-FR" altLang="fr-FR" dirty="0" smtClean="0">
                <a:latin typeface="+mj-lt"/>
              </a:rPr>
              <a:t>La variation du choix optimal si R’</a:t>
            </a:r>
            <a:r>
              <a:rPr lang="fr-FR" altLang="fr-FR" baseline="-25000" dirty="0" smtClean="0">
                <a:latin typeface="+mj-lt"/>
              </a:rPr>
              <a:t> </a:t>
            </a:r>
            <a:r>
              <a:rPr lang="fr-FR" altLang="fr-FR" dirty="0" smtClean="0">
                <a:latin typeface="+mj-lt"/>
              </a:rPr>
              <a:t>&gt; R, avec P</a:t>
            </a:r>
            <a:r>
              <a:rPr lang="fr-FR" altLang="fr-FR" baseline="-25000" dirty="0" smtClean="0"/>
              <a:t>1 </a:t>
            </a:r>
            <a:r>
              <a:rPr lang="fr-FR" altLang="fr-FR" dirty="0" smtClean="0"/>
              <a:t>et </a:t>
            </a:r>
            <a:r>
              <a:rPr lang="fr-FR" altLang="fr-FR" dirty="0" smtClean="0">
                <a:latin typeface="+mj-lt"/>
              </a:rPr>
              <a:t>P</a:t>
            </a:r>
            <a:r>
              <a:rPr lang="fr-FR" altLang="fr-FR" baseline="-25000" dirty="0" smtClean="0"/>
              <a:t>2 </a:t>
            </a:r>
            <a:r>
              <a:rPr lang="fr-FR" altLang="fr-FR" dirty="0" smtClean="0">
                <a:latin typeface="+mj-lt"/>
              </a:rPr>
              <a:t>sont constants. </a:t>
            </a:r>
            <a:endParaRPr lang="fr-FR" altLang="fr-FR" dirty="0">
              <a:latin typeface="+mj-lt"/>
            </a:endParaRPr>
          </a:p>
        </p:txBody>
      </p:sp>
      <p:sp>
        <p:nvSpPr>
          <p:cNvPr id="376835" name="Rectangle 3"/>
          <p:cNvSpPr>
            <a:spLocks noGrp="1" noChangeArrowheads="1"/>
          </p:cNvSpPr>
          <p:nvPr>
            <p:ph idx="1"/>
          </p:nvPr>
        </p:nvSpPr>
        <p:spPr>
          <a:xfrm>
            <a:off x="285720" y="500042"/>
            <a:ext cx="8569325" cy="609600"/>
          </a:xfrm>
        </p:spPr>
        <p:txBody>
          <a:bodyPr>
            <a:normAutofit/>
          </a:bodyPr>
          <a:lstStyle/>
          <a:p>
            <a:pPr marL="274320" indent="-274320" eaLnBrk="1" fontAlgn="auto" hangingPunct="1">
              <a:lnSpc>
                <a:spcPct val="90000"/>
              </a:lnSpc>
              <a:spcAft>
                <a:spcPts val="0"/>
              </a:spcAft>
              <a:buClr>
                <a:schemeClr val="accent3"/>
              </a:buClr>
              <a:buFontTx/>
              <a:buNone/>
              <a:defRPr/>
            </a:pPr>
            <a:r>
              <a:rPr lang="fr-FR" sz="2400" b="1" dirty="0" smtClean="0">
                <a:solidFill>
                  <a:schemeClr val="accent1">
                    <a:lumMod val="75000"/>
                  </a:schemeClr>
                </a:solidFill>
                <a:latin typeface="+mj-lt"/>
              </a:rPr>
              <a:t>3- Variation du </a:t>
            </a:r>
            <a:r>
              <a:rPr lang="fr-FR" sz="2400" b="1" dirty="0">
                <a:solidFill>
                  <a:schemeClr val="accent1">
                    <a:lumMod val="75000"/>
                  </a:schemeClr>
                </a:solidFill>
                <a:latin typeface="+mj-lt"/>
              </a:rPr>
              <a:t>revenu à prix </a:t>
            </a:r>
            <a:r>
              <a:rPr lang="fr-FR" sz="2400" b="1" dirty="0" smtClean="0">
                <a:solidFill>
                  <a:schemeClr val="accent1">
                    <a:lumMod val="75000"/>
                  </a:schemeClr>
                </a:solidFill>
                <a:latin typeface="+mj-lt"/>
              </a:rPr>
              <a:t>constants</a:t>
            </a:r>
            <a:endParaRPr lang="fr-FR" sz="2400" b="1" dirty="0">
              <a:solidFill>
                <a:schemeClr val="accent1">
                  <a:lumMod val="75000"/>
                </a:schemeClr>
              </a:solidFill>
              <a:latin typeface="+mj-lt"/>
            </a:endParaRPr>
          </a:p>
        </p:txBody>
      </p:sp>
      <p:sp>
        <p:nvSpPr>
          <p:cNvPr id="60432" name="Espace réservé du numéro de diapositive 4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3222220-546F-4183-BD18-74EB76E50F41}" type="slidenum">
              <a:rPr lang="fr-FR"/>
              <a:pPr>
                <a:defRPr/>
              </a:pPr>
              <a:t>38</a:t>
            </a:fld>
            <a:endParaRPr lang="fr-FR"/>
          </a:p>
        </p:txBody>
      </p:sp>
      <p:sp>
        <p:nvSpPr>
          <p:cNvPr id="53253" name="Text Box 4"/>
          <p:cNvSpPr txBox="1">
            <a:spLocks noChangeArrowheads="1"/>
          </p:cNvSpPr>
          <p:nvPr/>
        </p:nvSpPr>
        <p:spPr bwMode="auto">
          <a:xfrm>
            <a:off x="2938463" y="2222500"/>
            <a:ext cx="184150" cy="274638"/>
          </a:xfrm>
          <a:prstGeom prst="rect">
            <a:avLst/>
          </a:prstGeom>
          <a:noFill/>
          <a:ln w="9525">
            <a:noFill/>
            <a:miter lim="800000"/>
            <a:headEnd/>
            <a:tailEnd/>
          </a:ln>
        </p:spPr>
        <p:txBody>
          <a:bodyPr wrap="none">
            <a:spAutoFit/>
          </a:bodyPr>
          <a:lstStyle/>
          <a:p>
            <a:endParaRPr lang="fr-FR" altLang="fr-FR" i="1" baseline="-25000"/>
          </a:p>
        </p:txBody>
      </p:sp>
      <p:sp>
        <p:nvSpPr>
          <p:cNvPr id="376837" name="AutoShape 5"/>
          <p:cNvSpPr>
            <a:spLocks noChangeArrowheads="1"/>
          </p:cNvSpPr>
          <p:nvPr/>
        </p:nvSpPr>
        <p:spPr bwMode="auto">
          <a:xfrm>
            <a:off x="1000100" y="2428868"/>
            <a:ext cx="3170237" cy="3235325"/>
          </a:xfrm>
          <a:prstGeom prst="rtTriangle">
            <a:avLst/>
          </a:prstGeom>
          <a:solidFill>
            <a:srgbClr val="99CC00"/>
          </a:solidFill>
          <a:ln w="9525">
            <a:solidFill>
              <a:schemeClr val="tx1"/>
            </a:solidFill>
            <a:miter lim="800000"/>
            <a:headEnd/>
            <a:tailEnd/>
          </a:ln>
        </p:spPr>
        <p:txBody>
          <a:bodyPr wrap="none" anchor="ctr"/>
          <a:lstStyle/>
          <a:p>
            <a:pPr algn="ctr"/>
            <a:endParaRPr lang="fr-FR" altLang="fr-FR"/>
          </a:p>
        </p:txBody>
      </p:sp>
      <p:sp>
        <p:nvSpPr>
          <p:cNvPr id="376838" name="AutoShape 6"/>
          <p:cNvSpPr>
            <a:spLocks noChangeArrowheads="1"/>
          </p:cNvSpPr>
          <p:nvPr/>
        </p:nvSpPr>
        <p:spPr bwMode="auto">
          <a:xfrm>
            <a:off x="1000100" y="3071810"/>
            <a:ext cx="2528888" cy="2587625"/>
          </a:xfrm>
          <a:prstGeom prst="rtTriangle">
            <a:avLst/>
          </a:prstGeom>
          <a:solidFill>
            <a:schemeClr val="accent1"/>
          </a:solidFill>
          <a:ln w="9525">
            <a:solidFill>
              <a:schemeClr val="tx1"/>
            </a:solidFill>
            <a:miter lim="800000"/>
            <a:headEnd/>
            <a:tailEnd/>
          </a:ln>
        </p:spPr>
        <p:txBody>
          <a:bodyPr wrap="none" anchor="ctr"/>
          <a:lstStyle/>
          <a:p>
            <a:pPr algn="ctr"/>
            <a:endParaRPr lang="fr-FR" altLang="fr-FR"/>
          </a:p>
        </p:txBody>
      </p:sp>
      <p:grpSp>
        <p:nvGrpSpPr>
          <p:cNvPr id="2" name="Group 7"/>
          <p:cNvGrpSpPr>
            <a:grpSpLocks/>
          </p:cNvGrpSpPr>
          <p:nvPr/>
        </p:nvGrpSpPr>
        <p:grpSpPr bwMode="auto">
          <a:xfrm>
            <a:off x="500034" y="1714490"/>
            <a:ext cx="5060950" cy="4183063"/>
            <a:chOff x="839" y="982"/>
            <a:chExt cx="3188" cy="2635"/>
          </a:xfrm>
        </p:grpSpPr>
        <p:sp>
          <p:nvSpPr>
            <p:cNvPr id="53287" name="Line 8"/>
            <p:cNvSpPr>
              <a:spLocks noChangeShapeType="1"/>
            </p:cNvSpPr>
            <p:nvPr/>
          </p:nvSpPr>
          <p:spPr bwMode="auto">
            <a:xfrm flipH="1">
              <a:off x="1151" y="1207"/>
              <a:ext cx="5" cy="2263"/>
            </a:xfrm>
            <a:prstGeom prst="line">
              <a:avLst/>
            </a:prstGeom>
            <a:noFill/>
            <a:ln w="9525">
              <a:solidFill>
                <a:schemeClr val="tx1"/>
              </a:solidFill>
              <a:round/>
              <a:headEnd type="arrow" w="med" len="med"/>
              <a:tailEnd/>
            </a:ln>
          </p:spPr>
          <p:txBody>
            <a:bodyPr/>
            <a:lstStyle/>
            <a:p>
              <a:endParaRPr lang="fr-FR"/>
            </a:p>
          </p:txBody>
        </p:sp>
        <p:sp>
          <p:nvSpPr>
            <p:cNvPr id="53288" name="Line 9"/>
            <p:cNvSpPr>
              <a:spLocks noChangeShapeType="1"/>
            </p:cNvSpPr>
            <p:nvPr/>
          </p:nvSpPr>
          <p:spPr bwMode="auto">
            <a:xfrm>
              <a:off x="1151" y="3470"/>
              <a:ext cx="2636" cy="5"/>
            </a:xfrm>
            <a:prstGeom prst="line">
              <a:avLst/>
            </a:prstGeom>
            <a:noFill/>
            <a:ln w="9525">
              <a:solidFill>
                <a:schemeClr val="tx1"/>
              </a:solidFill>
              <a:round/>
              <a:headEnd/>
              <a:tailEnd type="arrow" w="med" len="med"/>
            </a:ln>
          </p:spPr>
          <p:txBody>
            <a:bodyPr/>
            <a:lstStyle/>
            <a:p>
              <a:endParaRPr lang="fr-FR"/>
            </a:p>
          </p:txBody>
        </p:sp>
        <p:sp>
          <p:nvSpPr>
            <p:cNvPr id="53289" name="Text Box 10"/>
            <p:cNvSpPr txBox="1">
              <a:spLocks noChangeArrowheads="1"/>
            </p:cNvSpPr>
            <p:nvPr/>
          </p:nvSpPr>
          <p:spPr bwMode="auto">
            <a:xfrm>
              <a:off x="839" y="982"/>
              <a:ext cx="241" cy="232"/>
            </a:xfrm>
            <a:prstGeom prst="rect">
              <a:avLst/>
            </a:prstGeom>
            <a:noFill/>
            <a:ln w="9525">
              <a:noFill/>
              <a:miter lim="800000"/>
              <a:headEnd/>
              <a:tailEnd/>
            </a:ln>
          </p:spPr>
          <p:txBody>
            <a:bodyPr wrap="none">
              <a:spAutoFit/>
            </a:bodyPr>
            <a:lstStyle/>
            <a:p>
              <a:r>
                <a:rPr lang="fr-FR" altLang="fr-FR" i="1" dirty="0"/>
                <a:t>x</a:t>
              </a:r>
              <a:r>
                <a:rPr lang="fr-FR" altLang="fr-FR" i="1" baseline="-25000" dirty="0"/>
                <a:t>2</a:t>
              </a:r>
            </a:p>
          </p:txBody>
        </p:sp>
        <p:sp>
          <p:nvSpPr>
            <p:cNvPr id="53290" name="Text Box 11"/>
            <p:cNvSpPr txBox="1">
              <a:spLocks noChangeArrowheads="1"/>
            </p:cNvSpPr>
            <p:nvPr/>
          </p:nvSpPr>
          <p:spPr bwMode="auto">
            <a:xfrm>
              <a:off x="3787" y="3385"/>
              <a:ext cx="240" cy="232"/>
            </a:xfrm>
            <a:prstGeom prst="rect">
              <a:avLst/>
            </a:prstGeom>
            <a:noFill/>
            <a:ln w="9525">
              <a:noFill/>
              <a:miter lim="800000"/>
              <a:headEnd/>
              <a:tailEnd/>
            </a:ln>
          </p:spPr>
          <p:txBody>
            <a:bodyPr wrap="none">
              <a:spAutoFit/>
            </a:bodyPr>
            <a:lstStyle/>
            <a:p>
              <a:r>
                <a:rPr lang="fr-FR" altLang="fr-FR" i="1"/>
                <a:t>x</a:t>
              </a:r>
              <a:r>
                <a:rPr lang="fr-FR" altLang="fr-FR" i="1" baseline="-25000"/>
                <a:t>1</a:t>
              </a:r>
            </a:p>
          </p:txBody>
        </p:sp>
      </p:grpSp>
      <p:grpSp>
        <p:nvGrpSpPr>
          <p:cNvPr id="3" name="Group 12"/>
          <p:cNvGrpSpPr>
            <a:grpSpLocks/>
          </p:cNvGrpSpPr>
          <p:nvPr/>
        </p:nvGrpSpPr>
        <p:grpSpPr bwMode="auto">
          <a:xfrm>
            <a:off x="1285852" y="2071678"/>
            <a:ext cx="4030662" cy="2916238"/>
            <a:chOff x="1429" y="1298"/>
            <a:chExt cx="2539" cy="1837"/>
          </a:xfrm>
        </p:grpSpPr>
        <p:sp>
          <p:nvSpPr>
            <p:cNvPr id="53284" name="Arc 13"/>
            <p:cNvSpPr>
              <a:spLocks/>
            </p:cNvSpPr>
            <p:nvPr/>
          </p:nvSpPr>
          <p:spPr bwMode="auto">
            <a:xfrm flipH="1" flipV="1">
              <a:off x="1676" y="1511"/>
              <a:ext cx="2086" cy="147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fr-FR"/>
            </a:p>
          </p:txBody>
        </p:sp>
        <p:sp>
          <p:nvSpPr>
            <p:cNvPr id="53285" name="Arc 14"/>
            <p:cNvSpPr>
              <a:spLocks/>
            </p:cNvSpPr>
            <p:nvPr/>
          </p:nvSpPr>
          <p:spPr bwMode="auto">
            <a:xfrm flipH="1" flipV="1">
              <a:off x="1429" y="1661"/>
              <a:ext cx="2086" cy="147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fr-FR"/>
            </a:p>
          </p:txBody>
        </p:sp>
        <p:sp>
          <p:nvSpPr>
            <p:cNvPr id="53286" name="Arc 15"/>
            <p:cNvSpPr>
              <a:spLocks/>
            </p:cNvSpPr>
            <p:nvPr/>
          </p:nvSpPr>
          <p:spPr bwMode="auto">
            <a:xfrm flipH="1" flipV="1">
              <a:off x="1882" y="1298"/>
              <a:ext cx="2086" cy="147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p:spPr>
          <p:txBody>
            <a:bodyPr wrap="none" anchor="ctr"/>
            <a:lstStyle/>
            <a:p>
              <a:endParaRPr lang="fr-FR"/>
            </a:p>
          </p:txBody>
        </p:sp>
      </p:grpSp>
      <p:sp>
        <p:nvSpPr>
          <p:cNvPr id="376848" name="Line 16"/>
          <p:cNvSpPr>
            <a:spLocks noChangeShapeType="1"/>
          </p:cNvSpPr>
          <p:nvPr/>
        </p:nvSpPr>
        <p:spPr bwMode="auto">
          <a:xfrm flipV="1">
            <a:off x="3143240" y="5072074"/>
            <a:ext cx="360363" cy="247650"/>
          </a:xfrm>
          <a:prstGeom prst="line">
            <a:avLst/>
          </a:prstGeom>
          <a:noFill/>
          <a:ln w="22225">
            <a:solidFill>
              <a:schemeClr val="tx1"/>
            </a:solidFill>
            <a:round/>
            <a:headEnd/>
            <a:tailEnd type="triangle" w="med" len="med"/>
          </a:ln>
        </p:spPr>
        <p:txBody>
          <a:bodyPr wrap="none" anchor="ctr"/>
          <a:lstStyle/>
          <a:p>
            <a:endParaRPr lang="fr-FR"/>
          </a:p>
        </p:txBody>
      </p:sp>
      <p:sp>
        <p:nvSpPr>
          <p:cNvPr id="53283" name="Text Box 20"/>
          <p:cNvSpPr txBox="1">
            <a:spLocks noChangeArrowheads="1"/>
          </p:cNvSpPr>
          <p:nvPr/>
        </p:nvSpPr>
        <p:spPr bwMode="auto">
          <a:xfrm>
            <a:off x="5572132" y="1714488"/>
            <a:ext cx="3116263" cy="3323987"/>
          </a:xfrm>
          <a:prstGeom prst="rect">
            <a:avLst/>
          </a:prstGeom>
          <a:noFill/>
          <a:ln w="9525">
            <a:noFill/>
            <a:miter lim="800000"/>
            <a:headEnd/>
            <a:tailEnd/>
          </a:ln>
        </p:spPr>
        <p:txBody>
          <a:bodyPr wrap="square">
            <a:spAutoFit/>
          </a:bodyPr>
          <a:lstStyle/>
          <a:p>
            <a:pPr algn="just">
              <a:defRPr/>
            </a:pPr>
            <a:r>
              <a:rPr lang="fr-FR" sz="2000" dirty="0" smtClean="0">
                <a:latin typeface="+mj-lt"/>
              </a:rPr>
              <a:t>Pour un </a:t>
            </a:r>
            <a:r>
              <a:rPr lang="fr-FR" sz="2000" b="1" dirty="0" smtClean="0">
                <a:solidFill>
                  <a:schemeClr val="tx2"/>
                </a:solidFill>
                <a:effectLst>
                  <a:outerShdw blurRad="38100" dist="38100" dir="2700000" algn="tl">
                    <a:srgbClr val="C0C0C0"/>
                  </a:outerShdw>
                </a:effectLst>
                <a:latin typeface="+mj-lt"/>
              </a:rPr>
              <a:t>bien normal</a:t>
            </a:r>
            <a:r>
              <a:rPr lang="fr-FR" sz="2000" dirty="0" smtClean="0">
                <a:effectLst>
                  <a:outerShdw blurRad="38100" dist="38100" dir="2700000" algn="tl">
                    <a:srgbClr val="C0C0C0"/>
                  </a:outerShdw>
                </a:effectLst>
                <a:latin typeface="+mj-lt"/>
              </a:rPr>
              <a:t>,</a:t>
            </a:r>
            <a:r>
              <a:rPr lang="fr-FR" sz="2000" dirty="0" smtClean="0">
                <a:latin typeface="+mj-lt"/>
              </a:rPr>
              <a:t> les demandes individuelles des biens 1 et 2 en fonction de </a:t>
            </a:r>
            <a:r>
              <a:rPr lang="fr-FR" sz="2000" dirty="0" smtClean="0">
                <a:latin typeface="+mj-lt"/>
              </a:rPr>
              <a:t>revenu sont </a:t>
            </a:r>
            <a:r>
              <a:rPr lang="fr-FR" sz="2000" dirty="0" smtClean="0">
                <a:latin typeface="+mj-lt"/>
              </a:rPr>
              <a:t>croissantes.</a:t>
            </a:r>
          </a:p>
          <a:p>
            <a:pPr algn="just"/>
            <a:r>
              <a:rPr lang="fr-FR" altLang="fr-FR" sz="2000" dirty="0" smtClean="0">
                <a:latin typeface="+mj-lt"/>
              </a:rPr>
              <a:t>=&gt;</a:t>
            </a:r>
            <a:r>
              <a:rPr lang="fr-FR" sz="2000" dirty="0" smtClean="0">
                <a:latin typeface="+mj-lt"/>
              </a:rPr>
              <a:t> Si le revenu continue à augmenter on peut construire le </a:t>
            </a:r>
            <a:r>
              <a:rPr lang="fr-FR" sz="2000" b="1" u="sng" dirty="0" smtClean="0">
                <a:solidFill>
                  <a:schemeClr val="tx2"/>
                </a:solidFill>
                <a:effectLst>
                  <a:outerShdw blurRad="38100" dist="38100" dir="2700000" algn="tl">
                    <a:srgbClr val="C0C0C0"/>
                  </a:outerShdw>
                </a:effectLst>
                <a:latin typeface="+mj-lt"/>
              </a:rPr>
              <a:t>sentier d’expansion du revenu </a:t>
            </a:r>
            <a:r>
              <a:rPr lang="fr-FR" sz="2000" b="1" u="sng" dirty="0" smtClean="0">
                <a:effectLst>
                  <a:outerShdw blurRad="38100" dist="38100" dir="2700000" algn="tl">
                    <a:srgbClr val="C0C0C0"/>
                  </a:outerShdw>
                </a:effectLst>
                <a:latin typeface="+mj-lt"/>
              </a:rPr>
              <a:t>ou</a:t>
            </a:r>
            <a:r>
              <a:rPr lang="fr-FR" sz="2000" b="1" u="sng" dirty="0" smtClean="0">
                <a:solidFill>
                  <a:schemeClr val="tx2"/>
                </a:solidFill>
                <a:effectLst>
                  <a:outerShdw blurRad="38100" dist="38100" dir="2700000" algn="tl">
                    <a:srgbClr val="C0C0C0"/>
                  </a:outerShdw>
                </a:effectLst>
                <a:latin typeface="+mj-lt"/>
              </a:rPr>
              <a:t> courbe consommation-revenu</a:t>
            </a:r>
            <a:r>
              <a:rPr lang="fr-FR" sz="2000" b="1" dirty="0" smtClean="0">
                <a:solidFill>
                  <a:schemeClr val="tx2"/>
                </a:solidFill>
                <a:effectLst>
                  <a:outerShdw blurRad="38100" dist="38100" dir="2700000" algn="tl">
                    <a:srgbClr val="C0C0C0"/>
                  </a:outerShdw>
                </a:effectLst>
                <a:latin typeface="+mj-lt"/>
              </a:rPr>
              <a:t>.</a:t>
            </a:r>
            <a:endParaRPr lang="fr-FR" altLang="fr-FR" sz="2000" dirty="0">
              <a:latin typeface="+mj-lt"/>
            </a:endParaRPr>
          </a:p>
        </p:txBody>
      </p:sp>
      <p:grpSp>
        <p:nvGrpSpPr>
          <p:cNvPr id="5" name="Group 21"/>
          <p:cNvGrpSpPr>
            <a:grpSpLocks/>
          </p:cNvGrpSpPr>
          <p:nvPr/>
        </p:nvGrpSpPr>
        <p:grpSpPr bwMode="auto">
          <a:xfrm>
            <a:off x="1047713" y="4143380"/>
            <a:ext cx="1147762" cy="1511300"/>
            <a:chOff x="1155" y="2523"/>
            <a:chExt cx="723" cy="952"/>
          </a:xfrm>
        </p:grpSpPr>
        <p:grpSp>
          <p:nvGrpSpPr>
            <p:cNvPr id="53278" name="Group 25"/>
            <p:cNvGrpSpPr>
              <a:grpSpLocks/>
            </p:cNvGrpSpPr>
            <p:nvPr/>
          </p:nvGrpSpPr>
          <p:grpSpPr bwMode="auto">
            <a:xfrm>
              <a:off x="1155" y="2550"/>
              <a:ext cx="695" cy="925"/>
              <a:chOff x="1155" y="2550"/>
              <a:chExt cx="695" cy="925"/>
            </a:xfrm>
          </p:grpSpPr>
          <p:sp>
            <p:nvSpPr>
              <p:cNvPr id="53279" name="Line 26"/>
              <p:cNvSpPr>
                <a:spLocks noChangeShapeType="1"/>
              </p:cNvSpPr>
              <p:nvPr/>
            </p:nvSpPr>
            <p:spPr bwMode="auto">
              <a:xfrm flipH="1">
                <a:off x="1155" y="2550"/>
                <a:ext cx="695" cy="0"/>
              </a:xfrm>
              <a:prstGeom prst="line">
                <a:avLst/>
              </a:prstGeom>
              <a:noFill/>
              <a:ln w="9525">
                <a:solidFill>
                  <a:schemeClr val="tx1"/>
                </a:solidFill>
                <a:prstDash val="dash"/>
                <a:round/>
                <a:headEnd/>
                <a:tailEnd/>
              </a:ln>
            </p:spPr>
            <p:txBody>
              <a:bodyPr wrap="none" anchor="ctr"/>
              <a:lstStyle/>
              <a:p>
                <a:endParaRPr lang="fr-FR"/>
              </a:p>
            </p:txBody>
          </p:sp>
          <p:sp>
            <p:nvSpPr>
              <p:cNvPr id="53280" name="Line 27"/>
              <p:cNvSpPr>
                <a:spLocks noChangeShapeType="1"/>
              </p:cNvSpPr>
              <p:nvPr/>
            </p:nvSpPr>
            <p:spPr bwMode="auto">
              <a:xfrm>
                <a:off x="1837" y="2568"/>
                <a:ext cx="0" cy="907"/>
              </a:xfrm>
              <a:prstGeom prst="line">
                <a:avLst/>
              </a:prstGeom>
              <a:noFill/>
              <a:ln w="9525">
                <a:solidFill>
                  <a:schemeClr val="tx1"/>
                </a:solidFill>
                <a:prstDash val="dash"/>
                <a:round/>
                <a:headEnd/>
                <a:tailEnd/>
              </a:ln>
            </p:spPr>
            <p:txBody>
              <a:bodyPr wrap="none" anchor="ctr"/>
              <a:lstStyle/>
              <a:p>
                <a:endParaRPr lang="fr-FR"/>
              </a:p>
            </p:txBody>
          </p:sp>
        </p:grpSp>
        <p:sp>
          <p:nvSpPr>
            <p:cNvPr id="53275" name="Oval 28"/>
            <p:cNvSpPr>
              <a:spLocks noChangeArrowheads="1"/>
            </p:cNvSpPr>
            <p:nvPr/>
          </p:nvSpPr>
          <p:spPr bwMode="auto">
            <a:xfrm>
              <a:off x="1791" y="2523"/>
              <a:ext cx="87" cy="67"/>
            </a:xfrm>
            <a:prstGeom prst="ellipse">
              <a:avLst/>
            </a:prstGeom>
            <a:solidFill>
              <a:srgbClr val="FF0000"/>
            </a:solidFill>
            <a:ln w="9525">
              <a:solidFill>
                <a:schemeClr val="tx1"/>
              </a:solidFill>
              <a:round/>
              <a:headEnd/>
              <a:tailEnd/>
            </a:ln>
          </p:spPr>
          <p:txBody>
            <a:bodyPr wrap="none" anchor="ctr"/>
            <a:lstStyle/>
            <a:p>
              <a:pPr algn="ctr"/>
              <a:endParaRPr lang="fr-FR" altLang="fr-FR">
                <a:latin typeface="Times New Roman" pitchFamily="18" charset="0"/>
              </a:endParaRPr>
            </a:p>
          </p:txBody>
        </p:sp>
      </p:grpSp>
      <p:grpSp>
        <p:nvGrpSpPr>
          <p:cNvPr id="53269" name="Group 32"/>
          <p:cNvGrpSpPr>
            <a:grpSpLocks/>
          </p:cNvGrpSpPr>
          <p:nvPr/>
        </p:nvGrpSpPr>
        <p:grpSpPr bwMode="auto">
          <a:xfrm>
            <a:off x="1049302" y="3787776"/>
            <a:ext cx="1435100" cy="1943100"/>
            <a:chOff x="1156" y="2251"/>
            <a:chExt cx="904" cy="1224"/>
          </a:xfrm>
        </p:grpSpPr>
        <p:sp>
          <p:nvSpPr>
            <p:cNvPr id="53270" name="Oval 33"/>
            <p:cNvSpPr>
              <a:spLocks noChangeArrowheads="1"/>
            </p:cNvSpPr>
            <p:nvPr/>
          </p:nvSpPr>
          <p:spPr bwMode="auto">
            <a:xfrm>
              <a:off x="1973" y="2251"/>
              <a:ext cx="87" cy="67"/>
            </a:xfrm>
            <a:prstGeom prst="ellipse">
              <a:avLst/>
            </a:prstGeom>
            <a:solidFill>
              <a:schemeClr val="hlink"/>
            </a:solidFill>
            <a:ln w="9525">
              <a:solidFill>
                <a:schemeClr val="tx1"/>
              </a:solidFill>
              <a:round/>
              <a:headEnd/>
              <a:tailEnd/>
            </a:ln>
          </p:spPr>
          <p:txBody>
            <a:bodyPr wrap="none" anchor="ctr"/>
            <a:lstStyle/>
            <a:p>
              <a:pPr algn="ctr"/>
              <a:endParaRPr lang="fr-FR" altLang="fr-FR">
                <a:latin typeface="Times New Roman" pitchFamily="18" charset="0"/>
              </a:endParaRPr>
            </a:p>
          </p:txBody>
        </p:sp>
        <p:grpSp>
          <p:nvGrpSpPr>
            <p:cNvPr id="53271" name="Group 34"/>
            <p:cNvGrpSpPr>
              <a:grpSpLocks/>
            </p:cNvGrpSpPr>
            <p:nvPr/>
          </p:nvGrpSpPr>
          <p:grpSpPr bwMode="auto">
            <a:xfrm>
              <a:off x="1156" y="2296"/>
              <a:ext cx="862" cy="1179"/>
              <a:chOff x="1156" y="2296"/>
              <a:chExt cx="862" cy="1179"/>
            </a:xfrm>
          </p:grpSpPr>
          <p:sp>
            <p:nvSpPr>
              <p:cNvPr id="53272" name="Line 35"/>
              <p:cNvSpPr>
                <a:spLocks noChangeShapeType="1"/>
              </p:cNvSpPr>
              <p:nvPr/>
            </p:nvSpPr>
            <p:spPr bwMode="auto">
              <a:xfrm>
                <a:off x="2018" y="2296"/>
                <a:ext cx="0" cy="1179"/>
              </a:xfrm>
              <a:prstGeom prst="line">
                <a:avLst/>
              </a:prstGeom>
              <a:noFill/>
              <a:ln w="12700">
                <a:solidFill>
                  <a:srgbClr val="FF0000"/>
                </a:solidFill>
                <a:prstDash val="dash"/>
                <a:round/>
                <a:headEnd/>
                <a:tailEnd/>
              </a:ln>
            </p:spPr>
            <p:txBody>
              <a:bodyPr/>
              <a:lstStyle/>
              <a:p>
                <a:endParaRPr lang="fr-FR"/>
              </a:p>
            </p:txBody>
          </p:sp>
          <p:sp>
            <p:nvSpPr>
              <p:cNvPr id="53273" name="Line 36"/>
              <p:cNvSpPr>
                <a:spLocks noChangeShapeType="1"/>
              </p:cNvSpPr>
              <p:nvPr/>
            </p:nvSpPr>
            <p:spPr bwMode="auto">
              <a:xfrm flipH="1" flipV="1">
                <a:off x="1156" y="2296"/>
                <a:ext cx="862" cy="0"/>
              </a:xfrm>
              <a:prstGeom prst="line">
                <a:avLst/>
              </a:prstGeom>
              <a:noFill/>
              <a:ln w="12700">
                <a:solidFill>
                  <a:srgbClr val="FF0000"/>
                </a:solidFill>
                <a:prstDash val="dash"/>
                <a:round/>
                <a:headEnd/>
                <a:tailEnd/>
              </a:ln>
            </p:spPr>
            <p:txBody>
              <a:bodyPr/>
              <a:lstStyle/>
              <a:p>
                <a:endParaRPr lang="fr-FR"/>
              </a:p>
            </p:txBody>
          </p:sp>
        </p:grpSp>
      </p:grpSp>
      <p:grpSp>
        <p:nvGrpSpPr>
          <p:cNvPr id="11" name="Group 37"/>
          <p:cNvGrpSpPr>
            <a:grpSpLocks/>
          </p:cNvGrpSpPr>
          <p:nvPr/>
        </p:nvGrpSpPr>
        <p:grpSpPr bwMode="auto">
          <a:xfrm>
            <a:off x="1285852" y="2071678"/>
            <a:ext cx="3455988" cy="3671888"/>
            <a:chOff x="1338" y="1162"/>
            <a:chExt cx="2177" cy="2313"/>
          </a:xfrm>
        </p:grpSpPr>
        <p:sp>
          <p:nvSpPr>
            <p:cNvPr id="53265" name="Line 38"/>
            <p:cNvSpPr>
              <a:spLocks noChangeShapeType="1"/>
            </p:cNvSpPr>
            <p:nvPr/>
          </p:nvSpPr>
          <p:spPr bwMode="auto">
            <a:xfrm>
              <a:off x="1338" y="1162"/>
              <a:ext cx="2177" cy="2313"/>
            </a:xfrm>
            <a:prstGeom prst="line">
              <a:avLst/>
            </a:prstGeom>
            <a:noFill/>
            <a:ln w="9525">
              <a:solidFill>
                <a:schemeClr val="tx1"/>
              </a:solidFill>
              <a:round/>
              <a:headEnd/>
              <a:tailEnd/>
            </a:ln>
          </p:spPr>
          <p:txBody>
            <a:bodyPr/>
            <a:lstStyle/>
            <a:p>
              <a:endParaRPr lang="fr-FR"/>
            </a:p>
          </p:txBody>
        </p:sp>
        <p:sp>
          <p:nvSpPr>
            <p:cNvPr id="53266" name="Oval 39"/>
            <p:cNvSpPr>
              <a:spLocks noChangeArrowheads="1"/>
            </p:cNvSpPr>
            <p:nvPr/>
          </p:nvSpPr>
          <p:spPr bwMode="auto">
            <a:xfrm>
              <a:off x="2109" y="1979"/>
              <a:ext cx="90" cy="77"/>
            </a:xfrm>
            <a:prstGeom prst="ellipse">
              <a:avLst/>
            </a:prstGeom>
            <a:solidFill>
              <a:schemeClr val="hlink"/>
            </a:solidFill>
            <a:ln w="9525">
              <a:solidFill>
                <a:schemeClr val="tx1"/>
              </a:solidFill>
              <a:round/>
              <a:headEnd/>
              <a:tailEnd/>
            </a:ln>
          </p:spPr>
          <p:txBody>
            <a:bodyPr wrap="none" anchor="ctr"/>
            <a:lstStyle/>
            <a:p>
              <a:endParaRPr lang="fr-FR" altLang="fr-FR"/>
            </a:p>
          </p:txBody>
        </p:sp>
      </p:grpSp>
      <p:sp>
        <p:nvSpPr>
          <p:cNvPr id="376872" name="Freeform 40"/>
          <p:cNvSpPr>
            <a:spLocks/>
          </p:cNvSpPr>
          <p:nvPr/>
        </p:nvSpPr>
        <p:spPr bwMode="auto">
          <a:xfrm>
            <a:off x="1714480" y="2285992"/>
            <a:ext cx="1296987" cy="2405062"/>
          </a:xfrm>
          <a:custGeom>
            <a:avLst/>
            <a:gdLst>
              <a:gd name="T0" fmla="*/ 0 w 672"/>
              <a:gd name="T1" fmla="*/ 2147483647 h 1152"/>
              <a:gd name="T2" fmla="*/ 2147483647 w 672"/>
              <a:gd name="T3" fmla="*/ 2147483647 h 1152"/>
              <a:gd name="T4" fmla="*/ 2147483647 w 672"/>
              <a:gd name="T5" fmla="*/ 2147483647 h 1152"/>
              <a:gd name="T6" fmla="*/ 2147483647 w 672"/>
              <a:gd name="T7" fmla="*/ 2147483647 h 1152"/>
              <a:gd name="T8" fmla="*/ 2147483647 w 672"/>
              <a:gd name="T9" fmla="*/ 0 h 1152"/>
              <a:gd name="T10" fmla="*/ 0 60000 65536"/>
              <a:gd name="T11" fmla="*/ 0 60000 65536"/>
              <a:gd name="T12" fmla="*/ 0 60000 65536"/>
              <a:gd name="T13" fmla="*/ 0 60000 65536"/>
              <a:gd name="T14" fmla="*/ 0 60000 65536"/>
              <a:gd name="T15" fmla="*/ 0 w 672"/>
              <a:gd name="T16" fmla="*/ 0 h 1152"/>
              <a:gd name="T17" fmla="*/ 672 w 672"/>
              <a:gd name="T18" fmla="*/ 1152 h 1152"/>
            </a:gdLst>
            <a:ahLst/>
            <a:cxnLst>
              <a:cxn ang="T10">
                <a:pos x="T0" y="T1"/>
              </a:cxn>
              <a:cxn ang="T11">
                <a:pos x="T2" y="T3"/>
              </a:cxn>
              <a:cxn ang="T12">
                <a:pos x="T4" y="T5"/>
              </a:cxn>
              <a:cxn ang="T13">
                <a:pos x="T6" y="T7"/>
              </a:cxn>
              <a:cxn ang="T14">
                <a:pos x="T8" y="T9"/>
              </a:cxn>
            </a:cxnLst>
            <a:rect l="T15" t="T16" r="T17" b="T18"/>
            <a:pathLst>
              <a:path w="672" h="1152">
                <a:moveTo>
                  <a:pt x="0" y="1152"/>
                </a:moveTo>
                <a:cubicBezTo>
                  <a:pt x="88" y="1072"/>
                  <a:pt x="176" y="992"/>
                  <a:pt x="240" y="912"/>
                </a:cubicBezTo>
                <a:cubicBezTo>
                  <a:pt x="304" y="832"/>
                  <a:pt x="344" y="744"/>
                  <a:pt x="384" y="672"/>
                </a:cubicBezTo>
                <a:cubicBezTo>
                  <a:pt x="424" y="600"/>
                  <a:pt x="432" y="592"/>
                  <a:pt x="480" y="480"/>
                </a:cubicBezTo>
                <a:cubicBezTo>
                  <a:pt x="528" y="368"/>
                  <a:pt x="640" y="80"/>
                  <a:pt x="672" y="0"/>
                </a:cubicBezTo>
              </a:path>
            </a:pathLst>
          </a:custGeom>
          <a:noFill/>
          <a:ln w="25400">
            <a:solidFill>
              <a:srgbClr val="FF6600"/>
            </a:solidFill>
            <a:round/>
            <a:headEnd/>
            <a:tailEnd/>
          </a:ln>
        </p:spPr>
        <p:txBody>
          <a:bodyPr wrap="none" anchor="ctr"/>
          <a:lstStyle/>
          <a:p>
            <a:endParaRPr lang="fr-FR"/>
          </a:p>
        </p:txBody>
      </p:sp>
      <p:pic>
        <p:nvPicPr>
          <p:cNvPr id="43"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14348" y="4214818"/>
            <a:ext cx="209550" cy="238125"/>
          </a:xfrm>
          <a:prstGeom prst="rect">
            <a:avLst/>
          </a:prstGeom>
          <a:noFill/>
        </p:spPr>
      </p:pic>
      <p:pic>
        <p:nvPicPr>
          <p:cNvPr id="44"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14348" y="3643314"/>
            <a:ext cx="209550" cy="238125"/>
          </a:xfrm>
          <a:prstGeom prst="rect">
            <a:avLst/>
          </a:prstGeom>
          <a:noFill/>
        </p:spPr>
      </p:pic>
      <p:pic>
        <p:nvPicPr>
          <p:cNvPr id="45" name="Picture 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428860" y="5786454"/>
            <a:ext cx="209550" cy="238125"/>
          </a:xfrm>
          <a:prstGeom prst="rect">
            <a:avLst/>
          </a:prstGeom>
          <a:noFill/>
        </p:spPr>
      </p:pic>
      <p:pic>
        <p:nvPicPr>
          <p:cNvPr id="46" name="Picture 7"/>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1928794" y="5715016"/>
            <a:ext cx="209550" cy="238125"/>
          </a:xfrm>
          <a:prstGeom prst="rect">
            <a:avLst/>
          </a:prstGeom>
          <a:noFill/>
        </p:spPr>
      </p:pic>
      <p:cxnSp>
        <p:nvCxnSpPr>
          <p:cNvPr id="47" name="Connecteur droit avec flèche 46"/>
          <p:cNvCxnSpPr/>
          <p:nvPr/>
        </p:nvCxnSpPr>
        <p:spPr>
          <a:xfrm rot="16200000" flipV="1">
            <a:off x="679026" y="4035826"/>
            <a:ext cx="357190" cy="79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Connecteur droit avec flèche 49"/>
          <p:cNvCxnSpPr/>
          <p:nvPr/>
        </p:nvCxnSpPr>
        <p:spPr>
          <a:xfrm flipV="1">
            <a:off x="2071670" y="5786454"/>
            <a:ext cx="35719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Text Box 25"/>
          <p:cNvSpPr txBox="1">
            <a:spLocks noChangeArrowheads="1"/>
          </p:cNvSpPr>
          <p:nvPr/>
        </p:nvSpPr>
        <p:spPr bwMode="auto">
          <a:xfrm>
            <a:off x="214282" y="2928934"/>
            <a:ext cx="668773" cy="338554"/>
          </a:xfrm>
          <a:prstGeom prst="rect">
            <a:avLst/>
          </a:prstGeom>
          <a:noFill/>
          <a:ln w="9525">
            <a:noFill/>
            <a:miter lim="800000"/>
            <a:headEnd/>
            <a:tailEnd/>
          </a:ln>
        </p:spPr>
        <p:txBody>
          <a:bodyPr wrap="none">
            <a:spAutoFit/>
          </a:bodyPr>
          <a:lstStyle/>
          <a:p>
            <a:r>
              <a:rPr lang="fr-FR" altLang="fr-FR" sz="1600" b="1" dirty="0" smtClean="0"/>
              <a:t>R/p</a:t>
            </a:r>
            <a:r>
              <a:rPr lang="fr-FR" altLang="fr-FR" sz="1600" b="1" baseline="-25000" dirty="0" smtClean="0"/>
              <a:t>2</a:t>
            </a:r>
            <a:endParaRPr lang="fr-FR" altLang="fr-FR" sz="1600" b="1" baseline="-25000" dirty="0"/>
          </a:p>
        </p:txBody>
      </p:sp>
      <p:sp>
        <p:nvSpPr>
          <p:cNvPr id="57" name="Text Box 25"/>
          <p:cNvSpPr txBox="1">
            <a:spLocks noChangeArrowheads="1"/>
          </p:cNvSpPr>
          <p:nvPr/>
        </p:nvSpPr>
        <p:spPr bwMode="auto">
          <a:xfrm>
            <a:off x="142844" y="2285992"/>
            <a:ext cx="724878" cy="338554"/>
          </a:xfrm>
          <a:prstGeom prst="rect">
            <a:avLst/>
          </a:prstGeom>
          <a:noFill/>
          <a:ln w="9525">
            <a:noFill/>
            <a:miter lim="800000"/>
            <a:headEnd/>
            <a:tailEnd/>
          </a:ln>
        </p:spPr>
        <p:txBody>
          <a:bodyPr wrap="none">
            <a:spAutoFit/>
          </a:bodyPr>
          <a:lstStyle/>
          <a:p>
            <a:r>
              <a:rPr lang="fr-FR" altLang="fr-FR" sz="1600" b="1" dirty="0" smtClean="0"/>
              <a:t>R’/p</a:t>
            </a:r>
            <a:r>
              <a:rPr lang="fr-FR" altLang="fr-FR" sz="1600" b="1" baseline="-25000" dirty="0" smtClean="0"/>
              <a:t>2</a:t>
            </a:r>
            <a:endParaRPr lang="fr-FR" altLang="fr-FR" sz="1600" b="1" baseline="-25000" dirty="0"/>
          </a:p>
        </p:txBody>
      </p:sp>
      <p:sp>
        <p:nvSpPr>
          <p:cNvPr id="58" name="Text Box 25"/>
          <p:cNvSpPr txBox="1">
            <a:spLocks noChangeArrowheads="1"/>
          </p:cNvSpPr>
          <p:nvPr/>
        </p:nvSpPr>
        <p:spPr bwMode="auto">
          <a:xfrm>
            <a:off x="3071802" y="5786454"/>
            <a:ext cx="668773" cy="338554"/>
          </a:xfrm>
          <a:prstGeom prst="rect">
            <a:avLst/>
          </a:prstGeom>
          <a:noFill/>
          <a:ln w="9525">
            <a:noFill/>
            <a:miter lim="800000"/>
            <a:headEnd/>
            <a:tailEnd/>
          </a:ln>
        </p:spPr>
        <p:txBody>
          <a:bodyPr wrap="none">
            <a:spAutoFit/>
          </a:bodyPr>
          <a:lstStyle/>
          <a:p>
            <a:r>
              <a:rPr lang="fr-FR" altLang="fr-FR" sz="1600" b="1" dirty="0" smtClean="0"/>
              <a:t>R/p</a:t>
            </a:r>
            <a:r>
              <a:rPr lang="fr-FR" altLang="fr-FR" sz="1600" b="1" baseline="-25000" dirty="0" smtClean="0"/>
              <a:t>2</a:t>
            </a:r>
            <a:endParaRPr lang="fr-FR" altLang="fr-FR" sz="1600" b="1" baseline="-25000" dirty="0"/>
          </a:p>
        </p:txBody>
      </p:sp>
      <p:sp>
        <p:nvSpPr>
          <p:cNvPr id="59" name="Text Box 25"/>
          <p:cNvSpPr txBox="1">
            <a:spLocks noChangeArrowheads="1"/>
          </p:cNvSpPr>
          <p:nvPr/>
        </p:nvSpPr>
        <p:spPr bwMode="auto">
          <a:xfrm>
            <a:off x="4000496" y="5786454"/>
            <a:ext cx="724878" cy="338554"/>
          </a:xfrm>
          <a:prstGeom prst="rect">
            <a:avLst/>
          </a:prstGeom>
          <a:noFill/>
          <a:ln w="9525">
            <a:noFill/>
            <a:miter lim="800000"/>
            <a:headEnd/>
            <a:tailEnd/>
          </a:ln>
        </p:spPr>
        <p:txBody>
          <a:bodyPr wrap="none">
            <a:spAutoFit/>
          </a:bodyPr>
          <a:lstStyle/>
          <a:p>
            <a:r>
              <a:rPr lang="fr-FR" altLang="fr-FR" sz="1600" b="1" dirty="0" smtClean="0"/>
              <a:t>R’/p</a:t>
            </a:r>
            <a:r>
              <a:rPr lang="fr-FR" altLang="fr-FR" sz="1600" b="1" baseline="-25000" dirty="0" smtClean="0"/>
              <a:t>2</a:t>
            </a:r>
            <a:endParaRPr lang="fr-FR" altLang="fr-FR" sz="1600" b="1" baseline="-25000" dirty="0"/>
          </a:p>
        </p:txBody>
      </p:sp>
      <p:cxnSp>
        <p:nvCxnSpPr>
          <p:cNvPr id="60" name="Connecteur droit avec flèche 59"/>
          <p:cNvCxnSpPr/>
          <p:nvPr/>
        </p:nvCxnSpPr>
        <p:spPr>
          <a:xfrm rot="5400000">
            <a:off x="2893207" y="2107397"/>
            <a:ext cx="571504" cy="5000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286116" y="1714488"/>
            <a:ext cx="1909615" cy="923330"/>
          </a:xfrm>
          <a:prstGeom prst="rect">
            <a:avLst/>
          </a:prstGeom>
        </p:spPr>
        <p:txBody>
          <a:bodyPr wrap="square">
            <a:spAutoFit/>
          </a:bodyPr>
          <a:lstStyle/>
          <a:p>
            <a:pPr algn="ctr"/>
            <a:r>
              <a:rPr lang="fr-FR" sz="1800" b="1" u="sng" dirty="0" smtClean="0">
                <a:solidFill>
                  <a:schemeClr val="tx2"/>
                </a:solidFill>
                <a:latin typeface="+mj-lt"/>
              </a:rPr>
              <a:t>sentier d’expansion du revenu</a:t>
            </a:r>
            <a:endParaRPr lang="fr-FR" sz="1800" b="1" u="sng" dirty="0">
              <a:latin typeface="+mj-l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68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683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684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68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68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4" grpId="0" build="p" autoUpdateAnimBg="0"/>
      <p:bldP spid="376835" grpId="0" build="p"/>
      <p:bldP spid="376837" grpId="0" animBg="1"/>
      <p:bldP spid="376838" grpId="0" animBg="1"/>
      <p:bldP spid="376848" grpId="0" animBg="1"/>
      <p:bldP spid="37687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4910138" y="1773238"/>
            <a:ext cx="4081462" cy="588962"/>
          </a:xfrm>
          <a:prstGeom prst="rect">
            <a:avLst/>
          </a:prstGeom>
          <a:solidFill>
            <a:srgbClr val="FFFFFF"/>
          </a:solidFill>
          <a:ln w="9525">
            <a:noFill/>
            <a:miter lim="800000"/>
            <a:headEnd/>
            <a:tailEnd/>
          </a:ln>
        </p:spPr>
        <p:txBody>
          <a:bodyPr/>
          <a:lstStyle/>
          <a:p>
            <a:pPr marL="342900" indent="-342900" algn="ctr">
              <a:spcBef>
                <a:spcPct val="20000"/>
              </a:spcBef>
            </a:pPr>
            <a:endParaRPr lang="fr-FR" altLang="fr-FR" sz="2000" i="1"/>
          </a:p>
        </p:txBody>
      </p:sp>
      <p:sp>
        <p:nvSpPr>
          <p:cNvPr id="54276" name="Text Box 4"/>
          <p:cNvSpPr txBox="1">
            <a:spLocks noChangeArrowheads="1"/>
          </p:cNvSpPr>
          <p:nvPr/>
        </p:nvSpPr>
        <p:spPr bwMode="auto">
          <a:xfrm>
            <a:off x="6026150" y="3382963"/>
            <a:ext cx="184150" cy="274637"/>
          </a:xfrm>
          <a:prstGeom prst="rect">
            <a:avLst/>
          </a:prstGeom>
          <a:noFill/>
          <a:ln w="9525">
            <a:noFill/>
            <a:miter lim="800000"/>
            <a:headEnd/>
            <a:tailEnd/>
          </a:ln>
        </p:spPr>
        <p:txBody>
          <a:bodyPr wrap="none">
            <a:spAutoFit/>
          </a:bodyPr>
          <a:lstStyle/>
          <a:p>
            <a:endParaRPr lang="fr-FR" altLang="fr-FR" i="1" baseline="-25000"/>
          </a:p>
        </p:txBody>
      </p:sp>
      <p:sp>
        <p:nvSpPr>
          <p:cNvPr id="378885" name="Arc 5"/>
          <p:cNvSpPr>
            <a:spLocks/>
          </p:cNvSpPr>
          <p:nvPr/>
        </p:nvSpPr>
        <p:spPr bwMode="auto">
          <a:xfrm rot="-5099997" flipH="1" flipV="1">
            <a:off x="490648" y="1036160"/>
            <a:ext cx="2304818" cy="3097023"/>
          </a:xfrm>
          <a:custGeom>
            <a:avLst/>
            <a:gdLst>
              <a:gd name="T0" fmla="*/ 0 w 19509"/>
              <a:gd name="T1" fmla="*/ 0 h 21600"/>
              <a:gd name="T2" fmla="*/ 2147483647 w 19509"/>
              <a:gd name="T3" fmla="*/ 2147483647 h 21600"/>
              <a:gd name="T4" fmla="*/ 0 w 19509"/>
              <a:gd name="T5" fmla="*/ 2147483647 h 21600"/>
              <a:gd name="T6" fmla="*/ 0 60000 65536"/>
              <a:gd name="T7" fmla="*/ 0 60000 65536"/>
              <a:gd name="T8" fmla="*/ 0 60000 65536"/>
              <a:gd name="T9" fmla="*/ 0 w 19509"/>
              <a:gd name="T10" fmla="*/ 0 h 21600"/>
              <a:gd name="T11" fmla="*/ 19509 w 19509"/>
              <a:gd name="T12" fmla="*/ 21600 h 21600"/>
            </a:gdLst>
            <a:ahLst/>
            <a:cxnLst>
              <a:cxn ang="T6">
                <a:pos x="T0" y="T1"/>
              </a:cxn>
              <a:cxn ang="T7">
                <a:pos x="T2" y="T3"/>
              </a:cxn>
              <a:cxn ang="T8">
                <a:pos x="T4" y="T5"/>
              </a:cxn>
            </a:cxnLst>
            <a:rect l="T9" t="T10" r="T11" b="T12"/>
            <a:pathLst>
              <a:path w="19509" h="21600" fill="none" extrusionOk="0">
                <a:moveTo>
                  <a:pt x="-1" y="0"/>
                </a:moveTo>
                <a:cubicBezTo>
                  <a:pt x="8337" y="0"/>
                  <a:pt x="15930" y="4798"/>
                  <a:pt x="19509" y="12328"/>
                </a:cubicBezTo>
              </a:path>
              <a:path w="19509" h="21600" stroke="0" extrusionOk="0">
                <a:moveTo>
                  <a:pt x="-1" y="0"/>
                </a:moveTo>
                <a:cubicBezTo>
                  <a:pt x="8337" y="0"/>
                  <a:pt x="15930" y="4798"/>
                  <a:pt x="19509" y="12328"/>
                </a:cubicBezTo>
                <a:lnTo>
                  <a:pt x="0" y="21600"/>
                </a:lnTo>
                <a:lnTo>
                  <a:pt x="-1" y="0"/>
                </a:lnTo>
                <a:close/>
              </a:path>
            </a:pathLst>
          </a:custGeom>
          <a:noFill/>
          <a:ln w="9525">
            <a:solidFill>
              <a:schemeClr val="tx1"/>
            </a:solidFill>
            <a:round/>
            <a:headEnd/>
            <a:tailEnd/>
          </a:ln>
        </p:spPr>
        <p:txBody>
          <a:bodyPr wrap="none" anchor="ctr"/>
          <a:lstStyle/>
          <a:p>
            <a:endParaRPr lang="fr-FR"/>
          </a:p>
        </p:txBody>
      </p:sp>
      <p:grpSp>
        <p:nvGrpSpPr>
          <p:cNvPr id="2" name="Group 6"/>
          <p:cNvGrpSpPr>
            <a:grpSpLocks/>
          </p:cNvGrpSpPr>
          <p:nvPr/>
        </p:nvGrpSpPr>
        <p:grpSpPr bwMode="auto">
          <a:xfrm>
            <a:off x="428596" y="785794"/>
            <a:ext cx="4071966" cy="3714776"/>
            <a:chOff x="566" y="1207"/>
            <a:chExt cx="2988" cy="2409"/>
          </a:xfrm>
        </p:grpSpPr>
        <p:sp>
          <p:nvSpPr>
            <p:cNvPr id="54282" name="Line 7"/>
            <p:cNvSpPr>
              <a:spLocks noChangeShapeType="1"/>
            </p:cNvSpPr>
            <p:nvPr/>
          </p:nvSpPr>
          <p:spPr bwMode="auto">
            <a:xfrm>
              <a:off x="930" y="1207"/>
              <a:ext cx="0" cy="2256"/>
            </a:xfrm>
            <a:prstGeom prst="line">
              <a:avLst/>
            </a:prstGeom>
            <a:noFill/>
            <a:ln w="9525">
              <a:solidFill>
                <a:schemeClr val="tx1"/>
              </a:solidFill>
              <a:round/>
              <a:headEnd type="arrow" w="med" len="med"/>
              <a:tailEnd/>
            </a:ln>
          </p:spPr>
          <p:txBody>
            <a:bodyPr/>
            <a:lstStyle/>
            <a:p>
              <a:endParaRPr lang="fr-FR"/>
            </a:p>
          </p:txBody>
        </p:sp>
        <p:sp>
          <p:nvSpPr>
            <p:cNvPr id="54283" name="Line 8"/>
            <p:cNvSpPr>
              <a:spLocks noChangeShapeType="1"/>
            </p:cNvSpPr>
            <p:nvPr/>
          </p:nvSpPr>
          <p:spPr bwMode="auto">
            <a:xfrm>
              <a:off x="930" y="3475"/>
              <a:ext cx="2313" cy="0"/>
            </a:xfrm>
            <a:prstGeom prst="line">
              <a:avLst/>
            </a:prstGeom>
            <a:noFill/>
            <a:ln w="9525">
              <a:solidFill>
                <a:schemeClr val="tx1"/>
              </a:solidFill>
              <a:round/>
              <a:headEnd/>
              <a:tailEnd type="arrow" w="med" len="med"/>
            </a:ln>
          </p:spPr>
          <p:txBody>
            <a:bodyPr/>
            <a:lstStyle/>
            <a:p>
              <a:endParaRPr lang="fr-FR"/>
            </a:p>
          </p:txBody>
        </p:sp>
        <p:sp>
          <p:nvSpPr>
            <p:cNvPr id="54284" name="Text Box 9"/>
            <p:cNvSpPr txBox="1">
              <a:spLocks noChangeArrowheads="1"/>
            </p:cNvSpPr>
            <p:nvPr/>
          </p:nvSpPr>
          <p:spPr bwMode="auto">
            <a:xfrm>
              <a:off x="3334" y="3385"/>
              <a:ext cx="220" cy="231"/>
            </a:xfrm>
            <a:prstGeom prst="rect">
              <a:avLst/>
            </a:prstGeom>
            <a:noFill/>
            <a:ln w="9525">
              <a:noFill/>
              <a:miter lim="800000"/>
              <a:headEnd/>
              <a:tailEnd/>
            </a:ln>
          </p:spPr>
          <p:txBody>
            <a:bodyPr wrap="none">
              <a:spAutoFit/>
            </a:bodyPr>
            <a:lstStyle/>
            <a:p>
              <a:r>
                <a:rPr lang="fr-FR" altLang="fr-FR" i="1"/>
                <a:t>R</a:t>
              </a:r>
              <a:endParaRPr lang="fr-FR" altLang="fr-FR" i="1" baseline="-25000"/>
            </a:p>
          </p:txBody>
        </p:sp>
        <p:sp>
          <p:nvSpPr>
            <p:cNvPr id="54285" name="Text Box 10"/>
            <p:cNvSpPr txBox="1">
              <a:spLocks noChangeArrowheads="1"/>
            </p:cNvSpPr>
            <p:nvPr/>
          </p:nvSpPr>
          <p:spPr bwMode="auto">
            <a:xfrm>
              <a:off x="566" y="1525"/>
              <a:ext cx="241" cy="231"/>
            </a:xfrm>
            <a:prstGeom prst="rect">
              <a:avLst/>
            </a:prstGeom>
            <a:noFill/>
            <a:ln w="9525">
              <a:noFill/>
              <a:miter lim="800000"/>
              <a:headEnd/>
              <a:tailEnd/>
            </a:ln>
          </p:spPr>
          <p:txBody>
            <a:bodyPr wrap="none">
              <a:spAutoFit/>
            </a:bodyPr>
            <a:lstStyle/>
            <a:p>
              <a:r>
                <a:rPr lang="fr-FR" altLang="fr-FR" i="1"/>
                <a:t>x</a:t>
              </a:r>
              <a:r>
                <a:rPr lang="fr-FR" altLang="fr-FR" i="1" baseline="-25000"/>
                <a:t>1</a:t>
              </a:r>
            </a:p>
          </p:txBody>
        </p:sp>
      </p:grpSp>
      <p:sp>
        <p:nvSpPr>
          <p:cNvPr id="378891" name="Text Box 11"/>
          <p:cNvSpPr txBox="1">
            <a:spLocks noChangeArrowheads="1"/>
          </p:cNvSpPr>
          <p:nvPr/>
        </p:nvSpPr>
        <p:spPr bwMode="auto">
          <a:xfrm>
            <a:off x="4356100" y="1052513"/>
            <a:ext cx="4608513" cy="1938992"/>
          </a:xfrm>
          <a:prstGeom prst="rect">
            <a:avLst/>
          </a:prstGeom>
          <a:noFill/>
          <a:ln w="9525">
            <a:noFill/>
            <a:miter lim="800000"/>
            <a:headEnd/>
            <a:tailEnd/>
          </a:ln>
        </p:spPr>
        <p:txBody>
          <a:bodyPr>
            <a:spAutoFit/>
          </a:bodyPr>
          <a:lstStyle/>
          <a:p>
            <a:pPr algn="just"/>
            <a:r>
              <a:rPr lang="fr-FR" altLang="fr-FR" sz="2000" b="1" dirty="0">
                <a:solidFill>
                  <a:schemeClr val="tx2"/>
                </a:solidFill>
                <a:latin typeface="+mj-lt"/>
              </a:rPr>
              <a:t>La courbe d’Engel </a:t>
            </a:r>
            <a:r>
              <a:rPr lang="fr-FR" altLang="fr-FR" sz="2000" dirty="0">
                <a:latin typeface="+mj-lt"/>
              </a:rPr>
              <a:t>: Une courbe d’Engel pour un bien est une relation entre le revenu du consommateur et les quantités consommées de ce bien, toutes choses égales par </a:t>
            </a:r>
            <a:r>
              <a:rPr lang="fr-FR" altLang="fr-FR" sz="2000" dirty="0" smtClean="0">
                <a:latin typeface="+mj-lt"/>
              </a:rPr>
              <a:t>ailleurs (</a:t>
            </a:r>
            <a:r>
              <a:rPr lang="fr-FR" altLang="fr-FR" sz="2000" b="1" dirty="0" smtClean="0">
                <a:latin typeface="+mj-lt"/>
              </a:rPr>
              <a:t>c’est l’équivalent de la courbe du bien 1</a:t>
            </a:r>
            <a:r>
              <a:rPr lang="fr-FR" altLang="fr-FR" sz="2000" dirty="0" smtClean="0">
                <a:latin typeface="+mj-lt"/>
              </a:rPr>
              <a:t>).</a:t>
            </a:r>
            <a:endParaRPr lang="fr-FR" altLang="fr-FR" sz="2000" dirty="0">
              <a:latin typeface="+mj-lt"/>
            </a:endParaRPr>
          </a:p>
        </p:txBody>
      </p:sp>
      <p:sp>
        <p:nvSpPr>
          <p:cNvPr id="61448" name="Espace réservé du numéro de diapositive 13"/>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1CA7DF40-1ECC-4C78-9D7E-E06EB5ADD036}" type="slidenum">
              <a:rPr lang="fr-FR"/>
              <a:pPr>
                <a:defRPr/>
              </a:pPr>
              <a:t>39</a:t>
            </a:fld>
            <a:endParaRPr lang="fr-FR"/>
          </a:p>
        </p:txBody>
      </p:sp>
      <p:sp>
        <p:nvSpPr>
          <p:cNvPr id="54281" name="Rectangle 12"/>
          <p:cNvSpPr>
            <a:spLocks noChangeArrowheads="1"/>
          </p:cNvSpPr>
          <p:nvPr/>
        </p:nvSpPr>
        <p:spPr bwMode="auto">
          <a:xfrm>
            <a:off x="539750" y="4508500"/>
            <a:ext cx="8104216" cy="2093913"/>
          </a:xfrm>
          <a:prstGeom prst="rect">
            <a:avLst/>
          </a:prstGeom>
          <a:noFill/>
          <a:ln w="9525">
            <a:noFill/>
            <a:miter lim="800000"/>
            <a:headEnd/>
            <a:tailEnd/>
          </a:ln>
        </p:spPr>
        <p:txBody>
          <a:bodyPr wrap="square">
            <a:spAutoFit/>
          </a:bodyPr>
          <a:lstStyle/>
          <a:p>
            <a:r>
              <a:rPr lang="fr-FR" altLang="fr-FR" sz="2000" dirty="0"/>
              <a:t>Explication:</a:t>
            </a:r>
          </a:p>
          <a:p>
            <a:pPr algn="just"/>
            <a:r>
              <a:rPr lang="fr-FR" altLang="fr-FR" sz="2000" dirty="0"/>
              <a:t>Dans un contexte donné, la variation d'un seul paramètre est étudiée tandis que les autres facteurs ne sont pas pris en compte: l’arrivée sur le marché de nouvelles technologies informatiques provoquera une baisse des prix des ordinateurs (</a:t>
            </a:r>
            <a:r>
              <a:rPr lang="fr-FR" altLang="fr-FR" sz="2000" dirty="0" err="1"/>
              <a:t>c-à-d</a:t>
            </a:r>
            <a:r>
              <a:rPr lang="fr-FR" altLang="fr-FR" sz="2000" dirty="0"/>
              <a:t> sans tenir compte des prix des logiciels ou des périphériques et sans tenir compte de la demande)</a:t>
            </a:r>
          </a:p>
        </p:txBody>
      </p:sp>
      <p:sp>
        <p:nvSpPr>
          <p:cNvPr id="15" name="Rectangle 14"/>
          <p:cNvSpPr/>
          <p:nvPr/>
        </p:nvSpPr>
        <p:spPr>
          <a:xfrm>
            <a:off x="500034" y="428604"/>
            <a:ext cx="7358114" cy="424732"/>
          </a:xfrm>
          <a:prstGeom prst="rect">
            <a:avLst/>
          </a:prstGeom>
        </p:spPr>
        <p:txBody>
          <a:bodyPr wrap="square">
            <a:spAutoFit/>
          </a:bodyPr>
          <a:lstStyle/>
          <a:p>
            <a:pPr marL="274320" indent="-274320" eaLnBrk="1" fontAlgn="auto" hangingPunct="1">
              <a:lnSpc>
                <a:spcPct val="90000"/>
              </a:lnSpc>
              <a:spcAft>
                <a:spcPts val="0"/>
              </a:spcAft>
              <a:buClr>
                <a:schemeClr val="accent3"/>
              </a:buClr>
              <a:buFontTx/>
              <a:buNone/>
              <a:defRPr/>
            </a:pPr>
            <a:r>
              <a:rPr lang="fr-FR" b="1" dirty="0" smtClean="0">
                <a:solidFill>
                  <a:schemeClr val="accent1">
                    <a:lumMod val="75000"/>
                  </a:schemeClr>
                </a:solidFill>
                <a:latin typeface="+mj-lt"/>
              </a:rPr>
              <a:t>3- Variation du revenu à prix constants</a:t>
            </a:r>
            <a:endParaRPr lang="fr-FR" b="1" dirty="0">
              <a:solidFill>
                <a:schemeClr val="accent1">
                  <a:lumMod val="75000"/>
                </a:schemeClr>
              </a:solidFill>
              <a:latin typeface="+mj-l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8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animBg="1"/>
      <p:bldP spid="3788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857232"/>
            <a:ext cx="8229600" cy="4389437"/>
          </a:xfrm>
        </p:spPr>
        <p:txBody>
          <a:bodyPr/>
          <a:lstStyle/>
          <a:p>
            <a:pPr algn="ctr">
              <a:buNone/>
            </a:pPr>
            <a:r>
              <a:rPr lang="fr-FR" dirty="0" smtClean="0"/>
              <a:t> </a:t>
            </a:r>
            <a:r>
              <a:rPr lang="fr-FR" sz="2800" dirty="0" smtClean="0">
                <a:latin typeface="+mj-lt"/>
              </a:rPr>
              <a:t>Comment s’effectue </a:t>
            </a:r>
            <a:r>
              <a:rPr lang="fr-FR" sz="2800" dirty="0" smtClean="0">
                <a:solidFill>
                  <a:srgbClr val="00B0F0"/>
                </a:solidFill>
                <a:latin typeface="+mj-lt"/>
              </a:rPr>
              <a:t>le choix </a:t>
            </a:r>
            <a:r>
              <a:rPr lang="fr-FR" sz="2800" dirty="0" smtClean="0">
                <a:latin typeface="+mj-lt"/>
              </a:rPr>
              <a:t>?</a:t>
            </a:r>
          </a:p>
          <a:p>
            <a:pPr algn="just">
              <a:buNone/>
            </a:pPr>
            <a:r>
              <a:rPr lang="fr-FR" dirty="0" smtClean="0">
                <a:latin typeface="+mj-lt"/>
              </a:rPr>
              <a:t>   </a:t>
            </a:r>
          </a:p>
          <a:p>
            <a:pPr algn="just">
              <a:buNone/>
            </a:pPr>
            <a:r>
              <a:rPr lang="fr-FR" dirty="0" smtClean="0">
                <a:latin typeface="+mj-lt"/>
              </a:rPr>
              <a:t>   D’après </a:t>
            </a:r>
            <a:r>
              <a:rPr lang="fr-FR" u="sng" dirty="0" smtClean="0">
                <a:solidFill>
                  <a:srgbClr val="00B0F0"/>
                </a:solidFill>
                <a:latin typeface="+mj-lt"/>
              </a:rPr>
              <a:t>le principe de rationalité</a:t>
            </a:r>
            <a:r>
              <a:rPr lang="fr-FR" dirty="0" smtClean="0">
                <a:latin typeface="+mj-lt"/>
              </a:rPr>
              <a:t>, le consommateur est capable de choisir le panier de biens qui maximise son </a:t>
            </a:r>
            <a:r>
              <a:rPr lang="fr-FR" u="sng" dirty="0" smtClean="0">
                <a:solidFill>
                  <a:srgbClr val="00B0F0"/>
                </a:solidFill>
                <a:latin typeface="+mj-lt"/>
              </a:rPr>
              <a:t>utilité</a:t>
            </a:r>
            <a:r>
              <a:rPr lang="fr-FR" dirty="0" smtClean="0">
                <a:latin typeface="+mj-lt"/>
              </a:rPr>
              <a:t> ou </a:t>
            </a:r>
            <a:r>
              <a:rPr lang="fr-FR" u="sng" dirty="0" smtClean="0">
                <a:solidFill>
                  <a:srgbClr val="00B0F0"/>
                </a:solidFill>
                <a:latin typeface="+mj-lt"/>
              </a:rPr>
              <a:t>sa satisfaction</a:t>
            </a:r>
            <a:r>
              <a:rPr lang="fr-FR" dirty="0" smtClean="0">
                <a:latin typeface="+mj-lt"/>
              </a:rPr>
              <a:t>, sous </a:t>
            </a:r>
            <a:r>
              <a:rPr lang="fr-FR" u="sng" dirty="0" smtClean="0">
                <a:solidFill>
                  <a:srgbClr val="00B0F0"/>
                </a:solidFill>
                <a:latin typeface="+mj-lt"/>
              </a:rPr>
              <a:t>la contrainte </a:t>
            </a:r>
            <a:r>
              <a:rPr lang="fr-FR" dirty="0" smtClean="0">
                <a:latin typeface="+mj-lt"/>
              </a:rPr>
              <a:t>que la dépense totale </a:t>
            </a:r>
            <a:r>
              <a:rPr lang="fr-FR" b="1" i="1" dirty="0" smtClean="0">
                <a:latin typeface="+mj-lt"/>
              </a:rPr>
              <a:t>p</a:t>
            </a:r>
            <a:r>
              <a:rPr lang="fr-FR" b="1" i="1" baseline="-25000" dirty="0" smtClean="0">
                <a:latin typeface="+mj-lt"/>
              </a:rPr>
              <a:t>1</a:t>
            </a:r>
            <a:r>
              <a:rPr lang="fr-FR" b="1" i="1" dirty="0" smtClean="0">
                <a:latin typeface="+mj-lt"/>
              </a:rPr>
              <a:t> x</a:t>
            </a:r>
            <a:r>
              <a:rPr lang="fr-FR" b="1" i="1" baseline="-25000" dirty="0" smtClean="0">
                <a:latin typeface="+mj-lt"/>
              </a:rPr>
              <a:t>1 </a:t>
            </a:r>
            <a:r>
              <a:rPr lang="fr-FR" b="1" dirty="0" smtClean="0">
                <a:latin typeface="+mj-lt"/>
              </a:rPr>
              <a:t>+ </a:t>
            </a:r>
            <a:r>
              <a:rPr lang="fr-FR" b="1" i="1" dirty="0" smtClean="0">
                <a:latin typeface="+mj-lt"/>
              </a:rPr>
              <a:t>p</a:t>
            </a:r>
            <a:r>
              <a:rPr lang="fr-FR" b="1" i="1" baseline="-25000" dirty="0" smtClean="0">
                <a:latin typeface="+mj-lt"/>
              </a:rPr>
              <a:t>2 </a:t>
            </a:r>
            <a:r>
              <a:rPr lang="fr-FR" b="1" i="1" dirty="0" smtClean="0">
                <a:latin typeface="+mj-lt"/>
              </a:rPr>
              <a:t>x</a:t>
            </a:r>
            <a:r>
              <a:rPr lang="fr-FR" b="1" i="1" baseline="-25000" dirty="0" smtClean="0">
                <a:latin typeface="+mj-lt"/>
              </a:rPr>
              <a:t>2</a:t>
            </a:r>
            <a:r>
              <a:rPr lang="fr-FR" b="1" dirty="0" smtClean="0">
                <a:latin typeface="+mj-lt"/>
              </a:rPr>
              <a:t> </a:t>
            </a:r>
            <a:r>
              <a:rPr lang="fr-FR" dirty="0" smtClean="0">
                <a:latin typeface="+mj-lt"/>
              </a:rPr>
              <a:t>ne dépassent pas son revenu </a:t>
            </a:r>
            <a:r>
              <a:rPr lang="fr-FR" b="1" dirty="0" smtClean="0">
                <a:latin typeface="+mj-lt"/>
              </a:rPr>
              <a:t>R</a:t>
            </a:r>
            <a:r>
              <a:rPr lang="fr-FR" dirty="0" smtClean="0">
                <a:latin typeface="+mj-lt"/>
              </a:rPr>
              <a:t> dont il dispose.</a:t>
            </a:r>
          </a:p>
          <a:p>
            <a:pPr algn="just">
              <a:buNone/>
            </a:pPr>
            <a:endParaRPr lang="fr-FR" dirty="0" smtClean="0">
              <a:latin typeface="+mj-lt"/>
            </a:endParaRPr>
          </a:p>
          <a:p>
            <a:pPr>
              <a:buNone/>
            </a:pPr>
            <a:r>
              <a:rPr lang="fr-FR" dirty="0" smtClean="0">
                <a:latin typeface="+mj-lt"/>
              </a:rPr>
              <a:t>            Cette  contrainte est appelée </a:t>
            </a:r>
            <a:r>
              <a:rPr lang="fr-FR" b="1" u="sng" dirty="0" smtClean="0">
                <a:solidFill>
                  <a:srgbClr val="00B0F0"/>
                </a:solidFill>
                <a:latin typeface="+mj-lt"/>
              </a:rPr>
              <a:t>contrainte budgétaire</a:t>
            </a:r>
            <a:r>
              <a:rPr lang="fr-FR" i="1" dirty="0" smtClean="0">
                <a:latin typeface="+mj-lt"/>
              </a:rPr>
              <a:t>.</a:t>
            </a:r>
            <a:endParaRPr lang="fr-FR" dirty="0" smtClean="0">
              <a:latin typeface="+mj-lt"/>
            </a:endParaRPr>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4</a:t>
            </a:fld>
            <a:endParaRPr lang="fr-FR"/>
          </a:p>
        </p:txBody>
      </p:sp>
      <p:sp>
        <p:nvSpPr>
          <p:cNvPr id="5" name="Flèche droite 4"/>
          <p:cNvSpPr/>
          <p:nvPr/>
        </p:nvSpPr>
        <p:spPr>
          <a:xfrm>
            <a:off x="857224" y="4500570"/>
            <a:ext cx="500066" cy="214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633412"/>
          </a:xfrm>
        </p:spPr>
        <p:txBody>
          <a:bodyPr/>
          <a:lstStyle/>
          <a:p>
            <a:pPr eaLnBrk="1" hangingPunct="1"/>
            <a:r>
              <a:rPr lang="fr-FR" altLang="fr-FR" sz="2800" b="1" dirty="0" smtClean="0"/>
              <a:t>4- La typologie des biens</a:t>
            </a:r>
          </a:p>
        </p:txBody>
      </p:sp>
      <p:graphicFrame>
        <p:nvGraphicFramePr>
          <p:cNvPr id="384004" name="Group 4"/>
          <p:cNvGraphicFramePr>
            <a:graphicFrameLocks noGrp="1"/>
          </p:cNvGraphicFramePr>
          <p:nvPr>
            <p:ph sz="half" idx="2"/>
          </p:nvPr>
        </p:nvGraphicFramePr>
        <p:xfrm>
          <a:off x="395288" y="1700213"/>
          <a:ext cx="8353425" cy="4206876"/>
        </p:xfrm>
        <a:graphic>
          <a:graphicData uri="http://schemas.openxmlformats.org/drawingml/2006/table">
            <a:tbl>
              <a:tblPr/>
              <a:tblGrid>
                <a:gridCol w="2297112"/>
                <a:gridCol w="3103563"/>
                <a:gridCol w="2952750"/>
              </a:tblGrid>
              <a:tr h="9450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dirty="0" smtClean="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smtClean="0">
                          <a:ln>
                            <a:noFill/>
                          </a:ln>
                          <a:solidFill>
                            <a:schemeClr val="tx1"/>
                          </a:solidFill>
                          <a:effectLst/>
                          <a:latin typeface="Arial" charset="0"/>
                          <a:cs typeface="Arial" charset="0"/>
                        </a:rPr>
                        <a:t>Demande augmente</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smtClean="0">
                          <a:ln>
                            <a:noFill/>
                          </a:ln>
                          <a:solidFill>
                            <a:schemeClr val="tx1"/>
                          </a:solidFill>
                          <a:effectLst/>
                          <a:latin typeface="Arial" charset="0"/>
                          <a:cs typeface="Arial" charset="0"/>
                        </a:rPr>
                        <a:t>Demande diminue</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50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smtClean="0">
                          <a:ln>
                            <a:noFill/>
                          </a:ln>
                          <a:solidFill>
                            <a:schemeClr val="tx1"/>
                          </a:solidFill>
                          <a:effectLst/>
                          <a:latin typeface="Arial" charset="0"/>
                          <a:cs typeface="Arial" charset="0"/>
                        </a:rPr>
                        <a:t>Revenu augmente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sng" strike="noStrike" cap="none" normalizeH="0" baseline="0" dirty="0" smtClean="0">
                          <a:ln>
                            <a:noFill/>
                          </a:ln>
                          <a:solidFill>
                            <a:schemeClr val="tx1"/>
                          </a:solidFill>
                          <a:effectLst/>
                          <a:latin typeface="Arial" charset="0"/>
                          <a:cs typeface="Arial" charset="0"/>
                        </a:rPr>
                        <a:t>Bien normal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smtClean="0">
                          <a:ln>
                            <a:noFill/>
                          </a:ln>
                          <a:solidFill>
                            <a:schemeClr val="tx1"/>
                          </a:solidFill>
                          <a:effectLst/>
                          <a:latin typeface="Arial" charset="0"/>
                          <a:cs typeface="Arial" charset="0"/>
                        </a:rPr>
                        <a:t>Bien inférieur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502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smtClean="0">
                          <a:ln>
                            <a:noFill/>
                          </a:ln>
                          <a:solidFill>
                            <a:schemeClr val="tx1"/>
                          </a:solidFill>
                          <a:effectLst/>
                          <a:latin typeface="Arial" charset="0"/>
                          <a:cs typeface="Arial" charset="0"/>
                        </a:rPr>
                        <a:t>Prix du bien augmente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sng" strike="noStrike" cap="none" normalizeH="0" baseline="0" dirty="0" smtClean="0">
                          <a:ln>
                            <a:noFill/>
                          </a:ln>
                          <a:solidFill>
                            <a:schemeClr val="tx1"/>
                          </a:solidFill>
                          <a:effectLst/>
                          <a:latin typeface="Arial" charset="0"/>
                          <a:cs typeface="Arial" charset="0"/>
                        </a:rPr>
                        <a:t>Bien de </a:t>
                      </a:r>
                      <a:r>
                        <a:rPr kumimoji="0" lang="fr-FR" sz="2800" b="0" i="0" u="sng" strike="noStrike" cap="none" normalizeH="0" baseline="0" dirty="0" err="1" smtClean="0">
                          <a:ln>
                            <a:noFill/>
                          </a:ln>
                          <a:solidFill>
                            <a:schemeClr val="tx1"/>
                          </a:solidFill>
                          <a:effectLst/>
                          <a:latin typeface="Arial" charset="0"/>
                          <a:cs typeface="Arial" charset="0"/>
                        </a:rPr>
                        <a:t>Giffen</a:t>
                      </a:r>
                      <a:endParaRPr kumimoji="0" lang="fr-FR" sz="2800" b="0" i="0" u="sng" strike="noStrike" cap="none" normalizeH="0" baseline="0" dirty="0" smtClean="0">
                        <a:ln>
                          <a:noFill/>
                        </a:ln>
                        <a:solidFill>
                          <a:schemeClr val="tx1"/>
                        </a:solidFill>
                        <a:effectLst/>
                        <a:latin typeface="Arial" charset="0"/>
                        <a:cs typeface="Arial" charset="0"/>
                      </a:endParaRP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smtClean="0">
                          <a:ln>
                            <a:noFill/>
                          </a:ln>
                          <a:solidFill>
                            <a:schemeClr val="tx1"/>
                          </a:solidFill>
                          <a:effectLst/>
                          <a:latin typeface="Arial" charset="0"/>
                          <a:cs typeface="Arial" charset="0"/>
                        </a:rPr>
                        <a:t>Bien normal</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718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smtClean="0">
                          <a:ln>
                            <a:noFill/>
                          </a:ln>
                          <a:solidFill>
                            <a:schemeClr val="tx1"/>
                          </a:solidFill>
                          <a:effectLst/>
                          <a:latin typeface="Arial" charset="0"/>
                          <a:cs typeface="Arial" charset="0"/>
                        </a:rPr>
                        <a:t>Prix de l’autre bien augmente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none" strike="noStrike" cap="none" normalizeH="0" baseline="0" dirty="0" smtClean="0">
                          <a:ln>
                            <a:noFill/>
                          </a:ln>
                          <a:solidFill>
                            <a:schemeClr val="tx1"/>
                          </a:solidFill>
                          <a:effectLst/>
                          <a:latin typeface="Arial" charset="0"/>
                          <a:cs typeface="Arial" charset="0"/>
                        </a:rPr>
                        <a:t>Biens substituables</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800" b="0" i="0" u="sng" strike="noStrike" cap="none" normalizeH="0" baseline="0" dirty="0" smtClean="0">
                          <a:ln>
                            <a:noFill/>
                          </a:ln>
                          <a:solidFill>
                            <a:schemeClr val="tx1"/>
                          </a:solidFill>
                          <a:effectLst/>
                          <a:latin typeface="Arial" charset="0"/>
                          <a:cs typeface="Arial" charset="0"/>
                        </a:rPr>
                        <a:t>Biens complémentaires</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38" name="Espace réservé du numéro de diapositive 5"/>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D92EBB2E-8FB9-411F-BFE7-48FAE67089C3}" type="slidenum">
              <a:rPr lang="fr-FR" smtClean="0"/>
              <a:pPr>
                <a:defRPr/>
              </a:pPr>
              <a:t>40</a:t>
            </a:fld>
            <a:endParaRPr lang="fr-FR" smtClean="0"/>
          </a:p>
        </p:txBody>
      </p:sp>
      <p:sp>
        <p:nvSpPr>
          <p:cNvPr id="384003" name="Rectangle 3"/>
          <p:cNvSpPr>
            <a:spLocks noChangeArrowheads="1"/>
          </p:cNvSpPr>
          <p:nvPr/>
        </p:nvSpPr>
        <p:spPr bwMode="auto">
          <a:xfrm>
            <a:off x="325438" y="1979613"/>
            <a:ext cx="3894137" cy="1074737"/>
          </a:xfrm>
          <a:prstGeom prst="rect">
            <a:avLst/>
          </a:prstGeom>
          <a:noFill/>
          <a:ln w="9525">
            <a:noFill/>
            <a:miter lim="800000"/>
            <a:headEnd/>
            <a:tailEnd/>
          </a:ln>
        </p:spPr>
        <p:txBody>
          <a:bodyPr/>
          <a:lstStyle/>
          <a:p>
            <a:pPr marL="342900" indent="-342900">
              <a:lnSpc>
                <a:spcPct val="90000"/>
              </a:lnSpc>
              <a:spcBef>
                <a:spcPct val="20000"/>
              </a:spcBef>
              <a:buFontTx/>
              <a:buChar char="•"/>
            </a:pPr>
            <a:endParaRPr lang="fr-FR" altLang="fr-F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3840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8"/>
          <p:cNvSpPr>
            <a:spLocks noGrp="1" noChangeArrowheads="1"/>
          </p:cNvSpPr>
          <p:nvPr>
            <p:ph type="title"/>
          </p:nvPr>
        </p:nvSpPr>
        <p:spPr>
          <a:xfrm>
            <a:off x="500034" y="642918"/>
            <a:ext cx="8229600" cy="774696"/>
          </a:xfrm>
        </p:spPr>
        <p:txBody>
          <a:bodyPr/>
          <a:lstStyle/>
          <a:p>
            <a:pPr eaLnBrk="1" hangingPunct="1">
              <a:lnSpc>
                <a:spcPct val="90000"/>
              </a:lnSpc>
            </a:pPr>
            <a:r>
              <a:rPr lang="fr-FR" altLang="fr-FR" sz="2800" b="1" dirty="0" smtClean="0">
                <a:solidFill>
                  <a:schemeClr val="accent1">
                    <a:lumMod val="60000"/>
                    <a:lumOff val="40000"/>
                  </a:schemeClr>
                </a:solidFill>
              </a:rPr>
              <a:t>5- Elasticités</a:t>
            </a:r>
            <a:br>
              <a:rPr lang="fr-FR" altLang="fr-FR" sz="2800" b="1" dirty="0" smtClean="0">
                <a:solidFill>
                  <a:schemeClr val="accent1">
                    <a:lumMod val="60000"/>
                    <a:lumOff val="40000"/>
                  </a:schemeClr>
                </a:solidFill>
              </a:rPr>
            </a:br>
            <a:endParaRPr lang="fr-FR" altLang="fr-FR" sz="2800" b="1" dirty="0" smtClean="0">
              <a:solidFill>
                <a:schemeClr val="accent1">
                  <a:lumMod val="60000"/>
                  <a:lumOff val="40000"/>
                </a:schemeClr>
              </a:solidFill>
            </a:endParaRPr>
          </a:p>
        </p:txBody>
      </p:sp>
      <p:sp>
        <p:nvSpPr>
          <p:cNvPr id="58371" name="Text Placeholder 2"/>
          <p:cNvSpPr>
            <a:spLocks noGrp="1"/>
          </p:cNvSpPr>
          <p:nvPr>
            <p:ph sz="half" idx="2"/>
          </p:nvPr>
        </p:nvSpPr>
        <p:spPr>
          <a:xfrm>
            <a:off x="285720" y="1000108"/>
            <a:ext cx="8675688" cy="5572164"/>
          </a:xfrm>
        </p:spPr>
        <p:txBody>
          <a:bodyPr/>
          <a:lstStyle/>
          <a:p>
            <a:pPr algn="just" eaLnBrk="1" hangingPunct="1">
              <a:buNone/>
            </a:pPr>
            <a:r>
              <a:rPr lang="fr-FR" altLang="fr-FR" sz="2400" b="1" dirty="0" smtClean="0">
                <a:solidFill>
                  <a:schemeClr val="accent1">
                    <a:lumMod val="60000"/>
                    <a:lumOff val="40000"/>
                  </a:schemeClr>
                </a:solidFill>
                <a:latin typeface="+mj-lt"/>
              </a:rPr>
              <a:t>5-1- Définition</a:t>
            </a:r>
          </a:p>
          <a:p>
            <a:pPr algn="just" eaLnBrk="1" hangingPunct="1"/>
            <a:r>
              <a:rPr lang="fr-FR" altLang="fr-FR" sz="2400" dirty="0" smtClean="0">
                <a:latin typeface="+mj-lt"/>
              </a:rPr>
              <a:t>L’élasticité exprime </a:t>
            </a:r>
            <a:r>
              <a:rPr lang="fr-FR" altLang="fr-FR" sz="2400" u="sng" dirty="0" smtClean="0">
                <a:latin typeface="+mj-lt"/>
              </a:rPr>
              <a:t>le degrés de sensibilité de la consommation par rapport aux prix ou par rapport au revenu.</a:t>
            </a:r>
          </a:p>
          <a:p>
            <a:pPr algn="just" eaLnBrk="1" hangingPunct="1"/>
            <a:r>
              <a:rPr lang="fr-FR" altLang="fr-FR" sz="2400" dirty="0" smtClean="0">
                <a:latin typeface="+mj-lt"/>
              </a:rPr>
              <a:t>L’élasticité (prix ou revenu) de la demande d’un bien est égale au rapport entre </a:t>
            </a:r>
            <a:r>
              <a:rPr lang="fr-FR" altLang="fr-FR" sz="2400" b="1" dirty="0" smtClean="0">
                <a:latin typeface="+mj-lt"/>
              </a:rPr>
              <a:t>la variation relative (en pourcentage) </a:t>
            </a:r>
            <a:r>
              <a:rPr lang="fr-FR" altLang="fr-FR" sz="2400" dirty="0" smtClean="0">
                <a:latin typeface="+mj-lt"/>
              </a:rPr>
              <a:t>de la quantité demandée et </a:t>
            </a:r>
            <a:r>
              <a:rPr lang="fr-FR" altLang="fr-FR" sz="2400" b="1" dirty="0" smtClean="0">
                <a:latin typeface="+mj-lt"/>
              </a:rPr>
              <a:t>la variation relative </a:t>
            </a:r>
            <a:r>
              <a:rPr lang="fr-FR" altLang="fr-FR" sz="2400" dirty="0" smtClean="0">
                <a:latin typeface="+mj-lt"/>
              </a:rPr>
              <a:t>du prix ou du revenu. </a:t>
            </a:r>
          </a:p>
          <a:p>
            <a:pPr algn="just" eaLnBrk="1" hangingPunct="1"/>
            <a:endParaRPr lang="fr-FR" altLang="fr-FR" sz="2400" dirty="0" smtClean="0">
              <a:latin typeface="+mj-lt"/>
            </a:endParaRPr>
          </a:p>
          <a:p>
            <a:pPr algn="just" eaLnBrk="1" hangingPunct="1">
              <a:buNone/>
            </a:pPr>
            <a:endParaRPr lang="fr-FR" altLang="fr-FR" sz="2400" dirty="0" smtClean="0">
              <a:latin typeface="+mj-lt"/>
            </a:endParaRPr>
          </a:p>
          <a:p>
            <a:pPr algn="just" eaLnBrk="1" hangingPunct="1"/>
            <a:r>
              <a:rPr lang="fr-FR" altLang="fr-FR" sz="2400" dirty="0" smtClean="0">
                <a:latin typeface="+mj-lt"/>
              </a:rPr>
              <a:t>Si la variation (prix ou revenu) est infiniment </a:t>
            </a:r>
            <a:r>
              <a:rPr lang="fr-FR" altLang="fr-FR" sz="2400" dirty="0" smtClean="0">
                <a:latin typeface="+mj-lt"/>
              </a:rPr>
              <a:t>petite </a:t>
            </a:r>
            <a:r>
              <a:rPr lang="fr-FR" altLang="fr-FR" sz="2400" dirty="0" smtClean="0">
                <a:latin typeface="+mj-lt"/>
              </a:rPr>
              <a:t>alors l’élasticité est égale au rapport de </a:t>
            </a:r>
            <a:r>
              <a:rPr lang="fr-FR" altLang="fr-FR" sz="2400" b="1" dirty="0" smtClean="0">
                <a:latin typeface="+mj-lt"/>
              </a:rPr>
              <a:t>la variation marginale </a:t>
            </a:r>
            <a:r>
              <a:rPr lang="fr-FR" altLang="fr-FR" sz="2400" dirty="0" smtClean="0">
                <a:latin typeface="+mj-lt"/>
              </a:rPr>
              <a:t>de la quantité demandée </a:t>
            </a:r>
            <a:r>
              <a:rPr lang="fr-FR" altLang="fr-FR" sz="2400" b="1" dirty="0" smtClean="0">
                <a:latin typeface="+mj-lt"/>
              </a:rPr>
              <a:t>et la variation marginale </a:t>
            </a:r>
            <a:r>
              <a:rPr lang="fr-FR" altLang="fr-FR" sz="2400" dirty="0" smtClean="0">
                <a:latin typeface="+mj-lt"/>
              </a:rPr>
              <a:t>du prix ou du revenu </a:t>
            </a:r>
          </a:p>
          <a:p>
            <a:pPr eaLnBrk="1" hangingPunct="1"/>
            <a:endParaRPr lang="fr-FR" altLang="fr-FR" dirty="0" smtClean="0"/>
          </a:p>
        </p:txBody>
      </p:sp>
      <p:sp>
        <p:nvSpPr>
          <p:cNvPr id="65538" name="Slide Number Placeholder 4"/>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E22744A-13EB-482E-8A0C-8C5CB65BD84E}" type="slidenum">
              <a:rPr lang="fr-FR" smtClean="0"/>
              <a:pPr>
                <a:defRPr/>
              </a:pPr>
              <a:t>41</a:t>
            </a:fld>
            <a:endParaRPr lang="fr-FR" smtClean="0"/>
          </a:p>
        </p:txBody>
      </p:sp>
      <p:sp>
        <p:nvSpPr>
          <p:cNvPr id="202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0275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71670" y="3571876"/>
            <a:ext cx="1447800" cy="628650"/>
          </a:xfrm>
          <a:prstGeom prst="rect">
            <a:avLst/>
          </a:prstGeom>
          <a:noFill/>
        </p:spPr>
      </p:pic>
      <p:sp>
        <p:nvSpPr>
          <p:cNvPr id="2027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0275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143504" y="3500438"/>
            <a:ext cx="1447800" cy="628650"/>
          </a:xfrm>
          <a:prstGeom prst="rect">
            <a:avLst/>
          </a:prstGeom>
          <a:noFill/>
        </p:spPr>
      </p:pic>
      <p:sp>
        <p:nvSpPr>
          <p:cNvPr id="2027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02757"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357422" y="5643578"/>
            <a:ext cx="1447800" cy="628650"/>
          </a:xfrm>
          <a:prstGeom prst="rect">
            <a:avLst/>
          </a:prstGeom>
          <a:noFill/>
        </p:spPr>
      </p:pic>
      <p:sp>
        <p:nvSpPr>
          <p:cNvPr id="2027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02759"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000628" y="5572140"/>
            <a:ext cx="1457325" cy="628650"/>
          </a:xfrm>
          <a:prstGeom prst="rect">
            <a:avLst/>
          </a:prstGeom>
          <a:noFill/>
        </p:spPr>
      </p:pic>
      <p:sp>
        <p:nvSpPr>
          <p:cNvPr id="13" name="Text Box 18"/>
          <p:cNvSpPr txBox="1">
            <a:spLocks noChangeArrowheads="1"/>
          </p:cNvSpPr>
          <p:nvPr/>
        </p:nvSpPr>
        <p:spPr bwMode="auto">
          <a:xfrm>
            <a:off x="4071934" y="3643314"/>
            <a:ext cx="647700" cy="461665"/>
          </a:xfrm>
          <a:prstGeom prst="rect">
            <a:avLst/>
          </a:prstGeom>
          <a:noFill/>
          <a:ln w="9525">
            <a:noFill/>
            <a:miter lim="800000"/>
            <a:headEnd/>
            <a:tailEnd/>
          </a:ln>
        </p:spPr>
        <p:txBody>
          <a:bodyPr wrap="square">
            <a:spAutoFit/>
          </a:bodyPr>
          <a:lstStyle/>
          <a:p>
            <a:r>
              <a:rPr lang="fr-FR" altLang="fr-FR" sz="1600" dirty="0" smtClean="0"/>
              <a:t>  </a:t>
            </a:r>
            <a:r>
              <a:rPr lang="fr-FR" altLang="fr-FR" b="1" dirty="0" smtClean="0">
                <a:latin typeface="+mj-lt"/>
              </a:rPr>
              <a:t>ou</a:t>
            </a:r>
            <a:endParaRPr lang="fr-FR" altLang="fr-FR" b="1" dirty="0">
              <a:latin typeface="+mj-lt"/>
            </a:endParaRPr>
          </a:p>
        </p:txBody>
      </p:sp>
      <p:sp>
        <p:nvSpPr>
          <p:cNvPr id="14" name="Text Box 18"/>
          <p:cNvSpPr txBox="1">
            <a:spLocks noChangeArrowheads="1"/>
          </p:cNvSpPr>
          <p:nvPr/>
        </p:nvSpPr>
        <p:spPr bwMode="auto">
          <a:xfrm>
            <a:off x="4143372" y="5715016"/>
            <a:ext cx="647700" cy="461665"/>
          </a:xfrm>
          <a:prstGeom prst="rect">
            <a:avLst/>
          </a:prstGeom>
          <a:noFill/>
          <a:ln w="9525">
            <a:noFill/>
            <a:miter lim="800000"/>
            <a:headEnd/>
            <a:tailEnd/>
          </a:ln>
        </p:spPr>
        <p:txBody>
          <a:bodyPr wrap="square">
            <a:spAutoFit/>
          </a:bodyPr>
          <a:lstStyle/>
          <a:p>
            <a:r>
              <a:rPr lang="fr-FR" altLang="fr-FR" sz="1600" dirty="0" smtClean="0"/>
              <a:t>  </a:t>
            </a:r>
            <a:r>
              <a:rPr lang="fr-FR" altLang="fr-FR" b="1" dirty="0" smtClean="0">
                <a:latin typeface="+mj-lt"/>
              </a:rPr>
              <a:t>ou</a:t>
            </a:r>
            <a:endParaRPr lang="fr-FR" altLang="fr-FR" b="1" dirty="0">
              <a:latin typeface="+mj-l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p:cNvSpPr>
            <a:spLocks noGrp="1"/>
          </p:cNvSpPr>
          <p:nvPr>
            <p:ph type="ftr" sz="quarter" idx="11"/>
          </p:nvPr>
        </p:nvSpPr>
        <p:spPr bwMode="auto">
          <a:xfrm>
            <a:off x="8129588" y="5734050"/>
            <a:ext cx="609600" cy="520700"/>
          </a:xfrm>
          <a:noFill/>
          <a:ln>
            <a:miter lim="800000"/>
            <a:headEnd/>
            <a:tailEnd/>
          </a:ln>
        </p:spPr>
        <p:txBody>
          <a:bodyPr wrap="square" lIns="91440" tIns="45720" rIns="91440" bIns="45720" numCol="1" anchorCtr="0" compatLnSpc="1">
            <a:prstTxWarp prst="textNoShape">
              <a:avLst/>
            </a:prstTxWarp>
          </a:bodyPr>
          <a:lstStyle/>
          <a:p>
            <a:pPr algn="ctr"/>
            <a:r>
              <a:rPr lang="fr-FR" altLang="fr-FR" sz="1400" b="1" smtClean="0">
                <a:solidFill>
                  <a:srgbClr val="FFFFFF"/>
                </a:solidFill>
              </a:rPr>
              <a:t>Chapitre II : la demande - Supélec Gif - 2006/07</a:t>
            </a:r>
          </a:p>
        </p:txBody>
      </p:sp>
      <p:sp>
        <p:nvSpPr>
          <p:cNvPr id="60419" name="Slide Number Placeholder 5"/>
          <p:cNvSpPr>
            <a:spLocks noGrp="1"/>
          </p:cNvSpPr>
          <p:nvPr>
            <p:ph type="sldNum" sz="quarter" idx="12"/>
          </p:nvPr>
        </p:nvSpPr>
        <p:spPr bwMode="auto">
          <a:xfrm>
            <a:off x="285750" y="6429375"/>
            <a:ext cx="3200400" cy="365125"/>
          </a:xfrm>
          <a:noFill/>
          <a:ln>
            <a:miter lim="800000"/>
            <a:headEnd/>
            <a:tailEnd/>
          </a:ln>
        </p:spPr>
        <p:txBody>
          <a:bodyPr wrap="square" lIns="91440" tIns="45720" rIns="91440" bIns="45720" numCol="1" anchorCtr="0" compatLnSpc="1">
            <a:prstTxWarp prst="textNoShape">
              <a:avLst/>
            </a:prstTxWarp>
          </a:bodyPr>
          <a:lstStyle/>
          <a:p>
            <a:pPr algn="l"/>
            <a:fld id="{88C9A8FC-3B9A-40C3-AD87-24998F0C538C}" type="slidenum">
              <a:rPr lang="fr-FR" altLang="fr-FR" smtClean="0">
                <a:solidFill>
                  <a:schemeClr val="tx2"/>
                </a:solidFill>
              </a:rPr>
              <a:pPr algn="l"/>
              <a:t>42</a:t>
            </a:fld>
            <a:endParaRPr lang="fr-FR" altLang="fr-FR" smtClean="0">
              <a:solidFill>
                <a:schemeClr val="tx2"/>
              </a:solidFill>
            </a:endParaRPr>
          </a:p>
        </p:txBody>
      </p:sp>
      <p:sp>
        <p:nvSpPr>
          <p:cNvPr id="60420" name="Rectangle 2"/>
          <p:cNvSpPr>
            <a:spLocks noChangeArrowheads="1"/>
          </p:cNvSpPr>
          <p:nvPr/>
        </p:nvSpPr>
        <p:spPr bwMode="auto">
          <a:xfrm>
            <a:off x="431800" y="981075"/>
            <a:ext cx="8285163" cy="5234007"/>
          </a:xfrm>
          <a:prstGeom prst="rect">
            <a:avLst/>
          </a:prstGeom>
          <a:solidFill>
            <a:srgbClr val="FFFFFF"/>
          </a:solidFill>
          <a:ln w="9525">
            <a:noFill/>
            <a:miter lim="800000"/>
            <a:headEnd/>
            <a:tailEnd/>
          </a:ln>
        </p:spPr>
        <p:txBody>
          <a:bodyPr/>
          <a:lstStyle/>
          <a:p>
            <a:pPr marL="342900" indent="-342900" algn="just">
              <a:spcBef>
                <a:spcPct val="20000"/>
              </a:spcBef>
              <a:buFontTx/>
              <a:buChar char="•"/>
            </a:pPr>
            <a:r>
              <a:rPr lang="fr-FR" altLang="fr-FR" sz="2000" b="1" dirty="0"/>
              <a:t>Elasticité revenu : </a:t>
            </a:r>
            <a:r>
              <a:rPr lang="fr-FR" altLang="fr-FR" sz="2000" dirty="0"/>
              <a:t>rapport de la variation relative de la demande du bien à la variation relative du revenu</a:t>
            </a:r>
          </a:p>
          <a:p>
            <a:pPr marL="342900" indent="-342900">
              <a:spcBef>
                <a:spcPct val="20000"/>
              </a:spcBef>
              <a:buFontTx/>
              <a:buChar char="•"/>
            </a:pPr>
            <a:endParaRPr lang="fr-FR" altLang="fr-FR" sz="2000" dirty="0"/>
          </a:p>
          <a:p>
            <a:pPr marL="342900" indent="-342900">
              <a:spcBef>
                <a:spcPct val="20000"/>
              </a:spcBef>
            </a:pPr>
            <a:r>
              <a:rPr lang="fr-FR" altLang="fr-FR" sz="2000" dirty="0"/>
              <a:t>			         , soit en variation marginale :</a:t>
            </a:r>
          </a:p>
          <a:p>
            <a:pPr marL="342900" indent="-342900">
              <a:spcBef>
                <a:spcPct val="20000"/>
              </a:spcBef>
              <a:buFontTx/>
              <a:buChar char="•"/>
            </a:pPr>
            <a:endParaRPr lang="fr-FR" altLang="fr-FR" sz="2000" dirty="0"/>
          </a:p>
          <a:p>
            <a:pPr marL="342900" indent="-342900" algn="just">
              <a:spcBef>
                <a:spcPct val="20000"/>
              </a:spcBef>
              <a:buFontTx/>
              <a:buChar char="•"/>
            </a:pPr>
            <a:r>
              <a:rPr lang="fr-FR" altLang="fr-FR" sz="2000" b="1" dirty="0"/>
              <a:t>Elasticité prix direct : </a:t>
            </a:r>
            <a:r>
              <a:rPr lang="fr-FR" altLang="fr-FR" sz="2000" dirty="0"/>
              <a:t>rapport de la variation relative de la demande du bien à la variation relative de son prix</a:t>
            </a:r>
          </a:p>
          <a:p>
            <a:pPr marL="342900" indent="-342900">
              <a:spcBef>
                <a:spcPct val="20000"/>
              </a:spcBef>
              <a:buFontTx/>
              <a:buChar char="•"/>
            </a:pPr>
            <a:endParaRPr lang="fr-FR" altLang="fr-FR" sz="2000" dirty="0"/>
          </a:p>
          <a:p>
            <a:pPr marL="342900" indent="-342900">
              <a:spcBef>
                <a:spcPct val="20000"/>
              </a:spcBef>
            </a:pPr>
            <a:r>
              <a:rPr lang="fr-FR" altLang="fr-FR" sz="2000" dirty="0"/>
              <a:t>			         , soit en variation marginale :</a:t>
            </a:r>
          </a:p>
          <a:p>
            <a:pPr marL="342900" indent="-342900">
              <a:spcBef>
                <a:spcPct val="20000"/>
              </a:spcBef>
              <a:buFontTx/>
              <a:buChar char="•"/>
            </a:pPr>
            <a:endParaRPr lang="fr-FR" altLang="fr-FR" sz="2000" dirty="0"/>
          </a:p>
          <a:p>
            <a:pPr marL="342900" indent="-342900" algn="just">
              <a:spcBef>
                <a:spcPct val="20000"/>
              </a:spcBef>
              <a:buFontTx/>
              <a:buChar char="•"/>
            </a:pPr>
            <a:r>
              <a:rPr lang="fr-FR" altLang="fr-FR" sz="2000" b="1" dirty="0"/>
              <a:t>Elasticité prix croisés : </a:t>
            </a:r>
            <a:r>
              <a:rPr lang="fr-FR" altLang="fr-FR" sz="2000" dirty="0"/>
              <a:t>rapport de la variation relative de la demande du bien à la variation relative du prix de l ’autre bien</a:t>
            </a:r>
          </a:p>
          <a:p>
            <a:pPr marL="342900" indent="-342900">
              <a:spcBef>
                <a:spcPct val="20000"/>
              </a:spcBef>
              <a:buFontTx/>
              <a:buChar char="•"/>
            </a:pPr>
            <a:endParaRPr lang="fr-FR" altLang="fr-FR" sz="2000" dirty="0"/>
          </a:p>
          <a:p>
            <a:pPr marL="342900" indent="-342900">
              <a:spcBef>
                <a:spcPct val="20000"/>
              </a:spcBef>
            </a:pPr>
            <a:r>
              <a:rPr lang="fr-FR" altLang="fr-FR" sz="2000" dirty="0"/>
              <a:t>			         , soit en variation marginale :</a:t>
            </a:r>
          </a:p>
        </p:txBody>
      </p:sp>
      <p:sp>
        <p:nvSpPr>
          <p:cNvPr id="60421" name="Rectangle 4"/>
          <p:cNvSpPr>
            <a:spLocks noChangeArrowheads="1"/>
          </p:cNvSpPr>
          <p:nvPr/>
        </p:nvSpPr>
        <p:spPr bwMode="auto">
          <a:xfrm>
            <a:off x="373063" y="344488"/>
            <a:ext cx="6978650" cy="457200"/>
          </a:xfrm>
          <a:prstGeom prst="rect">
            <a:avLst/>
          </a:prstGeom>
          <a:solidFill>
            <a:srgbClr val="FFFFFF"/>
          </a:solidFill>
          <a:ln w="9525">
            <a:noFill/>
            <a:miter lim="800000"/>
            <a:headEnd/>
            <a:tailEnd/>
          </a:ln>
        </p:spPr>
        <p:txBody>
          <a:bodyPr/>
          <a:lstStyle/>
          <a:p>
            <a:pPr marL="342900" indent="-342900">
              <a:spcBef>
                <a:spcPct val="20000"/>
              </a:spcBef>
            </a:pPr>
            <a:r>
              <a:rPr lang="fr-FR" altLang="fr-FR" b="1" dirty="0" smtClean="0">
                <a:solidFill>
                  <a:schemeClr val="accent1">
                    <a:lumMod val="60000"/>
                    <a:lumOff val="40000"/>
                  </a:schemeClr>
                </a:solidFill>
                <a:latin typeface="+mj-lt"/>
              </a:rPr>
              <a:t>5-2- Applications</a:t>
            </a:r>
            <a:endParaRPr lang="fr-FR" altLang="fr-FR" b="1" dirty="0">
              <a:solidFill>
                <a:schemeClr val="accent1">
                  <a:lumMod val="60000"/>
                  <a:lumOff val="40000"/>
                </a:schemeClr>
              </a:solidFill>
              <a:latin typeface="+mj-lt"/>
            </a:endParaRPr>
          </a:p>
        </p:txBody>
      </p:sp>
      <p:sp>
        <p:nvSpPr>
          <p:cNvPr id="60425" name="Rectangle 17"/>
          <p:cNvSpPr>
            <a:spLocks noChangeArrowheads="1"/>
          </p:cNvSpPr>
          <p:nvPr/>
        </p:nvSpPr>
        <p:spPr bwMode="auto">
          <a:xfrm>
            <a:off x="0" y="942975"/>
            <a:ext cx="9144000" cy="457200"/>
          </a:xfrm>
          <a:prstGeom prst="rect">
            <a:avLst/>
          </a:prstGeom>
          <a:noFill/>
          <a:ln w="9525">
            <a:noFill/>
            <a:miter lim="800000"/>
            <a:headEnd/>
            <a:tailEnd/>
          </a:ln>
        </p:spPr>
        <p:txBody>
          <a:bodyPr wrap="none" anchor="ctr">
            <a:spAutoFit/>
          </a:bodyPr>
          <a:lstStyle/>
          <a:p>
            <a:pPr eaLnBrk="0" hangingPunct="0"/>
            <a:endParaRPr lang="fr-FR" altLang="fr-FR"/>
          </a:p>
        </p:txBody>
      </p:sp>
      <p:sp>
        <p:nvSpPr>
          <p:cNvPr id="60427" name="Rectangle 21"/>
          <p:cNvSpPr>
            <a:spLocks noChangeArrowheads="1"/>
          </p:cNvSpPr>
          <p:nvPr/>
        </p:nvSpPr>
        <p:spPr bwMode="auto">
          <a:xfrm>
            <a:off x="0" y="942975"/>
            <a:ext cx="9144000" cy="457200"/>
          </a:xfrm>
          <a:prstGeom prst="rect">
            <a:avLst/>
          </a:prstGeom>
          <a:noFill/>
          <a:ln w="9525">
            <a:noFill/>
            <a:miter lim="800000"/>
            <a:headEnd/>
            <a:tailEnd/>
          </a:ln>
        </p:spPr>
        <p:txBody>
          <a:bodyPr wrap="none" anchor="ctr">
            <a:spAutoFit/>
          </a:bodyPr>
          <a:lstStyle/>
          <a:p>
            <a:pPr eaLnBrk="0" hangingPunct="0"/>
            <a:endParaRPr lang="fr-FR" altLang="fr-FR"/>
          </a:p>
        </p:txBody>
      </p:sp>
      <p:pic>
        <p:nvPicPr>
          <p:cNvPr id="1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28662" y="3429000"/>
            <a:ext cx="1590676" cy="771526"/>
          </a:xfrm>
          <a:prstGeom prst="rect">
            <a:avLst/>
          </a:prstGeom>
          <a:noFill/>
        </p:spPr>
      </p:pic>
      <p:pic>
        <p:nvPicPr>
          <p:cNvPr id="15"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857224" y="1714488"/>
            <a:ext cx="1733552" cy="771526"/>
          </a:xfrm>
          <a:prstGeom prst="rect">
            <a:avLst/>
          </a:prstGeom>
          <a:noFill/>
        </p:spPr>
      </p:pic>
      <p:sp>
        <p:nvSpPr>
          <p:cNvPr id="2"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4"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5"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642910" y="5286388"/>
            <a:ext cx="1824040" cy="828677"/>
          </a:xfrm>
          <a:prstGeom prst="rect">
            <a:avLst/>
          </a:prstGeom>
          <a:noFill/>
        </p:spPr>
      </p:pic>
      <p:sp>
        <p:nvSpPr>
          <p:cNvPr id="6"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7" name="Picture 12"/>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6786578" y="5286388"/>
            <a:ext cx="1785950" cy="757239"/>
          </a:xfrm>
          <a:prstGeom prst="rect">
            <a:avLst/>
          </a:prstGeom>
          <a:noFill/>
        </p:spPr>
      </p:pic>
      <p:sp>
        <p:nvSpPr>
          <p:cNvPr id="6043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60430" name="Picture 14"/>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6715140" y="3500438"/>
            <a:ext cx="1785950" cy="928694"/>
          </a:xfrm>
          <a:prstGeom prst="rect">
            <a:avLst/>
          </a:prstGeom>
          <a:noFill/>
        </p:spPr>
      </p:pic>
      <p:sp>
        <p:nvSpPr>
          <p:cNvPr id="6043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60432" name="Picture 16"/>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6786578" y="1714488"/>
            <a:ext cx="1643074" cy="900115"/>
          </a:xfrm>
          <a:prstGeom prst="rect">
            <a:avLst/>
          </a:prstGeom>
          <a:noFill/>
        </p:spPr>
      </p:pic>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571480"/>
            <a:ext cx="8229600" cy="571504"/>
          </a:xfrm>
        </p:spPr>
        <p:txBody>
          <a:bodyPr/>
          <a:lstStyle/>
          <a:p>
            <a:r>
              <a:rPr lang="fr-FR" sz="2400" b="1" dirty="0" smtClean="0"/>
              <a:t>5-3- Interprétation des élasticités</a:t>
            </a:r>
            <a:endParaRPr lang="fr-FR" sz="2400" b="1" dirty="0"/>
          </a:p>
        </p:txBody>
      </p:sp>
      <p:sp>
        <p:nvSpPr>
          <p:cNvPr id="3" name="Espace réservé du contenu 2"/>
          <p:cNvSpPr>
            <a:spLocks noGrp="1"/>
          </p:cNvSpPr>
          <p:nvPr>
            <p:ph idx="1"/>
          </p:nvPr>
        </p:nvSpPr>
        <p:spPr>
          <a:xfrm>
            <a:off x="428596" y="1285860"/>
            <a:ext cx="8229600" cy="4857784"/>
          </a:xfrm>
        </p:spPr>
        <p:txBody>
          <a:bodyPr/>
          <a:lstStyle/>
          <a:p>
            <a:pPr algn="just" eaLnBrk="1" hangingPunct="1"/>
            <a:r>
              <a:rPr lang="fr-FR" altLang="fr-FR" sz="2400" dirty="0" smtClean="0">
                <a:latin typeface="+mj-lt"/>
              </a:rPr>
              <a:t>Le  concept d’élasticité est essentiel pour comprendre le fonctionnement des marchés :</a:t>
            </a:r>
          </a:p>
          <a:p>
            <a:pPr lvl="1" algn="just" eaLnBrk="1" hangingPunct="1"/>
            <a:r>
              <a:rPr lang="fr-FR" altLang="fr-FR" dirty="0" smtClean="0">
                <a:latin typeface="+mj-lt"/>
              </a:rPr>
              <a:t>|</a:t>
            </a:r>
            <a:r>
              <a:rPr lang="fr-FR" b="1" dirty="0" smtClean="0"/>
              <a:t> </a:t>
            </a:r>
            <a:r>
              <a:rPr lang="fr-FR" b="1" dirty="0" err="1" smtClean="0"/>
              <a:t>e</a:t>
            </a:r>
            <a:r>
              <a:rPr lang="fr-FR" b="1" baseline="-25000" dirty="0" err="1" smtClean="0"/>
              <a:t>X</a:t>
            </a:r>
            <a:r>
              <a:rPr lang="fr-FR" b="1" baseline="-25000" dirty="0" smtClean="0"/>
              <a:t>/P </a:t>
            </a:r>
            <a:r>
              <a:rPr lang="fr-FR" altLang="fr-FR" dirty="0" smtClean="0">
                <a:latin typeface="+mj-lt"/>
              </a:rPr>
              <a:t>&gt;1| : demande élastique. Le changement de prix provoque proportionnellement une variation plus forte de la demande.</a:t>
            </a:r>
          </a:p>
          <a:p>
            <a:pPr lvl="1" algn="just" eaLnBrk="1" hangingPunct="1"/>
            <a:r>
              <a:rPr lang="fr-FR" altLang="fr-FR" dirty="0" smtClean="0">
                <a:latin typeface="+mj-lt"/>
              </a:rPr>
              <a:t>|</a:t>
            </a:r>
            <a:r>
              <a:rPr lang="fr-FR" b="1" dirty="0" smtClean="0"/>
              <a:t> </a:t>
            </a:r>
            <a:r>
              <a:rPr lang="fr-FR" b="1" dirty="0" err="1" smtClean="0"/>
              <a:t>e</a:t>
            </a:r>
            <a:r>
              <a:rPr lang="fr-FR" b="1" baseline="-25000" dirty="0" err="1" smtClean="0"/>
              <a:t>X</a:t>
            </a:r>
            <a:r>
              <a:rPr lang="fr-FR" b="1" baseline="-25000" dirty="0" smtClean="0"/>
              <a:t>/P </a:t>
            </a:r>
            <a:r>
              <a:rPr lang="fr-FR" altLang="fr-FR" dirty="0" smtClean="0">
                <a:latin typeface="+mj-lt"/>
              </a:rPr>
              <a:t>=1| : élasticité unitaire. La demande et le prix varient exactement dans les mêmes proportions.</a:t>
            </a:r>
          </a:p>
          <a:p>
            <a:pPr lvl="1" algn="just" eaLnBrk="1" hangingPunct="1"/>
            <a:r>
              <a:rPr lang="fr-FR" altLang="fr-FR" dirty="0" smtClean="0">
                <a:latin typeface="+mj-lt"/>
              </a:rPr>
              <a:t>|</a:t>
            </a:r>
            <a:r>
              <a:rPr lang="fr-FR" b="1" dirty="0" smtClean="0"/>
              <a:t> </a:t>
            </a:r>
            <a:r>
              <a:rPr lang="fr-FR" b="1" dirty="0" err="1" smtClean="0"/>
              <a:t>e</a:t>
            </a:r>
            <a:r>
              <a:rPr lang="fr-FR" b="1" baseline="-25000" dirty="0" err="1" smtClean="0"/>
              <a:t>X</a:t>
            </a:r>
            <a:r>
              <a:rPr lang="fr-FR" b="1" baseline="-25000" dirty="0" smtClean="0"/>
              <a:t>/P </a:t>
            </a:r>
            <a:r>
              <a:rPr lang="fr-FR" altLang="fr-FR" dirty="0" smtClean="0">
                <a:latin typeface="+mj-lt"/>
              </a:rPr>
              <a:t>&lt;1| : demande inélastique (rigide) : le changement de prix provoque proportionnellement une variation plus faible de la demande.</a:t>
            </a:r>
            <a:endParaRPr lang="fr-FR" dirty="0">
              <a:latin typeface="+mj-lt"/>
            </a:endParaRPr>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43</a:t>
            </a:fld>
            <a:endParaRPr lang="fr-FR"/>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714356"/>
            <a:ext cx="8229600" cy="5715040"/>
          </a:xfrm>
        </p:spPr>
        <p:txBody>
          <a:bodyPr/>
          <a:lstStyle/>
          <a:p>
            <a:pPr>
              <a:buNone/>
            </a:pPr>
            <a:r>
              <a:rPr lang="fr-FR" sz="2400" b="1" dirty="0" smtClean="0"/>
              <a:t> Elasticité-revenu:</a:t>
            </a:r>
            <a:endParaRPr lang="fr-FR" sz="2400" dirty="0" smtClean="0"/>
          </a:p>
          <a:p>
            <a:r>
              <a:rPr lang="fr-FR" sz="2400" dirty="0" smtClean="0"/>
              <a:t>                     : Bien de luxe</a:t>
            </a:r>
          </a:p>
          <a:p>
            <a:r>
              <a:rPr lang="fr-FR" sz="2400" dirty="0" smtClean="0"/>
              <a:t>                     : Bien normal ou nécessaire</a:t>
            </a:r>
          </a:p>
          <a:p>
            <a:r>
              <a:rPr lang="fr-FR" sz="2400" dirty="0" smtClean="0"/>
              <a:t>                     : Bien inférieur</a:t>
            </a:r>
          </a:p>
          <a:p>
            <a:pPr>
              <a:buNone/>
            </a:pPr>
            <a:r>
              <a:rPr lang="fr-FR" sz="2400" b="1" dirty="0" smtClean="0"/>
              <a:t> Elasticité-prix:</a:t>
            </a:r>
            <a:endParaRPr lang="fr-FR" sz="2400" dirty="0" smtClean="0"/>
          </a:p>
          <a:p>
            <a:r>
              <a:rPr lang="fr-FR" sz="2400" dirty="0" smtClean="0"/>
              <a:t>                   : Bien normal</a:t>
            </a:r>
          </a:p>
          <a:p>
            <a:r>
              <a:rPr lang="fr-FR" sz="2400" dirty="0" smtClean="0"/>
              <a:t>                   : Bien de </a:t>
            </a:r>
            <a:r>
              <a:rPr lang="fr-FR" sz="2400" dirty="0" err="1" smtClean="0"/>
              <a:t>Giffen</a:t>
            </a:r>
            <a:endParaRPr lang="fr-FR" sz="2400" dirty="0" smtClean="0"/>
          </a:p>
          <a:p>
            <a:r>
              <a:rPr lang="fr-FR" sz="2400" dirty="0" smtClean="0"/>
              <a:t>                :  : Demande élastique</a:t>
            </a:r>
          </a:p>
          <a:p>
            <a:r>
              <a:rPr lang="fr-FR" sz="2400" dirty="0" smtClean="0"/>
              <a:t>                :  :Demande inélastique</a:t>
            </a:r>
          </a:p>
          <a:p>
            <a:pPr>
              <a:buNone/>
            </a:pPr>
            <a:r>
              <a:rPr lang="fr-FR" sz="2400" b="1" dirty="0" smtClean="0"/>
              <a:t> Elasticité-prix croisée:</a:t>
            </a:r>
            <a:endParaRPr lang="fr-FR" sz="2400" dirty="0" smtClean="0"/>
          </a:p>
          <a:p>
            <a:r>
              <a:rPr lang="fr-FR" sz="2400" dirty="0" smtClean="0"/>
              <a:t>                : Biens substituts</a:t>
            </a:r>
          </a:p>
          <a:p>
            <a:r>
              <a:rPr lang="fr-FR" sz="2400" dirty="0" smtClean="0"/>
              <a:t>                : Biens complémentaires</a:t>
            </a:r>
          </a:p>
          <a:p>
            <a:r>
              <a:rPr lang="fr-FR" sz="2400" dirty="0" smtClean="0"/>
              <a:t>                : Biens indépendants</a:t>
            </a:r>
          </a:p>
          <a:p>
            <a:endParaRPr lang="fr-FR" sz="2400" dirty="0"/>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44</a:t>
            </a:fld>
            <a:endParaRPr lang="fr-FR"/>
          </a:p>
        </p:txBody>
      </p:sp>
      <p:sp>
        <p:nvSpPr>
          <p:cNvPr id="1597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597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51" name="Picture 7"/>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857224" y="1142984"/>
            <a:ext cx="1000132" cy="554291"/>
          </a:xfrm>
          <a:prstGeom prst="rect">
            <a:avLst/>
          </a:prstGeom>
          <a:noFill/>
        </p:spPr>
      </p:pic>
      <p:sp>
        <p:nvSpPr>
          <p:cNvPr id="1597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53" name="Picture 9"/>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85786" y="1643050"/>
            <a:ext cx="1476375" cy="442913"/>
          </a:xfrm>
          <a:prstGeom prst="rect">
            <a:avLst/>
          </a:prstGeom>
          <a:noFill/>
        </p:spPr>
      </p:pic>
      <p:sp>
        <p:nvSpPr>
          <p:cNvPr id="15975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55" name="Picture 1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85786" y="2000240"/>
            <a:ext cx="1214446" cy="514351"/>
          </a:xfrm>
          <a:prstGeom prst="rect">
            <a:avLst/>
          </a:prstGeom>
          <a:noFill/>
        </p:spPr>
      </p:pic>
      <p:sp>
        <p:nvSpPr>
          <p:cNvPr id="15975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57" name="Picture 13"/>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85786" y="2928934"/>
            <a:ext cx="1162050" cy="442913"/>
          </a:xfrm>
          <a:prstGeom prst="rect">
            <a:avLst/>
          </a:prstGeom>
          <a:noFill/>
        </p:spPr>
      </p:pic>
      <p:sp>
        <p:nvSpPr>
          <p:cNvPr id="15976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59" name="Picture 15"/>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5786" y="3286124"/>
            <a:ext cx="1095375" cy="514351"/>
          </a:xfrm>
          <a:prstGeom prst="rect">
            <a:avLst/>
          </a:prstGeom>
          <a:noFill/>
        </p:spPr>
      </p:pic>
      <p:sp>
        <p:nvSpPr>
          <p:cNvPr id="15976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61" name="Picture 1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85786" y="3929066"/>
            <a:ext cx="1314450" cy="400050"/>
          </a:xfrm>
          <a:prstGeom prst="rect">
            <a:avLst/>
          </a:prstGeom>
          <a:noFill/>
        </p:spPr>
      </p:pic>
      <p:sp>
        <p:nvSpPr>
          <p:cNvPr id="15976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63" name="Picture 19"/>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785786" y="4357694"/>
            <a:ext cx="1314450" cy="400050"/>
          </a:xfrm>
          <a:prstGeom prst="rect">
            <a:avLst/>
          </a:prstGeom>
          <a:noFill/>
        </p:spPr>
      </p:pic>
      <p:sp>
        <p:nvSpPr>
          <p:cNvPr id="159766"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65"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785786" y="5214950"/>
            <a:ext cx="1095375" cy="371475"/>
          </a:xfrm>
          <a:prstGeom prst="rect">
            <a:avLst/>
          </a:prstGeom>
          <a:noFill/>
        </p:spPr>
      </p:pic>
      <p:sp>
        <p:nvSpPr>
          <p:cNvPr id="159768"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67" name="Picture 23"/>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785786" y="5643578"/>
            <a:ext cx="1095375" cy="371475"/>
          </a:xfrm>
          <a:prstGeom prst="rect">
            <a:avLst/>
          </a:prstGeom>
          <a:noFill/>
        </p:spPr>
      </p:pic>
      <p:sp>
        <p:nvSpPr>
          <p:cNvPr id="159770"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59769" name="Picture 25"/>
          <p:cNvPicPr>
            <a:picLocks noChangeAspect="1" noChangeArrowheads="1"/>
          </p:cNvPicPr>
          <p:nvPr/>
        </p:nvPicPr>
        <p:blipFill>
          <a:blip r:embed="rId11">
            <a:clrChange>
              <a:clrFrom>
                <a:srgbClr val="FFFFFF"/>
              </a:clrFrom>
              <a:clrTo>
                <a:srgbClr val="FFFFFF">
                  <a:alpha val="0"/>
                </a:srgbClr>
              </a:clrTo>
            </a:clrChange>
          </a:blip>
          <a:srcRect/>
          <a:stretch>
            <a:fillRect/>
          </a:stretch>
        </p:blipFill>
        <p:spPr bwMode="auto">
          <a:xfrm>
            <a:off x="785786" y="6072206"/>
            <a:ext cx="1095375" cy="371475"/>
          </a:xfrm>
          <a:prstGeom prst="rect">
            <a:avLst/>
          </a:prstGeom>
          <a:noFill/>
        </p:spPr>
      </p:pic>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idx="1"/>
          </p:nvPr>
        </p:nvSpPr>
        <p:spPr>
          <a:xfrm>
            <a:off x="611188" y="1196975"/>
            <a:ext cx="8247092" cy="4491038"/>
          </a:xfrm>
        </p:spPr>
        <p:txBody>
          <a:bodyPr>
            <a:normAutofit fontScale="40000" lnSpcReduction="20000"/>
          </a:bodyPr>
          <a:lstStyle/>
          <a:p>
            <a:pPr marL="274320" indent="-274320" eaLnBrk="1" fontAlgn="auto" hangingPunct="1">
              <a:lnSpc>
                <a:spcPct val="90000"/>
              </a:lnSpc>
              <a:spcAft>
                <a:spcPts val="0"/>
              </a:spcAft>
              <a:buClr>
                <a:schemeClr val="accent3"/>
              </a:buClr>
              <a:buFont typeface="Wingdings 2"/>
              <a:buChar char=""/>
              <a:defRPr/>
            </a:pPr>
            <a:r>
              <a:rPr lang="fr-FR" sz="6000" dirty="0" smtClean="0">
                <a:latin typeface="+mj-lt"/>
              </a:rPr>
              <a:t>En microéconomie on s’intéresse au concept du marché </a:t>
            </a:r>
          </a:p>
          <a:p>
            <a:pPr marL="274320" indent="-274320" eaLnBrk="1" fontAlgn="auto" hangingPunct="1">
              <a:lnSpc>
                <a:spcPct val="90000"/>
              </a:lnSpc>
              <a:spcAft>
                <a:spcPts val="0"/>
              </a:spcAft>
              <a:buClr>
                <a:schemeClr val="accent3"/>
              </a:buClr>
              <a:buFont typeface="Wingdings 2"/>
              <a:buChar char=""/>
              <a:defRPr/>
            </a:pPr>
            <a:endParaRPr lang="fr-FR" sz="6000" dirty="0" smtClean="0">
              <a:latin typeface="+mj-lt"/>
            </a:endParaRPr>
          </a:p>
          <a:p>
            <a:pPr marL="274320" indent="-274320" eaLnBrk="1" fontAlgn="auto" hangingPunct="1">
              <a:lnSpc>
                <a:spcPct val="90000"/>
              </a:lnSpc>
              <a:spcAft>
                <a:spcPts val="0"/>
              </a:spcAft>
              <a:buClr>
                <a:schemeClr val="accent3"/>
              </a:buClr>
              <a:buFont typeface="Wingdings 2"/>
              <a:buChar char=""/>
              <a:defRPr/>
            </a:pPr>
            <a:r>
              <a:rPr lang="fr-FR" sz="6000" dirty="0" smtClean="0">
                <a:latin typeface="+mj-lt"/>
              </a:rPr>
              <a:t>Marché : rencontre d’une demande et d’une </a:t>
            </a:r>
            <a:r>
              <a:rPr lang="fr-FR" sz="6000" b="1" dirty="0" smtClean="0">
                <a:solidFill>
                  <a:schemeClr val="accent1">
                    <a:lumMod val="50000"/>
                  </a:schemeClr>
                </a:solidFill>
                <a:latin typeface="+mj-lt"/>
              </a:rPr>
              <a:t>offre</a:t>
            </a:r>
          </a:p>
          <a:p>
            <a:pPr marL="274320" indent="-274320" eaLnBrk="1" fontAlgn="auto" hangingPunct="1">
              <a:lnSpc>
                <a:spcPct val="90000"/>
              </a:lnSpc>
              <a:spcAft>
                <a:spcPts val="0"/>
              </a:spcAft>
              <a:buClr>
                <a:schemeClr val="accent3"/>
              </a:buClr>
              <a:buFont typeface="Wingdings 2" pitchFamily="18" charset="2"/>
              <a:buNone/>
              <a:defRPr/>
            </a:pPr>
            <a:endParaRPr lang="fr-FR" sz="6000" b="1" dirty="0" smtClean="0">
              <a:solidFill>
                <a:schemeClr val="accent1">
                  <a:lumMod val="50000"/>
                </a:schemeClr>
              </a:solidFill>
              <a:latin typeface="+mj-lt"/>
            </a:endParaRPr>
          </a:p>
          <a:p>
            <a:pPr marL="274320" indent="-274320" eaLnBrk="1" fontAlgn="auto" hangingPunct="1">
              <a:lnSpc>
                <a:spcPct val="90000"/>
              </a:lnSpc>
              <a:spcAft>
                <a:spcPts val="0"/>
              </a:spcAft>
              <a:buClr>
                <a:schemeClr val="accent3"/>
              </a:buClr>
              <a:buFont typeface="Wingdings 2"/>
              <a:buChar char=""/>
              <a:defRPr/>
            </a:pPr>
            <a:r>
              <a:rPr lang="fr-FR" sz="6000" dirty="0" smtClean="0">
                <a:latin typeface="+mj-lt"/>
              </a:rPr>
              <a:t>L’offre est déterminée par le comportement des producteurs de biens et services. </a:t>
            </a:r>
          </a:p>
          <a:p>
            <a:pPr marL="274320" indent="-274320" eaLnBrk="1" fontAlgn="auto" hangingPunct="1">
              <a:lnSpc>
                <a:spcPct val="90000"/>
              </a:lnSpc>
              <a:spcAft>
                <a:spcPts val="0"/>
              </a:spcAft>
              <a:buClr>
                <a:schemeClr val="accent3"/>
              </a:buClr>
              <a:buFont typeface="Wingdings 2"/>
              <a:buChar char=""/>
              <a:defRPr/>
            </a:pPr>
            <a:endParaRPr lang="fr-FR" sz="6000" dirty="0" smtClean="0">
              <a:latin typeface="+mj-lt"/>
            </a:endParaRPr>
          </a:p>
          <a:p>
            <a:pPr marL="274320" indent="-274320" eaLnBrk="1" fontAlgn="auto" hangingPunct="1">
              <a:lnSpc>
                <a:spcPct val="90000"/>
              </a:lnSpc>
              <a:spcAft>
                <a:spcPts val="0"/>
              </a:spcAft>
              <a:buClr>
                <a:schemeClr val="accent3"/>
              </a:buClr>
              <a:buFont typeface="Wingdings 2"/>
              <a:buChar char=""/>
              <a:defRPr/>
            </a:pPr>
            <a:r>
              <a:rPr lang="fr-FR" sz="6000" dirty="0" smtClean="0">
                <a:latin typeface="+mj-lt"/>
              </a:rPr>
              <a:t>Avant de construire la fonction d’offre,  il faut déterminer le comportement des producteurs (qui dépendra de contraintes techniques et des fonctions de coûts) :  </a:t>
            </a:r>
            <a:r>
              <a:rPr lang="fr-FR" sz="6000" u="sng" dirty="0" smtClean="0">
                <a:latin typeface="+mj-lt"/>
              </a:rPr>
              <a:t>Objectif du chapitre </a:t>
            </a:r>
            <a:r>
              <a:rPr lang="fr-FR" sz="6000" u="sng" dirty="0" smtClean="0">
                <a:latin typeface="+mj-lt"/>
              </a:rPr>
              <a:t>2</a:t>
            </a:r>
            <a:endParaRPr lang="fr-FR" sz="6000" u="sng" dirty="0" smtClean="0">
              <a:latin typeface="+mj-lt"/>
            </a:endParaRPr>
          </a:p>
          <a:p>
            <a:pPr marL="274320" indent="-274320" eaLnBrk="1" fontAlgn="auto" hangingPunct="1">
              <a:lnSpc>
                <a:spcPct val="90000"/>
              </a:lnSpc>
              <a:spcAft>
                <a:spcPts val="0"/>
              </a:spcAft>
              <a:buClr>
                <a:schemeClr val="accent3"/>
              </a:buClr>
              <a:buFont typeface="Wingdings 2"/>
              <a:buChar char=""/>
              <a:defRPr/>
            </a:pPr>
            <a:endParaRPr lang="fr-FR" dirty="0" smtClean="0"/>
          </a:p>
          <a:p>
            <a:pPr marL="274320" indent="-274320" eaLnBrk="1" fontAlgn="auto" hangingPunct="1">
              <a:lnSpc>
                <a:spcPct val="90000"/>
              </a:lnSpc>
              <a:spcAft>
                <a:spcPts val="0"/>
              </a:spcAft>
              <a:buClr>
                <a:schemeClr val="accent3"/>
              </a:buClr>
              <a:buFont typeface="Wingdings 2" pitchFamily="18" charset="2"/>
              <a:buNone/>
              <a:defRPr/>
            </a:pPr>
            <a:endParaRPr lang="fr-FR" dirty="0" smtClean="0"/>
          </a:p>
          <a:p>
            <a:pPr marL="274320" indent="-274320" eaLnBrk="1" fontAlgn="auto" hangingPunct="1">
              <a:lnSpc>
                <a:spcPct val="90000"/>
              </a:lnSpc>
              <a:spcAft>
                <a:spcPts val="0"/>
              </a:spcAft>
              <a:buClr>
                <a:schemeClr val="accent3"/>
              </a:buClr>
              <a:buFont typeface="Wingdings 2" pitchFamily="18" charset="2"/>
              <a:buNone/>
              <a:defRPr/>
            </a:pPr>
            <a:endParaRPr lang="fr-FR" dirty="0" smtClean="0"/>
          </a:p>
          <a:p>
            <a:pPr marL="274320" indent="-274320" eaLnBrk="1" fontAlgn="auto" hangingPunct="1">
              <a:lnSpc>
                <a:spcPct val="90000"/>
              </a:lnSpc>
              <a:spcAft>
                <a:spcPts val="0"/>
              </a:spcAft>
              <a:buClr>
                <a:schemeClr val="accent3"/>
              </a:buClr>
              <a:buFont typeface="Wingdings 2" pitchFamily="18" charset="2"/>
              <a:buNone/>
              <a:defRPr/>
            </a:pPr>
            <a:endParaRPr lang="fr-FR" dirty="0" smtClean="0"/>
          </a:p>
          <a:p>
            <a:pPr marL="274320" indent="-274320" eaLnBrk="1" fontAlgn="auto" hangingPunct="1">
              <a:lnSpc>
                <a:spcPct val="90000"/>
              </a:lnSpc>
              <a:spcAft>
                <a:spcPts val="0"/>
              </a:spcAft>
              <a:buClr>
                <a:schemeClr val="accent3"/>
              </a:buClr>
              <a:buFont typeface="Wingdings 2" pitchFamily="18" charset="2"/>
              <a:buNone/>
              <a:defRPr/>
            </a:pPr>
            <a:endParaRPr lang="fr-FR" dirty="0" smtClean="0"/>
          </a:p>
          <a:p>
            <a:pPr marL="274320" indent="-274320" eaLnBrk="1" fontAlgn="auto" hangingPunct="1">
              <a:lnSpc>
                <a:spcPct val="90000"/>
              </a:lnSpc>
              <a:spcAft>
                <a:spcPts val="0"/>
              </a:spcAft>
              <a:buClr>
                <a:schemeClr val="accent3"/>
              </a:buClr>
              <a:buFont typeface="Wingdings" pitchFamily="2" charset="2"/>
              <a:buNone/>
              <a:defRPr/>
            </a:pPr>
            <a:r>
              <a:rPr lang="fr-FR" dirty="0" smtClean="0">
                <a:solidFill>
                  <a:schemeClr val="accent1">
                    <a:lumMod val="50000"/>
                  </a:schemeClr>
                </a:solidFill>
              </a:rPr>
              <a:t>    </a:t>
            </a: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71480"/>
            <a:ext cx="8229600" cy="857256"/>
          </a:xfrm>
        </p:spPr>
        <p:txBody>
          <a:bodyPr/>
          <a:lstStyle/>
          <a:p>
            <a:r>
              <a:rPr lang="fr-FR" sz="2800" b="1" dirty="0" smtClean="0"/>
              <a:t>2- Contrainte budgétaire : </a:t>
            </a:r>
            <a:br>
              <a:rPr lang="fr-FR" sz="2800" b="1" dirty="0" smtClean="0"/>
            </a:br>
            <a:r>
              <a:rPr lang="fr-FR" sz="2800" b="1" dirty="0" smtClean="0"/>
              <a:t>     </a:t>
            </a:r>
            <a:r>
              <a:rPr lang="fr-FR" sz="2400" b="1" dirty="0" smtClean="0"/>
              <a:t>2-1- L’ensemble de budget du consommateur</a:t>
            </a:r>
            <a:endParaRPr lang="fr-FR" sz="2400" b="1" dirty="0"/>
          </a:p>
        </p:txBody>
      </p:sp>
      <p:sp>
        <p:nvSpPr>
          <p:cNvPr id="3" name="Espace réservé du contenu 2"/>
          <p:cNvSpPr>
            <a:spLocks noGrp="1"/>
          </p:cNvSpPr>
          <p:nvPr>
            <p:ph idx="1"/>
          </p:nvPr>
        </p:nvSpPr>
        <p:spPr>
          <a:xfrm>
            <a:off x="357158" y="1500174"/>
            <a:ext cx="8501122" cy="5143536"/>
          </a:xfrm>
        </p:spPr>
        <p:txBody>
          <a:bodyPr/>
          <a:lstStyle/>
          <a:p>
            <a:endParaRPr lang="fr-FR" dirty="0" smtClean="0">
              <a:latin typeface="+mj-lt"/>
            </a:endParaRPr>
          </a:p>
          <a:p>
            <a:r>
              <a:rPr lang="fr-FR" dirty="0" smtClean="0">
                <a:latin typeface="+mj-lt"/>
              </a:rPr>
              <a:t>La contrainte budgétaire est représentée par l’inéquation :</a:t>
            </a:r>
          </a:p>
          <a:p>
            <a:pPr algn="ctr">
              <a:buNone/>
            </a:pPr>
            <a:r>
              <a:rPr lang="fr-FR" dirty="0" smtClean="0">
                <a:latin typeface="+mj-lt"/>
              </a:rPr>
              <a:t> </a:t>
            </a:r>
            <a:r>
              <a:rPr lang="fr-FR" b="1" i="1" u="sng" dirty="0" smtClean="0">
                <a:latin typeface="+mj-lt"/>
              </a:rPr>
              <a:t>p</a:t>
            </a:r>
            <a:r>
              <a:rPr lang="fr-FR" b="1" i="1" u="sng" baseline="-25000" dirty="0" smtClean="0">
                <a:latin typeface="+mj-lt"/>
              </a:rPr>
              <a:t>1</a:t>
            </a:r>
            <a:r>
              <a:rPr lang="fr-FR" b="1" i="1" u="sng" dirty="0" smtClean="0">
                <a:latin typeface="+mj-lt"/>
              </a:rPr>
              <a:t> x</a:t>
            </a:r>
            <a:r>
              <a:rPr lang="fr-FR" b="1" i="1" u="sng" baseline="-25000" dirty="0" smtClean="0">
                <a:latin typeface="+mj-lt"/>
              </a:rPr>
              <a:t>1 </a:t>
            </a:r>
            <a:r>
              <a:rPr lang="fr-FR" b="1" u="sng" dirty="0" smtClean="0">
                <a:latin typeface="+mj-lt"/>
              </a:rPr>
              <a:t>+ </a:t>
            </a:r>
            <a:r>
              <a:rPr lang="fr-FR" b="1" i="1" u="sng" dirty="0" smtClean="0">
                <a:latin typeface="+mj-lt"/>
              </a:rPr>
              <a:t>p</a:t>
            </a:r>
            <a:r>
              <a:rPr lang="fr-FR" b="1" i="1" u="sng" baseline="-25000" dirty="0" smtClean="0">
                <a:latin typeface="+mj-lt"/>
              </a:rPr>
              <a:t>2 </a:t>
            </a:r>
            <a:r>
              <a:rPr lang="fr-FR" b="1" i="1" u="sng" dirty="0" smtClean="0">
                <a:latin typeface="+mj-lt"/>
              </a:rPr>
              <a:t>x</a:t>
            </a:r>
            <a:r>
              <a:rPr lang="fr-FR" b="1" i="1" u="sng" baseline="-25000" dirty="0" smtClean="0">
                <a:latin typeface="+mj-lt"/>
              </a:rPr>
              <a:t>2 </a:t>
            </a:r>
            <a:r>
              <a:rPr lang="fr-FR" sz="2800" b="1" u="sng" dirty="0" smtClean="0">
                <a:latin typeface="+mj-lt"/>
              </a:rPr>
              <a:t>≤ </a:t>
            </a:r>
            <a:r>
              <a:rPr lang="fr-FR" sz="2800" b="1" i="1" u="sng" dirty="0" smtClean="0">
                <a:latin typeface="+mj-lt"/>
              </a:rPr>
              <a:t>R</a:t>
            </a:r>
          </a:p>
          <a:p>
            <a:pPr algn="ctr">
              <a:buNone/>
            </a:pPr>
            <a:endParaRPr lang="fr-FR" sz="2800" b="1" i="1" dirty="0" smtClean="0">
              <a:latin typeface="+mj-lt"/>
            </a:endParaRPr>
          </a:p>
          <a:p>
            <a:pPr algn="just">
              <a:buNone/>
            </a:pPr>
            <a:r>
              <a:rPr lang="fr-FR" sz="2800" b="1" i="1" dirty="0" smtClean="0">
                <a:latin typeface="+mj-lt"/>
              </a:rPr>
              <a:t>          </a:t>
            </a:r>
            <a:r>
              <a:rPr lang="fr-FR" dirty="0" smtClean="0">
                <a:latin typeface="+mj-lt"/>
              </a:rPr>
              <a:t>Tous les paniers vérifiant cette contrainte forment </a:t>
            </a:r>
            <a:r>
              <a:rPr lang="fr-FR" b="1" u="sng" dirty="0" smtClean="0">
                <a:latin typeface="+mj-lt"/>
              </a:rPr>
              <a:t>l’ensemble de budget du consommateur</a:t>
            </a:r>
            <a:r>
              <a:rPr lang="fr-FR" dirty="0" smtClean="0">
                <a:latin typeface="+mj-lt"/>
              </a:rPr>
              <a:t>.</a:t>
            </a:r>
          </a:p>
          <a:p>
            <a:pPr algn="just">
              <a:buNone/>
            </a:pPr>
            <a:endParaRPr lang="fr-FR" dirty="0" smtClean="0">
              <a:latin typeface="+mj-lt"/>
            </a:endParaRPr>
          </a:p>
          <a:p>
            <a:pPr algn="just">
              <a:buNone/>
            </a:pPr>
            <a:r>
              <a:rPr lang="fr-FR" dirty="0" smtClean="0">
                <a:latin typeface="+mj-lt"/>
              </a:rPr>
              <a:t>   Dans le cas de deux biens, la contrainte budgétaire est représentée par une droite, appelée </a:t>
            </a:r>
            <a:r>
              <a:rPr lang="fr-FR" b="1" u="sng" dirty="0" smtClean="0">
                <a:latin typeface="+mj-lt"/>
              </a:rPr>
              <a:t>la droite de budget</a:t>
            </a:r>
            <a:r>
              <a:rPr lang="fr-FR" b="1" dirty="0" smtClean="0">
                <a:latin typeface="+mj-lt"/>
              </a:rPr>
              <a:t>.</a:t>
            </a:r>
          </a:p>
          <a:p>
            <a:pPr algn="just">
              <a:buNone/>
            </a:pPr>
            <a:endParaRPr lang="fr-FR" i="1" dirty="0"/>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5</a:t>
            </a:fld>
            <a:endParaRPr lang="fr-FR"/>
          </a:p>
        </p:txBody>
      </p:sp>
      <p:sp>
        <p:nvSpPr>
          <p:cNvPr id="7" name="Flèche droite 6"/>
          <p:cNvSpPr/>
          <p:nvPr/>
        </p:nvSpPr>
        <p:spPr>
          <a:xfrm>
            <a:off x="714348" y="3571876"/>
            <a:ext cx="50006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857232"/>
            <a:ext cx="8229600" cy="366696"/>
          </a:xfrm>
        </p:spPr>
        <p:txBody>
          <a:bodyPr/>
          <a:lstStyle/>
          <a:p>
            <a:r>
              <a:rPr lang="fr-FR" sz="2400" b="1" dirty="0" smtClean="0"/>
              <a:t>2-2- La droite de budget </a:t>
            </a:r>
            <a:endParaRPr lang="fr-FR" sz="2400" b="1" dirty="0"/>
          </a:p>
        </p:txBody>
      </p:sp>
      <p:sp>
        <p:nvSpPr>
          <p:cNvPr id="3" name="Espace réservé du contenu 2"/>
          <p:cNvSpPr>
            <a:spLocks noGrp="1"/>
          </p:cNvSpPr>
          <p:nvPr>
            <p:ph idx="1"/>
          </p:nvPr>
        </p:nvSpPr>
        <p:spPr>
          <a:xfrm>
            <a:off x="357158" y="1357298"/>
            <a:ext cx="8501122" cy="5143536"/>
          </a:xfrm>
        </p:spPr>
        <p:txBody>
          <a:bodyPr/>
          <a:lstStyle/>
          <a:p>
            <a:pPr algn="just"/>
            <a:r>
              <a:rPr lang="fr-FR" dirty="0" smtClean="0">
                <a:latin typeface="+mj-lt"/>
              </a:rPr>
              <a:t>La droite de budget a pour équation:</a:t>
            </a:r>
          </a:p>
          <a:p>
            <a:pPr algn="just">
              <a:buNone/>
            </a:pPr>
            <a:r>
              <a:rPr lang="fr-FR" b="1" i="1" dirty="0" smtClean="0">
                <a:latin typeface="+mj-lt"/>
              </a:rPr>
              <a:t>                 </a:t>
            </a:r>
          </a:p>
          <a:p>
            <a:pPr algn="ctr">
              <a:buNone/>
            </a:pPr>
            <a:r>
              <a:rPr lang="fr-FR" b="1" i="1" dirty="0" smtClean="0">
                <a:latin typeface="+mj-lt"/>
              </a:rPr>
              <a:t>p</a:t>
            </a:r>
            <a:r>
              <a:rPr lang="fr-FR" b="1" i="1" baseline="-25000" dirty="0" smtClean="0">
                <a:latin typeface="+mj-lt"/>
              </a:rPr>
              <a:t>1</a:t>
            </a:r>
            <a:r>
              <a:rPr lang="fr-FR" b="1" i="1" dirty="0" smtClean="0">
                <a:latin typeface="+mj-lt"/>
              </a:rPr>
              <a:t> x</a:t>
            </a:r>
            <a:r>
              <a:rPr lang="fr-FR" b="1" i="1" baseline="-25000" dirty="0" smtClean="0">
                <a:latin typeface="+mj-lt"/>
              </a:rPr>
              <a:t>1 </a:t>
            </a:r>
            <a:r>
              <a:rPr lang="fr-FR" b="1" dirty="0" smtClean="0">
                <a:latin typeface="+mj-lt"/>
              </a:rPr>
              <a:t>+ </a:t>
            </a:r>
            <a:r>
              <a:rPr lang="fr-FR" b="1" i="1" dirty="0" smtClean="0">
                <a:latin typeface="+mj-lt"/>
              </a:rPr>
              <a:t>p</a:t>
            </a:r>
            <a:r>
              <a:rPr lang="fr-FR" b="1" i="1" baseline="-25000" dirty="0" smtClean="0">
                <a:latin typeface="+mj-lt"/>
              </a:rPr>
              <a:t>2 </a:t>
            </a:r>
            <a:r>
              <a:rPr lang="fr-FR" b="1" i="1" dirty="0" smtClean="0">
                <a:latin typeface="+mj-lt"/>
              </a:rPr>
              <a:t>x</a:t>
            </a:r>
            <a:r>
              <a:rPr lang="fr-FR" b="1" i="1" baseline="-25000" dirty="0" smtClean="0">
                <a:latin typeface="+mj-lt"/>
              </a:rPr>
              <a:t>2 </a:t>
            </a:r>
            <a:r>
              <a:rPr lang="pt-BR" b="1" dirty="0" smtClean="0">
                <a:latin typeface="+mj-lt"/>
              </a:rPr>
              <a:t>= </a:t>
            </a:r>
            <a:r>
              <a:rPr lang="pt-BR" b="1" i="1" dirty="0" smtClean="0">
                <a:latin typeface="+mj-lt"/>
              </a:rPr>
              <a:t>R       ou         </a:t>
            </a:r>
            <a:r>
              <a:rPr lang="fr-FR" b="1" i="1" dirty="0" smtClean="0">
                <a:latin typeface="+mj-lt"/>
              </a:rPr>
              <a:t>x</a:t>
            </a:r>
            <a:r>
              <a:rPr lang="fr-FR" b="1" i="1" baseline="-25000" dirty="0" smtClean="0">
                <a:latin typeface="+mj-lt"/>
              </a:rPr>
              <a:t>2 </a:t>
            </a:r>
            <a:r>
              <a:rPr lang="pt-BR" b="1" dirty="0" smtClean="0">
                <a:latin typeface="+mj-lt"/>
              </a:rPr>
              <a:t>= - </a:t>
            </a:r>
            <a:r>
              <a:rPr lang="fr-FR" b="1" i="1" dirty="0" smtClean="0">
                <a:latin typeface="+mj-lt"/>
              </a:rPr>
              <a:t>p</a:t>
            </a:r>
            <a:r>
              <a:rPr lang="fr-FR" b="1" i="1" baseline="-25000" dirty="0" smtClean="0">
                <a:latin typeface="+mj-lt"/>
              </a:rPr>
              <a:t>1</a:t>
            </a:r>
            <a:r>
              <a:rPr lang="fr-FR" b="1" i="1" dirty="0" smtClean="0">
                <a:latin typeface="+mj-lt"/>
              </a:rPr>
              <a:t> / p</a:t>
            </a:r>
            <a:r>
              <a:rPr lang="fr-FR" b="1" i="1" baseline="-25000" dirty="0" smtClean="0">
                <a:latin typeface="+mj-lt"/>
              </a:rPr>
              <a:t>2  </a:t>
            </a:r>
            <a:r>
              <a:rPr lang="fr-FR" b="1" i="1" dirty="0" smtClean="0">
                <a:latin typeface="+mj-lt"/>
              </a:rPr>
              <a:t>x</a:t>
            </a:r>
            <a:r>
              <a:rPr lang="fr-FR" b="1" i="1" baseline="-25000" dirty="0" smtClean="0">
                <a:latin typeface="+mj-lt"/>
              </a:rPr>
              <a:t>1 </a:t>
            </a:r>
            <a:r>
              <a:rPr lang="fr-FR" b="1" dirty="0" smtClean="0">
                <a:latin typeface="+mj-lt"/>
              </a:rPr>
              <a:t>+ </a:t>
            </a:r>
            <a:r>
              <a:rPr lang="pt-BR" b="1" i="1" dirty="0" smtClean="0">
                <a:latin typeface="+mj-lt"/>
              </a:rPr>
              <a:t>R/</a:t>
            </a:r>
            <a:r>
              <a:rPr lang="fr-FR" b="1" i="1" baseline="-25000" dirty="0" smtClean="0">
                <a:latin typeface="+mj-lt"/>
              </a:rPr>
              <a:t> </a:t>
            </a:r>
            <a:r>
              <a:rPr lang="fr-FR" b="1" i="1" dirty="0" smtClean="0">
                <a:latin typeface="+mj-lt"/>
              </a:rPr>
              <a:t>p</a:t>
            </a:r>
            <a:r>
              <a:rPr lang="fr-FR" b="1" i="1" baseline="-25000" dirty="0" smtClean="0">
                <a:latin typeface="+mj-lt"/>
              </a:rPr>
              <a:t>2 </a:t>
            </a:r>
          </a:p>
          <a:p>
            <a:pPr>
              <a:buNone/>
            </a:pPr>
            <a:r>
              <a:rPr lang="fr-FR" dirty="0" smtClean="0">
                <a:latin typeface="+mj-lt"/>
              </a:rPr>
              <a:t>          </a:t>
            </a:r>
            <a:r>
              <a:rPr lang="fr-FR" dirty="0" smtClean="0"/>
              <a:t> </a:t>
            </a:r>
          </a:p>
          <a:p>
            <a:pPr algn="just">
              <a:buNone/>
            </a:pPr>
            <a:r>
              <a:rPr lang="fr-FR" dirty="0" smtClean="0"/>
              <a:t>             </a:t>
            </a:r>
            <a:r>
              <a:rPr lang="fr-FR" dirty="0" smtClean="0">
                <a:latin typeface="+mj-lt"/>
              </a:rPr>
              <a:t>La droite de budget représente la frontière de l’ensemble de budget.</a:t>
            </a:r>
          </a:p>
          <a:p>
            <a:pPr algn="just">
              <a:buNone/>
            </a:pPr>
            <a:r>
              <a:rPr lang="fr-FR" dirty="0" smtClean="0">
                <a:latin typeface="+mj-lt"/>
              </a:rPr>
              <a:t>      </a:t>
            </a:r>
          </a:p>
          <a:p>
            <a:pPr algn="just">
              <a:buNone/>
            </a:pPr>
            <a:r>
              <a:rPr lang="fr-FR" dirty="0" smtClean="0">
                <a:latin typeface="+mj-lt"/>
              </a:rPr>
              <a:t>   La droite de budget traduit </a:t>
            </a:r>
            <a:r>
              <a:rPr lang="fr-FR" u="sng" dirty="0" smtClean="0">
                <a:latin typeface="+mj-lt"/>
              </a:rPr>
              <a:t>le </a:t>
            </a:r>
            <a:r>
              <a:rPr lang="fr-FR" b="1" u="sng" dirty="0" smtClean="0">
                <a:latin typeface="+mj-lt"/>
              </a:rPr>
              <a:t>problème de la rareté </a:t>
            </a:r>
            <a:r>
              <a:rPr lang="fr-FR" dirty="0" smtClean="0">
                <a:latin typeface="+mj-lt"/>
              </a:rPr>
              <a:t>auquel le consommateur est soumis du fait de son revenu limité.</a:t>
            </a:r>
          </a:p>
          <a:p>
            <a:pPr algn="just">
              <a:buNone/>
            </a:pPr>
            <a:r>
              <a:rPr lang="fr-FR" dirty="0" smtClean="0">
                <a:latin typeface="+mj-lt"/>
              </a:rPr>
              <a:t>         </a:t>
            </a:r>
          </a:p>
          <a:p>
            <a:pPr algn="just">
              <a:buNone/>
            </a:pPr>
            <a:endParaRPr lang="fr-FR" i="1" dirty="0"/>
          </a:p>
        </p:txBody>
      </p:sp>
      <p:sp>
        <p:nvSpPr>
          <p:cNvPr id="4" name="Espace réservé du numéro de diapositive 3"/>
          <p:cNvSpPr>
            <a:spLocks noGrp="1"/>
          </p:cNvSpPr>
          <p:nvPr>
            <p:ph type="sldNum" sz="quarter" idx="12"/>
          </p:nvPr>
        </p:nvSpPr>
        <p:spPr/>
        <p:txBody>
          <a:bodyPr/>
          <a:lstStyle/>
          <a:p>
            <a:pPr>
              <a:defRPr/>
            </a:pPr>
            <a:fld id="{8ED61D46-CC62-4C71-8E11-9E3AF226787D}" type="slidenum">
              <a:rPr lang="fr-FR" smtClean="0"/>
              <a:pPr>
                <a:defRPr/>
              </a:pPr>
              <a:t>6</a:t>
            </a:fld>
            <a:endParaRPr lang="fr-FR"/>
          </a:p>
        </p:txBody>
      </p:sp>
      <p:sp>
        <p:nvSpPr>
          <p:cNvPr id="6" name="Flèche droite 5"/>
          <p:cNvSpPr/>
          <p:nvPr/>
        </p:nvSpPr>
        <p:spPr>
          <a:xfrm>
            <a:off x="785786" y="3357562"/>
            <a:ext cx="500066"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642910" y="357166"/>
            <a:ext cx="6643734" cy="512783"/>
          </a:xfrm>
        </p:spPr>
        <p:txBody>
          <a:bodyPr/>
          <a:lstStyle/>
          <a:p>
            <a:pPr eaLnBrk="1" hangingPunct="1"/>
            <a:r>
              <a:rPr lang="fr-FR" altLang="fr-FR" sz="2400" b="1" dirty="0" smtClean="0"/>
              <a:t>2-3- Représentation graphique</a:t>
            </a:r>
          </a:p>
        </p:txBody>
      </p:sp>
      <p:sp>
        <p:nvSpPr>
          <p:cNvPr id="354307" name="Text Box 3"/>
          <p:cNvSpPr txBox="1">
            <a:spLocks noChangeArrowheads="1"/>
          </p:cNvSpPr>
          <p:nvPr/>
        </p:nvSpPr>
        <p:spPr bwMode="auto">
          <a:xfrm>
            <a:off x="1857356" y="2643182"/>
            <a:ext cx="2214578" cy="707886"/>
          </a:xfrm>
          <a:prstGeom prst="rect">
            <a:avLst/>
          </a:prstGeom>
          <a:noFill/>
          <a:ln w="9525">
            <a:noFill/>
            <a:miter lim="800000"/>
            <a:headEnd/>
            <a:tailEnd/>
          </a:ln>
        </p:spPr>
        <p:txBody>
          <a:bodyPr wrap="square">
            <a:spAutoFit/>
          </a:bodyPr>
          <a:lstStyle/>
          <a:p>
            <a:pPr algn="just"/>
            <a:r>
              <a:rPr lang="fr-FR" altLang="fr-FR" sz="2000" b="1" u="sng" dirty="0" smtClean="0">
                <a:latin typeface="+mj-lt"/>
              </a:rPr>
              <a:t>Droite </a:t>
            </a:r>
            <a:r>
              <a:rPr lang="fr-FR" altLang="fr-FR" sz="2000" b="1" u="sng" dirty="0">
                <a:latin typeface="+mj-lt"/>
              </a:rPr>
              <a:t>de </a:t>
            </a:r>
            <a:r>
              <a:rPr lang="fr-FR" altLang="fr-FR" sz="2000" b="1" u="sng" dirty="0" smtClean="0">
                <a:latin typeface="+mj-lt"/>
              </a:rPr>
              <a:t>budget de pente </a:t>
            </a:r>
            <a:r>
              <a:rPr lang="fr-FR" altLang="fr-FR" sz="2000" b="1" i="1" u="sng" dirty="0" smtClean="0">
                <a:latin typeface="+mj-lt"/>
              </a:rPr>
              <a:t>-p</a:t>
            </a:r>
            <a:r>
              <a:rPr lang="fr-FR" altLang="fr-FR" sz="2000" b="1" i="1" u="sng" baseline="-25000" dirty="0" smtClean="0">
                <a:latin typeface="+mj-lt"/>
              </a:rPr>
              <a:t>1</a:t>
            </a:r>
            <a:r>
              <a:rPr lang="fr-FR" altLang="fr-FR" sz="2000" b="1" i="1" u="sng" dirty="0" smtClean="0">
                <a:latin typeface="+mj-lt"/>
              </a:rPr>
              <a:t>/p</a:t>
            </a:r>
            <a:r>
              <a:rPr lang="fr-FR" altLang="fr-FR" sz="2000" b="1" i="1" u="sng" baseline="-25000" dirty="0" smtClean="0">
                <a:latin typeface="+mj-lt"/>
              </a:rPr>
              <a:t>2</a:t>
            </a:r>
            <a:endParaRPr lang="fr-FR" altLang="fr-FR" sz="2000" b="1" u="sng" dirty="0">
              <a:latin typeface="+mj-lt"/>
            </a:endParaRPr>
          </a:p>
        </p:txBody>
      </p:sp>
      <p:grpSp>
        <p:nvGrpSpPr>
          <p:cNvPr id="2" name="Group 4"/>
          <p:cNvGrpSpPr>
            <a:grpSpLocks/>
          </p:cNvGrpSpPr>
          <p:nvPr/>
        </p:nvGrpSpPr>
        <p:grpSpPr bwMode="auto">
          <a:xfrm>
            <a:off x="351" y="2000240"/>
            <a:ext cx="5928942" cy="4570656"/>
            <a:chOff x="133" y="935"/>
            <a:chExt cx="5044" cy="3182"/>
          </a:xfrm>
        </p:grpSpPr>
        <p:sp>
          <p:nvSpPr>
            <p:cNvPr id="37894" name="Rectangle 5"/>
            <p:cNvSpPr>
              <a:spLocks noChangeArrowheads="1"/>
            </p:cNvSpPr>
            <p:nvPr/>
          </p:nvSpPr>
          <p:spPr bwMode="auto">
            <a:xfrm>
              <a:off x="2835" y="3838"/>
              <a:ext cx="690" cy="279"/>
            </a:xfrm>
            <a:prstGeom prst="rect">
              <a:avLst/>
            </a:prstGeom>
            <a:noFill/>
            <a:ln w="9525">
              <a:noFill/>
              <a:miter lim="800000"/>
              <a:headEnd/>
              <a:tailEnd/>
            </a:ln>
          </p:spPr>
          <p:txBody>
            <a:bodyPr wrap="none">
              <a:spAutoFit/>
            </a:bodyPr>
            <a:lstStyle/>
            <a:p>
              <a:r>
                <a:rPr lang="fr-FR" altLang="fr-FR" sz="2000" b="1" i="1" u="sng" dirty="0" smtClean="0"/>
                <a:t>R/p</a:t>
              </a:r>
              <a:r>
                <a:rPr lang="fr-FR" altLang="fr-FR" b="1" i="1" u="sng" baseline="-25000" dirty="0" smtClean="0"/>
                <a:t>1</a:t>
              </a:r>
              <a:endParaRPr lang="fr-FR" altLang="fr-FR" b="1" i="1" u="sng" baseline="-25000" dirty="0"/>
            </a:p>
          </p:txBody>
        </p:sp>
        <p:sp>
          <p:nvSpPr>
            <p:cNvPr id="37895" name="AutoShape 6"/>
            <p:cNvSpPr>
              <a:spLocks noChangeArrowheads="1"/>
            </p:cNvSpPr>
            <p:nvPr/>
          </p:nvSpPr>
          <p:spPr bwMode="auto">
            <a:xfrm>
              <a:off x="884" y="1888"/>
              <a:ext cx="2109" cy="1900"/>
            </a:xfrm>
            <a:prstGeom prst="rtTriangl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fr-FR" altLang="fr-FR" u="sng" dirty="0">
                  <a:latin typeface="+mj-lt"/>
                </a:rPr>
                <a:t>ensemble </a:t>
              </a:r>
            </a:p>
            <a:p>
              <a:pPr algn="ctr"/>
              <a:r>
                <a:rPr lang="fr-FR" altLang="fr-FR" u="sng" dirty="0">
                  <a:latin typeface="+mj-lt"/>
                </a:rPr>
                <a:t>budgétaire</a:t>
              </a:r>
            </a:p>
          </p:txBody>
        </p:sp>
        <p:grpSp>
          <p:nvGrpSpPr>
            <p:cNvPr id="37896" name="Group 7"/>
            <p:cNvGrpSpPr>
              <a:grpSpLocks/>
            </p:cNvGrpSpPr>
            <p:nvPr/>
          </p:nvGrpSpPr>
          <p:grpSpPr bwMode="auto">
            <a:xfrm>
              <a:off x="315" y="935"/>
              <a:ext cx="4862" cy="3088"/>
              <a:chOff x="315" y="935"/>
              <a:chExt cx="4862" cy="3088"/>
            </a:xfrm>
          </p:grpSpPr>
          <p:sp>
            <p:nvSpPr>
              <p:cNvPr id="37898" name="Line 8"/>
              <p:cNvSpPr>
                <a:spLocks noChangeShapeType="1"/>
              </p:cNvSpPr>
              <p:nvPr/>
            </p:nvSpPr>
            <p:spPr bwMode="auto">
              <a:xfrm>
                <a:off x="884" y="1071"/>
                <a:ext cx="0" cy="2722"/>
              </a:xfrm>
              <a:prstGeom prst="line">
                <a:avLst/>
              </a:prstGeom>
              <a:noFill/>
              <a:ln w="9525">
                <a:solidFill>
                  <a:schemeClr val="tx1"/>
                </a:solidFill>
                <a:round/>
                <a:headEnd type="arrow" w="med" len="med"/>
                <a:tailEnd/>
              </a:ln>
            </p:spPr>
            <p:txBody>
              <a:bodyPr/>
              <a:lstStyle/>
              <a:p>
                <a:endParaRPr lang="fr-FR"/>
              </a:p>
            </p:txBody>
          </p:sp>
          <p:sp>
            <p:nvSpPr>
              <p:cNvPr id="37899" name="Line 9"/>
              <p:cNvSpPr>
                <a:spLocks noChangeShapeType="1"/>
              </p:cNvSpPr>
              <p:nvPr/>
            </p:nvSpPr>
            <p:spPr bwMode="auto">
              <a:xfrm>
                <a:off x="907" y="3788"/>
                <a:ext cx="3924" cy="0"/>
              </a:xfrm>
              <a:prstGeom prst="line">
                <a:avLst/>
              </a:prstGeom>
              <a:noFill/>
              <a:ln w="9525">
                <a:solidFill>
                  <a:schemeClr val="tx1"/>
                </a:solidFill>
                <a:round/>
                <a:headEnd/>
                <a:tailEnd type="arrow" w="med" len="med"/>
              </a:ln>
            </p:spPr>
            <p:txBody>
              <a:bodyPr/>
              <a:lstStyle/>
              <a:p>
                <a:endParaRPr lang="fr-FR"/>
              </a:p>
            </p:txBody>
          </p:sp>
          <p:sp>
            <p:nvSpPr>
              <p:cNvPr id="37900" name="Text Box 10"/>
              <p:cNvSpPr txBox="1">
                <a:spLocks noChangeArrowheads="1"/>
              </p:cNvSpPr>
              <p:nvPr/>
            </p:nvSpPr>
            <p:spPr bwMode="auto">
              <a:xfrm>
                <a:off x="315" y="935"/>
                <a:ext cx="455" cy="321"/>
              </a:xfrm>
              <a:prstGeom prst="rect">
                <a:avLst/>
              </a:prstGeom>
              <a:noFill/>
              <a:ln w="9525">
                <a:noFill/>
                <a:miter lim="800000"/>
                <a:headEnd/>
                <a:tailEnd/>
              </a:ln>
            </p:spPr>
            <p:txBody>
              <a:bodyPr>
                <a:spAutoFit/>
              </a:bodyPr>
              <a:lstStyle/>
              <a:p>
                <a:r>
                  <a:rPr lang="fr-FR" altLang="fr-FR" b="1" i="1" dirty="0">
                    <a:latin typeface="+mj-lt"/>
                  </a:rPr>
                  <a:t>x</a:t>
                </a:r>
                <a:r>
                  <a:rPr lang="fr-FR" altLang="fr-FR" b="1" i="1" baseline="-25000" dirty="0">
                    <a:latin typeface="+mj-lt"/>
                  </a:rPr>
                  <a:t>2</a:t>
                </a:r>
              </a:p>
            </p:txBody>
          </p:sp>
          <p:sp>
            <p:nvSpPr>
              <p:cNvPr id="37901" name="Text Box 11"/>
              <p:cNvSpPr txBox="1">
                <a:spLocks noChangeArrowheads="1"/>
              </p:cNvSpPr>
              <p:nvPr/>
            </p:nvSpPr>
            <p:spPr bwMode="auto">
              <a:xfrm>
                <a:off x="4680" y="3702"/>
                <a:ext cx="497" cy="321"/>
              </a:xfrm>
              <a:prstGeom prst="rect">
                <a:avLst/>
              </a:prstGeom>
              <a:noFill/>
              <a:ln w="9525">
                <a:noFill/>
                <a:miter lim="800000"/>
                <a:headEnd/>
                <a:tailEnd/>
              </a:ln>
            </p:spPr>
            <p:txBody>
              <a:bodyPr>
                <a:spAutoFit/>
              </a:bodyPr>
              <a:lstStyle/>
              <a:p>
                <a:r>
                  <a:rPr lang="fr-FR" altLang="fr-FR" b="1" i="1" dirty="0">
                    <a:latin typeface="+mj-lt"/>
                  </a:rPr>
                  <a:t>x</a:t>
                </a:r>
                <a:r>
                  <a:rPr lang="fr-FR" altLang="fr-FR" b="1" i="1" baseline="-25000" dirty="0"/>
                  <a:t>1</a:t>
                </a:r>
              </a:p>
            </p:txBody>
          </p:sp>
        </p:grpSp>
        <p:sp>
          <p:nvSpPr>
            <p:cNvPr id="37897" name="Rectangle 12"/>
            <p:cNvSpPr>
              <a:spLocks noChangeArrowheads="1"/>
            </p:cNvSpPr>
            <p:nvPr/>
          </p:nvSpPr>
          <p:spPr bwMode="auto">
            <a:xfrm>
              <a:off x="133" y="1780"/>
              <a:ext cx="674" cy="279"/>
            </a:xfrm>
            <a:prstGeom prst="rect">
              <a:avLst/>
            </a:prstGeom>
            <a:noFill/>
            <a:ln w="9525">
              <a:noFill/>
              <a:miter lim="800000"/>
              <a:headEnd/>
              <a:tailEnd/>
            </a:ln>
          </p:spPr>
          <p:txBody>
            <a:bodyPr wrap="none">
              <a:spAutoFit/>
            </a:bodyPr>
            <a:lstStyle/>
            <a:p>
              <a:r>
                <a:rPr lang="fr-FR" altLang="fr-FR" sz="2000" b="1" i="1" u="sng" dirty="0" smtClean="0"/>
                <a:t>R/p</a:t>
              </a:r>
              <a:r>
                <a:rPr lang="fr-FR" altLang="fr-FR" i="1" u="sng" baseline="-25000" dirty="0" smtClean="0"/>
                <a:t>2</a:t>
              </a:r>
              <a:endParaRPr lang="fr-FR" altLang="fr-FR" i="1" u="sng" baseline="-25000" dirty="0"/>
            </a:p>
          </p:txBody>
        </p:sp>
      </p:grpSp>
      <p:cxnSp>
        <p:nvCxnSpPr>
          <p:cNvPr id="15" name="Connecteur droit avec flèche 14"/>
          <p:cNvCxnSpPr/>
          <p:nvPr/>
        </p:nvCxnSpPr>
        <p:spPr>
          <a:xfrm rot="5400000">
            <a:off x="1285852" y="3143248"/>
            <a:ext cx="642942"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4714876" y="940245"/>
            <a:ext cx="4214842" cy="5078313"/>
          </a:xfrm>
          <a:prstGeom prst="rect">
            <a:avLst/>
          </a:prstGeom>
          <a:noFill/>
        </p:spPr>
        <p:txBody>
          <a:bodyPr wrap="square" rtlCol="0">
            <a:spAutoFit/>
          </a:bodyPr>
          <a:lstStyle/>
          <a:p>
            <a:pPr algn="just"/>
            <a:r>
              <a:rPr lang="fr-FR" b="1" dirty="0" smtClean="0">
                <a:latin typeface="+mj-lt"/>
              </a:rPr>
              <a:t>- Si  </a:t>
            </a:r>
            <a:r>
              <a:rPr lang="fr-FR" altLang="fr-FR" b="1" i="1" u="sng" dirty="0" smtClean="0">
                <a:latin typeface="+mj-lt"/>
              </a:rPr>
              <a:t>x</a:t>
            </a:r>
            <a:r>
              <a:rPr lang="fr-FR" altLang="fr-FR" b="1" i="1" u="sng" baseline="-25000" dirty="0" smtClean="0">
                <a:latin typeface="+mj-lt"/>
              </a:rPr>
              <a:t>2 </a:t>
            </a:r>
            <a:r>
              <a:rPr lang="fr-FR" b="1" u="sng" dirty="0" smtClean="0">
                <a:latin typeface="+mj-lt"/>
              </a:rPr>
              <a:t>= 0 </a:t>
            </a:r>
            <a:r>
              <a:rPr lang="fr-FR" b="1" dirty="0" smtClean="0">
                <a:latin typeface="+mj-lt"/>
              </a:rPr>
              <a:t>-&gt; </a:t>
            </a:r>
            <a:r>
              <a:rPr lang="fr-FR" altLang="fr-FR" b="1" i="1" u="sng" dirty="0" smtClean="0"/>
              <a:t>x</a:t>
            </a:r>
            <a:r>
              <a:rPr lang="fr-FR" altLang="fr-FR" b="1" i="1" u="sng" baseline="-25000" dirty="0" smtClean="0"/>
              <a:t>1 </a:t>
            </a:r>
            <a:r>
              <a:rPr lang="fr-FR" b="1" u="sng" dirty="0" smtClean="0">
                <a:latin typeface="+mj-lt"/>
              </a:rPr>
              <a:t>= </a:t>
            </a:r>
            <a:r>
              <a:rPr lang="fr-FR" altLang="fr-FR" b="1" i="1" u="sng" dirty="0" smtClean="0">
                <a:latin typeface="+mj-lt"/>
              </a:rPr>
              <a:t>R/p</a:t>
            </a:r>
            <a:r>
              <a:rPr lang="fr-FR" altLang="fr-FR" b="1" i="1" u="sng" baseline="-25000" dirty="0" smtClean="0">
                <a:latin typeface="+mj-lt"/>
              </a:rPr>
              <a:t>1 </a:t>
            </a:r>
            <a:r>
              <a:rPr lang="fr-FR" b="1" dirty="0" smtClean="0">
                <a:latin typeface="+mj-lt"/>
              </a:rPr>
              <a:t>tous le revenu est consacré au bien 1.</a:t>
            </a:r>
          </a:p>
          <a:p>
            <a:pPr algn="just"/>
            <a:r>
              <a:rPr lang="fr-FR" b="1" dirty="0" smtClean="0">
                <a:latin typeface="+mj-lt"/>
              </a:rPr>
              <a:t>- Si  </a:t>
            </a:r>
            <a:r>
              <a:rPr lang="fr-FR" altLang="fr-FR" b="1" i="1" u="sng" dirty="0" smtClean="0">
                <a:latin typeface="+mj-lt"/>
              </a:rPr>
              <a:t>x</a:t>
            </a:r>
            <a:r>
              <a:rPr lang="fr-FR" altLang="fr-FR" b="1" i="1" u="sng" baseline="-25000" dirty="0" smtClean="0">
                <a:latin typeface="+mj-lt"/>
              </a:rPr>
              <a:t>1 </a:t>
            </a:r>
            <a:r>
              <a:rPr lang="fr-FR" b="1" u="sng" dirty="0" smtClean="0">
                <a:latin typeface="+mj-lt"/>
              </a:rPr>
              <a:t>= 0</a:t>
            </a:r>
            <a:r>
              <a:rPr lang="fr-FR" b="1" dirty="0" smtClean="0">
                <a:latin typeface="+mj-lt"/>
              </a:rPr>
              <a:t> -&gt; </a:t>
            </a:r>
            <a:r>
              <a:rPr lang="fr-FR" altLang="fr-FR" b="1" i="1" u="sng" dirty="0" smtClean="0">
                <a:latin typeface="+mj-lt"/>
              </a:rPr>
              <a:t>x</a:t>
            </a:r>
            <a:r>
              <a:rPr lang="fr-FR" altLang="fr-FR" b="1" i="1" u="sng" baseline="-25000" dirty="0" smtClean="0">
                <a:latin typeface="+mj-lt"/>
              </a:rPr>
              <a:t>2 </a:t>
            </a:r>
            <a:r>
              <a:rPr lang="fr-FR" b="1" u="sng" dirty="0" smtClean="0">
                <a:latin typeface="+mj-lt"/>
              </a:rPr>
              <a:t>= </a:t>
            </a:r>
            <a:r>
              <a:rPr lang="fr-FR" altLang="fr-FR" b="1" i="1" u="sng" dirty="0" smtClean="0">
                <a:latin typeface="+mj-lt"/>
              </a:rPr>
              <a:t>R/p</a:t>
            </a:r>
            <a:r>
              <a:rPr lang="fr-FR" altLang="fr-FR" b="1" i="1" u="sng" baseline="-25000" dirty="0" smtClean="0">
                <a:latin typeface="+mj-lt"/>
              </a:rPr>
              <a:t>2 </a:t>
            </a:r>
            <a:r>
              <a:rPr lang="fr-FR" b="1" dirty="0" smtClean="0">
                <a:latin typeface="+mj-lt"/>
              </a:rPr>
              <a:t>tous le revenu est consacré au bien 2.</a:t>
            </a:r>
          </a:p>
          <a:p>
            <a:pPr algn="just"/>
            <a:r>
              <a:rPr lang="fr-FR" b="1" dirty="0" smtClean="0">
                <a:latin typeface="+mj-lt"/>
              </a:rPr>
              <a:t>- La pente</a:t>
            </a:r>
            <a:r>
              <a:rPr lang="en-US" b="1" dirty="0" smtClean="0">
                <a:latin typeface="+mj-lt"/>
              </a:rPr>
              <a:t>|</a:t>
            </a:r>
            <a:r>
              <a:rPr lang="fr-FR" b="1" dirty="0" smtClean="0">
                <a:latin typeface="+mj-lt"/>
              </a:rPr>
              <a:t>-</a:t>
            </a:r>
            <a:r>
              <a:rPr lang="fr-FR" altLang="fr-FR" b="1" i="1" dirty="0" smtClean="0">
                <a:latin typeface="+mj-lt"/>
              </a:rPr>
              <a:t>p</a:t>
            </a:r>
            <a:r>
              <a:rPr lang="fr-FR" altLang="fr-FR" b="1" i="1" baseline="-25000" dirty="0" smtClean="0"/>
              <a:t>1</a:t>
            </a:r>
            <a:r>
              <a:rPr lang="fr-FR" b="1" dirty="0" smtClean="0">
                <a:latin typeface="+mj-lt"/>
              </a:rPr>
              <a:t>/</a:t>
            </a:r>
            <a:r>
              <a:rPr lang="fr-FR" altLang="fr-FR" b="1" i="1" dirty="0" smtClean="0">
                <a:latin typeface="+mj-lt"/>
              </a:rPr>
              <a:t>p</a:t>
            </a:r>
            <a:r>
              <a:rPr lang="fr-FR" altLang="fr-FR" b="1" i="1" baseline="-25000" dirty="0" smtClean="0"/>
              <a:t>2</a:t>
            </a:r>
            <a:r>
              <a:rPr lang="en-US" b="1" dirty="0" smtClean="0">
                <a:latin typeface="+mj-lt"/>
              </a:rPr>
              <a:t>| </a:t>
            </a:r>
            <a:r>
              <a:rPr lang="en-US" b="1" dirty="0" err="1" smtClean="0">
                <a:latin typeface="+mj-lt"/>
              </a:rPr>
              <a:t>est</a:t>
            </a:r>
            <a:r>
              <a:rPr lang="fr-FR" b="1" dirty="0" smtClean="0">
                <a:latin typeface="+mj-lt"/>
              </a:rPr>
              <a:t> la valeur relative du bien 1 par rapport au bien  2.</a:t>
            </a:r>
          </a:p>
          <a:p>
            <a:pPr algn="just"/>
            <a:r>
              <a:rPr lang="fr-FR" b="1" i="1" dirty="0" smtClean="0">
                <a:latin typeface="+mj-lt"/>
              </a:rPr>
              <a:t>C’est la quantité de bien 2 qu’on doit consommer en moins pour garder le même niveau de dépense avec une unité de bien 1 supplémentaire.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p:bldP spid="3543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5786" y="428604"/>
            <a:ext cx="7500990" cy="989010"/>
          </a:xfrm>
        </p:spPr>
        <p:txBody>
          <a:bodyPr/>
          <a:lstStyle/>
          <a:p>
            <a:pPr eaLnBrk="1" hangingPunct="1"/>
            <a:r>
              <a:rPr lang="fr-FR" altLang="fr-FR" sz="2800" b="1" dirty="0" smtClean="0">
                <a:solidFill>
                  <a:schemeClr val="tx1"/>
                </a:solidFill>
                <a:cs typeface="Arial" charset="0"/>
              </a:rPr>
              <a:t/>
            </a:r>
            <a:br>
              <a:rPr lang="fr-FR" altLang="fr-FR" sz="2800" b="1" dirty="0" smtClean="0">
                <a:solidFill>
                  <a:schemeClr val="tx1"/>
                </a:solidFill>
                <a:cs typeface="Arial" charset="0"/>
              </a:rPr>
            </a:br>
            <a:r>
              <a:rPr lang="fr-FR" altLang="fr-FR" sz="2800" b="1" dirty="0" smtClean="0">
                <a:solidFill>
                  <a:schemeClr val="tx1"/>
                </a:solidFill>
                <a:cs typeface="Arial" charset="0"/>
              </a:rPr>
              <a:t> </a:t>
            </a:r>
            <a:r>
              <a:rPr lang="fr-FR" altLang="fr-FR" sz="2400" b="1" dirty="0" smtClean="0">
                <a:solidFill>
                  <a:schemeClr val="tx1"/>
                </a:solidFill>
                <a:cs typeface="Arial" charset="0"/>
              </a:rPr>
              <a:t>2-3-1- Déplacement de la droite de budget : l’effet d’une augmentation du revenu</a:t>
            </a:r>
          </a:p>
        </p:txBody>
      </p:sp>
      <p:sp>
        <p:nvSpPr>
          <p:cNvPr id="44037" name="Espace réservé du numéro de diapositive 21"/>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22886A16-A03E-4E4B-8AFF-A885D883C04F}" type="slidenum">
              <a:rPr lang="fr-FR" smtClean="0"/>
              <a:pPr>
                <a:defRPr/>
              </a:pPr>
              <a:t>8</a:t>
            </a:fld>
            <a:endParaRPr lang="fr-FR" smtClean="0"/>
          </a:p>
        </p:txBody>
      </p:sp>
      <p:grpSp>
        <p:nvGrpSpPr>
          <p:cNvPr id="38924" name="Group 5"/>
          <p:cNvGrpSpPr>
            <a:grpSpLocks/>
          </p:cNvGrpSpPr>
          <p:nvPr/>
        </p:nvGrpSpPr>
        <p:grpSpPr bwMode="auto">
          <a:xfrm>
            <a:off x="928662" y="1357299"/>
            <a:ext cx="7429501" cy="4997450"/>
            <a:chOff x="566" y="845"/>
            <a:chExt cx="4680" cy="3148"/>
          </a:xfrm>
        </p:grpSpPr>
        <p:sp>
          <p:nvSpPr>
            <p:cNvPr id="38926" name="AutoShape 7"/>
            <p:cNvSpPr>
              <a:spLocks noChangeArrowheads="1"/>
            </p:cNvSpPr>
            <p:nvPr/>
          </p:nvSpPr>
          <p:spPr bwMode="auto">
            <a:xfrm>
              <a:off x="884" y="1888"/>
              <a:ext cx="2109" cy="1900"/>
            </a:xfrm>
            <a:prstGeom prst="rtTriangle">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fr-FR" altLang="fr-FR"/>
                <a:t>ensemble </a:t>
              </a:r>
            </a:p>
            <a:p>
              <a:pPr algn="ctr"/>
              <a:r>
                <a:rPr lang="fr-FR" altLang="fr-FR"/>
                <a:t>budgétaire</a:t>
              </a:r>
            </a:p>
          </p:txBody>
        </p:sp>
        <p:grpSp>
          <p:nvGrpSpPr>
            <p:cNvPr id="38927" name="Group 8"/>
            <p:cNvGrpSpPr>
              <a:grpSpLocks/>
            </p:cNvGrpSpPr>
            <p:nvPr/>
          </p:nvGrpSpPr>
          <p:grpSpPr bwMode="auto">
            <a:xfrm>
              <a:off x="566" y="845"/>
              <a:ext cx="4680" cy="3148"/>
              <a:chOff x="566" y="845"/>
              <a:chExt cx="4680" cy="3148"/>
            </a:xfrm>
          </p:grpSpPr>
          <p:sp>
            <p:nvSpPr>
              <p:cNvPr id="38929" name="Line 9"/>
              <p:cNvSpPr>
                <a:spLocks noChangeShapeType="1"/>
              </p:cNvSpPr>
              <p:nvPr/>
            </p:nvSpPr>
            <p:spPr bwMode="auto">
              <a:xfrm>
                <a:off x="884" y="1071"/>
                <a:ext cx="0" cy="2722"/>
              </a:xfrm>
              <a:prstGeom prst="line">
                <a:avLst/>
              </a:prstGeom>
              <a:noFill/>
              <a:ln w="9525">
                <a:solidFill>
                  <a:schemeClr val="tx1"/>
                </a:solidFill>
                <a:round/>
                <a:headEnd type="arrow" w="med" len="med"/>
                <a:tailEnd/>
              </a:ln>
            </p:spPr>
            <p:txBody>
              <a:bodyPr/>
              <a:lstStyle/>
              <a:p>
                <a:endParaRPr lang="fr-FR"/>
              </a:p>
            </p:txBody>
          </p:sp>
          <p:sp>
            <p:nvSpPr>
              <p:cNvPr id="38930" name="Line 10"/>
              <p:cNvSpPr>
                <a:spLocks noChangeShapeType="1"/>
              </p:cNvSpPr>
              <p:nvPr/>
            </p:nvSpPr>
            <p:spPr bwMode="auto">
              <a:xfrm>
                <a:off x="907" y="3788"/>
                <a:ext cx="3924" cy="0"/>
              </a:xfrm>
              <a:prstGeom prst="line">
                <a:avLst/>
              </a:prstGeom>
              <a:noFill/>
              <a:ln w="9525">
                <a:solidFill>
                  <a:schemeClr val="tx1"/>
                </a:solidFill>
                <a:round/>
                <a:headEnd/>
                <a:tailEnd type="arrow" w="med" len="med"/>
              </a:ln>
            </p:spPr>
            <p:txBody>
              <a:bodyPr/>
              <a:lstStyle/>
              <a:p>
                <a:endParaRPr lang="fr-FR"/>
              </a:p>
            </p:txBody>
          </p:sp>
          <p:sp>
            <p:nvSpPr>
              <p:cNvPr id="38931" name="Text Box 11"/>
              <p:cNvSpPr txBox="1">
                <a:spLocks noChangeArrowheads="1"/>
              </p:cNvSpPr>
              <p:nvPr/>
            </p:nvSpPr>
            <p:spPr bwMode="auto">
              <a:xfrm>
                <a:off x="566" y="845"/>
                <a:ext cx="334" cy="291"/>
              </a:xfrm>
              <a:prstGeom prst="rect">
                <a:avLst/>
              </a:prstGeom>
              <a:noFill/>
              <a:ln w="9525">
                <a:noFill/>
                <a:miter lim="800000"/>
                <a:headEnd/>
                <a:tailEnd/>
              </a:ln>
            </p:spPr>
            <p:txBody>
              <a:bodyPr wrap="square">
                <a:spAutoFit/>
              </a:bodyPr>
              <a:lstStyle/>
              <a:p>
                <a:r>
                  <a:rPr lang="fr-FR" altLang="fr-FR" b="1" i="1" dirty="0"/>
                  <a:t>x</a:t>
                </a:r>
                <a:r>
                  <a:rPr lang="fr-FR" altLang="fr-FR" b="1" i="1" baseline="-25000" dirty="0"/>
                  <a:t>2</a:t>
                </a:r>
              </a:p>
            </p:txBody>
          </p:sp>
          <p:sp>
            <p:nvSpPr>
              <p:cNvPr id="38932" name="Text Box 12"/>
              <p:cNvSpPr txBox="1">
                <a:spLocks noChangeArrowheads="1"/>
              </p:cNvSpPr>
              <p:nvPr/>
            </p:nvSpPr>
            <p:spPr bwMode="auto">
              <a:xfrm>
                <a:off x="4876" y="3702"/>
                <a:ext cx="370" cy="291"/>
              </a:xfrm>
              <a:prstGeom prst="rect">
                <a:avLst/>
              </a:prstGeom>
              <a:noFill/>
              <a:ln w="9525">
                <a:noFill/>
                <a:miter lim="800000"/>
                <a:headEnd/>
                <a:tailEnd/>
              </a:ln>
            </p:spPr>
            <p:txBody>
              <a:bodyPr wrap="square">
                <a:spAutoFit/>
              </a:bodyPr>
              <a:lstStyle/>
              <a:p>
                <a:r>
                  <a:rPr lang="fr-FR" altLang="fr-FR" b="1" i="1" dirty="0"/>
                  <a:t>x</a:t>
                </a:r>
                <a:r>
                  <a:rPr lang="fr-FR" altLang="fr-FR" b="1" i="1" baseline="-25000" dirty="0"/>
                  <a:t>1</a:t>
                </a:r>
              </a:p>
            </p:txBody>
          </p:sp>
        </p:grpSp>
      </p:grpSp>
      <p:grpSp>
        <p:nvGrpSpPr>
          <p:cNvPr id="5" name="Group 14"/>
          <p:cNvGrpSpPr>
            <a:grpSpLocks/>
          </p:cNvGrpSpPr>
          <p:nvPr/>
        </p:nvGrpSpPr>
        <p:grpSpPr bwMode="auto">
          <a:xfrm>
            <a:off x="1403350" y="2060575"/>
            <a:ext cx="4248150" cy="3960813"/>
            <a:chOff x="884" y="1298"/>
            <a:chExt cx="2676" cy="2495"/>
          </a:xfrm>
        </p:grpSpPr>
        <p:sp>
          <p:nvSpPr>
            <p:cNvPr id="38918" name="Line 15"/>
            <p:cNvSpPr>
              <a:spLocks noChangeShapeType="1"/>
            </p:cNvSpPr>
            <p:nvPr/>
          </p:nvSpPr>
          <p:spPr bwMode="auto">
            <a:xfrm>
              <a:off x="884" y="1298"/>
              <a:ext cx="2676" cy="2495"/>
            </a:xfrm>
            <a:prstGeom prst="line">
              <a:avLst/>
            </a:prstGeom>
            <a:noFill/>
            <a:ln w="38100">
              <a:solidFill>
                <a:srgbClr val="0000FF"/>
              </a:solidFill>
              <a:round/>
              <a:headEnd/>
              <a:tailEnd/>
            </a:ln>
          </p:spPr>
          <p:txBody>
            <a:bodyPr/>
            <a:lstStyle/>
            <a:p>
              <a:endParaRPr lang="fr-FR"/>
            </a:p>
          </p:txBody>
        </p:sp>
        <p:sp>
          <p:nvSpPr>
            <p:cNvPr id="38919" name="Line 16"/>
            <p:cNvSpPr>
              <a:spLocks noChangeShapeType="1"/>
            </p:cNvSpPr>
            <p:nvPr/>
          </p:nvSpPr>
          <p:spPr bwMode="auto">
            <a:xfrm>
              <a:off x="1020" y="1570"/>
              <a:ext cx="0" cy="318"/>
            </a:xfrm>
            <a:prstGeom prst="line">
              <a:avLst/>
            </a:prstGeom>
            <a:noFill/>
            <a:ln w="28575">
              <a:solidFill>
                <a:schemeClr val="tx1"/>
              </a:solidFill>
              <a:round/>
              <a:headEnd type="triangle" w="med" len="med"/>
              <a:tailEnd/>
            </a:ln>
          </p:spPr>
          <p:txBody>
            <a:bodyPr/>
            <a:lstStyle/>
            <a:p>
              <a:endParaRPr lang="fr-FR"/>
            </a:p>
          </p:txBody>
        </p:sp>
        <p:sp>
          <p:nvSpPr>
            <p:cNvPr id="38920" name="Line 17"/>
            <p:cNvSpPr>
              <a:spLocks noChangeShapeType="1"/>
            </p:cNvSpPr>
            <p:nvPr/>
          </p:nvSpPr>
          <p:spPr bwMode="auto">
            <a:xfrm>
              <a:off x="3061" y="3702"/>
              <a:ext cx="318" cy="0"/>
            </a:xfrm>
            <a:prstGeom prst="line">
              <a:avLst/>
            </a:prstGeom>
            <a:noFill/>
            <a:ln w="34925">
              <a:solidFill>
                <a:schemeClr val="tx1"/>
              </a:solidFill>
              <a:round/>
              <a:headEnd/>
              <a:tailEnd type="triangle" w="med" len="med"/>
            </a:ln>
          </p:spPr>
          <p:txBody>
            <a:bodyPr/>
            <a:lstStyle/>
            <a:p>
              <a:endParaRPr lang="fr-FR"/>
            </a:p>
          </p:txBody>
        </p:sp>
      </p:grpSp>
      <p:sp>
        <p:nvSpPr>
          <p:cNvPr id="21" name="Rectangle 12"/>
          <p:cNvSpPr>
            <a:spLocks noChangeArrowheads="1"/>
          </p:cNvSpPr>
          <p:nvPr/>
        </p:nvSpPr>
        <p:spPr bwMode="auto">
          <a:xfrm>
            <a:off x="500034" y="2928934"/>
            <a:ext cx="792205" cy="400110"/>
          </a:xfrm>
          <a:prstGeom prst="rect">
            <a:avLst/>
          </a:prstGeom>
          <a:noFill/>
          <a:ln w="9525">
            <a:noFill/>
            <a:miter lim="800000"/>
            <a:headEnd/>
            <a:tailEnd/>
          </a:ln>
        </p:spPr>
        <p:txBody>
          <a:bodyPr wrap="none">
            <a:spAutoFit/>
          </a:bodyPr>
          <a:lstStyle/>
          <a:p>
            <a:r>
              <a:rPr lang="fr-FR" altLang="fr-FR" sz="2000" b="1" i="1" dirty="0" smtClean="0"/>
              <a:t>R/p</a:t>
            </a:r>
            <a:r>
              <a:rPr lang="fr-FR" altLang="fr-FR" i="1" baseline="-25000" dirty="0" smtClean="0"/>
              <a:t>2</a:t>
            </a:r>
            <a:endParaRPr lang="fr-FR" altLang="fr-FR" i="1" baseline="-25000" dirty="0"/>
          </a:p>
        </p:txBody>
      </p:sp>
      <p:sp>
        <p:nvSpPr>
          <p:cNvPr id="22" name="Rectangle 12"/>
          <p:cNvSpPr>
            <a:spLocks noChangeArrowheads="1"/>
          </p:cNvSpPr>
          <p:nvPr/>
        </p:nvSpPr>
        <p:spPr bwMode="auto">
          <a:xfrm>
            <a:off x="500034" y="1928802"/>
            <a:ext cx="862737" cy="400110"/>
          </a:xfrm>
          <a:prstGeom prst="rect">
            <a:avLst/>
          </a:prstGeom>
          <a:noFill/>
          <a:ln w="9525">
            <a:noFill/>
            <a:miter lim="800000"/>
            <a:headEnd/>
            <a:tailEnd/>
          </a:ln>
        </p:spPr>
        <p:txBody>
          <a:bodyPr wrap="none">
            <a:spAutoFit/>
          </a:bodyPr>
          <a:lstStyle/>
          <a:p>
            <a:r>
              <a:rPr lang="fr-FR" altLang="fr-FR" sz="2000" b="1" i="1" dirty="0" smtClean="0"/>
              <a:t>R’/p</a:t>
            </a:r>
            <a:r>
              <a:rPr lang="fr-FR" altLang="fr-FR" i="1" baseline="-25000" dirty="0" smtClean="0"/>
              <a:t>2</a:t>
            </a:r>
            <a:endParaRPr lang="fr-FR" altLang="fr-FR" i="1" baseline="-25000" dirty="0"/>
          </a:p>
        </p:txBody>
      </p:sp>
      <p:sp>
        <p:nvSpPr>
          <p:cNvPr id="23" name="Rectangle 5"/>
          <p:cNvSpPr>
            <a:spLocks noChangeArrowheads="1"/>
          </p:cNvSpPr>
          <p:nvPr/>
        </p:nvSpPr>
        <p:spPr bwMode="auto">
          <a:xfrm>
            <a:off x="4214810" y="6143644"/>
            <a:ext cx="811441" cy="400110"/>
          </a:xfrm>
          <a:prstGeom prst="rect">
            <a:avLst/>
          </a:prstGeom>
          <a:noFill/>
          <a:ln w="9525">
            <a:noFill/>
            <a:miter lim="800000"/>
            <a:headEnd/>
            <a:tailEnd/>
          </a:ln>
        </p:spPr>
        <p:txBody>
          <a:bodyPr wrap="none">
            <a:spAutoFit/>
          </a:bodyPr>
          <a:lstStyle/>
          <a:p>
            <a:r>
              <a:rPr lang="fr-FR" altLang="fr-FR" sz="2000" b="1" i="1" dirty="0" smtClean="0"/>
              <a:t>R/p</a:t>
            </a:r>
            <a:r>
              <a:rPr lang="fr-FR" altLang="fr-FR" b="1" i="1" baseline="-25000" dirty="0" smtClean="0"/>
              <a:t>1</a:t>
            </a:r>
            <a:endParaRPr lang="fr-FR" altLang="fr-FR" b="1" i="1" baseline="-25000" dirty="0"/>
          </a:p>
        </p:txBody>
      </p:sp>
      <p:sp>
        <p:nvSpPr>
          <p:cNvPr id="24" name="Rectangle 5"/>
          <p:cNvSpPr>
            <a:spLocks noChangeArrowheads="1"/>
          </p:cNvSpPr>
          <p:nvPr/>
        </p:nvSpPr>
        <p:spPr bwMode="auto">
          <a:xfrm>
            <a:off x="5500694" y="6143644"/>
            <a:ext cx="881973" cy="400110"/>
          </a:xfrm>
          <a:prstGeom prst="rect">
            <a:avLst/>
          </a:prstGeom>
          <a:noFill/>
          <a:ln w="9525">
            <a:noFill/>
            <a:miter lim="800000"/>
            <a:headEnd/>
            <a:tailEnd/>
          </a:ln>
        </p:spPr>
        <p:txBody>
          <a:bodyPr wrap="none">
            <a:spAutoFit/>
          </a:bodyPr>
          <a:lstStyle/>
          <a:p>
            <a:r>
              <a:rPr lang="fr-FR" altLang="fr-FR" sz="2000" b="1" i="1" dirty="0" smtClean="0"/>
              <a:t>R’/p</a:t>
            </a:r>
            <a:r>
              <a:rPr lang="fr-FR" altLang="fr-FR" b="1" i="1" baseline="-25000" dirty="0" smtClean="0"/>
              <a:t>1</a:t>
            </a:r>
            <a:endParaRPr lang="fr-FR" altLang="fr-FR" b="1" i="1" baseline="-25000" dirty="0"/>
          </a:p>
        </p:txBody>
      </p:sp>
      <p:sp>
        <p:nvSpPr>
          <p:cNvPr id="25" name="Text Box 3"/>
          <p:cNvSpPr txBox="1">
            <a:spLocks noChangeArrowheads="1"/>
          </p:cNvSpPr>
          <p:nvPr/>
        </p:nvSpPr>
        <p:spPr bwMode="auto">
          <a:xfrm>
            <a:off x="2571736" y="2000240"/>
            <a:ext cx="2214578" cy="707886"/>
          </a:xfrm>
          <a:prstGeom prst="rect">
            <a:avLst/>
          </a:prstGeom>
          <a:noFill/>
          <a:ln w="9525">
            <a:noFill/>
            <a:miter lim="800000"/>
            <a:headEnd/>
            <a:tailEnd/>
          </a:ln>
        </p:spPr>
        <p:txBody>
          <a:bodyPr wrap="square">
            <a:spAutoFit/>
          </a:bodyPr>
          <a:lstStyle/>
          <a:p>
            <a:pPr algn="just"/>
            <a:r>
              <a:rPr lang="fr-FR" altLang="fr-FR" sz="2000" b="1" dirty="0" smtClean="0">
                <a:latin typeface="+mj-lt"/>
              </a:rPr>
              <a:t>Droite </a:t>
            </a:r>
            <a:r>
              <a:rPr lang="fr-FR" altLang="fr-FR" sz="2000" b="1" dirty="0">
                <a:latin typeface="+mj-lt"/>
              </a:rPr>
              <a:t>de </a:t>
            </a:r>
            <a:r>
              <a:rPr lang="fr-FR" altLang="fr-FR" sz="2000" b="1" dirty="0" smtClean="0">
                <a:latin typeface="+mj-lt"/>
              </a:rPr>
              <a:t>budget de pente </a:t>
            </a:r>
            <a:r>
              <a:rPr lang="fr-FR" altLang="fr-FR" sz="2000" b="1" i="1" dirty="0" smtClean="0">
                <a:latin typeface="+mj-lt"/>
              </a:rPr>
              <a:t>-p</a:t>
            </a:r>
            <a:r>
              <a:rPr lang="fr-FR" altLang="fr-FR" sz="2000" b="1" i="1" baseline="-25000" dirty="0" smtClean="0">
                <a:latin typeface="+mj-lt"/>
              </a:rPr>
              <a:t>1</a:t>
            </a:r>
            <a:r>
              <a:rPr lang="fr-FR" altLang="fr-FR" sz="2000" b="1" i="1" dirty="0" smtClean="0">
                <a:latin typeface="+mj-lt"/>
              </a:rPr>
              <a:t>/p</a:t>
            </a:r>
            <a:r>
              <a:rPr lang="fr-FR" altLang="fr-FR" sz="2000" b="1" i="1" baseline="-25000" dirty="0" smtClean="0">
                <a:latin typeface="+mj-lt"/>
              </a:rPr>
              <a:t>2</a:t>
            </a:r>
            <a:endParaRPr lang="fr-FR" altLang="fr-FR" sz="2000" b="1" dirty="0">
              <a:latin typeface="+mj-lt"/>
            </a:endParaRPr>
          </a:p>
        </p:txBody>
      </p:sp>
      <p:cxnSp>
        <p:nvCxnSpPr>
          <p:cNvPr id="27" name="Connecteur droit avec flèche 26"/>
          <p:cNvCxnSpPr/>
          <p:nvPr/>
        </p:nvCxnSpPr>
        <p:spPr>
          <a:xfrm flipV="1">
            <a:off x="3000364" y="4071942"/>
            <a:ext cx="357190" cy="2857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715008" y="1428736"/>
            <a:ext cx="3071834" cy="2400657"/>
          </a:xfrm>
          <a:prstGeom prst="rect">
            <a:avLst/>
          </a:prstGeom>
          <a:noFill/>
        </p:spPr>
        <p:txBody>
          <a:bodyPr wrap="square" rtlCol="0">
            <a:spAutoFit/>
          </a:bodyPr>
          <a:lstStyle/>
          <a:p>
            <a:pPr algn="just"/>
            <a:r>
              <a:rPr lang="fr-FR" sz="2000" b="1" dirty="0" smtClean="0">
                <a:latin typeface="+mj-lt"/>
              </a:rPr>
              <a:t>La pente </a:t>
            </a:r>
            <a:r>
              <a:rPr lang="fr-FR" altLang="fr-FR" sz="2000" b="1" i="1" u="sng" dirty="0" smtClean="0">
                <a:latin typeface="+mj-lt"/>
              </a:rPr>
              <a:t>-p</a:t>
            </a:r>
            <a:r>
              <a:rPr lang="fr-FR" altLang="fr-FR" sz="2000" b="1" i="1" u="sng" baseline="-25000" dirty="0" smtClean="0"/>
              <a:t>1</a:t>
            </a:r>
            <a:r>
              <a:rPr lang="fr-FR" altLang="fr-FR" sz="2000" b="1" i="1" u="sng" dirty="0" smtClean="0">
                <a:latin typeface="+mj-lt"/>
              </a:rPr>
              <a:t>/p</a:t>
            </a:r>
            <a:r>
              <a:rPr lang="fr-FR" altLang="fr-FR" sz="2000" b="1" i="1" u="sng" baseline="-25000" dirty="0" smtClean="0"/>
              <a:t>2 </a:t>
            </a:r>
            <a:r>
              <a:rPr lang="fr-FR" sz="2000" b="1" u="sng" dirty="0" smtClean="0">
                <a:latin typeface="+mj-lt"/>
              </a:rPr>
              <a:t>reste inchangée</a:t>
            </a:r>
            <a:r>
              <a:rPr lang="fr-FR" sz="2000" b="1" dirty="0" smtClean="0">
                <a:latin typeface="+mj-lt"/>
              </a:rPr>
              <a:t> mais les ordonnées à l’origine augmentent.</a:t>
            </a:r>
          </a:p>
          <a:p>
            <a:pPr algn="just"/>
            <a:r>
              <a:rPr lang="fr-FR" sz="2000" b="1" dirty="0" smtClean="0"/>
              <a:t> =&gt; </a:t>
            </a:r>
            <a:r>
              <a:rPr lang="fr-FR" sz="2000" b="1" u="sng" dirty="0" smtClean="0">
                <a:latin typeface="+mj-lt"/>
              </a:rPr>
              <a:t>la droite de budget se déplace vers le haut parallèlement à elle même.</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3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323851" y="333375"/>
            <a:ext cx="8820150" cy="1084263"/>
          </a:xfrm>
        </p:spPr>
        <p:txBody>
          <a:bodyPr/>
          <a:lstStyle/>
          <a:p>
            <a:pPr algn="just" eaLnBrk="1" hangingPunct="1"/>
            <a:r>
              <a:rPr lang="fr-FR" altLang="fr-FR" sz="2400" b="1" dirty="0" smtClean="0">
                <a:solidFill>
                  <a:schemeClr val="tx1"/>
                </a:solidFill>
                <a:cs typeface="Arial" charset="0"/>
              </a:rPr>
              <a:t>2-3-2- Déplacement de la droite de budget : l’effet d’une augmentation du prix d’un seul bien</a:t>
            </a:r>
          </a:p>
        </p:txBody>
      </p:sp>
      <p:sp>
        <p:nvSpPr>
          <p:cNvPr id="45062" name="Espace réservé du numéro de diapositive 17"/>
          <p:cNvSpPr>
            <a:spLocks noGrp="1"/>
          </p:cNvSpPr>
          <p:nvPr>
            <p:ph type="sldNum" sz="quarter" idx="12"/>
          </p:nvPr>
        </p:nvSpPr>
        <p:spPr bwMode="auto">
          <a:ln>
            <a:miter lim="800000"/>
            <a:headEnd/>
            <a:tailEnd/>
          </a:ln>
        </p:spPr>
        <p:txBody>
          <a:bodyPr wrap="square" lIns="91440" tIns="45720" rIns="91440" bIns="45720" numCol="1" anchorCtr="0" compatLnSpc="1">
            <a:prstTxWarp prst="textNoShape">
              <a:avLst/>
            </a:prstTxWarp>
          </a:bodyPr>
          <a:lstStyle/>
          <a:p>
            <a:pPr>
              <a:defRPr/>
            </a:pPr>
            <a:fld id="{B1699483-6AAA-4BA4-B882-AE862A8A1319}" type="slidenum">
              <a:rPr lang="fr-FR" smtClean="0"/>
              <a:pPr>
                <a:defRPr/>
              </a:pPr>
              <a:t>9</a:t>
            </a:fld>
            <a:endParaRPr lang="fr-FR" smtClean="0"/>
          </a:p>
        </p:txBody>
      </p:sp>
      <p:grpSp>
        <p:nvGrpSpPr>
          <p:cNvPr id="39944" name="Group 5"/>
          <p:cNvGrpSpPr>
            <a:grpSpLocks/>
          </p:cNvGrpSpPr>
          <p:nvPr/>
        </p:nvGrpSpPr>
        <p:grpSpPr bwMode="auto">
          <a:xfrm>
            <a:off x="827087" y="1484313"/>
            <a:ext cx="7391400" cy="4759325"/>
            <a:chOff x="521" y="935"/>
            <a:chExt cx="4656" cy="2998"/>
          </a:xfrm>
        </p:grpSpPr>
        <p:sp>
          <p:nvSpPr>
            <p:cNvPr id="39946" name="AutoShape 7"/>
            <p:cNvSpPr>
              <a:spLocks noChangeArrowheads="1"/>
            </p:cNvSpPr>
            <p:nvPr/>
          </p:nvSpPr>
          <p:spPr bwMode="auto">
            <a:xfrm>
              <a:off x="884" y="1888"/>
              <a:ext cx="2109" cy="1900"/>
            </a:xfrm>
            <a:prstGeom prst="rtTriangl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endParaRPr lang="fr-FR" altLang="fr-FR"/>
            </a:p>
          </p:txBody>
        </p:sp>
        <p:grpSp>
          <p:nvGrpSpPr>
            <p:cNvPr id="39947" name="Group 8"/>
            <p:cNvGrpSpPr>
              <a:grpSpLocks/>
            </p:cNvGrpSpPr>
            <p:nvPr/>
          </p:nvGrpSpPr>
          <p:grpSpPr bwMode="auto">
            <a:xfrm>
              <a:off x="521" y="935"/>
              <a:ext cx="4656" cy="2998"/>
              <a:chOff x="521" y="935"/>
              <a:chExt cx="4656" cy="2998"/>
            </a:xfrm>
          </p:grpSpPr>
          <p:sp>
            <p:nvSpPr>
              <p:cNvPr id="39949" name="Line 9"/>
              <p:cNvSpPr>
                <a:spLocks noChangeShapeType="1"/>
              </p:cNvSpPr>
              <p:nvPr/>
            </p:nvSpPr>
            <p:spPr bwMode="auto">
              <a:xfrm>
                <a:off x="884" y="1071"/>
                <a:ext cx="0" cy="2722"/>
              </a:xfrm>
              <a:prstGeom prst="line">
                <a:avLst/>
              </a:prstGeom>
              <a:noFill/>
              <a:ln w="9525">
                <a:solidFill>
                  <a:schemeClr val="tx1"/>
                </a:solidFill>
                <a:round/>
                <a:headEnd type="arrow" w="med" len="med"/>
                <a:tailEnd/>
              </a:ln>
            </p:spPr>
            <p:txBody>
              <a:bodyPr/>
              <a:lstStyle/>
              <a:p>
                <a:endParaRPr lang="fr-FR"/>
              </a:p>
            </p:txBody>
          </p:sp>
          <p:sp>
            <p:nvSpPr>
              <p:cNvPr id="39950" name="Line 10"/>
              <p:cNvSpPr>
                <a:spLocks noChangeShapeType="1"/>
              </p:cNvSpPr>
              <p:nvPr/>
            </p:nvSpPr>
            <p:spPr bwMode="auto">
              <a:xfrm>
                <a:off x="907" y="3788"/>
                <a:ext cx="3924" cy="0"/>
              </a:xfrm>
              <a:prstGeom prst="line">
                <a:avLst/>
              </a:prstGeom>
              <a:noFill/>
              <a:ln w="9525">
                <a:solidFill>
                  <a:schemeClr val="tx1"/>
                </a:solidFill>
                <a:round/>
                <a:headEnd/>
                <a:tailEnd type="arrow" w="med" len="med"/>
              </a:ln>
            </p:spPr>
            <p:txBody>
              <a:bodyPr/>
              <a:lstStyle/>
              <a:p>
                <a:endParaRPr lang="fr-FR"/>
              </a:p>
            </p:txBody>
          </p:sp>
          <p:sp>
            <p:nvSpPr>
              <p:cNvPr id="39951" name="Text Box 11"/>
              <p:cNvSpPr txBox="1">
                <a:spLocks noChangeArrowheads="1"/>
              </p:cNvSpPr>
              <p:nvPr/>
            </p:nvSpPr>
            <p:spPr bwMode="auto">
              <a:xfrm>
                <a:off x="521" y="935"/>
                <a:ext cx="249" cy="231"/>
              </a:xfrm>
              <a:prstGeom prst="rect">
                <a:avLst/>
              </a:prstGeom>
              <a:noFill/>
              <a:ln w="9525">
                <a:noFill/>
                <a:miter lim="800000"/>
                <a:headEnd/>
                <a:tailEnd/>
              </a:ln>
            </p:spPr>
            <p:txBody>
              <a:bodyPr>
                <a:spAutoFit/>
              </a:bodyPr>
              <a:lstStyle/>
              <a:p>
                <a:r>
                  <a:rPr lang="fr-FR" altLang="fr-FR" b="1" i="1"/>
                  <a:t>x</a:t>
                </a:r>
                <a:r>
                  <a:rPr lang="fr-FR" altLang="fr-FR" b="1" i="1" baseline="-25000"/>
                  <a:t>2</a:t>
                </a:r>
              </a:p>
            </p:txBody>
          </p:sp>
          <p:sp>
            <p:nvSpPr>
              <p:cNvPr id="39952" name="Text Box 12"/>
              <p:cNvSpPr txBox="1">
                <a:spLocks noChangeArrowheads="1"/>
              </p:cNvSpPr>
              <p:nvPr/>
            </p:nvSpPr>
            <p:spPr bwMode="auto">
              <a:xfrm>
                <a:off x="4876" y="3702"/>
                <a:ext cx="301" cy="231"/>
              </a:xfrm>
              <a:prstGeom prst="rect">
                <a:avLst/>
              </a:prstGeom>
              <a:noFill/>
              <a:ln w="9525">
                <a:noFill/>
                <a:miter lim="800000"/>
                <a:headEnd/>
                <a:tailEnd/>
              </a:ln>
            </p:spPr>
            <p:txBody>
              <a:bodyPr>
                <a:spAutoFit/>
              </a:bodyPr>
              <a:lstStyle/>
              <a:p>
                <a:r>
                  <a:rPr lang="fr-FR" altLang="fr-FR" b="1" i="1"/>
                  <a:t>x</a:t>
                </a:r>
                <a:r>
                  <a:rPr lang="fr-FR" altLang="fr-FR" b="1" i="1" baseline="-25000"/>
                  <a:t>1</a:t>
                </a:r>
              </a:p>
            </p:txBody>
          </p:sp>
        </p:grpSp>
      </p:grpSp>
      <p:sp>
        <p:nvSpPr>
          <p:cNvPr id="358414" name="AutoShape 14"/>
          <p:cNvSpPr>
            <a:spLocks noChangeArrowheads="1"/>
          </p:cNvSpPr>
          <p:nvPr/>
        </p:nvSpPr>
        <p:spPr bwMode="auto">
          <a:xfrm>
            <a:off x="1403350" y="2997200"/>
            <a:ext cx="1728788" cy="3024188"/>
          </a:xfrm>
          <a:prstGeom prst="rtTriangl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fr-FR" altLang="fr-FR" dirty="0"/>
              <a:t>Pente</a:t>
            </a:r>
          </a:p>
          <a:p>
            <a:pPr algn="ctr"/>
            <a:r>
              <a:rPr lang="fr-FR" altLang="fr-FR" dirty="0"/>
              <a:t>=</a:t>
            </a:r>
            <a:r>
              <a:rPr lang="fr-FR" altLang="fr-FR" i="1" dirty="0"/>
              <a:t>-</a:t>
            </a:r>
            <a:r>
              <a:rPr lang="fr-FR" altLang="fr-FR" i="1" dirty="0" smtClean="0"/>
              <a:t>p’</a:t>
            </a:r>
            <a:r>
              <a:rPr lang="fr-FR" altLang="fr-FR" i="1" baseline="-25000" dirty="0" smtClean="0"/>
              <a:t>1</a:t>
            </a:r>
            <a:r>
              <a:rPr lang="fr-FR" altLang="fr-FR" i="1" dirty="0" smtClean="0"/>
              <a:t>/p</a:t>
            </a:r>
            <a:r>
              <a:rPr lang="fr-FR" altLang="fr-FR" i="1" baseline="-25000" dirty="0" smtClean="0"/>
              <a:t>2</a:t>
            </a:r>
            <a:endParaRPr lang="fr-FR" altLang="fr-FR" i="1" baseline="-25000" dirty="0"/>
          </a:p>
        </p:txBody>
      </p:sp>
      <p:sp>
        <p:nvSpPr>
          <p:cNvPr id="17" name="ZoneTexte 16"/>
          <p:cNvSpPr txBox="1"/>
          <p:nvPr/>
        </p:nvSpPr>
        <p:spPr>
          <a:xfrm>
            <a:off x="5715008" y="1357298"/>
            <a:ext cx="2928958" cy="3939540"/>
          </a:xfrm>
          <a:prstGeom prst="rect">
            <a:avLst/>
          </a:prstGeom>
          <a:noFill/>
        </p:spPr>
        <p:txBody>
          <a:bodyPr wrap="square" rtlCol="0">
            <a:spAutoFit/>
          </a:bodyPr>
          <a:lstStyle/>
          <a:p>
            <a:pPr algn="just"/>
            <a:r>
              <a:rPr lang="fr-FR" sz="2000" b="1" dirty="0" smtClean="0">
                <a:latin typeface="+mj-lt"/>
              </a:rPr>
              <a:t>Si le prix du bien 1 augmente, </a:t>
            </a:r>
            <a:r>
              <a:rPr lang="fr-FR" sz="2000" b="1" i="1" dirty="0" smtClean="0">
                <a:solidFill>
                  <a:schemeClr val="accent1">
                    <a:lumMod val="60000"/>
                    <a:lumOff val="40000"/>
                  </a:schemeClr>
                </a:solidFill>
                <a:latin typeface="+mj-lt"/>
              </a:rPr>
              <a:t>toutes choses étant égales par ailleurs</a:t>
            </a:r>
            <a:r>
              <a:rPr lang="fr-FR" sz="2000" b="1" i="1" dirty="0" smtClean="0">
                <a:latin typeface="+mj-lt"/>
              </a:rPr>
              <a:t>, la </a:t>
            </a:r>
            <a:r>
              <a:rPr lang="fr-FR" sz="2000" b="1" dirty="0" smtClean="0">
                <a:latin typeface="+mj-lt"/>
              </a:rPr>
              <a:t>pente </a:t>
            </a:r>
            <a:r>
              <a:rPr lang="fr-FR" sz="2000" b="1" u="sng" dirty="0" smtClean="0">
                <a:latin typeface="+mj-lt"/>
              </a:rPr>
              <a:t>augmente</a:t>
            </a:r>
            <a:r>
              <a:rPr lang="fr-FR" sz="2000" b="1" dirty="0" smtClean="0">
                <a:latin typeface="+mj-lt"/>
              </a:rPr>
              <a:t> en valeur absolue et la droite de budget passe toujours par le point A.</a:t>
            </a:r>
          </a:p>
          <a:p>
            <a:pPr algn="just"/>
            <a:r>
              <a:rPr lang="fr-FR" sz="2000" b="1" dirty="0" smtClean="0">
                <a:latin typeface="+mj-lt"/>
              </a:rPr>
              <a:t>=&gt; </a:t>
            </a:r>
            <a:r>
              <a:rPr lang="fr-FR" sz="2000" b="1" u="sng" dirty="0" smtClean="0">
                <a:latin typeface="+mj-lt"/>
              </a:rPr>
              <a:t>Diminution de l’ensemble de consommation possible (du triangle OAB au triangle OAC ).</a:t>
            </a:r>
            <a:endParaRPr lang="fr-FR" sz="2000" b="1" u="sng" dirty="0">
              <a:latin typeface="+mj-lt"/>
            </a:endParaRPr>
          </a:p>
        </p:txBody>
      </p:sp>
      <p:sp>
        <p:nvSpPr>
          <p:cNvPr id="18" name="Rectangle 12"/>
          <p:cNvSpPr>
            <a:spLocks noChangeArrowheads="1"/>
          </p:cNvSpPr>
          <p:nvPr/>
        </p:nvSpPr>
        <p:spPr bwMode="auto">
          <a:xfrm>
            <a:off x="500035" y="2928934"/>
            <a:ext cx="785818" cy="400110"/>
          </a:xfrm>
          <a:prstGeom prst="rect">
            <a:avLst/>
          </a:prstGeom>
          <a:noFill/>
          <a:ln w="9525">
            <a:noFill/>
            <a:miter lim="800000"/>
            <a:headEnd/>
            <a:tailEnd/>
          </a:ln>
        </p:spPr>
        <p:txBody>
          <a:bodyPr wrap="square">
            <a:spAutoFit/>
          </a:bodyPr>
          <a:lstStyle/>
          <a:p>
            <a:r>
              <a:rPr lang="fr-FR" altLang="fr-FR" sz="2000" b="1" i="1" dirty="0" smtClean="0"/>
              <a:t>R/p</a:t>
            </a:r>
            <a:r>
              <a:rPr lang="fr-FR" altLang="fr-FR" i="1" baseline="-25000" dirty="0" smtClean="0"/>
              <a:t>2</a:t>
            </a:r>
            <a:endParaRPr lang="fr-FR" altLang="fr-FR" i="1" baseline="-25000" dirty="0"/>
          </a:p>
        </p:txBody>
      </p:sp>
      <p:sp>
        <p:nvSpPr>
          <p:cNvPr id="19" name="Rectangle 5"/>
          <p:cNvSpPr>
            <a:spLocks noChangeArrowheads="1"/>
          </p:cNvSpPr>
          <p:nvPr/>
        </p:nvSpPr>
        <p:spPr bwMode="auto">
          <a:xfrm>
            <a:off x="4214810" y="6143644"/>
            <a:ext cx="811441" cy="400110"/>
          </a:xfrm>
          <a:prstGeom prst="rect">
            <a:avLst/>
          </a:prstGeom>
          <a:noFill/>
          <a:ln w="9525">
            <a:noFill/>
            <a:miter lim="800000"/>
            <a:headEnd/>
            <a:tailEnd/>
          </a:ln>
        </p:spPr>
        <p:txBody>
          <a:bodyPr wrap="none">
            <a:spAutoFit/>
          </a:bodyPr>
          <a:lstStyle/>
          <a:p>
            <a:r>
              <a:rPr lang="fr-FR" altLang="fr-FR" sz="2000" b="1" i="1" dirty="0" smtClean="0"/>
              <a:t>R/p</a:t>
            </a:r>
            <a:r>
              <a:rPr lang="fr-FR" altLang="fr-FR" b="1" i="1" baseline="-25000" dirty="0" smtClean="0"/>
              <a:t>1</a:t>
            </a:r>
            <a:endParaRPr lang="fr-FR" altLang="fr-FR" b="1" i="1" baseline="-25000" dirty="0"/>
          </a:p>
        </p:txBody>
      </p:sp>
      <p:sp>
        <p:nvSpPr>
          <p:cNvPr id="20" name="Rectangle 5"/>
          <p:cNvSpPr>
            <a:spLocks noChangeArrowheads="1"/>
          </p:cNvSpPr>
          <p:nvPr/>
        </p:nvSpPr>
        <p:spPr bwMode="auto">
          <a:xfrm>
            <a:off x="2714612" y="6143644"/>
            <a:ext cx="881973" cy="400110"/>
          </a:xfrm>
          <a:prstGeom prst="rect">
            <a:avLst/>
          </a:prstGeom>
          <a:noFill/>
          <a:ln w="9525">
            <a:noFill/>
            <a:miter lim="800000"/>
            <a:headEnd/>
            <a:tailEnd/>
          </a:ln>
        </p:spPr>
        <p:txBody>
          <a:bodyPr wrap="none">
            <a:spAutoFit/>
          </a:bodyPr>
          <a:lstStyle/>
          <a:p>
            <a:r>
              <a:rPr lang="fr-FR" altLang="fr-FR" sz="2000" b="1" i="1" dirty="0" smtClean="0"/>
              <a:t>R/p’</a:t>
            </a:r>
            <a:r>
              <a:rPr lang="fr-FR" altLang="fr-FR" b="1" i="1" baseline="-25000" dirty="0" smtClean="0"/>
              <a:t>1</a:t>
            </a:r>
            <a:endParaRPr lang="fr-FR" altLang="fr-FR" b="1" i="1" baseline="-25000" dirty="0"/>
          </a:p>
        </p:txBody>
      </p:sp>
      <p:cxnSp>
        <p:nvCxnSpPr>
          <p:cNvPr id="22" name="Connecteur droit avec flèche 21"/>
          <p:cNvCxnSpPr/>
          <p:nvPr/>
        </p:nvCxnSpPr>
        <p:spPr>
          <a:xfrm rot="10800000" flipV="1">
            <a:off x="2857488" y="4929198"/>
            <a:ext cx="428628" cy="35719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ZoneTexte 24"/>
          <p:cNvSpPr txBox="1"/>
          <p:nvPr/>
        </p:nvSpPr>
        <p:spPr>
          <a:xfrm>
            <a:off x="1428728" y="2714620"/>
            <a:ext cx="357190" cy="461665"/>
          </a:xfrm>
          <a:prstGeom prst="rect">
            <a:avLst/>
          </a:prstGeom>
          <a:noFill/>
        </p:spPr>
        <p:txBody>
          <a:bodyPr wrap="square" rtlCol="0">
            <a:spAutoFit/>
          </a:bodyPr>
          <a:lstStyle/>
          <a:p>
            <a:r>
              <a:rPr lang="fr-FR" dirty="0" smtClean="0"/>
              <a:t>A</a:t>
            </a:r>
            <a:endParaRPr lang="fr-FR" dirty="0"/>
          </a:p>
        </p:txBody>
      </p:sp>
      <p:sp>
        <p:nvSpPr>
          <p:cNvPr id="26" name="ZoneTexte 25"/>
          <p:cNvSpPr txBox="1"/>
          <p:nvPr/>
        </p:nvSpPr>
        <p:spPr>
          <a:xfrm>
            <a:off x="4572000" y="5500702"/>
            <a:ext cx="399045" cy="461665"/>
          </a:xfrm>
          <a:prstGeom prst="rect">
            <a:avLst/>
          </a:prstGeom>
          <a:noFill/>
        </p:spPr>
        <p:txBody>
          <a:bodyPr wrap="square" rtlCol="0">
            <a:spAutoFit/>
          </a:bodyPr>
          <a:lstStyle/>
          <a:p>
            <a:r>
              <a:rPr lang="fr-FR" dirty="0" smtClean="0"/>
              <a:t>B</a:t>
            </a:r>
            <a:endParaRPr lang="fr-FR" dirty="0"/>
          </a:p>
        </p:txBody>
      </p:sp>
      <p:sp>
        <p:nvSpPr>
          <p:cNvPr id="27" name="ZoneTexte 26"/>
          <p:cNvSpPr txBox="1"/>
          <p:nvPr/>
        </p:nvSpPr>
        <p:spPr>
          <a:xfrm>
            <a:off x="3000364" y="5572140"/>
            <a:ext cx="369012" cy="461665"/>
          </a:xfrm>
          <a:prstGeom prst="rect">
            <a:avLst/>
          </a:prstGeom>
          <a:noFill/>
        </p:spPr>
        <p:txBody>
          <a:bodyPr wrap="none" rtlCol="0">
            <a:spAutoFit/>
          </a:bodyPr>
          <a:lstStyle/>
          <a:p>
            <a:r>
              <a:rPr lang="fr-FR" dirty="0" smtClean="0"/>
              <a:t>C</a:t>
            </a:r>
            <a:endParaRPr lang="fr-FR" dirty="0"/>
          </a:p>
        </p:txBody>
      </p:sp>
      <p:sp>
        <p:nvSpPr>
          <p:cNvPr id="28" name="Text Box 3"/>
          <p:cNvSpPr txBox="1">
            <a:spLocks noChangeArrowheads="1"/>
          </p:cNvSpPr>
          <p:nvPr/>
        </p:nvSpPr>
        <p:spPr bwMode="auto">
          <a:xfrm>
            <a:off x="2357422" y="2857496"/>
            <a:ext cx="2214578" cy="707886"/>
          </a:xfrm>
          <a:prstGeom prst="rect">
            <a:avLst/>
          </a:prstGeom>
          <a:noFill/>
          <a:ln w="9525">
            <a:noFill/>
            <a:miter lim="800000"/>
            <a:headEnd/>
            <a:tailEnd/>
          </a:ln>
        </p:spPr>
        <p:txBody>
          <a:bodyPr wrap="square">
            <a:spAutoFit/>
          </a:bodyPr>
          <a:lstStyle/>
          <a:p>
            <a:pPr algn="just"/>
            <a:r>
              <a:rPr lang="fr-FR" altLang="fr-FR" sz="2000" b="1" dirty="0" smtClean="0">
                <a:latin typeface="+mj-lt"/>
              </a:rPr>
              <a:t>Droite </a:t>
            </a:r>
            <a:r>
              <a:rPr lang="fr-FR" altLang="fr-FR" sz="2000" b="1" dirty="0">
                <a:latin typeface="+mj-lt"/>
              </a:rPr>
              <a:t>de </a:t>
            </a:r>
            <a:r>
              <a:rPr lang="fr-FR" altLang="fr-FR" sz="2000" b="1" dirty="0" smtClean="0">
                <a:latin typeface="+mj-lt"/>
              </a:rPr>
              <a:t>budget de pente </a:t>
            </a:r>
            <a:r>
              <a:rPr lang="fr-FR" altLang="fr-FR" sz="2000" b="1" i="1" dirty="0" smtClean="0">
                <a:latin typeface="+mj-lt"/>
              </a:rPr>
              <a:t>–p’</a:t>
            </a:r>
            <a:r>
              <a:rPr lang="fr-FR" altLang="fr-FR" sz="2000" b="1" i="1" baseline="-25000" dirty="0" smtClean="0">
                <a:latin typeface="+mj-lt"/>
              </a:rPr>
              <a:t>1</a:t>
            </a:r>
            <a:r>
              <a:rPr lang="fr-FR" altLang="fr-FR" sz="2000" b="1" i="1" dirty="0" smtClean="0">
                <a:latin typeface="+mj-lt"/>
              </a:rPr>
              <a:t>/p</a:t>
            </a:r>
            <a:r>
              <a:rPr lang="fr-FR" altLang="fr-FR" sz="2000" b="1" i="1" baseline="-25000" dirty="0" smtClean="0">
                <a:latin typeface="+mj-lt"/>
              </a:rPr>
              <a:t>2</a:t>
            </a:r>
            <a:endParaRPr lang="fr-FR" altLang="fr-FR" sz="2000" b="1" dirty="0">
              <a:latin typeface="+mj-lt"/>
            </a:endParaRPr>
          </a:p>
        </p:txBody>
      </p:sp>
      <p:cxnSp>
        <p:nvCxnSpPr>
          <p:cNvPr id="30" name="Connecteur droit avec flèche 29"/>
          <p:cNvCxnSpPr/>
          <p:nvPr/>
        </p:nvCxnSpPr>
        <p:spPr>
          <a:xfrm rot="5400000">
            <a:off x="2178827" y="3607595"/>
            <a:ext cx="642942" cy="5715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1000100" y="5786454"/>
            <a:ext cx="285752" cy="461665"/>
          </a:xfrm>
          <a:prstGeom prst="rect">
            <a:avLst/>
          </a:prstGeom>
          <a:noFill/>
        </p:spPr>
        <p:txBody>
          <a:bodyPr wrap="square" rtlCol="0">
            <a:spAutoFit/>
          </a:bodyPr>
          <a:lstStyle/>
          <a:p>
            <a:r>
              <a:rPr lang="fr-FR" dirty="0" smtClean="0"/>
              <a:t>O</a:t>
            </a:r>
            <a:endParaRPr lang="fr-FR" dirty="0"/>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p:bldP spid="358414" grpId="0" animBg="1"/>
      <p:bldP spid="2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
  <TotalTime>16329</TotalTime>
  <Words>2790</Words>
  <Application>Microsoft Office PowerPoint</Application>
  <PresentationFormat>Affichage à l'écran (4:3)</PresentationFormat>
  <Paragraphs>463</Paragraphs>
  <Slides>45</Slides>
  <Notes>15</Notes>
  <HiddenSlides>0</HiddenSlides>
  <MMClips>0</MMClips>
  <ScaleCrop>false</ScaleCrop>
  <HeadingPairs>
    <vt:vector size="4" baseType="variant">
      <vt:variant>
        <vt:lpstr>Thème</vt:lpstr>
      </vt:variant>
      <vt:variant>
        <vt:i4>3</vt:i4>
      </vt:variant>
      <vt:variant>
        <vt:lpstr>Titres des diapositives</vt:lpstr>
      </vt:variant>
      <vt:variant>
        <vt:i4>45</vt:i4>
      </vt:variant>
    </vt:vector>
  </HeadingPairs>
  <TitlesOfParts>
    <vt:vector size="48" baseType="lpstr">
      <vt:lpstr>Flow</vt:lpstr>
      <vt:lpstr>Custom Design</vt:lpstr>
      <vt:lpstr>1_Custom Design</vt:lpstr>
      <vt:lpstr>Chapitre 1: Microéconomie en marché parfait: la théorie de la demande</vt:lpstr>
      <vt:lpstr>Partie 1:</vt:lpstr>
      <vt:lpstr>Diapositive 3</vt:lpstr>
      <vt:lpstr>Diapositive 4</vt:lpstr>
      <vt:lpstr>2- Contrainte budgétaire :       2-1- L’ensemble de budget du consommateur</vt:lpstr>
      <vt:lpstr>2-2- La droite de budget </vt:lpstr>
      <vt:lpstr>2-3- Représentation graphique</vt:lpstr>
      <vt:lpstr>  2-3-1- Déplacement de la droite de budget : l’effet d’une augmentation du revenu</vt:lpstr>
      <vt:lpstr>2-3-2- Déplacement de la droite de budget : l’effet d’une augmentation du prix d’un seul bien</vt:lpstr>
      <vt:lpstr> 3- Représentation des préférences du consommateur 3-1- Les préférences des consommateurs</vt:lpstr>
      <vt:lpstr> 3-2- Les hypothèses de préférences </vt:lpstr>
      <vt:lpstr>3-3- Les courbes d’indifférences</vt:lpstr>
      <vt:lpstr>Diapositive 13</vt:lpstr>
      <vt:lpstr>3-4- Cas particuliers des courbes d’indifférences</vt:lpstr>
      <vt:lpstr>Diapositive 15</vt:lpstr>
      <vt:lpstr>4- La fonction d’utilité  4-1- Définition</vt:lpstr>
      <vt:lpstr>4-2- Fonction d’utilité et courbe d’indifférence</vt:lpstr>
      <vt:lpstr>Diapositive 18</vt:lpstr>
      <vt:lpstr>Diapositive 19</vt:lpstr>
      <vt:lpstr>Diapositive 20</vt:lpstr>
      <vt:lpstr>Diapositive 21</vt:lpstr>
      <vt:lpstr>Diapositive 22</vt:lpstr>
      <vt:lpstr>Diapositive 23</vt:lpstr>
      <vt:lpstr>Diapositive 24</vt:lpstr>
      <vt:lpstr>Diapositive 25</vt:lpstr>
      <vt:lpstr>Diapositive 26</vt:lpstr>
      <vt:lpstr>Diapositive 27</vt:lpstr>
      <vt:lpstr>5- Le choix optimal du consommateur</vt:lpstr>
      <vt:lpstr>  5-1- La méthode géométrique </vt:lpstr>
      <vt:lpstr>5-2- La méthode de substitution</vt:lpstr>
      <vt:lpstr>5-3- La méthode de Lagrange</vt:lpstr>
      <vt:lpstr>Diapositive 32</vt:lpstr>
      <vt:lpstr>Partie 2:</vt:lpstr>
      <vt:lpstr>1- La fonction de demande </vt:lpstr>
      <vt:lpstr>Diapositive 35</vt:lpstr>
      <vt:lpstr>Diapositive 36</vt:lpstr>
      <vt:lpstr>2-  Variation de prix à revenu constant</vt:lpstr>
      <vt:lpstr>Diapositive 38</vt:lpstr>
      <vt:lpstr>Diapositive 39</vt:lpstr>
      <vt:lpstr>4- La typologie des biens</vt:lpstr>
      <vt:lpstr>5- Elasticités </vt:lpstr>
      <vt:lpstr>Diapositive 42</vt:lpstr>
      <vt:lpstr>5-3- Interprétation des élasticités</vt:lpstr>
      <vt:lpstr>Diapositive 44</vt:lpstr>
      <vt:lpstr>Diapositive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institutions bancaires</dc:title>
  <dc:creator>ROUZIES</dc:creator>
  <cp:lastModifiedBy>LENOVO</cp:lastModifiedBy>
  <cp:revision>561</cp:revision>
  <cp:lastPrinted>2016-01-07T13:25:05Z</cp:lastPrinted>
  <dcterms:created xsi:type="dcterms:W3CDTF">2007-10-25T15:02:19Z</dcterms:created>
  <dcterms:modified xsi:type="dcterms:W3CDTF">2022-10-03T14:57:54Z</dcterms:modified>
</cp:coreProperties>
</file>