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35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  <p:sldMasterId id="2147483728" r:id="rId5"/>
  </p:sldMasterIdLst>
  <p:notesMasterIdLst>
    <p:notesMasterId r:id="rId34"/>
  </p:notesMasterIdLst>
  <p:handoutMasterIdLst>
    <p:handoutMasterId r:id="rId35"/>
  </p:handoutMasterIdLst>
  <p:sldIdLst>
    <p:sldId id="293" r:id="rId6"/>
    <p:sldId id="286" r:id="rId7"/>
    <p:sldId id="258" r:id="rId8"/>
    <p:sldId id="284" r:id="rId9"/>
    <p:sldId id="315" r:id="rId10"/>
    <p:sldId id="261" r:id="rId11"/>
    <p:sldId id="294" r:id="rId12"/>
    <p:sldId id="295" r:id="rId13"/>
    <p:sldId id="296" r:id="rId14"/>
    <p:sldId id="298" r:id="rId15"/>
    <p:sldId id="297" r:id="rId16"/>
    <p:sldId id="299" r:id="rId17"/>
    <p:sldId id="316" r:id="rId18"/>
    <p:sldId id="317" r:id="rId19"/>
    <p:sldId id="320" r:id="rId20"/>
    <p:sldId id="310" r:id="rId21"/>
    <p:sldId id="311" r:id="rId22"/>
    <p:sldId id="312" r:id="rId23"/>
    <p:sldId id="313" r:id="rId24"/>
    <p:sldId id="314" r:id="rId25"/>
    <p:sldId id="305" r:id="rId26"/>
    <p:sldId id="306" r:id="rId27"/>
    <p:sldId id="307" r:id="rId28"/>
    <p:sldId id="300" r:id="rId29"/>
    <p:sldId id="301" r:id="rId30"/>
    <p:sldId id="309" r:id="rId31"/>
    <p:sldId id="31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39" autoAdjust="0"/>
  </p:normalViewPr>
  <p:slideViewPr>
    <p:cSldViewPr snapToGrid="0">
      <p:cViewPr>
        <p:scale>
          <a:sx n="125" d="100"/>
          <a:sy n="125" d="100"/>
        </p:scale>
        <p:origin x="-1118" y="-2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://2014.igem.org/Team:MIT/Modeling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hyperlink" Target="https://www.maxpixel.net/Shackles-Confinement-Conclusion-Arrested-Woman-1875451" TargetMode="External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6.sv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hyperlink" Target="http://totallyrewired.wordpress.com/2012/06/01/how-do-learning-technologists-show-that-we-make-a-difference/" TargetMode="External"/><Relationship Id="rId4" Type="http://schemas.openxmlformats.org/officeDocument/2006/relationships/hyperlink" Target="https://pixabay.com/en/insight-data-visualisation-digital-2904292/" TargetMode="External"/><Relationship Id="rId9" Type="http://schemas.openxmlformats.org/officeDocument/2006/relationships/image" Target="../media/image18.jpe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://2014.igem.org/Team:MIT/Modeling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hyperlink" Target="https://www.maxpixel.net/Shackles-Confinement-Conclusion-Arrested-Woman-1875451" TargetMode="External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6.sv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hyperlink" Target="http://totallyrewired.wordpress.com/2012/06/01/how-do-learning-technologists-show-that-we-make-a-difference/" TargetMode="External"/><Relationship Id="rId4" Type="http://schemas.openxmlformats.org/officeDocument/2006/relationships/hyperlink" Target="https://pixabay.com/en/insight-data-visualisation-digital-2904292/" TargetMode="External"/><Relationship Id="rId9" Type="http://schemas.openxmlformats.org/officeDocument/2006/relationships/image" Target="../media/image1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87127D-E7A7-455E-93D3-1EAC1DAB5C8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B54B875-7D75-439A-96AC-0B6B0E0F902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noProof="0" dirty="0"/>
            <a:t>Problématique</a:t>
          </a:r>
          <a:r>
            <a:rPr lang="en-US" dirty="0"/>
            <a:t> </a:t>
          </a:r>
        </a:p>
      </dgm:t>
    </dgm:pt>
    <dgm:pt modelId="{E10A52C8-AA57-46D3-B7CE-50C51AD1F38B}" type="parTrans" cxnId="{2D027D54-0797-4CE1-8646-E3A6F4D7AE6C}">
      <dgm:prSet/>
      <dgm:spPr/>
      <dgm:t>
        <a:bodyPr/>
        <a:lstStyle/>
        <a:p>
          <a:endParaRPr lang="en-US"/>
        </a:p>
      </dgm:t>
    </dgm:pt>
    <dgm:pt modelId="{6BB7D5D8-B58C-4639-AB04-F3323C9E3D5A}" type="sibTrans" cxnId="{2D027D54-0797-4CE1-8646-E3A6F4D7AE6C}">
      <dgm:prSet/>
      <dgm:spPr/>
      <dgm:t>
        <a:bodyPr/>
        <a:lstStyle/>
        <a:p>
          <a:endParaRPr lang="en-US"/>
        </a:p>
      </dgm:t>
    </dgm:pt>
    <dgm:pt modelId="{F342216F-FBF1-41D7-919C-7049CA2057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noProof="0" dirty="0"/>
            <a:t>Exploration</a:t>
          </a:r>
          <a:r>
            <a:rPr lang="en-US" dirty="0"/>
            <a:t> des </a:t>
          </a:r>
          <a:r>
            <a:rPr lang="fr-FR" noProof="0" dirty="0"/>
            <a:t>données</a:t>
          </a:r>
          <a:r>
            <a:rPr lang="en-US" dirty="0"/>
            <a:t> </a:t>
          </a:r>
        </a:p>
      </dgm:t>
    </dgm:pt>
    <dgm:pt modelId="{458C9A33-97A5-4CBB-B140-5648BC39D963}" type="parTrans" cxnId="{3D238423-40A9-4D99-B54D-A2855A3DA7BF}">
      <dgm:prSet/>
      <dgm:spPr/>
      <dgm:t>
        <a:bodyPr/>
        <a:lstStyle/>
        <a:p>
          <a:endParaRPr lang="en-US"/>
        </a:p>
      </dgm:t>
    </dgm:pt>
    <dgm:pt modelId="{4264E9A9-DAC3-427B-8E9E-0073816BE51F}" type="sibTrans" cxnId="{3D238423-40A9-4D99-B54D-A2855A3DA7BF}">
      <dgm:prSet/>
      <dgm:spPr/>
      <dgm:t>
        <a:bodyPr/>
        <a:lstStyle/>
        <a:p>
          <a:endParaRPr lang="en-US"/>
        </a:p>
      </dgm:t>
    </dgm:pt>
    <dgm:pt modelId="{89123716-B84D-436A-B032-220B2B9CADD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noProof="0" dirty="0"/>
            <a:t>Préparation</a:t>
          </a:r>
          <a:r>
            <a:rPr lang="en-US" dirty="0"/>
            <a:t> des </a:t>
          </a:r>
          <a:r>
            <a:rPr lang="fr-FR" noProof="0" dirty="0"/>
            <a:t>données</a:t>
          </a:r>
        </a:p>
      </dgm:t>
    </dgm:pt>
    <dgm:pt modelId="{A99727AF-82D3-4448-923F-255E12D7C9BC}" type="parTrans" cxnId="{4160E90A-0E10-4739-BB63-163659A712F0}">
      <dgm:prSet/>
      <dgm:spPr/>
      <dgm:t>
        <a:bodyPr/>
        <a:lstStyle/>
        <a:p>
          <a:endParaRPr lang="en-US"/>
        </a:p>
      </dgm:t>
    </dgm:pt>
    <dgm:pt modelId="{79535D29-4C9A-449D-A727-B90BC51637B7}" type="sibTrans" cxnId="{4160E90A-0E10-4739-BB63-163659A712F0}">
      <dgm:prSet/>
      <dgm:spPr/>
      <dgm:t>
        <a:bodyPr/>
        <a:lstStyle/>
        <a:p>
          <a:endParaRPr lang="en-US"/>
        </a:p>
      </dgm:t>
    </dgm:pt>
    <dgm:pt modelId="{BD4CDB43-353E-4B02-B096-C95F07496D3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noProof="0" dirty="0"/>
            <a:t>Modélisation Et </a:t>
          </a:r>
        </a:p>
        <a:p>
          <a:pPr>
            <a:lnSpc>
              <a:spcPct val="100000"/>
            </a:lnSpc>
            <a:defRPr cap="all"/>
          </a:pPr>
          <a:r>
            <a:rPr lang="fr-FR" noProof="0" dirty="0"/>
            <a:t>évaluations</a:t>
          </a:r>
          <a:r>
            <a:rPr lang="en-US" dirty="0"/>
            <a:t> </a:t>
          </a:r>
        </a:p>
      </dgm:t>
    </dgm:pt>
    <dgm:pt modelId="{50B9826E-03A9-4BEC-83AF-4FE3EC5546B9}" type="parTrans" cxnId="{0560C2CF-2867-4C41-9B84-C43B49A1EFCF}">
      <dgm:prSet/>
      <dgm:spPr/>
      <dgm:t>
        <a:bodyPr/>
        <a:lstStyle/>
        <a:p>
          <a:endParaRPr lang="en-US"/>
        </a:p>
      </dgm:t>
    </dgm:pt>
    <dgm:pt modelId="{F766CB66-C9FA-4DBA-A25A-4A827F70313C}" type="sibTrans" cxnId="{0560C2CF-2867-4C41-9B84-C43B49A1EFCF}">
      <dgm:prSet/>
      <dgm:spPr/>
      <dgm:t>
        <a:bodyPr/>
        <a:lstStyle/>
        <a:p>
          <a:endParaRPr lang="en-US"/>
        </a:p>
      </dgm:t>
    </dgm:pt>
    <dgm:pt modelId="{03357AA3-34FD-4084-981B-4888AF7A877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noProof="0" dirty="0"/>
            <a:t>évaluations</a:t>
          </a:r>
          <a:r>
            <a:rPr lang="en-US" dirty="0"/>
            <a:t> </a:t>
          </a:r>
          <a:r>
            <a:rPr lang="fr-FR" noProof="0" dirty="0"/>
            <a:t> des résultats </a:t>
          </a:r>
        </a:p>
      </dgm:t>
    </dgm:pt>
    <dgm:pt modelId="{808A9C68-B161-452E-964F-0C64CF06ACB9}" type="parTrans" cxnId="{3339A85E-8A17-474A-9625-A3A8050AE3F3}">
      <dgm:prSet/>
      <dgm:spPr/>
      <dgm:t>
        <a:bodyPr/>
        <a:lstStyle/>
        <a:p>
          <a:endParaRPr lang="en-US"/>
        </a:p>
      </dgm:t>
    </dgm:pt>
    <dgm:pt modelId="{E46BB54B-28C9-4098-8BD7-9DBBCB69561D}" type="sibTrans" cxnId="{3339A85E-8A17-474A-9625-A3A8050AE3F3}">
      <dgm:prSet/>
      <dgm:spPr/>
      <dgm:t>
        <a:bodyPr/>
        <a:lstStyle/>
        <a:p>
          <a:endParaRPr lang="en-US"/>
        </a:p>
      </dgm:t>
    </dgm:pt>
    <dgm:pt modelId="{8D01E7A2-CBD4-4629-A762-3868C45B100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/>
            <a:t>Conclusion et perspectives </a:t>
          </a:r>
        </a:p>
      </dgm:t>
    </dgm:pt>
    <dgm:pt modelId="{C93E5C81-05E5-4449-B73F-B806C1B2ACCA}" type="parTrans" cxnId="{B3718759-2A64-4515-B124-06662DE8D8ED}">
      <dgm:prSet/>
      <dgm:spPr/>
      <dgm:t>
        <a:bodyPr/>
        <a:lstStyle/>
        <a:p>
          <a:endParaRPr lang="fr-FR"/>
        </a:p>
      </dgm:t>
    </dgm:pt>
    <dgm:pt modelId="{C25E5390-51D2-4FF7-AB12-76710F6FBA46}" type="sibTrans" cxnId="{B3718759-2A64-4515-B124-06662DE8D8ED}">
      <dgm:prSet/>
      <dgm:spPr/>
      <dgm:t>
        <a:bodyPr/>
        <a:lstStyle/>
        <a:p>
          <a:endParaRPr lang="fr-FR"/>
        </a:p>
      </dgm:t>
    </dgm:pt>
    <dgm:pt modelId="{AED602AB-3E68-4C50-9FD6-B841C3F5F50B}">
      <dgm:prSet/>
      <dgm:spPr/>
      <dgm:t>
        <a:bodyPr/>
        <a:lstStyle/>
        <a:p>
          <a:endParaRPr lang="fr-FR" dirty="0"/>
        </a:p>
      </dgm:t>
    </dgm:pt>
    <dgm:pt modelId="{F8B61889-F319-4FCE-A2A6-E3AD31C5F3C5}" type="parTrans" cxnId="{CB9951F4-46EF-40F8-84C5-537FC8442A3D}">
      <dgm:prSet/>
      <dgm:spPr/>
      <dgm:t>
        <a:bodyPr/>
        <a:lstStyle/>
        <a:p>
          <a:endParaRPr lang="fr-FR"/>
        </a:p>
      </dgm:t>
    </dgm:pt>
    <dgm:pt modelId="{3983EC22-836C-4CF5-A4B3-E304EE58357B}" type="sibTrans" cxnId="{CB9951F4-46EF-40F8-84C5-537FC8442A3D}">
      <dgm:prSet/>
      <dgm:spPr/>
      <dgm:t>
        <a:bodyPr/>
        <a:lstStyle/>
        <a:p>
          <a:endParaRPr lang="fr-FR"/>
        </a:p>
      </dgm:t>
    </dgm:pt>
    <dgm:pt modelId="{D8316F63-CE47-407B-9DCB-E8FEC91F0742}" type="pres">
      <dgm:prSet presAssocID="{1187127D-E7A7-455E-93D3-1EAC1DAB5C83}" presName="root" presStyleCnt="0">
        <dgm:presLayoutVars>
          <dgm:dir/>
          <dgm:resizeHandles val="exact"/>
        </dgm:presLayoutVars>
      </dgm:prSet>
      <dgm:spPr/>
    </dgm:pt>
    <dgm:pt modelId="{AE2471DD-AEF0-46AC-AE4E-4047B474E634}" type="pres">
      <dgm:prSet presAssocID="{0B54B875-7D75-439A-96AC-0B6B0E0F9027}" presName="compNode" presStyleCnt="0"/>
      <dgm:spPr/>
    </dgm:pt>
    <dgm:pt modelId="{6A28B40A-85CB-44CF-9E81-3063936285E3}" type="pres">
      <dgm:prSet presAssocID="{0B54B875-7D75-439A-96AC-0B6B0E0F9027}" presName="iconBgRect" presStyleLbl="bgShp" presStyleIdx="0" presStyleCnt="6"/>
      <dgm:spPr/>
    </dgm:pt>
    <dgm:pt modelId="{005524FB-3A0E-4BA5-B04E-59FC2E252AEB}" type="pres">
      <dgm:prSet presAssocID="{0B54B875-7D75-439A-96AC-0B6B0E0F902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10E3AB85-F629-46B7-9081-FC073256C023}" type="pres">
      <dgm:prSet presAssocID="{0B54B875-7D75-439A-96AC-0B6B0E0F9027}" presName="spaceRect" presStyleCnt="0"/>
      <dgm:spPr/>
    </dgm:pt>
    <dgm:pt modelId="{1A451185-6747-4E77-A3B3-9CCD7AC625EB}" type="pres">
      <dgm:prSet presAssocID="{0B54B875-7D75-439A-96AC-0B6B0E0F9027}" presName="textRect" presStyleLbl="revTx" presStyleIdx="0" presStyleCnt="6">
        <dgm:presLayoutVars>
          <dgm:chMax val="1"/>
          <dgm:chPref val="1"/>
        </dgm:presLayoutVars>
      </dgm:prSet>
      <dgm:spPr/>
    </dgm:pt>
    <dgm:pt modelId="{BD8992B9-B7CC-44F7-8E17-FEAD75D73260}" type="pres">
      <dgm:prSet presAssocID="{6BB7D5D8-B58C-4639-AB04-F3323C9E3D5A}" presName="sibTrans" presStyleCnt="0"/>
      <dgm:spPr/>
    </dgm:pt>
    <dgm:pt modelId="{4A705C56-DCC9-4BDC-963E-E3C1A32B8124}" type="pres">
      <dgm:prSet presAssocID="{F342216F-FBF1-41D7-919C-7049CA20572C}" presName="compNode" presStyleCnt="0"/>
      <dgm:spPr/>
    </dgm:pt>
    <dgm:pt modelId="{C4618682-3912-4E72-999D-4BF5CD06322D}" type="pres">
      <dgm:prSet presAssocID="{F342216F-FBF1-41D7-919C-7049CA20572C}" presName="iconBgRect" presStyleLbl="bgShp" presStyleIdx="1" presStyleCnt="6"/>
      <dgm:spPr/>
    </dgm:pt>
    <dgm:pt modelId="{172F9AEA-3377-4AFB-BDDB-45672D648ACC}" type="pres">
      <dgm:prSet presAssocID="{F342216F-FBF1-41D7-919C-7049CA20572C}" presName="iconRect" presStyleLbl="node1" presStyleIdx="1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50000" r="-50000"/>
          </a:stretch>
        </a:blipFill>
        <a:ln>
          <a:noFill/>
        </a:ln>
      </dgm:spPr>
    </dgm:pt>
    <dgm:pt modelId="{7C97D28A-6337-4BD4-88DA-E386C94E58EA}" type="pres">
      <dgm:prSet presAssocID="{F342216F-FBF1-41D7-919C-7049CA20572C}" presName="spaceRect" presStyleCnt="0"/>
      <dgm:spPr/>
    </dgm:pt>
    <dgm:pt modelId="{7CEA8AF0-CDCB-4FBD-8FCB-A8EECB922CE0}" type="pres">
      <dgm:prSet presAssocID="{F342216F-FBF1-41D7-919C-7049CA20572C}" presName="textRect" presStyleLbl="revTx" presStyleIdx="1" presStyleCnt="6">
        <dgm:presLayoutVars>
          <dgm:chMax val="1"/>
          <dgm:chPref val="1"/>
        </dgm:presLayoutVars>
      </dgm:prSet>
      <dgm:spPr/>
    </dgm:pt>
    <dgm:pt modelId="{92A8B23C-69B8-4E96-B33F-BB2C249D15FB}" type="pres">
      <dgm:prSet presAssocID="{4264E9A9-DAC3-427B-8E9E-0073816BE51F}" presName="sibTrans" presStyleCnt="0"/>
      <dgm:spPr/>
    </dgm:pt>
    <dgm:pt modelId="{D938C496-9BEF-45FE-B395-F2557FB65E88}" type="pres">
      <dgm:prSet presAssocID="{89123716-B84D-436A-B032-220B2B9CADDC}" presName="compNode" presStyleCnt="0"/>
      <dgm:spPr/>
    </dgm:pt>
    <dgm:pt modelId="{1F290E81-B7E4-40F0-A220-DB97594D9AE3}" type="pres">
      <dgm:prSet presAssocID="{89123716-B84D-436A-B032-220B2B9CADDC}" presName="iconBgRect" presStyleLbl="bgShp" presStyleIdx="2" presStyleCnt="6"/>
      <dgm:spPr/>
    </dgm:pt>
    <dgm:pt modelId="{9FDBD919-83B2-43D2-B22A-C1D340DD896A}" type="pres">
      <dgm:prSet presAssocID="{89123716-B84D-436A-B032-220B2B9CADD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48386B8-992B-4E81-92FA-A2A8D3DE4E53}" type="pres">
      <dgm:prSet presAssocID="{89123716-B84D-436A-B032-220B2B9CADDC}" presName="spaceRect" presStyleCnt="0"/>
      <dgm:spPr/>
    </dgm:pt>
    <dgm:pt modelId="{3F410A1B-B3E5-49A9-AA89-AAA8A26BCB24}" type="pres">
      <dgm:prSet presAssocID="{89123716-B84D-436A-B032-220B2B9CADDC}" presName="textRect" presStyleLbl="revTx" presStyleIdx="2" presStyleCnt="6">
        <dgm:presLayoutVars>
          <dgm:chMax val="1"/>
          <dgm:chPref val="1"/>
        </dgm:presLayoutVars>
      </dgm:prSet>
      <dgm:spPr/>
    </dgm:pt>
    <dgm:pt modelId="{AD0B658B-B50A-40EF-B4FE-7234C25616F8}" type="pres">
      <dgm:prSet presAssocID="{79535D29-4C9A-449D-A727-B90BC51637B7}" presName="sibTrans" presStyleCnt="0"/>
      <dgm:spPr/>
    </dgm:pt>
    <dgm:pt modelId="{CAC241F1-438C-4156-AE32-1C9D5A4592D9}" type="pres">
      <dgm:prSet presAssocID="{BD4CDB43-353E-4B02-B096-C95F07496D3C}" presName="compNode" presStyleCnt="0"/>
      <dgm:spPr/>
    </dgm:pt>
    <dgm:pt modelId="{17388459-6EB8-4F5E-BF5C-9EB4EB9F5789}" type="pres">
      <dgm:prSet presAssocID="{BD4CDB43-353E-4B02-B096-C95F07496D3C}" presName="iconBgRect" presStyleLbl="bgShp" presStyleIdx="3" presStyleCnt="6"/>
      <dgm:spPr/>
    </dgm:pt>
    <dgm:pt modelId="{958D9CF1-097F-4361-ABD4-11EB84ECFAE9}" type="pres">
      <dgm:prSet presAssocID="{BD4CDB43-353E-4B02-B096-C95F07496D3C}" presName="iconRect" presStyleLbl="node1" presStyleIdx="3" presStyleCnt="6" custScaleX="148282" custScaleY="124760" custLinFactNeighborY="2878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l="-7000" r="-7000"/>
          </a:stretch>
        </a:blipFill>
        <a:ln>
          <a:noFill/>
        </a:ln>
      </dgm:spPr>
    </dgm:pt>
    <dgm:pt modelId="{9B133744-2F9F-4D93-9D78-885476BC07F6}" type="pres">
      <dgm:prSet presAssocID="{BD4CDB43-353E-4B02-B096-C95F07496D3C}" presName="spaceRect" presStyleCnt="0"/>
      <dgm:spPr/>
    </dgm:pt>
    <dgm:pt modelId="{FE08D94C-0979-4A7E-9611-4E89C272E0B9}" type="pres">
      <dgm:prSet presAssocID="{BD4CDB43-353E-4B02-B096-C95F07496D3C}" presName="textRect" presStyleLbl="revTx" presStyleIdx="3" presStyleCnt="6" custScaleX="167032" custScaleY="99474">
        <dgm:presLayoutVars>
          <dgm:chMax val="1"/>
          <dgm:chPref val="1"/>
        </dgm:presLayoutVars>
      </dgm:prSet>
      <dgm:spPr/>
    </dgm:pt>
    <dgm:pt modelId="{D32C510A-6CA6-410D-A15E-1EF69D9DB601}" type="pres">
      <dgm:prSet presAssocID="{F766CB66-C9FA-4DBA-A25A-4A827F70313C}" presName="sibTrans" presStyleCnt="0"/>
      <dgm:spPr/>
    </dgm:pt>
    <dgm:pt modelId="{D1126470-DEC7-466E-B872-497D866BBA91}" type="pres">
      <dgm:prSet presAssocID="{03357AA3-34FD-4084-981B-4888AF7A877E}" presName="compNode" presStyleCnt="0"/>
      <dgm:spPr/>
    </dgm:pt>
    <dgm:pt modelId="{78FC1A63-52C6-481B-A37C-7B5D59D76AC4}" type="pres">
      <dgm:prSet presAssocID="{03357AA3-34FD-4084-981B-4888AF7A877E}" presName="iconBgRect" presStyleLbl="bgShp" presStyleIdx="4" presStyleCnt="6"/>
      <dgm:spPr/>
    </dgm:pt>
    <dgm:pt modelId="{B74DF873-8532-4542-A68A-688060286824}" type="pres">
      <dgm:prSet presAssocID="{03357AA3-34FD-4084-981B-4888AF7A877E}" presName="iconRect" presStyleLbl="node1" presStyleIdx="4" presStyleCnt="6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 l="-17000" r="-17000"/>
          </a:stretch>
        </a:blipFill>
      </dgm:spPr>
    </dgm:pt>
    <dgm:pt modelId="{A1D9F7A2-B1BF-4A42-B947-ED63F18515DC}" type="pres">
      <dgm:prSet presAssocID="{03357AA3-34FD-4084-981B-4888AF7A877E}" presName="spaceRect" presStyleCnt="0"/>
      <dgm:spPr/>
    </dgm:pt>
    <dgm:pt modelId="{D168026D-0DE5-4693-B338-39BC889D3D6C}" type="pres">
      <dgm:prSet presAssocID="{03357AA3-34FD-4084-981B-4888AF7A877E}" presName="textRect" presStyleLbl="revTx" presStyleIdx="4" presStyleCnt="6">
        <dgm:presLayoutVars>
          <dgm:chMax val="1"/>
          <dgm:chPref val="1"/>
        </dgm:presLayoutVars>
      </dgm:prSet>
      <dgm:spPr/>
    </dgm:pt>
    <dgm:pt modelId="{B4A941F7-5813-497B-A1FD-87049EA69D5B}" type="pres">
      <dgm:prSet presAssocID="{E46BB54B-28C9-4098-8BD7-9DBBCB69561D}" presName="sibTrans" presStyleCnt="0"/>
      <dgm:spPr/>
    </dgm:pt>
    <dgm:pt modelId="{EE85D232-4AE8-495A-A02E-BB7B74443136}" type="pres">
      <dgm:prSet presAssocID="{8D01E7A2-CBD4-4629-A762-3868C45B1007}" presName="compNode" presStyleCnt="0"/>
      <dgm:spPr/>
    </dgm:pt>
    <dgm:pt modelId="{F0EFB60A-A636-4EC6-934D-3C5B51F8AB50}" type="pres">
      <dgm:prSet presAssocID="{8D01E7A2-CBD4-4629-A762-3868C45B1007}" presName="iconBgRect" presStyleLbl="bgShp" presStyleIdx="5" presStyleCnt="6"/>
      <dgm:spPr/>
    </dgm:pt>
    <dgm:pt modelId="{E9140A75-3F1F-4576-8090-2971C5DD195B}" type="pres">
      <dgm:prSet presAssocID="{8D01E7A2-CBD4-4629-A762-3868C45B1007}" presName="iconRect" presStyleLbl="node1" presStyleIdx="5" presStyleCnt="6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/>
          <a:stretch>
            <a:fillRect/>
          </a:stretch>
        </a:blipFill>
      </dgm:spPr>
    </dgm:pt>
    <dgm:pt modelId="{8FD86108-5905-4E8F-988F-383B9BB62D1C}" type="pres">
      <dgm:prSet presAssocID="{8D01E7A2-CBD4-4629-A762-3868C45B1007}" presName="spaceRect" presStyleCnt="0"/>
      <dgm:spPr/>
    </dgm:pt>
    <dgm:pt modelId="{E9939789-05DD-409E-B5E9-CC4744694884}" type="pres">
      <dgm:prSet presAssocID="{8D01E7A2-CBD4-4629-A762-3868C45B100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160E90A-0E10-4739-BB63-163659A712F0}" srcId="{1187127D-E7A7-455E-93D3-1EAC1DAB5C83}" destId="{89123716-B84D-436A-B032-220B2B9CADDC}" srcOrd="2" destOrd="0" parTransId="{A99727AF-82D3-4448-923F-255E12D7C9BC}" sibTransId="{79535D29-4C9A-449D-A727-B90BC51637B7}"/>
    <dgm:cxn modelId="{284BEB15-5C71-4905-A027-57797D994D65}" type="presOf" srcId="{F342216F-FBF1-41D7-919C-7049CA20572C}" destId="{7CEA8AF0-CDCB-4FBD-8FCB-A8EECB922CE0}" srcOrd="0" destOrd="0" presId="urn:microsoft.com/office/officeart/2018/5/layout/IconCircleLabelList"/>
    <dgm:cxn modelId="{665AB720-9620-4AC6-8DF1-9FB6CD014567}" type="presOf" srcId="{BD4CDB43-353E-4B02-B096-C95F07496D3C}" destId="{FE08D94C-0979-4A7E-9611-4E89C272E0B9}" srcOrd="0" destOrd="0" presId="urn:microsoft.com/office/officeart/2018/5/layout/IconCircleLabelList"/>
    <dgm:cxn modelId="{3D238423-40A9-4D99-B54D-A2855A3DA7BF}" srcId="{1187127D-E7A7-455E-93D3-1EAC1DAB5C83}" destId="{F342216F-FBF1-41D7-919C-7049CA20572C}" srcOrd="1" destOrd="0" parTransId="{458C9A33-97A5-4CBB-B140-5648BC39D963}" sibTransId="{4264E9A9-DAC3-427B-8E9E-0073816BE51F}"/>
    <dgm:cxn modelId="{D1F63E5B-71C3-4407-B69C-53CC2F17F251}" type="presOf" srcId="{0B54B875-7D75-439A-96AC-0B6B0E0F9027}" destId="{1A451185-6747-4E77-A3B3-9CCD7AC625EB}" srcOrd="0" destOrd="0" presId="urn:microsoft.com/office/officeart/2018/5/layout/IconCircleLabelList"/>
    <dgm:cxn modelId="{3339A85E-8A17-474A-9625-A3A8050AE3F3}" srcId="{1187127D-E7A7-455E-93D3-1EAC1DAB5C83}" destId="{03357AA3-34FD-4084-981B-4888AF7A877E}" srcOrd="4" destOrd="0" parTransId="{808A9C68-B161-452E-964F-0C64CF06ACB9}" sibTransId="{E46BB54B-28C9-4098-8BD7-9DBBCB69561D}"/>
    <dgm:cxn modelId="{2D027D54-0797-4CE1-8646-E3A6F4D7AE6C}" srcId="{1187127D-E7A7-455E-93D3-1EAC1DAB5C83}" destId="{0B54B875-7D75-439A-96AC-0B6B0E0F9027}" srcOrd="0" destOrd="0" parTransId="{E10A52C8-AA57-46D3-B7CE-50C51AD1F38B}" sibTransId="{6BB7D5D8-B58C-4639-AB04-F3323C9E3D5A}"/>
    <dgm:cxn modelId="{B3718759-2A64-4515-B124-06662DE8D8ED}" srcId="{1187127D-E7A7-455E-93D3-1EAC1DAB5C83}" destId="{8D01E7A2-CBD4-4629-A762-3868C45B1007}" srcOrd="5" destOrd="0" parTransId="{C93E5C81-05E5-4449-B73F-B806C1B2ACCA}" sibTransId="{C25E5390-51D2-4FF7-AB12-76710F6FBA46}"/>
    <dgm:cxn modelId="{46799A86-856A-4949-AC18-96B169E2E058}" type="presOf" srcId="{1187127D-E7A7-455E-93D3-1EAC1DAB5C83}" destId="{D8316F63-CE47-407B-9DCB-E8FEC91F0742}" srcOrd="0" destOrd="0" presId="urn:microsoft.com/office/officeart/2018/5/layout/IconCircleLabelList"/>
    <dgm:cxn modelId="{BA1B0AA6-F8E6-436B-9693-178D3EBD875C}" type="presOf" srcId="{8D01E7A2-CBD4-4629-A762-3868C45B1007}" destId="{E9939789-05DD-409E-B5E9-CC4744694884}" srcOrd="0" destOrd="0" presId="urn:microsoft.com/office/officeart/2018/5/layout/IconCircleLabelList"/>
    <dgm:cxn modelId="{7BE528A6-C01C-45AC-8819-B6D66C6245CF}" type="presOf" srcId="{03357AA3-34FD-4084-981B-4888AF7A877E}" destId="{D168026D-0DE5-4693-B338-39BC889D3D6C}" srcOrd="0" destOrd="0" presId="urn:microsoft.com/office/officeart/2018/5/layout/IconCircleLabelList"/>
    <dgm:cxn modelId="{0560C2CF-2867-4C41-9B84-C43B49A1EFCF}" srcId="{1187127D-E7A7-455E-93D3-1EAC1DAB5C83}" destId="{BD4CDB43-353E-4B02-B096-C95F07496D3C}" srcOrd="3" destOrd="0" parTransId="{50B9826E-03A9-4BEC-83AF-4FE3EC5546B9}" sibTransId="{F766CB66-C9FA-4DBA-A25A-4A827F70313C}"/>
    <dgm:cxn modelId="{3F295CDC-7471-482D-90A1-CAF76E95A10C}" type="presOf" srcId="{89123716-B84D-436A-B032-220B2B9CADDC}" destId="{3F410A1B-B3E5-49A9-AA89-AAA8A26BCB24}" srcOrd="0" destOrd="0" presId="urn:microsoft.com/office/officeart/2018/5/layout/IconCircleLabelList"/>
    <dgm:cxn modelId="{CB9951F4-46EF-40F8-84C5-537FC8442A3D}" srcId="{8D01E7A2-CBD4-4629-A762-3868C45B1007}" destId="{AED602AB-3E68-4C50-9FD6-B841C3F5F50B}" srcOrd="0" destOrd="0" parTransId="{F8B61889-F319-4FCE-A2A6-E3AD31C5F3C5}" sibTransId="{3983EC22-836C-4CF5-A4B3-E304EE58357B}"/>
    <dgm:cxn modelId="{CC2717E0-B745-4FA0-BA9D-61935A040744}" type="presParOf" srcId="{D8316F63-CE47-407B-9DCB-E8FEC91F0742}" destId="{AE2471DD-AEF0-46AC-AE4E-4047B474E634}" srcOrd="0" destOrd="0" presId="urn:microsoft.com/office/officeart/2018/5/layout/IconCircleLabelList"/>
    <dgm:cxn modelId="{69E34C59-CEB5-4F65-8A99-276EFDDA7804}" type="presParOf" srcId="{AE2471DD-AEF0-46AC-AE4E-4047B474E634}" destId="{6A28B40A-85CB-44CF-9E81-3063936285E3}" srcOrd="0" destOrd="0" presId="urn:microsoft.com/office/officeart/2018/5/layout/IconCircleLabelList"/>
    <dgm:cxn modelId="{7FA62A85-3AE0-4230-8DEC-136FF67A2F75}" type="presParOf" srcId="{AE2471DD-AEF0-46AC-AE4E-4047B474E634}" destId="{005524FB-3A0E-4BA5-B04E-59FC2E252AEB}" srcOrd="1" destOrd="0" presId="urn:microsoft.com/office/officeart/2018/5/layout/IconCircleLabelList"/>
    <dgm:cxn modelId="{7CA4F707-4953-4BB7-8153-F387AA80FACC}" type="presParOf" srcId="{AE2471DD-AEF0-46AC-AE4E-4047B474E634}" destId="{10E3AB85-F629-46B7-9081-FC073256C023}" srcOrd="2" destOrd="0" presId="urn:microsoft.com/office/officeart/2018/5/layout/IconCircleLabelList"/>
    <dgm:cxn modelId="{2E91F802-C502-4DD3-B43A-1601D4FA9BC1}" type="presParOf" srcId="{AE2471DD-AEF0-46AC-AE4E-4047B474E634}" destId="{1A451185-6747-4E77-A3B3-9CCD7AC625EB}" srcOrd="3" destOrd="0" presId="urn:microsoft.com/office/officeart/2018/5/layout/IconCircleLabelList"/>
    <dgm:cxn modelId="{B4839D52-EE0B-4A8A-9C6D-7FD814118460}" type="presParOf" srcId="{D8316F63-CE47-407B-9DCB-E8FEC91F0742}" destId="{BD8992B9-B7CC-44F7-8E17-FEAD75D73260}" srcOrd="1" destOrd="0" presId="urn:microsoft.com/office/officeart/2018/5/layout/IconCircleLabelList"/>
    <dgm:cxn modelId="{FBD61538-10AA-4771-BB43-1A8DDA8B6D38}" type="presParOf" srcId="{D8316F63-CE47-407B-9DCB-E8FEC91F0742}" destId="{4A705C56-DCC9-4BDC-963E-E3C1A32B8124}" srcOrd="2" destOrd="0" presId="urn:microsoft.com/office/officeart/2018/5/layout/IconCircleLabelList"/>
    <dgm:cxn modelId="{F9E26C15-BFC6-4D29-9CB1-05963DCE45AF}" type="presParOf" srcId="{4A705C56-DCC9-4BDC-963E-E3C1A32B8124}" destId="{C4618682-3912-4E72-999D-4BF5CD06322D}" srcOrd="0" destOrd="0" presId="urn:microsoft.com/office/officeart/2018/5/layout/IconCircleLabelList"/>
    <dgm:cxn modelId="{EE54B73B-63D2-4205-B860-DF511475FABF}" type="presParOf" srcId="{4A705C56-DCC9-4BDC-963E-E3C1A32B8124}" destId="{172F9AEA-3377-4AFB-BDDB-45672D648ACC}" srcOrd="1" destOrd="0" presId="urn:microsoft.com/office/officeart/2018/5/layout/IconCircleLabelList"/>
    <dgm:cxn modelId="{E70A3D01-85AC-4556-B266-4E7847A9FEEC}" type="presParOf" srcId="{4A705C56-DCC9-4BDC-963E-E3C1A32B8124}" destId="{7C97D28A-6337-4BD4-88DA-E386C94E58EA}" srcOrd="2" destOrd="0" presId="urn:microsoft.com/office/officeart/2018/5/layout/IconCircleLabelList"/>
    <dgm:cxn modelId="{1D938727-B51F-4DB6-B47F-19DCB6B3B3E0}" type="presParOf" srcId="{4A705C56-DCC9-4BDC-963E-E3C1A32B8124}" destId="{7CEA8AF0-CDCB-4FBD-8FCB-A8EECB922CE0}" srcOrd="3" destOrd="0" presId="urn:microsoft.com/office/officeart/2018/5/layout/IconCircleLabelList"/>
    <dgm:cxn modelId="{C99FA575-863A-4F30-A66C-2AC2D9CDF739}" type="presParOf" srcId="{D8316F63-CE47-407B-9DCB-E8FEC91F0742}" destId="{92A8B23C-69B8-4E96-B33F-BB2C249D15FB}" srcOrd="3" destOrd="0" presId="urn:microsoft.com/office/officeart/2018/5/layout/IconCircleLabelList"/>
    <dgm:cxn modelId="{19CF721B-33E2-4529-9403-5AB9BBA47D98}" type="presParOf" srcId="{D8316F63-CE47-407B-9DCB-E8FEC91F0742}" destId="{D938C496-9BEF-45FE-B395-F2557FB65E88}" srcOrd="4" destOrd="0" presId="urn:microsoft.com/office/officeart/2018/5/layout/IconCircleLabelList"/>
    <dgm:cxn modelId="{658D0125-C3C9-4D5B-8DF0-5E2057102680}" type="presParOf" srcId="{D938C496-9BEF-45FE-B395-F2557FB65E88}" destId="{1F290E81-B7E4-40F0-A220-DB97594D9AE3}" srcOrd="0" destOrd="0" presId="urn:microsoft.com/office/officeart/2018/5/layout/IconCircleLabelList"/>
    <dgm:cxn modelId="{50F2BB0B-CE08-4F41-A25B-1FF84C93EEEF}" type="presParOf" srcId="{D938C496-9BEF-45FE-B395-F2557FB65E88}" destId="{9FDBD919-83B2-43D2-B22A-C1D340DD896A}" srcOrd="1" destOrd="0" presId="urn:microsoft.com/office/officeart/2018/5/layout/IconCircleLabelList"/>
    <dgm:cxn modelId="{51BF9BE5-F346-4A35-A9C3-91EDDD48FDDA}" type="presParOf" srcId="{D938C496-9BEF-45FE-B395-F2557FB65E88}" destId="{448386B8-992B-4E81-92FA-A2A8D3DE4E53}" srcOrd="2" destOrd="0" presId="urn:microsoft.com/office/officeart/2018/5/layout/IconCircleLabelList"/>
    <dgm:cxn modelId="{DFB9ED2B-2930-4C79-B0BD-4EA886CDAA92}" type="presParOf" srcId="{D938C496-9BEF-45FE-B395-F2557FB65E88}" destId="{3F410A1B-B3E5-49A9-AA89-AAA8A26BCB24}" srcOrd="3" destOrd="0" presId="urn:microsoft.com/office/officeart/2018/5/layout/IconCircleLabelList"/>
    <dgm:cxn modelId="{261BF724-C195-49FC-98B1-0E02F339F1F9}" type="presParOf" srcId="{D8316F63-CE47-407B-9DCB-E8FEC91F0742}" destId="{AD0B658B-B50A-40EF-B4FE-7234C25616F8}" srcOrd="5" destOrd="0" presId="urn:microsoft.com/office/officeart/2018/5/layout/IconCircleLabelList"/>
    <dgm:cxn modelId="{D185BF21-7E56-4FEF-8D8D-7AFA57AE257F}" type="presParOf" srcId="{D8316F63-CE47-407B-9DCB-E8FEC91F0742}" destId="{CAC241F1-438C-4156-AE32-1C9D5A4592D9}" srcOrd="6" destOrd="0" presId="urn:microsoft.com/office/officeart/2018/5/layout/IconCircleLabelList"/>
    <dgm:cxn modelId="{CCB975DD-FEAD-46AB-8FA8-28FB14C050DE}" type="presParOf" srcId="{CAC241F1-438C-4156-AE32-1C9D5A4592D9}" destId="{17388459-6EB8-4F5E-BF5C-9EB4EB9F5789}" srcOrd="0" destOrd="0" presId="urn:microsoft.com/office/officeart/2018/5/layout/IconCircleLabelList"/>
    <dgm:cxn modelId="{B1B44AEE-20A0-49E0-A0A9-7D5238CE1C61}" type="presParOf" srcId="{CAC241F1-438C-4156-AE32-1C9D5A4592D9}" destId="{958D9CF1-097F-4361-ABD4-11EB84ECFAE9}" srcOrd="1" destOrd="0" presId="urn:microsoft.com/office/officeart/2018/5/layout/IconCircleLabelList"/>
    <dgm:cxn modelId="{7028E282-AF31-4A2A-AED3-D9025F008A50}" type="presParOf" srcId="{CAC241F1-438C-4156-AE32-1C9D5A4592D9}" destId="{9B133744-2F9F-4D93-9D78-885476BC07F6}" srcOrd="2" destOrd="0" presId="urn:microsoft.com/office/officeart/2018/5/layout/IconCircleLabelList"/>
    <dgm:cxn modelId="{CF8EEE8A-A4B0-424D-BC69-4A13116257FE}" type="presParOf" srcId="{CAC241F1-438C-4156-AE32-1C9D5A4592D9}" destId="{FE08D94C-0979-4A7E-9611-4E89C272E0B9}" srcOrd="3" destOrd="0" presId="urn:microsoft.com/office/officeart/2018/5/layout/IconCircleLabelList"/>
    <dgm:cxn modelId="{6F8A1D2F-4082-46E9-97C8-228A569C506F}" type="presParOf" srcId="{D8316F63-CE47-407B-9DCB-E8FEC91F0742}" destId="{D32C510A-6CA6-410D-A15E-1EF69D9DB601}" srcOrd="7" destOrd="0" presId="urn:microsoft.com/office/officeart/2018/5/layout/IconCircleLabelList"/>
    <dgm:cxn modelId="{91B0CE25-54F7-4A06-8CED-521B8E018324}" type="presParOf" srcId="{D8316F63-CE47-407B-9DCB-E8FEC91F0742}" destId="{D1126470-DEC7-466E-B872-497D866BBA91}" srcOrd="8" destOrd="0" presId="urn:microsoft.com/office/officeart/2018/5/layout/IconCircleLabelList"/>
    <dgm:cxn modelId="{40EE4FB7-378C-4765-A1A4-5CD4CE575E3A}" type="presParOf" srcId="{D1126470-DEC7-466E-B872-497D866BBA91}" destId="{78FC1A63-52C6-481B-A37C-7B5D59D76AC4}" srcOrd="0" destOrd="0" presId="urn:microsoft.com/office/officeart/2018/5/layout/IconCircleLabelList"/>
    <dgm:cxn modelId="{58FA4808-E475-4371-A2F9-3332630732C8}" type="presParOf" srcId="{D1126470-DEC7-466E-B872-497D866BBA91}" destId="{B74DF873-8532-4542-A68A-688060286824}" srcOrd="1" destOrd="0" presId="urn:microsoft.com/office/officeart/2018/5/layout/IconCircleLabelList"/>
    <dgm:cxn modelId="{80DBB88A-64CB-4BA2-A4FB-BA341B7047BF}" type="presParOf" srcId="{D1126470-DEC7-466E-B872-497D866BBA91}" destId="{A1D9F7A2-B1BF-4A42-B947-ED63F18515DC}" srcOrd="2" destOrd="0" presId="urn:microsoft.com/office/officeart/2018/5/layout/IconCircleLabelList"/>
    <dgm:cxn modelId="{B0A80F04-50B7-4F1B-9132-C406F03FD335}" type="presParOf" srcId="{D1126470-DEC7-466E-B872-497D866BBA91}" destId="{D168026D-0DE5-4693-B338-39BC889D3D6C}" srcOrd="3" destOrd="0" presId="urn:microsoft.com/office/officeart/2018/5/layout/IconCircleLabelList"/>
    <dgm:cxn modelId="{6B5CCD93-764F-4D05-9ED7-E638962CE8A5}" type="presParOf" srcId="{D8316F63-CE47-407B-9DCB-E8FEC91F0742}" destId="{B4A941F7-5813-497B-A1FD-87049EA69D5B}" srcOrd="9" destOrd="0" presId="urn:microsoft.com/office/officeart/2018/5/layout/IconCircleLabelList"/>
    <dgm:cxn modelId="{6F2E000B-7763-4A7E-934C-084AA8C75130}" type="presParOf" srcId="{D8316F63-CE47-407B-9DCB-E8FEC91F0742}" destId="{EE85D232-4AE8-495A-A02E-BB7B74443136}" srcOrd="10" destOrd="0" presId="urn:microsoft.com/office/officeart/2018/5/layout/IconCircleLabelList"/>
    <dgm:cxn modelId="{C9E5551E-4BA8-4E1A-8E7C-8D047DAFC0DB}" type="presParOf" srcId="{EE85D232-4AE8-495A-A02E-BB7B74443136}" destId="{F0EFB60A-A636-4EC6-934D-3C5B51F8AB50}" srcOrd="0" destOrd="0" presId="urn:microsoft.com/office/officeart/2018/5/layout/IconCircleLabelList"/>
    <dgm:cxn modelId="{D7406674-F5A1-4464-98C0-A32C0BAF2828}" type="presParOf" srcId="{EE85D232-4AE8-495A-A02E-BB7B74443136}" destId="{E9140A75-3F1F-4576-8090-2971C5DD195B}" srcOrd="1" destOrd="0" presId="urn:microsoft.com/office/officeart/2018/5/layout/IconCircleLabelList"/>
    <dgm:cxn modelId="{339F78CA-67B2-44BA-B370-0D400003AB65}" type="presParOf" srcId="{EE85D232-4AE8-495A-A02E-BB7B74443136}" destId="{8FD86108-5905-4E8F-988F-383B9BB62D1C}" srcOrd="2" destOrd="0" presId="urn:microsoft.com/office/officeart/2018/5/layout/IconCircleLabelList"/>
    <dgm:cxn modelId="{B85333C7-938D-4560-8CC8-0D23A0E885ED}" type="presParOf" srcId="{EE85D232-4AE8-495A-A02E-BB7B74443136}" destId="{E9939789-05DD-409E-B5E9-CC474469488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8B40A-85CB-44CF-9E81-3063936285E3}">
      <dsp:nvSpPr>
        <dsp:cNvPr id="0" name=""/>
        <dsp:cNvSpPr/>
      </dsp:nvSpPr>
      <dsp:spPr>
        <a:xfrm>
          <a:off x="310352" y="955422"/>
          <a:ext cx="953244" cy="9532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524FB-3A0E-4BA5-B04E-59FC2E252AEB}">
      <dsp:nvSpPr>
        <dsp:cNvPr id="0" name=""/>
        <dsp:cNvSpPr/>
      </dsp:nvSpPr>
      <dsp:spPr>
        <a:xfrm>
          <a:off x="513503" y="1158573"/>
          <a:ext cx="546943" cy="5469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51185-6747-4E77-A3B3-9CCD7AC625EB}">
      <dsp:nvSpPr>
        <dsp:cNvPr id="0" name=""/>
        <dsp:cNvSpPr/>
      </dsp:nvSpPr>
      <dsp:spPr>
        <a:xfrm>
          <a:off x="5627" y="2205579"/>
          <a:ext cx="1562695" cy="62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 noProof="0" dirty="0"/>
            <a:t>Problématique</a:t>
          </a:r>
          <a:r>
            <a:rPr lang="en-US" sz="1600" kern="1200" dirty="0"/>
            <a:t> </a:t>
          </a:r>
        </a:p>
      </dsp:txBody>
      <dsp:txXfrm>
        <a:off x="5627" y="2205579"/>
        <a:ext cx="1562695" cy="625078"/>
      </dsp:txXfrm>
    </dsp:sp>
    <dsp:sp modelId="{C4618682-3912-4E72-999D-4BF5CD06322D}">
      <dsp:nvSpPr>
        <dsp:cNvPr id="0" name=""/>
        <dsp:cNvSpPr/>
      </dsp:nvSpPr>
      <dsp:spPr>
        <a:xfrm>
          <a:off x="2146519" y="955422"/>
          <a:ext cx="953244" cy="9532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F9AEA-3377-4AFB-BDDB-45672D648ACC}">
      <dsp:nvSpPr>
        <dsp:cNvPr id="0" name=""/>
        <dsp:cNvSpPr/>
      </dsp:nvSpPr>
      <dsp:spPr>
        <a:xfrm>
          <a:off x="2349670" y="1158573"/>
          <a:ext cx="546943" cy="546943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50000" r="-50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A8AF0-CDCB-4FBD-8FCB-A8EECB922CE0}">
      <dsp:nvSpPr>
        <dsp:cNvPr id="0" name=""/>
        <dsp:cNvSpPr/>
      </dsp:nvSpPr>
      <dsp:spPr>
        <a:xfrm>
          <a:off x="1841794" y="2205579"/>
          <a:ext cx="1562695" cy="62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 noProof="0" dirty="0"/>
            <a:t>Exploration</a:t>
          </a:r>
          <a:r>
            <a:rPr lang="en-US" sz="1600" kern="1200" dirty="0"/>
            <a:t> des </a:t>
          </a:r>
          <a:r>
            <a:rPr lang="fr-FR" sz="1600" kern="1200" noProof="0" dirty="0"/>
            <a:t>données</a:t>
          </a:r>
          <a:r>
            <a:rPr lang="en-US" sz="1600" kern="1200" dirty="0"/>
            <a:t> </a:t>
          </a:r>
        </a:p>
      </dsp:txBody>
      <dsp:txXfrm>
        <a:off x="1841794" y="2205579"/>
        <a:ext cx="1562695" cy="625078"/>
      </dsp:txXfrm>
    </dsp:sp>
    <dsp:sp modelId="{1F290E81-B7E4-40F0-A220-DB97594D9AE3}">
      <dsp:nvSpPr>
        <dsp:cNvPr id="0" name=""/>
        <dsp:cNvSpPr/>
      </dsp:nvSpPr>
      <dsp:spPr>
        <a:xfrm>
          <a:off x="3982686" y="955422"/>
          <a:ext cx="953244" cy="9532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BD919-83B2-43D2-B22A-C1D340DD896A}">
      <dsp:nvSpPr>
        <dsp:cNvPr id="0" name=""/>
        <dsp:cNvSpPr/>
      </dsp:nvSpPr>
      <dsp:spPr>
        <a:xfrm>
          <a:off x="4185837" y="1158573"/>
          <a:ext cx="546943" cy="5469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10A1B-B3E5-49A9-AA89-AAA8A26BCB24}">
      <dsp:nvSpPr>
        <dsp:cNvPr id="0" name=""/>
        <dsp:cNvSpPr/>
      </dsp:nvSpPr>
      <dsp:spPr>
        <a:xfrm>
          <a:off x="3677961" y="2205579"/>
          <a:ext cx="1562695" cy="62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 noProof="0" dirty="0"/>
            <a:t>Préparation</a:t>
          </a:r>
          <a:r>
            <a:rPr lang="en-US" sz="1600" kern="1200" dirty="0"/>
            <a:t> des </a:t>
          </a:r>
          <a:r>
            <a:rPr lang="fr-FR" sz="1600" kern="1200" noProof="0" dirty="0"/>
            <a:t>données</a:t>
          </a:r>
        </a:p>
      </dsp:txBody>
      <dsp:txXfrm>
        <a:off x="3677961" y="2205579"/>
        <a:ext cx="1562695" cy="625078"/>
      </dsp:txXfrm>
    </dsp:sp>
    <dsp:sp modelId="{17388459-6EB8-4F5E-BF5C-9EB4EB9F5789}">
      <dsp:nvSpPr>
        <dsp:cNvPr id="0" name=""/>
        <dsp:cNvSpPr/>
      </dsp:nvSpPr>
      <dsp:spPr>
        <a:xfrm>
          <a:off x="6342606" y="956244"/>
          <a:ext cx="953244" cy="95324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D9CF1-097F-4361-ABD4-11EB84ECFAE9}">
      <dsp:nvSpPr>
        <dsp:cNvPr id="0" name=""/>
        <dsp:cNvSpPr/>
      </dsp:nvSpPr>
      <dsp:spPr>
        <a:xfrm>
          <a:off x="6413719" y="1107424"/>
          <a:ext cx="811018" cy="682366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l="-7000" r="-7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8D94C-0979-4A7E-9611-4E89C272E0B9}">
      <dsp:nvSpPr>
        <dsp:cNvPr id="0" name=""/>
        <dsp:cNvSpPr/>
      </dsp:nvSpPr>
      <dsp:spPr>
        <a:xfrm>
          <a:off x="5514128" y="2208044"/>
          <a:ext cx="2610201" cy="621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 noProof="0" dirty="0"/>
            <a:t>Modélisation Et 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 noProof="0" dirty="0"/>
            <a:t>évaluations</a:t>
          </a:r>
          <a:r>
            <a:rPr lang="en-US" sz="1600" kern="1200" dirty="0"/>
            <a:t> </a:t>
          </a:r>
        </a:p>
      </dsp:txBody>
      <dsp:txXfrm>
        <a:off x="5514128" y="2208044"/>
        <a:ext cx="2610201" cy="621790"/>
      </dsp:txXfrm>
    </dsp:sp>
    <dsp:sp modelId="{78FC1A63-52C6-481B-A37C-7B5D59D76AC4}">
      <dsp:nvSpPr>
        <dsp:cNvPr id="0" name=""/>
        <dsp:cNvSpPr/>
      </dsp:nvSpPr>
      <dsp:spPr>
        <a:xfrm>
          <a:off x="8702526" y="955422"/>
          <a:ext cx="953244" cy="95324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4DF873-8532-4542-A68A-688060286824}">
      <dsp:nvSpPr>
        <dsp:cNvPr id="0" name=""/>
        <dsp:cNvSpPr/>
      </dsp:nvSpPr>
      <dsp:spPr>
        <a:xfrm>
          <a:off x="8905677" y="1158573"/>
          <a:ext cx="546943" cy="546943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8026D-0DE5-4693-B338-39BC889D3D6C}">
      <dsp:nvSpPr>
        <dsp:cNvPr id="0" name=""/>
        <dsp:cNvSpPr/>
      </dsp:nvSpPr>
      <dsp:spPr>
        <a:xfrm>
          <a:off x="8397801" y="2205579"/>
          <a:ext cx="1562695" cy="62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 noProof="0" dirty="0"/>
            <a:t>évaluations</a:t>
          </a:r>
          <a:r>
            <a:rPr lang="en-US" sz="1600" kern="1200" dirty="0"/>
            <a:t> </a:t>
          </a:r>
          <a:r>
            <a:rPr lang="fr-FR" sz="1600" kern="1200" noProof="0" dirty="0"/>
            <a:t> des résultats </a:t>
          </a:r>
        </a:p>
      </dsp:txBody>
      <dsp:txXfrm>
        <a:off x="8397801" y="2205579"/>
        <a:ext cx="1562695" cy="625078"/>
      </dsp:txXfrm>
    </dsp:sp>
    <dsp:sp modelId="{F0EFB60A-A636-4EC6-934D-3C5B51F8AB50}">
      <dsp:nvSpPr>
        <dsp:cNvPr id="0" name=""/>
        <dsp:cNvSpPr/>
      </dsp:nvSpPr>
      <dsp:spPr>
        <a:xfrm>
          <a:off x="10538693" y="955422"/>
          <a:ext cx="953244" cy="9532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40A75-3F1F-4576-8090-2971C5DD195B}">
      <dsp:nvSpPr>
        <dsp:cNvPr id="0" name=""/>
        <dsp:cNvSpPr/>
      </dsp:nvSpPr>
      <dsp:spPr>
        <a:xfrm>
          <a:off x="10741844" y="1158573"/>
          <a:ext cx="546943" cy="546943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39789-05DD-409E-B5E9-CC4744694884}">
      <dsp:nvSpPr>
        <dsp:cNvPr id="0" name=""/>
        <dsp:cNvSpPr/>
      </dsp:nvSpPr>
      <dsp:spPr>
        <a:xfrm>
          <a:off x="10233968" y="2205579"/>
          <a:ext cx="1562695" cy="625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 dirty="0"/>
            <a:t>Conclusion et perspectives </a:t>
          </a:r>
        </a:p>
      </dsp:txBody>
      <dsp:txXfrm>
        <a:off x="10233968" y="2205579"/>
        <a:ext cx="1562695" cy="625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1/10/2021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1/10/2021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533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1FCD-4F88-4DD6-B11E-7118FD228F8C}" type="datetime1">
              <a:rPr lang="en-US" noProof="0" smtClean="0"/>
              <a:t>1/10/2021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C69E180-33B2-4098-9C3D-BF688B2C8672}" type="datetime1">
              <a:rPr lang="en-US" noProof="0" smtClean="0"/>
              <a:t>1/10/2021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53E2-1405-47BD-8A0C-A3870676DF62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3A3FC3-DF39-4153-B9DC-D0DF729AA4BD}" type="datetime1">
              <a:rPr lang="en-US" noProof="0" smtClean="0"/>
              <a:t>1/10/2021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36E4EAD-9080-4D1B-B948-AA6F715EF139}" type="datetime1">
              <a:rPr lang="en-US" noProof="0" smtClean="0"/>
              <a:t>1/10/2021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4F2B24D-E9ED-4F28-B61E-0B0FCECA3874}" type="datetime1">
              <a:rPr lang="en-US" noProof="0" smtClean="0"/>
              <a:t>1/10/2021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72EA2C-1996-4D6A-A268-A5D4A66ACDA4}" type="datetime1">
              <a:rPr lang="en-US" noProof="0" smtClean="0"/>
              <a:t>1/10/2021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F3EED2A-5E7B-45D3-A743-B00D365A6995}" type="datetime1">
              <a:rPr lang="en-US" noProof="0" smtClean="0"/>
              <a:t>1/10/2021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A6FB344-F5BF-4E4A-8CC0-38AFF156DF7C}" type="datetime1">
              <a:rPr lang="en-US" noProof="0" smtClean="0"/>
              <a:t>1/10/2021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6C8B56-8F22-45C9-A85D-9AAF4E23B2FA}" type="datetime1">
              <a:rPr lang="en-US" noProof="0" smtClean="0"/>
              <a:t>1/10/2021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208E-6137-4687-9ABB-D37355722C55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8557-ACED-4587-B09A-3743FF1634F0}" type="datetime1">
              <a:rPr lang="en-US" noProof="0" smtClean="0"/>
              <a:t>1/10/2021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C95E-6D79-4CED-AF8D-F5B7E2840348}" type="datetime1">
              <a:rPr lang="en-US" noProof="0" smtClean="0"/>
              <a:t>1/10/2021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81452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13838"/>
            <a:ext cx="960106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1371" y="881923"/>
            <a:ext cx="9601067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258360" cy="1382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86573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59563" y="151938"/>
            <a:ext cx="1003243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59563" y="920023"/>
            <a:ext cx="10032437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52782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Rectangle 1"/>
          <p:cNvSpPr/>
          <p:nvPr userDrawn="1"/>
        </p:nvSpPr>
        <p:spPr>
          <a:xfrm>
            <a:off x="6960096" y="-9098"/>
            <a:ext cx="5231904" cy="6867097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728181" y="4869160"/>
            <a:ext cx="4463819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267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728181" y="5863579"/>
            <a:ext cx="4463819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73028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13838"/>
            <a:ext cx="960106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1371" y="881923"/>
            <a:ext cx="9601067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258360" cy="1382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18464" y="2499834"/>
            <a:ext cx="2352939" cy="22733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519236" y="2499834"/>
            <a:ext cx="2352939" cy="22733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303545" y="2499834"/>
            <a:ext cx="2352939" cy="22733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087855" y="2499834"/>
            <a:ext cx="2352939" cy="22733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719403" y="1796819"/>
            <a:ext cx="2352000" cy="7025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Rectangle 11"/>
          <p:cNvSpPr/>
          <p:nvPr userDrawn="1"/>
        </p:nvSpPr>
        <p:spPr>
          <a:xfrm>
            <a:off x="719402" y="1796819"/>
            <a:ext cx="1520647" cy="7025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Rectangle 13"/>
          <p:cNvSpPr/>
          <p:nvPr userDrawn="1"/>
        </p:nvSpPr>
        <p:spPr>
          <a:xfrm>
            <a:off x="3519236" y="1796819"/>
            <a:ext cx="2352000" cy="702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Rectangle 14"/>
          <p:cNvSpPr/>
          <p:nvPr userDrawn="1"/>
        </p:nvSpPr>
        <p:spPr>
          <a:xfrm>
            <a:off x="3519235" y="1796819"/>
            <a:ext cx="1520647" cy="702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Rectangle 15"/>
          <p:cNvSpPr/>
          <p:nvPr userDrawn="1"/>
        </p:nvSpPr>
        <p:spPr>
          <a:xfrm>
            <a:off x="6303545" y="1796819"/>
            <a:ext cx="2352000" cy="7025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Rectangle 16"/>
          <p:cNvSpPr/>
          <p:nvPr userDrawn="1"/>
        </p:nvSpPr>
        <p:spPr>
          <a:xfrm>
            <a:off x="6303545" y="1796819"/>
            <a:ext cx="1520647" cy="7025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Rectangle 17"/>
          <p:cNvSpPr/>
          <p:nvPr userDrawn="1"/>
        </p:nvSpPr>
        <p:spPr>
          <a:xfrm>
            <a:off x="9087855" y="1796819"/>
            <a:ext cx="2352000" cy="702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Rectangle 18"/>
          <p:cNvSpPr/>
          <p:nvPr userDrawn="1"/>
        </p:nvSpPr>
        <p:spPr>
          <a:xfrm>
            <a:off x="9087854" y="1796819"/>
            <a:ext cx="1520647" cy="702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6992392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463" y="1412777"/>
            <a:ext cx="5088565" cy="478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53483" y="1584253"/>
            <a:ext cx="4681480" cy="31011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600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13838"/>
            <a:ext cx="960106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1371" y="881923"/>
            <a:ext cx="9601067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258360" cy="1382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3" y="2062939"/>
            <a:ext cx="3744416" cy="453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4181" y="2247136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695733" y="4102100"/>
            <a:ext cx="3744416" cy="21112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Rectangle 8"/>
          <p:cNvSpPr/>
          <p:nvPr userDrawn="1"/>
        </p:nvSpPr>
        <p:spPr>
          <a:xfrm>
            <a:off x="7920203" y="4102100"/>
            <a:ext cx="3744416" cy="21112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8000234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13838"/>
            <a:ext cx="960106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1371" y="881923"/>
            <a:ext cx="9601067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258360" cy="1382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3408" y="3043304"/>
            <a:ext cx="6669408" cy="339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223799" y="3497694"/>
            <a:ext cx="3197615" cy="2363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7212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35360" y="281003"/>
            <a:ext cx="4079776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493079" y="281003"/>
            <a:ext cx="1874127" cy="20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493079" y="2393461"/>
            <a:ext cx="1874127" cy="20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35361" y="4505472"/>
            <a:ext cx="1874127" cy="20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2334757" y="4505472"/>
            <a:ext cx="4032448" cy="20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48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EA19-6DC5-4233-A82F-6107247023F3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5360" y="151938"/>
            <a:ext cx="11425269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20023"/>
            <a:ext cx="11425269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6480043" y="1508787"/>
            <a:ext cx="5711957" cy="3840427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0272" y="0"/>
            <a:ext cx="445149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1752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19403" y="1931533"/>
            <a:ext cx="6240693" cy="4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59499" y="634087"/>
            <a:ext cx="4512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1855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519937" y="740701"/>
            <a:ext cx="2200396" cy="5397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119670" y="740701"/>
            <a:ext cx="2200396" cy="5397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19403" y="740701"/>
            <a:ext cx="2200396" cy="5397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92845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38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730602" y="3717032"/>
            <a:ext cx="5279989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0601" y="1722011"/>
            <a:ext cx="5280000" cy="1872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170209" y="4554395"/>
            <a:ext cx="5280000" cy="1872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70209" y="1722011"/>
            <a:ext cx="5280000" cy="1872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0601" y="4554395"/>
            <a:ext cx="5280000" cy="1872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170220" y="3742100"/>
            <a:ext cx="5279989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425625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31371" y="1316765"/>
            <a:ext cx="5568619" cy="297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192011" y="3429000"/>
            <a:ext cx="5568619" cy="297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4552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13838"/>
            <a:ext cx="960106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333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1371" y="881923"/>
            <a:ext cx="9601067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258360" cy="1382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31371" y="1753815"/>
            <a:ext cx="5568619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192011" y="3866049"/>
            <a:ext cx="5568619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6081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388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281524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58332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3048141" y="-531242"/>
            <a:ext cx="1776196" cy="787247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898147"/>
            <a:ext cx="5711957" cy="63143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29581"/>
            <a:ext cx="5711957" cy="38404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6144288" y="2636912"/>
            <a:ext cx="1536171" cy="1536171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3800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D07C735-D6E0-40B2-B418-936259E4018B}" type="datetime1">
              <a:rPr lang="en-US" noProof="0" smtClean="0"/>
              <a:t>1/10/2021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599723" y="932723"/>
            <a:ext cx="4992555" cy="4992555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7797271" y="1312838"/>
            <a:ext cx="1332971" cy="1326604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49982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44C1E4-F8F5-4200-85E6-A7391EC382E1}" type="datetime1">
              <a:rPr lang="en-US" noProof="0" smtClean="0"/>
              <a:t>1/10/2021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1F34-54F1-426A-AA23-4E783CE5BA00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6805-0D5B-4864-9B9B-8E587D0E2338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3E37-A4BF-47D1-95F3-450D2F0D99A1}" type="datetime1">
              <a:rPr lang="en-US" smtClean="0"/>
              <a:t>1/10/2021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37DF053-AB2F-4D1C-B36B-2141C31E7C6D}" type="datetime1">
              <a:rPr lang="en-US" noProof="0" smtClean="0"/>
              <a:t>1/10/2021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EA46C1C-9F76-4BB3-857D-20D2E91E0D27}" type="datetime1">
              <a:rPr lang="en-US" noProof="0" smtClean="0"/>
              <a:t>1/10/2021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70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7" r:id="rId19"/>
    <p:sldLayoutId id="2147483748" r:id="rId20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6.png"/><Relationship Id="rId5" Type="http://schemas.openxmlformats.org/officeDocument/2006/relationships/image" Target="../media/image35.jpg"/><Relationship Id="rId10" Type="http://schemas.openxmlformats.org/officeDocument/2006/relationships/image" Target="../media/image40.png"/><Relationship Id="rId4" Type="http://schemas.microsoft.com/office/2007/relationships/hdphoto" Target="../media/hdphoto1.wdp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hape 49">
            <a:extLst>
              <a:ext uri="{FF2B5EF4-FFF2-40B4-BE49-F238E27FC236}">
                <a16:creationId xmlns:a16="http://schemas.microsoft.com/office/drawing/2014/main" id="{C9207EC3-40FE-4A19-9CB2-56F03DC7289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48BF34-BDC3-4F49-890E-8B2FD22CF94C}"/>
              </a:ext>
            </a:extLst>
          </p:cNvPr>
          <p:cNvSpPr txBox="1"/>
          <p:nvPr/>
        </p:nvSpPr>
        <p:spPr>
          <a:xfrm>
            <a:off x="3160571" y="3347782"/>
            <a:ext cx="603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Customers</a:t>
            </a: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fr-F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Churn</a:t>
            </a:r>
            <a:r>
              <a: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fr-FR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Prediction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93F61B-3638-451A-8077-7A2342A3DE7B}"/>
              </a:ext>
            </a:extLst>
          </p:cNvPr>
          <p:cNvSpPr txBox="1"/>
          <p:nvPr/>
        </p:nvSpPr>
        <p:spPr>
          <a:xfrm>
            <a:off x="1581151" y="2340668"/>
            <a:ext cx="94392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Presentation </a:t>
            </a:r>
            <a:r>
              <a:rPr kumimoji="0" lang="fr-F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Projet Machine Learning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359D95-D471-4BC6-9432-BF02150F6866}"/>
              </a:ext>
            </a:extLst>
          </p:cNvPr>
          <p:cNvSpPr txBox="1"/>
          <p:nvPr/>
        </p:nvSpPr>
        <p:spPr>
          <a:xfrm>
            <a:off x="3622045" y="4025099"/>
            <a:ext cx="49479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Élaboré par: BOUSLAH Malek 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  <a:sym typeface="Arial"/>
              </a:rPr>
              <a:t>		KONYALI Med Amine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  <a:sym typeface="Arial"/>
              </a:rPr>
              <a:t>	STEVE Brad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  <a:sym typeface="Arial"/>
              </a:rPr>
              <a:t>	STITI </a:t>
            </a: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  <a:sym typeface="Arial"/>
              </a:rPr>
              <a:t>Bacem</a:t>
            </a:r>
            <a:endParaRPr lang="fr-FR" b="1" dirty="0">
              <a:solidFill>
                <a:prstClr val="black"/>
              </a:solidFill>
              <a:latin typeface="Arial"/>
              <a:sym typeface="Arial"/>
            </a:endParaRP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prstClr val="black"/>
                </a:solidFill>
                <a:latin typeface="Arial"/>
                <a:sym typeface="Arial"/>
              </a:rPr>
              <a:t>	       MLAOUHI Yahya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  <a:sym typeface="Arial"/>
              </a:rPr>
              <a:t>	JEBARI</a:t>
            </a:r>
            <a:r>
              <a:rPr lang="fr-FR" b="1" dirty="0">
                <a:solidFill>
                  <a:prstClr val="black"/>
                </a:solidFill>
                <a:latin typeface="Arial"/>
                <a:sym typeface="Arial"/>
              </a:rPr>
              <a:t> Aziz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  <a:sym typeface="Arial"/>
            </a:endParaRP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236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11B07-C224-4E13-B50D-F05D822F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8EE3D-8CD1-4C3F-BD1C-C98C9596463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B3FAFCB0-8D1F-42CF-BCF2-2F9C5CAB6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6323" y="1802166"/>
            <a:ext cx="5132585" cy="4106068"/>
          </a:xfrm>
          <a:prstGeom prst="rect">
            <a:avLst/>
          </a:prstGeom>
        </p:spPr>
      </p:pic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825DE3DB-FDC5-4803-A342-1769C8B3D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2156" y="1802167"/>
            <a:ext cx="5132585" cy="410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2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041" y="230061"/>
            <a:ext cx="7162800" cy="629475"/>
          </a:xfrm>
        </p:spPr>
        <p:txBody>
          <a:bodyPr>
            <a:no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Préparation des données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4F05E-298D-4302-9D42-16397D02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3FF303-FEB8-41B4-BC11-A8E0A603C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6" y="1500327"/>
            <a:ext cx="4351118" cy="245627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179B6E-0549-411A-86F0-8541BA600CEC}"/>
              </a:ext>
            </a:extLst>
          </p:cNvPr>
          <p:cNvSpPr txBox="1"/>
          <p:nvPr/>
        </p:nvSpPr>
        <p:spPr>
          <a:xfrm>
            <a:off x="8782620" y="5800507"/>
            <a:ext cx="3391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fr-FR" dirty="0"/>
              <a:t>encodage des variables</a:t>
            </a:r>
          </a:p>
          <a:p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85DB33-D01E-45A1-A331-834DAB05EF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431" y="1088703"/>
            <a:ext cx="1939085" cy="1639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4CED6E-3EA9-470A-AB7A-0A0E008AD0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806" y="1424362"/>
            <a:ext cx="1334333" cy="81165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A52DABC-3997-42BD-B64C-2981975127DE}"/>
              </a:ext>
            </a:extLst>
          </p:cNvPr>
          <p:cNvSpPr/>
          <p:nvPr/>
        </p:nvSpPr>
        <p:spPr>
          <a:xfrm>
            <a:off x="4673502" y="2704129"/>
            <a:ext cx="2844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suppression des variables non significatives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F5F57B-DEA2-49B0-9C52-917B9C9ADF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941" y="971100"/>
            <a:ext cx="2473457" cy="1645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9B11E72-2ECD-4D5D-91D8-089789D191AB}"/>
              </a:ext>
            </a:extLst>
          </p:cNvPr>
          <p:cNvSpPr/>
          <p:nvPr/>
        </p:nvSpPr>
        <p:spPr>
          <a:xfrm>
            <a:off x="8682994" y="2750482"/>
            <a:ext cx="3385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suppression des valeurs aberrante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FB6E9FF-8790-4979-99E1-FF55A4EABA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215" y="1177784"/>
            <a:ext cx="1788081" cy="10876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CB45A8-551E-4500-BE3E-2B3F0362AD9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114" y="3636848"/>
            <a:ext cx="2550850" cy="191313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AEA3837-9378-4823-9BE1-128BE92ABA50}"/>
              </a:ext>
            </a:extLst>
          </p:cNvPr>
          <p:cNvSpPr/>
          <p:nvPr/>
        </p:nvSpPr>
        <p:spPr>
          <a:xfrm>
            <a:off x="4334712" y="5934654"/>
            <a:ext cx="3282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remplacement des valeurs manquantes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187AB82-2939-41D3-A98C-5099CF55CF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47" y="3972285"/>
            <a:ext cx="2010184" cy="12227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5F067E2-9E42-4806-8EE1-591CA969CE3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496" y="3669521"/>
            <a:ext cx="3704808" cy="18375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B7D700F-94D9-4C73-A258-80D445FAE3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474" y="3801083"/>
            <a:ext cx="2550851" cy="159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3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11" grpId="0"/>
      <p:bldP spid="14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4C0245-40E4-4563-8C47-56D6D08D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95C20E-1531-49A7-9144-919A297C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599" y="4208016"/>
            <a:ext cx="8331202" cy="846584"/>
          </a:xfrm>
        </p:spPr>
        <p:txBody>
          <a:bodyPr/>
          <a:lstStyle/>
          <a:p>
            <a:r>
              <a:rPr lang="fr-FR" dirty="0"/>
              <a:t>Modélisation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76AE09-780D-47DB-82E4-4E8BADAA89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62" y="0"/>
            <a:ext cx="7075399" cy="328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53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7E876E-8E23-465F-829D-F7381A9E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E60C99-95D6-480D-98D9-0B3C8BB63B2D}"/>
              </a:ext>
            </a:extLst>
          </p:cNvPr>
          <p:cNvSpPr txBox="1"/>
          <p:nvPr/>
        </p:nvSpPr>
        <p:spPr>
          <a:xfrm>
            <a:off x="1349406" y="230820"/>
            <a:ext cx="5246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fr-FR" sz="4400" b="1" spc="-50" dirty="0">
                <a:solidFill>
                  <a:schemeClr val="accent1"/>
                </a:solidFill>
                <a:ea typeface="+mj-ea"/>
                <a:cs typeface="+mj-cs"/>
              </a:rPr>
              <a:t>Classification</a:t>
            </a:r>
            <a:r>
              <a:rPr lang="fr-FR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32D445-037B-4CFD-A1D7-547B1C3F43DC}"/>
              </a:ext>
            </a:extLst>
          </p:cNvPr>
          <p:cNvSpPr txBox="1"/>
          <p:nvPr/>
        </p:nvSpPr>
        <p:spPr>
          <a:xfrm>
            <a:off x="1473693" y="1222444"/>
            <a:ext cx="7874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spc="-5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+mj-cs"/>
              </a:rPr>
              <a:t>K-</a:t>
            </a:r>
            <a:r>
              <a:rPr lang="fr-FR" sz="48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+mj-cs"/>
              </a:rPr>
              <a:t>Nearest</a:t>
            </a:r>
            <a:r>
              <a:rPr lang="fr-FR" sz="4800" b="1" spc="-5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+mj-cs"/>
              </a:rPr>
              <a:t> Neighbors </a:t>
            </a:r>
            <a:r>
              <a:rPr lang="fr-FR" sz="48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+mj-cs"/>
              </a:rPr>
              <a:t>algorithm</a:t>
            </a:r>
            <a:r>
              <a:rPr lang="fr-FR" sz="4800" b="1" spc="-5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+mj-cs"/>
              </a:rPr>
              <a:t>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45B347-52B7-4489-A5C6-0A46BD294DF7}"/>
              </a:ext>
            </a:extLst>
          </p:cNvPr>
          <p:cNvSpPr txBox="1"/>
          <p:nvPr/>
        </p:nvSpPr>
        <p:spPr>
          <a:xfrm>
            <a:off x="1092200" y="4545048"/>
            <a:ext cx="8913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Diviser les variables explicatives et le variable cible.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Diviser les données en données d'entraînement et en données de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Appliquer le Centrage réduction des données pour que les données soit en même plage de valeurs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va utiliser le </a:t>
            </a:r>
            <a:r>
              <a:rPr lang="fr-FR" dirty="0" err="1"/>
              <a:t>GridSearchCv</a:t>
            </a:r>
            <a:r>
              <a:rPr lang="fr-FR" dirty="0"/>
              <a:t> pour déterminer les </a:t>
            </a:r>
            <a:r>
              <a:rPr lang="fr-FR" dirty="0" err="1"/>
              <a:t>hyperparamétres</a:t>
            </a:r>
            <a:r>
              <a:rPr lang="fr-FR" dirty="0"/>
              <a:t>.</a:t>
            </a:r>
          </a:p>
          <a:p>
            <a:r>
              <a:rPr lang="fr-FR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1DF43-4BD7-480F-A5DF-3A5DF6ED5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994" y="2229363"/>
            <a:ext cx="2808399" cy="239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71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373A02-00BF-4A04-9B50-BFC862B4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DB517D-BE29-4F86-BFB4-135210483047}"/>
              </a:ext>
            </a:extLst>
          </p:cNvPr>
          <p:cNvSpPr/>
          <p:nvPr/>
        </p:nvSpPr>
        <p:spPr>
          <a:xfrm>
            <a:off x="1269754" y="1384918"/>
            <a:ext cx="10351117" cy="4756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b="1" spc="-50" dirty="0">
                <a:solidFill>
                  <a:schemeClr val="accent1"/>
                </a:solidFill>
                <a:ea typeface="+mj-ea"/>
                <a:cs typeface="+mj-cs"/>
              </a:rPr>
              <a:t>Expérience 1 : -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Diviser les données en 70% de données d'apprentissages et 30% de données de test.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b="1" spc="-50" dirty="0">
                <a:solidFill>
                  <a:schemeClr val="accent1"/>
                </a:solidFill>
              </a:rPr>
              <a:t>	             -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Utiliser le OverSampling pour résoudre le problème de déséquilibre de données.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b="1" spc="-50" dirty="0">
                <a:solidFill>
                  <a:schemeClr val="accent1"/>
                </a:solidFill>
                <a:ea typeface="+mj-ea"/>
                <a:cs typeface="+mj-cs"/>
              </a:rPr>
              <a:t>Expérience 2 : -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Diviser les données en 70% de données d'apprentissages et 30% de données de test.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b="1" spc="-50" dirty="0">
                <a:solidFill>
                  <a:schemeClr val="accent1"/>
                </a:solidFill>
              </a:rPr>
              <a:t>	             -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Utiliser le UnderSampling pour résoudre le problème de déséquilibre de données.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b="1" spc="-50" dirty="0">
                <a:solidFill>
                  <a:schemeClr val="accent1"/>
                </a:solidFill>
                <a:ea typeface="+mj-ea"/>
                <a:cs typeface="+mj-cs"/>
              </a:rPr>
              <a:t>Expérience 3 : -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Diviser les données en 80% de données d'apprentissages et 20% de données de test.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                </a:t>
            </a:r>
            <a:r>
              <a:rPr lang="fr-FR" sz="2400" b="1" spc="-50" dirty="0">
                <a:solidFill>
                  <a:schemeClr val="accent1"/>
                </a:solidFill>
              </a:rPr>
              <a:t>-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Utiliser le OverSampling pour résoudre le problème de déséquilibre de données.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400" b="1" spc="-50" dirty="0">
                <a:solidFill>
                  <a:schemeClr val="accent1"/>
                </a:solidFill>
                <a:ea typeface="+mj-ea"/>
                <a:cs typeface="+mj-cs"/>
              </a:rPr>
              <a:t>Expérience 4 : -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Diviser les données en 80% de données d'apprentissages et 20% de données de test.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                 </a:t>
            </a:r>
            <a:r>
              <a:rPr lang="fr-FR" sz="2400" b="1" spc="-50" dirty="0">
                <a:solidFill>
                  <a:schemeClr val="accent1"/>
                </a:solidFill>
              </a:rPr>
              <a:t>-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Utiliser le UnderSampling pour résoudre le problème de déséquilibre de données.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665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36CF4B-6C99-4B3B-9C36-A66B5BD3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D01D79-DB67-4F56-B284-35221A735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597708"/>
              </p:ext>
            </p:extLst>
          </p:nvPr>
        </p:nvGraphicFramePr>
        <p:xfrm>
          <a:off x="1914884" y="674416"/>
          <a:ext cx="8850791" cy="30036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9775">
                  <a:extLst>
                    <a:ext uri="{9D8B030D-6E8A-4147-A177-3AD203B41FA5}">
                      <a16:colId xmlns:a16="http://schemas.microsoft.com/office/drawing/2014/main" val="230332014"/>
                    </a:ext>
                  </a:extLst>
                </a:gridCol>
                <a:gridCol w="1769775">
                  <a:extLst>
                    <a:ext uri="{9D8B030D-6E8A-4147-A177-3AD203B41FA5}">
                      <a16:colId xmlns:a16="http://schemas.microsoft.com/office/drawing/2014/main" val="3801833004"/>
                    </a:ext>
                  </a:extLst>
                </a:gridCol>
                <a:gridCol w="1769775">
                  <a:extLst>
                    <a:ext uri="{9D8B030D-6E8A-4147-A177-3AD203B41FA5}">
                      <a16:colId xmlns:a16="http://schemas.microsoft.com/office/drawing/2014/main" val="3466122215"/>
                    </a:ext>
                  </a:extLst>
                </a:gridCol>
                <a:gridCol w="1770733">
                  <a:extLst>
                    <a:ext uri="{9D8B030D-6E8A-4147-A177-3AD203B41FA5}">
                      <a16:colId xmlns:a16="http://schemas.microsoft.com/office/drawing/2014/main" val="3044619611"/>
                    </a:ext>
                  </a:extLst>
                </a:gridCol>
                <a:gridCol w="1770733">
                  <a:extLst>
                    <a:ext uri="{9D8B030D-6E8A-4147-A177-3AD203B41FA5}">
                      <a16:colId xmlns:a16="http://schemas.microsoft.com/office/drawing/2014/main" val="3423036804"/>
                    </a:ext>
                  </a:extLst>
                </a:gridCol>
              </a:tblGrid>
              <a:tr h="6007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 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Expérience 1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Expérience 2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Expérience 3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Expérience 4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5617926"/>
                  </a:ext>
                </a:extLst>
              </a:tr>
              <a:tr h="6007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K : Nombre des Voisins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5281623"/>
                  </a:ext>
                </a:extLst>
              </a:tr>
              <a:tr h="6007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P : méthode de calcul de distance 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Euclidienne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Manhattan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Euclidienne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Manhattan 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188591"/>
                  </a:ext>
                </a:extLst>
              </a:tr>
              <a:tr h="6007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F1 score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0 .91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0.89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0.92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0.90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0207703"/>
                  </a:ext>
                </a:extLst>
              </a:tr>
              <a:tr h="6007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Accuracy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0.90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0.89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0.92</a:t>
                      </a: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0.90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72751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8099090-DC6E-4E17-8B04-4BB818E74E44}"/>
              </a:ext>
            </a:extLst>
          </p:cNvPr>
          <p:cNvSpPr txBox="1"/>
          <p:nvPr/>
        </p:nvSpPr>
        <p:spPr>
          <a:xfrm>
            <a:off x="2142304" y="4537280"/>
            <a:ext cx="8395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spc="-50" dirty="0">
                <a:solidFill>
                  <a:schemeClr val="accent1"/>
                </a:solidFill>
                <a:ea typeface="+mj-ea"/>
                <a:cs typeface="+mj-cs"/>
              </a:rPr>
              <a:t>Conclusion:</a:t>
            </a:r>
          </a:p>
          <a:p>
            <a:r>
              <a:rPr lang="fr-FR" dirty="0"/>
              <a:t>Après une comparaison entre les 4 expériences on peut constater que la quatrième expérience est la meilleure car il donne les meilleures valeurs de F1 score et </a:t>
            </a:r>
            <a:r>
              <a:rPr lang="fr-FR" dirty="0" err="1"/>
              <a:t>accuracy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9176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37C1-6072-434F-8325-62E67B557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813" y="233337"/>
            <a:ext cx="10058400" cy="1450757"/>
          </a:xfrm>
        </p:spPr>
        <p:txBody>
          <a:bodyPr/>
          <a:lstStyle/>
          <a:p>
            <a:r>
              <a:rPr lang="fr-FR" dirty="0"/>
              <a:t>ALGORITHME NAIVE 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0FC257-2352-49AC-BEB0-0ACAFF2C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DEB4BDE-F2D5-486A-B273-B5D8BEB6F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99" y="2065262"/>
            <a:ext cx="2381250" cy="7334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7005798-E457-4722-94D9-A6A03EBEC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946" y="4489978"/>
            <a:ext cx="3429297" cy="169940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AFE0C2D-B91C-4D4C-92F4-44834A7B5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74" y="3264861"/>
            <a:ext cx="4305670" cy="276307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ED94F5A-DF57-47A5-AB2C-4CA259414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1946" y="1763935"/>
            <a:ext cx="3023734" cy="24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79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A6C68E-056C-41DA-BEAE-16880D66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NAIVE BAYES AVEC SFS (SEQUENTIAL FORWARD SELECTION)</a:t>
            </a:r>
            <a:endParaRPr lang="fr-TN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7A63CED-C24F-48BC-920A-B4150496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BC00CC-EE48-4939-BFC9-789997C0E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107" y="1846464"/>
            <a:ext cx="2600660" cy="226333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F22949A-7012-4F1F-8651-7C12BFC0B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767" y="4381305"/>
            <a:ext cx="3619814" cy="224809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B98A1EE-6F7E-4638-91CD-C2097C981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767" y="4224358"/>
            <a:ext cx="3197513" cy="263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86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2CC05-D701-478D-945D-307EB825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NAIVE BAYES AVEC SFFS (SEQUENTIAL FORWARD FLOATING SELECTION)</a:t>
            </a:r>
            <a:endParaRPr lang="fr-TN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6C023F9-9BB9-42C2-93EE-4FBB36DB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E02CD2E-43BE-4313-9E50-67533F70B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509" y="2069105"/>
            <a:ext cx="2457243" cy="218713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E9EC16C-ADE7-4E81-8BD5-38E8E2A08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752" y="4391888"/>
            <a:ext cx="3635055" cy="217950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6C9877A-23A2-4BF3-A6DB-CCB9A31FF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95" y="4035948"/>
            <a:ext cx="3403094" cy="267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59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1FF31-5291-46E6-BA73-6E54669F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NAIVE BAYES AVEC SBS (SEQUENTIAL BACKWARD SELECTION)</a:t>
            </a:r>
            <a:endParaRPr lang="fr-TN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61F2AAD-D1EE-4558-8029-1DB121B0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10E594-2F34-4557-9F23-48EE4A296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972" y="1737360"/>
            <a:ext cx="2508505" cy="201340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C7F6DB6-6459-4941-8263-445DDA5BB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295" y="4046128"/>
            <a:ext cx="3589331" cy="21490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C4AFB41-E143-49F9-9DA8-04308FDAA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94" y="3750764"/>
            <a:ext cx="3714396" cy="310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5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Plan</a:t>
            </a:r>
            <a:endParaRPr lang="en-IN" dirty="0"/>
          </a:p>
        </p:txBody>
      </p:sp>
      <p:graphicFrame>
        <p:nvGraphicFramePr>
          <p:cNvPr id="9" name="Content Placeholder 6" descr="This is agenda slide with icons and texts">
            <a:extLst>
              <a:ext uri="{FF2B5EF4-FFF2-40B4-BE49-F238E27FC236}">
                <a16:creationId xmlns:a16="http://schemas.microsoft.com/office/drawing/2014/main" id="{08D3DC19-5976-4026-819D-310A946269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765181"/>
              </p:ext>
            </p:extLst>
          </p:nvPr>
        </p:nvGraphicFramePr>
        <p:xfrm>
          <a:off x="225334" y="2199059"/>
          <a:ext cx="11802291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D506E1-7799-4A89-9FCB-BE514873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3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05524FB-3A0E-4BA5-B04E-59FC2E252A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>
                                            <p:graphicEl>
                                              <a:dgm id="{005524FB-3A0E-4BA5-B04E-59FC2E252A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graphicEl>
                                              <a:dgm id="{005524FB-3A0E-4BA5-B04E-59FC2E252A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graphicEl>
                                              <a:dgm id="{005524FB-3A0E-4BA5-B04E-59FC2E252A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A28B40A-85CB-44CF-9E81-3063936285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>
                                            <p:graphicEl>
                                              <a:dgm id="{6A28B40A-85CB-44CF-9E81-3063936285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graphicEl>
                                              <a:dgm id="{6A28B40A-85CB-44CF-9E81-3063936285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graphicEl>
                                              <a:dgm id="{6A28B40A-85CB-44CF-9E81-3063936285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A451185-6747-4E77-A3B3-9CCD7AC625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graphicEl>
                                              <a:dgm id="{1A451185-6747-4E77-A3B3-9CCD7AC625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graphicEl>
                                              <a:dgm id="{1A451185-6747-4E77-A3B3-9CCD7AC625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graphicEl>
                                              <a:dgm id="{1A451185-6747-4E77-A3B3-9CCD7AC625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4618682-3912-4E72-999D-4BF5CD0632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graphicEl>
                                              <a:dgm id="{C4618682-3912-4E72-999D-4BF5CD0632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graphicEl>
                                              <a:dgm id="{C4618682-3912-4E72-999D-4BF5CD0632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graphicEl>
                                              <a:dgm id="{C4618682-3912-4E72-999D-4BF5CD0632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72F9AEA-3377-4AFB-BDDB-45672D648A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graphicEl>
                                              <a:dgm id="{172F9AEA-3377-4AFB-BDDB-45672D648A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graphicEl>
                                              <a:dgm id="{172F9AEA-3377-4AFB-BDDB-45672D648A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>
                                            <p:graphicEl>
                                              <a:dgm id="{172F9AEA-3377-4AFB-BDDB-45672D648A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CEA8AF0-CDCB-4FBD-8FCB-A8EECB922C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graphicEl>
                                              <a:dgm id="{7CEA8AF0-CDCB-4FBD-8FCB-A8EECB922C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graphicEl>
                                              <a:dgm id="{7CEA8AF0-CDCB-4FBD-8FCB-A8EECB922C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>
                                            <p:graphicEl>
                                              <a:dgm id="{7CEA8AF0-CDCB-4FBD-8FCB-A8EECB922C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F290E81-B7E4-40F0-A220-DB97594D9A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>
                                            <p:graphicEl>
                                              <a:dgm id="{1F290E81-B7E4-40F0-A220-DB97594D9A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>
                                            <p:graphicEl>
                                              <a:dgm id="{1F290E81-B7E4-40F0-A220-DB97594D9A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>
                                            <p:graphicEl>
                                              <a:dgm id="{1F290E81-B7E4-40F0-A220-DB97594D9A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FDBD919-83B2-43D2-B22A-C1D340DD89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graphicEl>
                                              <a:dgm id="{9FDBD919-83B2-43D2-B22A-C1D340DD89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>
                                            <p:graphicEl>
                                              <a:dgm id="{9FDBD919-83B2-43D2-B22A-C1D340DD89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>
                                            <p:graphicEl>
                                              <a:dgm id="{9FDBD919-83B2-43D2-B22A-C1D340DD89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F410A1B-B3E5-49A9-AA89-AAA8A26BCB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>
                                            <p:graphicEl>
                                              <a:dgm id="{3F410A1B-B3E5-49A9-AA89-AAA8A26BCB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graphicEl>
                                              <a:dgm id="{3F410A1B-B3E5-49A9-AA89-AAA8A26BCB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>
                                            <p:graphicEl>
                                              <a:dgm id="{3F410A1B-B3E5-49A9-AA89-AAA8A26BCB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7388459-6EB8-4F5E-BF5C-9EB4EB9F57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>
                                            <p:graphicEl>
                                              <a:dgm id="{17388459-6EB8-4F5E-BF5C-9EB4EB9F57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graphicEl>
                                              <a:dgm id="{17388459-6EB8-4F5E-BF5C-9EB4EB9F57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">
                                            <p:graphicEl>
                                              <a:dgm id="{17388459-6EB8-4F5E-BF5C-9EB4EB9F57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58D9CF1-097F-4361-ABD4-11EB84ECFA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">
                                            <p:graphicEl>
                                              <a:dgm id="{958D9CF1-097F-4361-ABD4-11EB84ECFA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>
                                            <p:graphicEl>
                                              <a:dgm id="{958D9CF1-097F-4361-ABD4-11EB84ECFA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>
                                            <p:graphicEl>
                                              <a:dgm id="{958D9CF1-097F-4361-ABD4-11EB84ECFA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E08D94C-0979-4A7E-9611-4E89C272E0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">
                                            <p:graphicEl>
                                              <a:dgm id="{FE08D94C-0979-4A7E-9611-4E89C272E0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>
                                            <p:graphicEl>
                                              <a:dgm id="{FE08D94C-0979-4A7E-9611-4E89C272E0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">
                                            <p:graphicEl>
                                              <a:dgm id="{FE08D94C-0979-4A7E-9611-4E89C272E0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74DF873-8532-4542-A68A-6880602868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>
                                            <p:graphicEl>
                                              <a:dgm id="{B74DF873-8532-4542-A68A-6880602868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>
                                            <p:graphicEl>
                                              <a:dgm id="{B74DF873-8532-4542-A68A-6880602868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">
                                            <p:graphicEl>
                                              <a:dgm id="{B74DF873-8532-4542-A68A-6880602868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8FC1A63-52C6-481B-A37C-7B5D59D76A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>
                                            <p:graphicEl>
                                              <a:dgm id="{78FC1A63-52C6-481B-A37C-7B5D59D76A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>
                                            <p:graphicEl>
                                              <a:dgm id="{78FC1A63-52C6-481B-A37C-7B5D59D76A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">
                                            <p:graphicEl>
                                              <a:dgm id="{78FC1A63-52C6-481B-A37C-7B5D59D76A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168026D-0DE5-4693-B338-39BC889D3D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">
                                            <p:graphicEl>
                                              <a:dgm id="{D168026D-0DE5-4693-B338-39BC889D3D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">
                                            <p:graphicEl>
                                              <a:dgm id="{D168026D-0DE5-4693-B338-39BC889D3D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">
                                            <p:graphicEl>
                                              <a:dgm id="{D168026D-0DE5-4693-B338-39BC889D3D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9140A75-3F1F-4576-8090-2971C5DD19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">
                                            <p:graphicEl>
                                              <a:dgm id="{E9140A75-3F1F-4576-8090-2971C5DD19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">
                                            <p:graphicEl>
                                              <a:dgm id="{E9140A75-3F1F-4576-8090-2971C5DD19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9">
                                            <p:graphicEl>
                                              <a:dgm id="{E9140A75-3F1F-4576-8090-2971C5DD19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0EFB60A-A636-4EC6-934D-3C5B51F8AB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">
                                            <p:graphicEl>
                                              <a:dgm id="{F0EFB60A-A636-4EC6-934D-3C5B51F8AB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">
                                            <p:graphicEl>
                                              <a:dgm id="{F0EFB60A-A636-4EC6-934D-3C5B51F8AB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9">
                                            <p:graphicEl>
                                              <a:dgm id="{F0EFB60A-A636-4EC6-934D-3C5B51F8AB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9939789-05DD-409E-B5E9-CC47446948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">
                                            <p:graphicEl>
                                              <a:dgm id="{E9939789-05DD-409E-B5E9-CC47446948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">
                                            <p:graphicEl>
                                              <a:dgm id="{E9939789-05DD-409E-B5E9-CC47446948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9">
                                            <p:graphicEl>
                                              <a:dgm id="{E9939789-05DD-409E-B5E9-CC47446948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9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3B5FB1-70F7-4D01-A310-3D7F2C86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NAIVE BAYES AVEC SBFS (SEQUENTIAL BACKWARD FLOATING SELECTION)</a:t>
            </a:r>
            <a:endParaRPr lang="fr-TN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ED08101-A623-488F-A477-88F8E466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E0DF61-9733-448E-BB23-53C562D75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235" y="2035952"/>
            <a:ext cx="5875529" cy="70872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DDF42F4-5DDB-450A-B4EE-A300C2A99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033" y="3835761"/>
            <a:ext cx="3619814" cy="218713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F96BCE7-F4F7-4D96-BB00-37A964FC2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34" y="3429000"/>
            <a:ext cx="3496738" cy="283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99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D009-89D3-4BDB-ACB7-A79D8462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Tree</a:t>
            </a:r>
            <a:r>
              <a:rPr lang="fr-FR" dirty="0"/>
              <a:t>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DC1AFA-4077-4D67-9AAD-43F3A1FE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BFE13A-FE5B-4600-8200-601ED4551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57351"/>
            <a:ext cx="4300576" cy="3078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B47C53-ABE4-4CBD-BC8C-9409B6DFA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291" y="3139095"/>
            <a:ext cx="5724342" cy="194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34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5A4B-AE0E-4B37-BFD0-D78AF1B5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endParaRPr lang="fr-F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74A22A-E4A7-4FBE-962E-7C86BBCD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FCECC-D657-4C5E-83E8-4F895EBD7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91" y="2902998"/>
            <a:ext cx="6138539" cy="2042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EC4136-56CB-420B-BD8B-AE2517B9B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34648"/>
            <a:ext cx="4541914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52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D31D-992C-4A13-A555-A90758BE3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C4.5 | CHAID | ID3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07C86C-10C2-415B-A676-F95D4D28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DA25CB-271F-4439-A256-564EC9E65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884" y="2521837"/>
            <a:ext cx="6620015" cy="19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21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6B13-49C9-4FF8-A47B-1DEBA5DD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780" y="67914"/>
            <a:ext cx="6276266" cy="875515"/>
          </a:xfrm>
        </p:spPr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K-</a:t>
            </a:r>
            <a:r>
              <a:rPr lang="fr-FR" dirty="0" err="1">
                <a:solidFill>
                  <a:schemeClr val="accent1"/>
                </a:solidFill>
              </a:rPr>
              <a:t>means</a:t>
            </a:r>
            <a:endParaRPr lang="fr-F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E38266-F639-426A-B302-1861D677A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381" y="1203177"/>
            <a:ext cx="3238781" cy="166130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9C688-94DC-4C01-8CBB-D3CA63B4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BDD071-0A8C-46C4-88F4-9598689E0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95" y="3069355"/>
            <a:ext cx="2060751" cy="12515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D8F17F-4650-4455-B5D4-20E0E4BCA5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29" y="1760780"/>
            <a:ext cx="3674055" cy="24294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39B652-4E98-4BE4-AE4F-923D6F3E49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064" y="2228939"/>
            <a:ext cx="2306037" cy="14931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EA46D4-265F-4440-A355-C9BC4E7ABCD6}"/>
              </a:ext>
            </a:extLst>
          </p:cNvPr>
          <p:cNvSpPr txBox="1"/>
          <p:nvPr/>
        </p:nvSpPr>
        <p:spPr>
          <a:xfrm>
            <a:off x="168676" y="257452"/>
            <a:ext cx="4102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00050" indent="-400050">
              <a:buFont typeface="+mj-lt"/>
              <a:buAutoNum type="romanUcPeriod"/>
            </a:lvl1pPr>
          </a:lstStyle>
          <a:p>
            <a:pPr>
              <a:buFont typeface="+mj-lt"/>
              <a:buAutoNum type="romanUcPeriod" startAt="2"/>
            </a:pPr>
            <a:r>
              <a:rPr lang="fr-FR" sz="4400" b="1" spc="-50" dirty="0">
                <a:solidFill>
                  <a:schemeClr val="accent1"/>
                </a:solidFill>
                <a:ea typeface="+mj-ea"/>
                <a:cs typeface="+mj-cs"/>
              </a:rPr>
              <a:t>Segmentation</a:t>
            </a:r>
          </a:p>
        </p:txBody>
      </p:sp>
    </p:spTree>
    <p:extLst>
      <p:ext uri="{BB962C8B-B14F-4D97-AF65-F5344CB8AC3E}">
        <p14:creationId xmlns:p14="http://schemas.microsoft.com/office/powerpoint/2010/main" val="1303240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05BD-DC60-4FEC-A375-AB7682B8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009" y="103110"/>
            <a:ext cx="10608816" cy="840320"/>
          </a:xfrm>
        </p:spPr>
        <p:txBody>
          <a:bodyPr>
            <a:no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Classification Hiérarchique Ascendante (CAH)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BD66F-A6BB-455C-B8FE-9217DAAE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25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5E93EC-9AC8-4468-80BF-7F4329DFF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64" y="2185532"/>
            <a:ext cx="2306037" cy="1493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B71F4E-6AB5-412A-B94E-9E4BF27CD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843" y="3883712"/>
            <a:ext cx="1386960" cy="9602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882BE3-7296-4D82-B9D5-10BE564C46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854" y="1130070"/>
            <a:ext cx="3284505" cy="21109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021F33-D5C3-4A28-BC5C-CA32E6C81E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05" r="30522"/>
          <a:stretch/>
        </p:blipFill>
        <p:spPr>
          <a:xfrm>
            <a:off x="497673" y="1817582"/>
            <a:ext cx="3240350" cy="213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44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EAC6F-24B5-4582-BDBB-079B457B0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>
                <a:solidFill>
                  <a:schemeClr val="accent1"/>
                </a:solidFill>
              </a:rPr>
              <a:t>évaluations</a:t>
            </a:r>
            <a:r>
              <a:rPr lang="en-US" sz="4400" dirty="0">
                <a:solidFill>
                  <a:schemeClr val="accent1"/>
                </a:solidFill>
              </a:rPr>
              <a:t> </a:t>
            </a:r>
            <a:r>
              <a:rPr lang="fr-FR" sz="4400" dirty="0">
                <a:solidFill>
                  <a:schemeClr val="accent1"/>
                </a:solidFill>
              </a:rPr>
              <a:t>des résultats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FEE66A-57E6-443D-B08E-56D9CDE4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6EB02-E378-4A68-95B2-73ACBB755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26" y="2142280"/>
            <a:ext cx="3993226" cy="3422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A6AD07-F528-44BD-93C6-F61EB8EDA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449" y="2135748"/>
            <a:ext cx="3993226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34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EAC6F-24B5-4582-BDBB-079B457B0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8848"/>
            <a:ext cx="10058400" cy="1450757"/>
          </a:xfrm>
        </p:spPr>
        <p:txBody>
          <a:bodyPr/>
          <a:lstStyle/>
          <a:p>
            <a:r>
              <a:rPr lang="fr-FR" sz="4400" dirty="0">
                <a:solidFill>
                  <a:schemeClr val="accent1"/>
                </a:solidFill>
              </a:rPr>
              <a:t>Conclusion</a:t>
            </a:r>
            <a:r>
              <a:rPr lang="fr-FR" dirty="0"/>
              <a:t> </a:t>
            </a:r>
            <a:r>
              <a:rPr lang="fr-FR" sz="4400" dirty="0">
                <a:solidFill>
                  <a:schemeClr val="accent1"/>
                </a:solidFill>
              </a:rPr>
              <a:t>et</a:t>
            </a:r>
            <a:r>
              <a:rPr lang="fr-FR" dirty="0"/>
              <a:t> </a:t>
            </a:r>
            <a:r>
              <a:rPr lang="fr-FR" sz="4400" dirty="0">
                <a:solidFill>
                  <a:schemeClr val="accent1"/>
                </a:solidFill>
              </a:rPr>
              <a:t>Perspectives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FEE66A-57E6-443D-B08E-56D9CDE4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27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C9CD7C-7085-4514-B393-E68D4A5FFF5F}"/>
              </a:ext>
            </a:extLst>
          </p:cNvPr>
          <p:cNvSpPr/>
          <p:nvPr/>
        </p:nvSpPr>
        <p:spPr>
          <a:xfrm>
            <a:off x="1313895" y="2299317"/>
            <a:ext cx="94547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YACgEe79vK0 0"/>
              </a:rPr>
              <a:t>Ce projet nous a également permis de consolider nos connaissances en Machine Learning .</a:t>
            </a:r>
          </a:p>
          <a:p>
            <a:r>
              <a:rPr lang="fr-FR" dirty="0">
                <a:solidFill>
                  <a:srgbClr val="000000"/>
                </a:solidFill>
                <a:latin typeface="YACgEe79vK0 0"/>
              </a:rPr>
              <a:t>Il nous a permis de mettre en application et de nous familiariser avec certaines notions de machine </a:t>
            </a:r>
            <a:r>
              <a:rPr lang="fr-FR" dirty="0" err="1">
                <a:solidFill>
                  <a:srgbClr val="000000"/>
                </a:solidFill>
                <a:latin typeface="YACgEe79vK0 0"/>
              </a:rPr>
              <a:t>learning</a:t>
            </a:r>
            <a:r>
              <a:rPr lang="fr-FR" dirty="0">
                <a:solidFill>
                  <a:srgbClr val="000000"/>
                </a:solidFill>
                <a:latin typeface="YACgEe79vK0 0"/>
              </a:rPr>
              <a:t> étudiées comme la méthodologie CRISP qui nous a permis de structurer notre projet. </a:t>
            </a:r>
          </a:p>
          <a:p>
            <a:r>
              <a:rPr lang="fr-FR" dirty="0">
                <a:solidFill>
                  <a:srgbClr val="000000"/>
                </a:solidFill>
                <a:latin typeface="YACgEe79vK0 0"/>
              </a:rPr>
              <a:t>On a aussi déployé plusieurs systèmes Machine </a:t>
            </a:r>
            <a:r>
              <a:rPr lang="fr-FR" dirty="0" err="1">
                <a:solidFill>
                  <a:srgbClr val="000000"/>
                </a:solidFill>
                <a:latin typeface="YACgEe79vK0 0"/>
              </a:rPr>
              <a:t>learning</a:t>
            </a:r>
            <a:r>
              <a:rPr lang="fr-FR" dirty="0">
                <a:solidFill>
                  <a:srgbClr val="000000"/>
                </a:solidFill>
                <a:latin typeface="YACgEe79vK0 0"/>
              </a:rPr>
              <a:t> (</a:t>
            </a:r>
            <a:r>
              <a:rPr lang="fr-FR" dirty="0" err="1">
                <a:solidFill>
                  <a:srgbClr val="000000"/>
                </a:solidFill>
                <a:latin typeface="YACgEe79vK0 0"/>
              </a:rPr>
              <a:t>supervised</a:t>
            </a:r>
            <a:r>
              <a:rPr lang="fr-FR" dirty="0">
                <a:solidFill>
                  <a:srgbClr val="000000"/>
                </a:solidFill>
                <a:latin typeface="YACgEe79vK0 0"/>
              </a:rPr>
              <a:t> and </a:t>
            </a:r>
            <a:r>
              <a:rPr lang="fr-FR" dirty="0" err="1">
                <a:solidFill>
                  <a:srgbClr val="000000"/>
                </a:solidFill>
                <a:latin typeface="YACgEe79vK0 0"/>
              </a:rPr>
              <a:t>unsupervised</a:t>
            </a:r>
            <a:r>
              <a:rPr lang="fr-FR" dirty="0">
                <a:solidFill>
                  <a:srgbClr val="000000"/>
                </a:solidFill>
                <a:latin typeface="YACgEe79vK0 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YACgEe79vK0 0"/>
              </a:rPr>
              <a:t>methods</a:t>
            </a:r>
            <a:r>
              <a:rPr lang="fr-FR" dirty="0">
                <a:solidFill>
                  <a:srgbClr val="000000"/>
                </a:solidFill>
                <a:latin typeface="YACgEe79vK0 0"/>
              </a:rPr>
              <a:t>) comme : celles de classification (k-NN , Naïve bayes sans et avec </a:t>
            </a:r>
            <a:r>
              <a:rPr lang="fr-FR" dirty="0" err="1">
                <a:solidFill>
                  <a:srgbClr val="000000"/>
                </a:solidFill>
                <a:latin typeface="YACgEe79vK0 0"/>
              </a:rPr>
              <a:t>features</a:t>
            </a:r>
            <a:r>
              <a:rPr lang="fr-FR" dirty="0">
                <a:solidFill>
                  <a:srgbClr val="000000"/>
                </a:solidFill>
                <a:latin typeface="YACgEe79vK0 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YACgEe79vK0 0"/>
              </a:rPr>
              <a:t>selection</a:t>
            </a:r>
            <a:r>
              <a:rPr lang="fr-FR" dirty="0">
                <a:solidFill>
                  <a:srgbClr val="000000"/>
                </a:solidFill>
                <a:latin typeface="YACgEe79vK0 0"/>
              </a:rPr>
              <a:t> , </a:t>
            </a:r>
            <a:r>
              <a:rPr lang="fr-FR" dirty="0" err="1">
                <a:solidFill>
                  <a:srgbClr val="000000"/>
                </a:solidFill>
                <a:latin typeface="YACgEe79vK0 0"/>
              </a:rPr>
              <a:t>Decision</a:t>
            </a:r>
            <a:r>
              <a:rPr lang="fr-FR" dirty="0">
                <a:solidFill>
                  <a:srgbClr val="000000"/>
                </a:solidFill>
                <a:latin typeface="YACgEe79vK0 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YACgEe79vK0 0"/>
              </a:rPr>
              <a:t>tree</a:t>
            </a:r>
            <a:r>
              <a:rPr lang="fr-FR" dirty="0">
                <a:solidFill>
                  <a:srgbClr val="000000"/>
                </a:solidFill>
                <a:latin typeface="YACgEe79vK0 0"/>
              </a:rPr>
              <a:t> ) et celles de segmentation (Clustering): K-</a:t>
            </a:r>
            <a:r>
              <a:rPr lang="fr-FR" dirty="0" err="1">
                <a:solidFill>
                  <a:srgbClr val="000000"/>
                </a:solidFill>
                <a:latin typeface="YACgEe79vK0 0"/>
              </a:rPr>
              <a:t>means</a:t>
            </a:r>
            <a:r>
              <a:rPr lang="fr-FR" dirty="0">
                <a:solidFill>
                  <a:srgbClr val="000000"/>
                </a:solidFill>
                <a:latin typeface="YACgEe79vK0 0"/>
              </a:rPr>
              <a:t>. </a:t>
            </a:r>
          </a:p>
          <a:p>
            <a:r>
              <a:rPr lang="fr-FR" dirty="0">
                <a:solidFill>
                  <a:srgbClr val="000000"/>
                </a:solidFill>
                <a:latin typeface="YACgEe79vK0 0"/>
              </a:rPr>
              <a:t>Enfin, ce projet nous permettra donc d’être plus performants sur d’éventuels travaux</a:t>
            </a:r>
          </a:p>
          <a:p>
            <a:r>
              <a:rPr lang="fr-FR" dirty="0">
                <a:solidFill>
                  <a:srgbClr val="000000"/>
                </a:solidFill>
                <a:latin typeface="YACgEe79vK0 0"/>
              </a:rPr>
              <a:t>futurs notamment le </a:t>
            </a:r>
            <a:r>
              <a:rPr lang="fr-FR" dirty="0" err="1">
                <a:solidFill>
                  <a:srgbClr val="000000"/>
                </a:solidFill>
                <a:latin typeface="YACgEe79vK0 0"/>
              </a:rPr>
              <a:t>deep</a:t>
            </a:r>
            <a:r>
              <a:rPr lang="fr-FR" dirty="0">
                <a:solidFill>
                  <a:srgbClr val="000000"/>
                </a:solidFill>
                <a:latin typeface="YACgEe79vK0 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YACgEe79vK0 0"/>
              </a:rPr>
              <a:t>learning</a:t>
            </a:r>
            <a:r>
              <a:rPr lang="fr-FR" dirty="0">
                <a:solidFill>
                  <a:srgbClr val="000000"/>
                </a:solidFill>
                <a:latin typeface="YACgEe79vK0 0"/>
              </a:rPr>
              <a:t> et ses techniques comme </a:t>
            </a:r>
            <a:r>
              <a:rPr lang="fr-FR" dirty="0" err="1">
                <a:solidFill>
                  <a:srgbClr val="000000"/>
                </a:solidFill>
                <a:latin typeface="YACgEe79vK0 0"/>
              </a:rPr>
              <a:t>Classic</a:t>
            </a:r>
            <a:r>
              <a:rPr lang="fr-FR" dirty="0">
                <a:solidFill>
                  <a:srgbClr val="000000"/>
                </a:solidFill>
                <a:latin typeface="YACgEe79vK0 0"/>
              </a:rPr>
              <a:t> Neural Networks</a:t>
            </a:r>
          </a:p>
          <a:p>
            <a:r>
              <a:rPr lang="fr-FR" dirty="0">
                <a:solidFill>
                  <a:srgbClr val="000000"/>
                </a:solidFill>
                <a:latin typeface="YACgEe79vK0 0"/>
              </a:rPr>
              <a:t>etc…</a:t>
            </a:r>
            <a:endParaRPr lang="fr-FR" dirty="0">
              <a:solidFill>
                <a:srgbClr val="000000"/>
              </a:solidFill>
              <a:effectLst/>
              <a:latin typeface="YACgEe79vK0 0"/>
            </a:endParaRPr>
          </a:p>
        </p:txBody>
      </p:sp>
    </p:spTree>
    <p:extLst>
      <p:ext uri="{BB962C8B-B14F-4D97-AF65-F5344CB8AC3E}">
        <p14:creationId xmlns:p14="http://schemas.microsoft.com/office/powerpoint/2010/main" val="1249434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9A1122-20B8-46A0-9166-CB58EC9E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7D5F6B1-1228-4C2A-AE2C-950C34054C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206" y="3805024"/>
            <a:ext cx="4660777" cy="2674343"/>
          </a:xfrm>
          <a:prstGeom prst="flowChartMagneticTape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9298" y="230820"/>
            <a:ext cx="4831673" cy="1074590"/>
          </a:xfrm>
        </p:spPr>
        <p:txBody>
          <a:bodyPr/>
          <a:lstStyle/>
          <a:p>
            <a:r>
              <a:rPr lang="fr-FR" dirty="0"/>
              <a:t>Problématique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F6B7E9-39B6-4C2B-ABED-1FC9647C3FAF}"/>
              </a:ext>
            </a:extLst>
          </p:cNvPr>
          <p:cNvSpPr txBox="1"/>
          <p:nvPr/>
        </p:nvSpPr>
        <p:spPr>
          <a:xfrm>
            <a:off x="6906827" y="1567244"/>
            <a:ext cx="385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Concurrence entre les opérateurs téléphoniques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681735-50FB-48BD-8D33-5D054B6D3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08" y="830874"/>
            <a:ext cx="2597825" cy="159333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156DF6-348D-4EFA-9D5D-BB810FCD70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5606" y="887364"/>
            <a:ext cx="2528935" cy="1480352"/>
          </a:xfrm>
          <a:prstGeom prst="cloudCallou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A8FB1F-54FF-4445-98F3-CCA3EC6A7056}"/>
              </a:ext>
            </a:extLst>
          </p:cNvPr>
          <p:cNvSpPr/>
          <p:nvPr/>
        </p:nvSpPr>
        <p:spPr>
          <a:xfrm>
            <a:off x="6906827" y="2575297"/>
            <a:ext cx="51723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client cherche toujours les meilleurs services avec les prix les moins chers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2B6DED-61D0-4167-961B-C83ED6E1A305}"/>
              </a:ext>
            </a:extLst>
          </p:cNvPr>
          <p:cNvSpPr/>
          <p:nvPr/>
        </p:nvSpPr>
        <p:spPr>
          <a:xfrm>
            <a:off x="6906827" y="3812580"/>
            <a:ext cx="4835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naissance du CUSTOMER CHURN PROBLEM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96937-DAA8-4118-9EEB-8873CF500AD8}"/>
              </a:ext>
            </a:extLst>
          </p:cNvPr>
          <p:cNvSpPr/>
          <p:nvPr/>
        </p:nvSpPr>
        <p:spPr>
          <a:xfrm>
            <a:off x="6906827" y="4772864"/>
            <a:ext cx="51723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2800" b="1" dirty="0"/>
              <a:t>Peut on prédire si le client va </a:t>
            </a:r>
            <a:r>
              <a:rPr lang="fr-FR" sz="2800" b="1" dirty="0" err="1"/>
              <a:t>churner</a:t>
            </a:r>
            <a:r>
              <a:rPr lang="fr-FR" sz="2800" b="1" dirty="0"/>
              <a:t>?  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3464989-BACB-4CC4-9CEE-25AC5CFC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276" y="668973"/>
            <a:ext cx="6017636" cy="1882203"/>
          </a:xfrm>
        </p:spPr>
        <p:txBody>
          <a:bodyPr>
            <a:normAutofit/>
          </a:bodyPr>
          <a:lstStyle/>
          <a:p>
            <a:r>
              <a:rPr lang="fr-FR" sz="6000" dirty="0">
                <a:solidFill>
                  <a:schemeClr val="accent1"/>
                </a:solidFill>
              </a:rPr>
              <a:t>Solution Machine Learning </a:t>
            </a:r>
          </a:p>
        </p:txBody>
      </p:sp>
      <p:pic>
        <p:nvPicPr>
          <p:cNvPr id="9" name="Image 3">
            <a:extLst>
              <a:ext uri="{FF2B5EF4-FFF2-40B4-BE49-F238E27FC236}">
                <a16:creationId xmlns:a16="http://schemas.microsoft.com/office/drawing/2014/main" id="{6F01EF86-72C7-499C-ACBF-FA63355F6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303" y="1246409"/>
            <a:ext cx="2981274" cy="3581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33127D-B34C-4AD7-810C-B527473908C8}"/>
              </a:ext>
            </a:extLst>
          </p:cNvPr>
          <p:cNvSpPr txBox="1"/>
          <p:nvPr/>
        </p:nvSpPr>
        <p:spPr>
          <a:xfrm>
            <a:off x="7077456" y="2907792"/>
            <a:ext cx="42428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Algorithme d’apprentissage supervisé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Algorithme d’apprentissage non supervisé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B74517-EEF8-421C-BB7C-05A39262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-0.25 -4.07407E-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4A31B2-B93B-4AF1-AB41-D6B521CE6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838" y="1417767"/>
            <a:ext cx="5713412" cy="267358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650728-4A76-47D9-8E63-0E25948F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F9B347-E63C-481B-9C5C-8362833C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1885125"/>
            <a:ext cx="3533066" cy="2093975"/>
          </a:xfrm>
        </p:spPr>
        <p:txBody>
          <a:bodyPr/>
          <a:lstStyle/>
          <a:p>
            <a:r>
              <a:rPr lang="fr-FR" dirty="0"/>
              <a:t>Méthodologie CRIPS</a:t>
            </a:r>
          </a:p>
        </p:txBody>
      </p:sp>
    </p:spTree>
    <p:extLst>
      <p:ext uri="{BB962C8B-B14F-4D97-AF65-F5344CB8AC3E}">
        <p14:creationId xmlns:p14="http://schemas.microsoft.com/office/powerpoint/2010/main" val="578924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040" y="679128"/>
            <a:ext cx="7162800" cy="629475"/>
          </a:xfrm>
        </p:spPr>
        <p:txBody>
          <a:bodyPr>
            <a:no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Exploration des données 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882AAFCC-5C80-44B1-B62D-FFF621AD0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82297"/>
            <a:ext cx="4356724" cy="5731486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4F05E-298D-4302-9D42-16397D02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7F05760-3ABC-4A4D-ACFC-227E81FFD9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732" y="2294926"/>
            <a:ext cx="2377646" cy="183657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9E05812-89DA-44F3-A08B-DA533A2F90AC}"/>
              </a:ext>
            </a:extLst>
          </p:cNvPr>
          <p:cNvSpPr txBox="1"/>
          <p:nvPr/>
        </p:nvSpPr>
        <p:spPr>
          <a:xfrm>
            <a:off x="7424928" y="2100180"/>
            <a:ext cx="43567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Notre base de données comprend 33 variables dont des variables catégorielles et numériques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C’est un ensemble de 7043 individus représentant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73.5% de non churners et 26.5% de churners. </a:t>
            </a:r>
          </a:p>
        </p:txBody>
      </p:sp>
    </p:spTree>
    <p:extLst>
      <p:ext uri="{BB962C8B-B14F-4D97-AF65-F5344CB8AC3E}">
        <p14:creationId xmlns:p14="http://schemas.microsoft.com/office/powerpoint/2010/main" val="105670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EAEEC-5FC5-4BBE-8CFF-D5B747E3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Churn selon les variables numériques </a:t>
            </a:r>
            <a:br>
              <a:rPr lang="fr-FR" dirty="0"/>
            </a:b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CDFB9-DDD0-40B7-B534-EB4E12916E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CHURN SELON SENIORCITIZEN et Tenuremonths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0997ACA-84E8-488C-A21F-FA742C1281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650" y="3429000"/>
            <a:ext cx="4752150" cy="277630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EE5CFD-F0FD-4DD2-A316-7411EBF45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CHURN SELON seniorcitizen et monthlycharges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CA59B16-89E2-4229-A0AC-DF80F884DD8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576" y="3395892"/>
            <a:ext cx="4668774" cy="2776308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B3B6F-6BC9-40BB-9C20-62D4B0FA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3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9753-D1AE-4B94-B7C7-CBAABAF9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Churn selon les variables catégorielles</a:t>
            </a:r>
            <a:br>
              <a:rPr lang="fr-FR" dirty="0"/>
            </a:br>
            <a:endParaRPr lang="fr-F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DE9141-21BE-4B1C-9778-63FC6ADE55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8032" y="1911669"/>
            <a:ext cx="4640261" cy="3712209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B84D42F-3B78-4783-880E-20C011DB35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680" y="1912938"/>
            <a:ext cx="4638675" cy="371094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309FB-5F9A-41AB-882D-CB61E668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61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900824-4578-4597-8F51-03F035DA8C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723" y="1754200"/>
            <a:ext cx="4927362" cy="394189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13E536F-7FC0-43D6-91AD-9146B38C74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6826" y="1836496"/>
            <a:ext cx="4839465" cy="377729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11B07-C224-4E13-B50D-F05D822F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256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5493</TotalTime>
  <Words>656</Words>
  <Application>Microsoft Office PowerPoint</Application>
  <PresentationFormat>Widescreen</PresentationFormat>
  <Paragraphs>132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YACgEe79vK0 0</vt:lpstr>
      <vt:lpstr>RetrospectVTI</vt:lpstr>
      <vt:lpstr>Contents Slide Master</vt:lpstr>
      <vt:lpstr>PowerPoint Presentation</vt:lpstr>
      <vt:lpstr>Plan</vt:lpstr>
      <vt:lpstr>Problématique </vt:lpstr>
      <vt:lpstr>Solution Machine Learning </vt:lpstr>
      <vt:lpstr>Méthodologie CRIPS</vt:lpstr>
      <vt:lpstr>Exploration des données </vt:lpstr>
      <vt:lpstr>Churn selon les variables numériques  </vt:lpstr>
      <vt:lpstr>Churn selon les variables catégorielles </vt:lpstr>
      <vt:lpstr>PowerPoint Presentation</vt:lpstr>
      <vt:lpstr>PowerPoint Presentation</vt:lpstr>
      <vt:lpstr>Préparation des données</vt:lpstr>
      <vt:lpstr>Modélisation</vt:lpstr>
      <vt:lpstr>PowerPoint Presentation</vt:lpstr>
      <vt:lpstr>PowerPoint Presentation</vt:lpstr>
      <vt:lpstr>PowerPoint Presentation</vt:lpstr>
      <vt:lpstr>ALGORITHME NAIVE BAYES</vt:lpstr>
      <vt:lpstr>NAIVE BAYES AVEC SFS (SEQUENTIAL FORWARD SELECTION)</vt:lpstr>
      <vt:lpstr>NAIVE BAYES AVEC SFFS (SEQUENTIAL FORWARD FLOATING SELECTION)</vt:lpstr>
      <vt:lpstr>NAIVE BAYES AVEC SBS (SEQUENTIAL BACKWARD SELECTION)</vt:lpstr>
      <vt:lpstr>NAIVE BAYES AVEC SBFS (SEQUENTIAL BACKWARD FLOATING SELECTION)</vt:lpstr>
      <vt:lpstr>Decision Tree Classifier</vt:lpstr>
      <vt:lpstr>Random forest</vt:lpstr>
      <vt:lpstr>C4.5 | CHAID | ID3</vt:lpstr>
      <vt:lpstr>K-means</vt:lpstr>
      <vt:lpstr>Classification Hiérarchique Ascendante (CAH)</vt:lpstr>
      <vt:lpstr>évaluations des résultats </vt:lpstr>
      <vt:lpstr>Conclusion et Perspectives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Malek Bouslah</dc:creator>
  <cp:lastModifiedBy>koniali</cp:lastModifiedBy>
  <cp:revision>63</cp:revision>
  <dcterms:created xsi:type="dcterms:W3CDTF">2021-01-06T11:12:37Z</dcterms:created>
  <dcterms:modified xsi:type="dcterms:W3CDTF">2021-01-10T22:12:24Z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