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10800000">
            <a:off x="-4392120" y="-5982137"/>
            <a:ext cx="18250680" cy="16991383"/>
            <a:chOff x="0" y="0"/>
            <a:chExt cx="6350000" cy="5911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8580" y="0"/>
              <a:ext cx="6417310" cy="5911850"/>
            </a:xfrm>
            <a:custGeom>
              <a:avLst/>
              <a:gdLst/>
              <a:ahLst/>
              <a:cxnLst/>
              <a:rect r="r" b="b" t="t" l="l"/>
              <a:pathLst>
                <a:path h="5911850" w="641731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429118" y="-791411"/>
            <a:ext cx="8858882" cy="8247619"/>
            <a:chOff x="0" y="0"/>
            <a:chExt cx="6350000" cy="59118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68580" y="0"/>
              <a:ext cx="6417310" cy="5911850"/>
            </a:xfrm>
            <a:custGeom>
              <a:avLst/>
              <a:gdLst/>
              <a:ahLst/>
              <a:cxnLst/>
              <a:rect r="r" b="b" t="t" l="l"/>
              <a:pathLst>
                <a:path h="5911850" w="641731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12735" y="8089384"/>
            <a:ext cx="15462531" cy="1582749"/>
            <a:chOff x="0" y="0"/>
            <a:chExt cx="4072436" cy="4168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2436" cy="416856"/>
            </a:xfrm>
            <a:custGeom>
              <a:avLst/>
              <a:gdLst/>
              <a:ahLst/>
              <a:cxnLst/>
              <a:rect r="r" b="b" t="t" l="l"/>
              <a:pathLst>
                <a:path h="416856" w="4072436">
                  <a:moveTo>
                    <a:pt x="0" y="0"/>
                  </a:moveTo>
                  <a:lnTo>
                    <a:pt x="4072436" y="0"/>
                  </a:lnTo>
                  <a:lnTo>
                    <a:pt x="4072436" y="416856"/>
                  </a:lnTo>
                  <a:lnTo>
                    <a:pt x="0" y="416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71450"/>
              <a:ext cx="4072436" cy="588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11"/>
                </a:lnSpc>
              </a:pPr>
              <a:r>
                <a:rPr lang="en-US" sz="3299">
                  <a:solidFill>
                    <a:srgbClr val="616161"/>
                  </a:solidFill>
                  <a:latin typeface="Poppins Bold"/>
                </a:rPr>
                <a:t>Réaliser par</a:t>
              </a:r>
              <a:r>
                <a:rPr lang="en-US" sz="3299">
                  <a:solidFill>
                    <a:srgbClr val="616161"/>
                  </a:solidFill>
                  <a:latin typeface="Poppins"/>
                </a:rPr>
                <a:t> :MOURID Yahya, MOUJIB Younes, RAKINE Ayoub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14375" y="275512"/>
            <a:ext cx="2976366" cy="2238043"/>
          </a:xfrm>
          <a:custGeom>
            <a:avLst/>
            <a:gdLst/>
            <a:ahLst/>
            <a:cxnLst/>
            <a:rect r="r" b="b" t="t" l="l"/>
            <a:pathLst>
              <a:path h="2238043" w="2976366">
                <a:moveTo>
                  <a:pt x="0" y="0"/>
                </a:moveTo>
                <a:lnTo>
                  <a:pt x="2976366" y="0"/>
                </a:lnTo>
                <a:lnTo>
                  <a:pt x="2976366" y="2238043"/>
                </a:lnTo>
                <a:lnTo>
                  <a:pt x="0" y="2238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82671" y="3898899"/>
            <a:ext cx="11522658" cy="200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099"/>
              </a:lnSpc>
              <a:spcBef>
                <a:spcPct val="0"/>
              </a:spcBef>
            </a:pPr>
            <a:r>
              <a:rPr lang="en-US" sz="9999" spc="-199">
                <a:solidFill>
                  <a:srgbClr val="004369"/>
                </a:solidFill>
                <a:latin typeface="Poppins Bold"/>
              </a:rPr>
              <a:t>Retrofit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429118" y="-791411"/>
            <a:ext cx="8858882" cy="8247619"/>
            <a:chOff x="0" y="0"/>
            <a:chExt cx="6350000" cy="59118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68580" y="0"/>
              <a:ext cx="6417310" cy="5911850"/>
            </a:xfrm>
            <a:custGeom>
              <a:avLst/>
              <a:gdLst/>
              <a:ahLst/>
              <a:cxnLst/>
              <a:rect r="r" b="b" t="t" l="l"/>
              <a:pathLst>
                <a:path h="5911850" w="641731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3">
                <a:alphaModFix amt="80000"/>
              </a:blip>
              <a:stretch>
                <a:fillRect l="-25288" t="0" r="-40263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17842" y="4672013"/>
            <a:ext cx="4381217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9"/>
              </a:lnSpc>
            </a:pPr>
            <a:r>
              <a:rPr lang="en-US" sz="5624" spc="-112">
                <a:solidFill>
                  <a:srgbClr val="004369"/>
                </a:solidFill>
                <a:latin typeface="Poppins Bold"/>
              </a:rPr>
              <a:t>Plan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94849" y="-1098539"/>
            <a:ext cx="15106392" cy="14173342"/>
            <a:chOff x="0" y="0"/>
            <a:chExt cx="20141857" cy="18897790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196391">
              <a:off x="493486" y="532296"/>
              <a:ext cx="19154884" cy="17833197"/>
              <a:chOff x="0" y="0"/>
              <a:chExt cx="6350000" cy="591185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68580" y="0"/>
                <a:ext cx="6417310" cy="5911850"/>
              </a:xfrm>
              <a:custGeom>
                <a:avLst/>
                <a:gdLst/>
                <a:ahLst/>
                <a:cxnLst/>
                <a:rect r="r" b="b" t="t" l="l"/>
                <a:pathLst>
                  <a:path h="5911850" w="6417310">
                    <a:moveTo>
                      <a:pt x="1215390" y="402590"/>
                    </a:moveTo>
                    <a:lnTo>
                      <a:pt x="177800" y="2192020"/>
                    </a:lnTo>
                    <a:cubicBezTo>
                      <a:pt x="0" y="2498090"/>
                      <a:pt x="43180" y="2884170"/>
                      <a:pt x="283210" y="3144520"/>
                    </a:cubicBezTo>
                    <a:lnTo>
                      <a:pt x="2594610" y="5651500"/>
                    </a:lnTo>
                    <a:cubicBezTo>
                      <a:pt x="2747010" y="5817870"/>
                      <a:pt x="2962910" y="5911850"/>
                      <a:pt x="3187700" y="5911850"/>
                    </a:cubicBezTo>
                    <a:lnTo>
                      <a:pt x="5609590" y="5911850"/>
                    </a:lnTo>
                    <a:cubicBezTo>
                      <a:pt x="6055360" y="5911850"/>
                      <a:pt x="6417310" y="5549900"/>
                      <a:pt x="6417310" y="5104130"/>
                    </a:cubicBezTo>
                    <a:lnTo>
                      <a:pt x="6417310" y="1891030"/>
                    </a:lnTo>
                    <a:cubicBezTo>
                      <a:pt x="6417310" y="1724660"/>
                      <a:pt x="6366510" y="1562100"/>
                      <a:pt x="6269990" y="1426210"/>
                    </a:cubicBezTo>
                    <a:lnTo>
                      <a:pt x="5507990" y="342900"/>
                    </a:lnTo>
                    <a:cubicBezTo>
                      <a:pt x="5356860" y="128270"/>
                      <a:pt x="5110480" y="0"/>
                      <a:pt x="4847590" y="0"/>
                    </a:cubicBezTo>
                    <a:lnTo>
                      <a:pt x="1913890" y="0"/>
                    </a:lnTo>
                    <a:cubicBezTo>
                      <a:pt x="1625600" y="0"/>
                      <a:pt x="1358900" y="153670"/>
                      <a:pt x="1215390" y="402590"/>
                    </a:cubicBezTo>
                    <a:close/>
                  </a:path>
                </a:pathLst>
              </a:custGeom>
              <a:solidFill>
                <a:srgbClr val="EDF1F2">
                  <a:alpha val="8000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3166223" y="5032193"/>
              <a:ext cx="13578238" cy="109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6772" indent="-373386" lvl="1">
                <a:lnSpc>
                  <a:spcPts val="8162"/>
                </a:lnSpc>
                <a:buFont typeface="Arial"/>
                <a:buChar char="•"/>
              </a:pPr>
              <a:r>
                <a:rPr lang="en-US" sz="3458">
                  <a:solidFill>
                    <a:srgbClr val="203850"/>
                  </a:solidFill>
                  <a:latin typeface="Poppins Bold"/>
                </a:rPr>
                <a:t>Pourquoi utiliser Retrofit?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66223" y="7517294"/>
              <a:ext cx="13578238" cy="109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6772" indent="-373386" lvl="1">
                <a:lnSpc>
                  <a:spcPts val="8162"/>
                </a:lnSpc>
                <a:buFont typeface="Arial"/>
                <a:buChar char="•"/>
              </a:pPr>
              <a:r>
                <a:rPr lang="en-US" sz="3458">
                  <a:solidFill>
                    <a:srgbClr val="203850"/>
                  </a:solidFill>
                  <a:latin typeface="Poppins Bold"/>
                </a:rPr>
                <a:t>Configuration de Retrofit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166223" y="8896699"/>
              <a:ext cx="13578238" cy="109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6772" indent="-373386" lvl="1">
                <a:lnSpc>
                  <a:spcPts val="8162"/>
                </a:lnSpc>
                <a:buFont typeface="Arial"/>
                <a:buChar char="•"/>
              </a:pPr>
              <a:r>
                <a:rPr lang="en-US" sz="3458">
                  <a:solidFill>
                    <a:srgbClr val="203850"/>
                  </a:solidFill>
                  <a:latin typeface="Poppins Bold"/>
                </a:rPr>
                <a:t>Définition de l'API avec Retrofit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66223" y="3904724"/>
              <a:ext cx="13578238" cy="109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6772" indent="-373386" lvl="1">
                <a:lnSpc>
                  <a:spcPts val="8162"/>
                </a:lnSpc>
                <a:buFont typeface="Arial"/>
                <a:buChar char="•"/>
              </a:pPr>
              <a:r>
                <a:rPr lang="en-US" sz="3458">
                  <a:solidFill>
                    <a:srgbClr val="203850"/>
                  </a:solidFill>
                  <a:latin typeface="Poppins Bold"/>
                </a:rPr>
                <a:t>Qu'est-ce que Retrofit 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166223" y="6268393"/>
              <a:ext cx="13578238" cy="109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6772" indent="-373386" lvl="1">
                <a:lnSpc>
                  <a:spcPts val="8162"/>
                </a:lnSpc>
                <a:buFont typeface="Arial"/>
                <a:buChar char="•"/>
              </a:pPr>
              <a:r>
                <a:rPr lang="en-US" sz="3458">
                  <a:solidFill>
                    <a:srgbClr val="203850"/>
                  </a:solidFill>
                  <a:latin typeface="Poppins Bold"/>
                </a:rPr>
                <a:t>Principales Fonctionnalités de Retrofit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294509" y="10159070"/>
              <a:ext cx="13578238" cy="109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6772" indent="-373386" lvl="1">
                <a:lnSpc>
                  <a:spcPts val="8162"/>
                </a:lnSpc>
                <a:buFont typeface="Arial"/>
                <a:buChar char="•"/>
              </a:pPr>
              <a:r>
                <a:rPr lang="en-US" sz="3458">
                  <a:solidFill>
                    <a:srgbClr val="203850"/>
                  </a:solidFill>
                  <a:latin typeface="Poppins Bold"/>
                </a:rPr>
                <a:t>Exemple d’application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425464" y="2246955"/>
            <a:ext cx="7530983" cy="7011345"/>
            <a:chOff x="0" y="0"/>
            <a:chExt cx="6350000" cy="5911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8580" y="0"/>
              <a:ext cx="6417310" cy="5911850"/>
            </a:xfrm>
            <a:custGeom>
              <a:avLst/>
              <a:gdLst/>
              <a:ahLst/>
              <a:cxnLst/>
              <a:rect r="r" b="b" t="t" l="l"/>
              <a:pathLst>
                <a:path h="5911850" w="641731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2">
                <a:alphaModFix amt="80000"/>
              </a:blip>
              <a:stretch>
                <a:fillRect l="0" t="-3692" r="0" b="-3692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0195" y="3568525"/>
            <a:ext cx="9722006" cy="4857724"/>
            <a:chOff x="0" y="0"/>
            <a:chExt cx="2560528" cy="12794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60528" cy="1279401"/>
            </a:xfrm>
            <a:custGeom>
              <a:avLst/>
              <a:gdLst/>
              <a:ahLst/>
              <a:cxnLst/>
              <a:rect r="r" b="b" t="t" l="l"/>
              <a:pathLst>
                <a:path h="1279401" w="2560528">
                  <a:moveTo>
                    <a:pt x="0" y="0"/>
                  </a:moveTo>
                  <a:lnTo>
                    <a:pt x="2560528" y="0"/>
                  </a:lnTo>
                  <a:lnTo>
                    <a:pt x="2560528" y="1279401"/>
                  </a:lnTo>
                  <a:lnTo>
                    <a:pt x="0" y="127940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2560528" cy="14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639"/>
                </a:lnSpc>
              </a:pPr>
              <a:r>
                <a:rPr lang="en-US" sz="2899">
                  <a:solidFill>
                    <a:srgbClr val="616161"/>
                  </a:solidFill>
                  <a:latin typeface="Poppins Semi-Bold"/>
                </a:rPr>
                <a:t>Retrofit est une bibliothèque Android développée par Square, Inc., qui simplifie la communication réseau dans les applications Android.</a:t>
              </a:r>
            </a:p>
            <a:p>
              <a:pPr algn="just">
                <a:lnSpc>
                  <a:spcPts val="4639"/>
                </a:lnSpc>
              </a:pPr>
              <a:r>
                <a:rPr lang="en-US" sz="2899">
                  <a:solidFill>
                    <a:srgbClr val="616161"/>
                  </a:solidFill>
                  <a:latin typeface="Poppins Semi-Bold"/>
                </a:rPr>
                <a:t>Les applications Android modernes nécessitent souvent une communication avec des serveurs distants pour échanger des données. Retrofit facilite cette tâche en simplifiant la mise en œuvre de clients API REST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411078" y="773294"/>
            <a:ext cx="10555078" cy="1426036"/>
            <a:chOff x="0" y="0"/>
            <a:chExt cx="2779938" cy="3755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79938" cy="375582"/>
            </a:xfrm>
            <a:custGeom>
              <a:avLst/>
              <a:gdLst/>
              <a:ahLst/>
              <a:cxnLst/>
              <a:rect r="r" b="b" t="t" l="l"/>
              <a:pathLst>
                <a:path h="375582" w="2779938">
                  <a:moveTo>
                    <a:pt x="73348" y="0"/>
                  </a:moveTo>
                  <a:lnTo>
                    <a:pt x="2706590" y="0"/>
                  </a:lnTo>
                  <a:cubicBezTo>
                    <a:pt x="2726043" y="0"/>
                    <a:pt x="2744700" y="7728"/>
                    <a:pt x="2758455" y="21483"/>
                  </a:cubicBezTo>
                  <a:cubicBezTo>
                    <a:pt x="2772210" y="35238"/>
                    <a:pt x="2779938" y="53895"/>
                    <a:pt x="2779938" y="73348"/>
                  </a:cubicBezTo>
                  <a:lnTo>
                    <a:pt x="2779938" y="302234"/>
                  </a:lnTo>
                  <a:cubicBezTo>
                    <a:pt x="2779938" y="342743"/>
                    <a:pt x="2747099" y="375582"/>
                    <a:pt x="2706590" y="375582"/>
                  </a:cubicBezTo>
                  <a:lnTo>
                    <a:pt x="73348" y="375582"/>
                  </a:lnTo>
                  <a:cubicBezTo>
                    <a:pt x="53895" y="375582"/>
                    <a:pt x="35238" y="367854"/>
                    <a:pt x="21483" y="354098"/>
                  </a:cubicBezTo>
                  <a:cubicBezTo>
                    <a:pt x="7728" y="340343"/>
                    <a:pt x="0" y="321687"/>
                    <a:pt x="0" y="302234"/>
                  </a:cubicBezTo>
                  <a:lnTo>
                    <a:pt x="0" y="73348"/>
                  </a:lnTo>
                  <a:cubicBezTo>
                    <a:pt x="0" y="53895"/>
                    <a:pt x="7728" y="35238"/>
                    <a:pt x="21483" y="21483"/>
                  </a:cubicBezTo>
                  <a:cubicBezTo>
                    <a:pt x="35238" y="7728"/>
                    <a:pt x="53895" y="0"/>
                    <a:pt x="73348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2779938" cy="50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  <a:spcBef>
                  <a:spcPct val="0"/>
                </a:spcBef>
              </a:pPr>
              <a:r>
                <a:rPr lang="en-US" sz="4699">
                  <a:solidFill>
                    <a:srgbClr val="004369"/>
                  </a:solidFill>
                  <a:latin typeface="Poppins Bold"/>
                </a:rPr>
                <a:t>  Qu'est-ce que Retrofit 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1211" y="3383169"/>
            <a:ext cx="16545578" cy="162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 - Retrofit simplifie le processus de création de clients API REST en automatisant de nombreuses tâches complexes.</a:t>
            </a:r>
          </a:p>
          <a:p>
            <a:pPr algn="just">
              <a:lnSpc>
                <a:spcPts val="43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71211" y="5663554"/>
            <a:ext cx="16147964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- L'utilisation d'annotations permet de définir facilement les points de terminaison de l'API et simplifie la gestion des requêtes.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786781" y="651707"/>
            <a:ext cx="11544838" cy="1346905"/>
            <a:chOff x="0" y="0"/>
            <a:chExt cx="3040616" cy="3547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0616" cy="354740"/>
            </a:xfrm>
            <a:custGeom>
              <a:avLst/>
              <a:gdLst/>
              <a:ahLst/>
              <a:cxnLst/>
              <a:rect r="r" b="b" t="t" l="l"/>
              <a:pathLst>
                <a:path h="354740" w="3040616">
                  <a:moveTo>
                    <a:pt x="67060" y="0"/>
                  </a:moveTo>
                  <a:lnTo>
                    <a:pt x="2973556" y="0"/>
                  </a:lnTo>
                  <a:cubicBezTo>
                    <a:pt x="2991341" y="0"/>
                    <a:pt x="3008398" y="7065"/>
                    <a:pt x="3020975" y="19641"/>
                  </a:cubicBezTo>
                  <a:cubicBezTo>
                    <a:pt x="3033550" y="32217"/>
                    <a:pt x="3040616" y="49274"/>
                    <a:pt x="3040616" y="67060"/>
                  </a:cubicBezTo>
                  <a:lnTo>
                    <a:pt x="3040616" y="287681"/>
                  </a:lnTo>
                  <a:cubicBezTo>
                    <a:pt x="3040616" y="305466"/>
                    <a:pt x="3033550" y="322523"/>
                    <a:pt x="3020975" y="335099"/>
                  </a:cubicBezTo>
                  <a:cubicBezTo>
                    <a:pt x="3008398" y="347675"/>
                    <a:pt x="2991341" y="354740"/>
                    <a:pt x="2973556" y="354740"/>
                  </a:cubicBezTo>
                  <a:lnTo>
                    <a:pt x="67060" y="354740"/>
                  </a:lnTo>
                  <a:cubicBezTo>
                    <a:pt x="49274" y="354740"/>
                    <a:pt x="32217" y="347675"/>
                    <a:pt x="19641" y="335099"/>
                  </a:cubicBezTo>
                  <a:cubicBezTo>
                    <a:pt x="7065" y="322523"/>
                    <a:pt x="0" y="305466"/>
                    <a:pt x="0" y="287681"/>
                  </a:cubicBezTo>
                  <a:lnTo>
                    <a:pt x="0" y="67060"/>
                  </a:lnTo>
                  <a:cubicBezTo>
                    <a:pt x="0" y="49274"/>
                    <a:pt x="7065" y="32217"/>
                    <a:pt x="19641" y="19641"/>
                  </a:cubicBezTo>
                  <a:cubicBezTo>
                    <a:pt x="32217" y="7065"/>
                    <a:pt x="49274" y="0"/>
                    <a:pt x="67060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3040616" cy="488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  <a:spcBef>
                  <a:spcPct val="0"/>
                </a:spcBef>
              </a:pPr>
              <a:r>
                <a:rPr lang="en-US" sz="4699">
                  <a:solidFill>
                    <a:srgbClr val="004369"/>
                  </a:solidFill>
                  <a:latin typeface="Poppins Bold"/>
                </a:rPr>
                <a:t>Pourquoi utiliser Retrofit?</a:t>
              </a:r>
              <a:r>
                <a:rPr lang="en-US" sz="4699">
                  <a:solidFill>
                    <a:srgbClr val="004369"/>
                  </a:solidFill>
                  <a:latin typeface="Poppins Bold"/>
                </a:rPr>
                <a:t>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52425" y="2465337"/>
            <a:ext cx="10405632" cy="7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3499">
                <a:solidFill>
                  <a:srgbClr val="004369"/>
                </a:solidFill>
                <a:latin typeface="Poppins Bold"/>
              </a:rPr>
              <a:t>  Simplification de la Communication Réseau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535714" y="4787574"/>
            <a:ext cx="12293770" cy="7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4369"/>
                </a:solidFill>
                <a:latin typeface="Poppins Bold"/>
              </a:rPr>
              <a:t>Gestion Transparente des API REST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205335"/>
            <a:ext cx="10447129" cy="7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4369"/>
                </a:solidFill>
                <a:latin typeface="Poppins Bold"/>
              </a:rPr>
              <a:t>Conversion Automatique des Réponses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1211" y="8204835"/>
            <a:ext cx="16388089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- Retrofit convertit automatiquement les réponses des API en objets Java ou Kotlin, facilitant leur utilisation dans le code.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3586" y="3364119"/>
            <a:ext cx="16435714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 - Utilisation d'annotations telles que @GET, @POST, etc., pour définir les méthodes d'API.</a:t>
            </a:r>
          </a:p>
          <a:p>
            <a:pPr algn="just">
              <a:lnSpc>
                <a:spcPts val="43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80736" y="4824619"/>
            <a:ext cx="16167014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- Les Plain Old Java Objects (POJOs) sont utilisés pour représenter les données échangées avec l'API.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786781" y="775532"/>
            <a:ext cx="14744494" cy="1346905"/>
            <a:chOff x="0" y="0"/>
            <a:chExt cx="3883324" cy="3547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83323" cy="354740"/>
            </a:xfrm>
            <a:custGeom>
              <a:avLst/>
              <a:gdLst/>
              <a:ahLst/>
              <a:cxnLst/>
              <a:rect r="r" b="b" t="t" l="l"/>
              <a:pathLst>
                <a:path h="354740" w="3883323">
                  <a:moveTo>
                    <a:pt x="52507" y="0"/>
                  </a:moveTo>
                  <a:lnTo>
                    <a:pt x="3830816" y="0"/>
                  </a:lnTo>
                  <a:cubicBezTo>
                    <a:pt x="3844742" y="0"/>
                    <a:pt x="3858097" y="5532"/>
                    <a:pt x="3867945" y="15379"/>
                  </a:cubicBezTo>
                  <a:cubicBezTo>
                    <a:pt x="3877792" y="25226"/>
                    <a:pt x="3883323" y="38581"/>
                    <a:pt x="3883323" y="52507"/>
                  </a:cubicBezTo>
                  <a:lnTo>
                    <a:pt x="3883323" y="302233"/>
                  </a:lnTo>
                  <a:cubicBezTo>
                    <a:pt x="3883323" y="316159"/>
                    <a:pt x="3877792" y="329514"/>
                    <a:pt x="3867945" y="339361"/>
                  </a:cubicBezTo>
                  <a:cubicBezTo>
                    <a:pt x="3858097" y="349208"/>
                    <a:pt x="3844742" y="354740"/>
                    <a:pt x="3830816" y="354740"/>
                  </a:cubicBezTo>
                  <a:lnTo>
                    <a:pt x="52507" y="354740"/>
                  </a:lnTo>
                  <a:cubicBezTo>
                    <a:pt x="38581" y="354740"/>
                    <a:pt x="25226" y="349208"/>
                    <a:pt x="15379" y="339361"/>
                  </a:cubicBezTo>
                  <a:cubicBezTo>
                    <a:pt x="5532" y="329514"/>
                    <a:pt x="0" y="316159"/>
                    <a:pt x="0" y="302233"/>
                  </a:cubicBezTo>
                  <a:lnTo>
                    <a:pt x="0" y="52507"/>
                  </a:lnTo>
                  <a:cubicBezTo>
                    <a:pt x="0" y="38581"/>
                    <a:pt x="5532" y="25226"/>
                    <a:pt x="15379" y="15379"/>
                  </a:cubicBezTo>
                  <a:cubicBezTo>
                    <a:pt x="25226" y="5532"/>
                    <a:pt x="38581" y="0"/>
                    <a:pt x="52507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3883324" cy="488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  <a:spcBef>
                  <a:spcPct val="0"/>
                </a:spcBef>
              </a:pPr>
              <a:r>
                <a:rPr lang="en-US" sz="4699">
                  <a:solidFill>
                    <a:srgbClr val="004369"/>
                  </a:solidFill>
                  <a:latin typeface="Poppins Bold"/>
                </a:rPr>
                <a:t>Principales Fonctionnalités de Retrofit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00198" y="2484387"/>
            <a:ext cx="8203718" cy="7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3499">
                <a:solidFill>
                  <a:srgbClr val="004369"/>
                </a:solidFill>
                <a:latin typeface="Poppins Bold"/>
              </a:rPr>
              <a:t>Annotations pour Définir l'API REST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0198" y="4010550"/>
            <a:ext cx="11880911" cy="7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4369"/>
                </a:solidFill>
                <a:latin typeface="Poppins Bold"/>
              </a:rPr>
              <a:t>Utilisation de POJOs pour Représenter les Données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459637" y="5944758"/>
            <a:ext cx="10447129" cy="7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4369"/>
                </a:solidFill>
                <a:latin typeface="Poppins Bold"/>
              </a:rPr>
              <a:t>Gestion Asynchrone avec Callbacks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586" y="8585087"/>
            <a:ext cx="16378564" cy="162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 - Integration de convertisseurs tels que GsonConverterFactory pour traiter   automatiquement les formats de données (JSON, XML, etc.).</a:t>
            </a:r>
          </a:p>
          <a:p>
            <a:pPr algn="just">
              <a:lnSpc>
                <a:spcPts val="43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52598" y="7835152"/>
            <a:ext cx="10447129" cy="7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4369"/>
                </a:solidFill>
                <a:latin typeface="Poppins Bold"/>
              </a:rPr>
              <a:t>Convertisseurs pour les Formats de Données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5961" y="6739777"/>
            <a:ext cx="16019050" cy="162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 - Les appels réseau sont effectués de manière asynchrone, évitant ainsi le gel de l'interface utilisateur.</a:t>
            </a:r>
          </a:p>
          <a:p>
            <a:pPr algn="just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147" y="518001"/>
            <a:ext cx="8825462" cy="1337736"/>
            <a:chOff x="0" y="0"/>
            <a:chExt cx="2324402" cy="3523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4402" cy="352325"/>
            </a:xfrm>
            <a:custGeom>
              <a:avLst/>
              <a:gdLst/>
              <a:ahLst/>
              <a:cxnLst/>
              <a:rect r="r" b="b" t="t" l="l"/>
              <a:pathLst>
                <a:path h="352325" w="2324402">
                  <a:moveTo>
                    <a:pt x="87723" y="0"/>
                  </a:moveTo>
                  <a:lnTo>
                    <a:pt x="2236679" y="0"/>
                  </a:lnTo>
                  <a:cubicBezTo>
                    <a:pt x="2259944" y="0"/>
                    <a:pt x="2282257" y="9242"/>
                    <a:pt x="2298708" y="25693"/>
                  </a:cubicBezTo>
                  <a:cubicBezTo>
                    <a:pt x="2315159" y="42145"/>
                    <a:pt x="2324402" y="64457"/>
                    <a:pt x="2324402" y="87723"/>
                  </a:cubicBezTo>
                  <a:lnTo>
                    <a:pt x="2324402" y="264603"/>
                  </a:lnTo>
                  <a:cubicBezTo>
                    <a:pt x="2324402" y="287868"/>
                    <a:pt x="2315159" y="310181"/>
                    <a:pt x="2298708" y="326632"/>
                  </a:cubicBezTo>
                  <a:cubicBezTo>
                    <a:pt x="2282257" y="343083"/>
                    <a:pt x="2259944" y="352325"/>
                    <a:pt x="2236679" y="352325"/>
                  </a:cubicBezTo>
                  <a:lnTo>
                    <a:pt x="87723" y="352325"/>
                  </a:lnTo>
                  <a:cubicBezTo>
                    <a:pt x="64457" y="352325"/>
                    <a:pt x="42145" y="343083"/>
                    <a:pt x="25693" y="326632"/>
                  </a:cubicBezTo>
                  <a:cubicBezTo>
                    <a:pt x="9242" y="310181"/>
                    <a:pt x="0" y="287868"/>
                    <a:pt x="0" y="264603"/>
                  </a:cubicBezTo>
                  <a:lnTo>
                    <a:pt x="0" y="87723"/>
                  </a:lnTo>
                  <a:cubicBezTo>
                    <a:pt x="0" y="64457"/>
                    <a:pt x="9242" y="42145"/>
                    <a:pt x="25693" y="25693"/>
                  </a:cubicBezTo>
                  <a:cubicBezTo>
                    <a:pt x="42145" y="9242"/>
                    <a:pt x="64457" y="0"/>
                    <a:pt x="87723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2324402" cy="48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  <a:spcBef>
                  <a:spcPct val="0"/>
                </a:spcBef>
              </a:pPr>
              <a:r>
                <a:rPr lang="en-US" sz="4699">
                  <a:solidFill>
                    <a:srgbClr val="004369"/>
                  </a:solidFill>
                  <a:latin typeface="Poppins Bold"/>
                </a:rPr>
                <a:t>Configuration de Retrofit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1211" y="3253416"/>
            <a:ext cx="16545578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-Ajout de la dépendance Retrofit dans le fichier build.gradle du projet 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2425" y="2240992"/>
            <a:ext cx="10405632" cy="7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3499">
                <a:solidFill>
                  <a:srgbClr val="004369"/>
                </a:solidFill>
                <a:latin typeface="Poppins Bold"/>
              </a:rPr>
              <a:t>Dépendance dans le Fichier build.gradle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23614" y="5185243"/>
            <a:ext cx="10447129" cy="7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4369"/>
                </a:solidFill>
                <a:latin typeface="Poppins Bold"/>
              </a:rPr>
              <a:t>Création de l'Instance Retrofit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1211" y="6199337"/>
            <a:ext cx="16388089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 - Utilisation d'un constructeur pour configurer l'instance Retrofit avec la base de l'URL et les convertisseurs nécessaires.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54670" y="4218774"/>
            <a:ext cx="12221170" cy="7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implementation 'com.squareup.retrofit2:retrofit:2.x.x'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54670" y="7500060"/>
            <a:ext cx="12919101" cy="250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7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Poppins Bold"/>
              </a:rPr>
              <a:t>Retrofit retrofit = new Retrofit.Builder()</a:t>
            </a:r>
          </a:p>
          <a:p>
            <a:pPr>
              <a:lnSpc>
                <a:spcPts val="4967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Poppins Bold"/>
              </a:rPr>
              <a:t>    .baseUrl("https://api.example.com/")</a:t>
            </a:r>
          </a:p>
          <a:p>
            <a:pPr>
              <a:lnSpc>
                <a:spcPts val="4967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Poppins Bold"/>
              </a:rPr>
              <a:t>    .addConverterFactory(GsonConverterFactory.create())</a:t>
            </a:r>
          </a:p>
          <a:p>
            <a:pPr>
              <a:lnSpc>
                <a:spcPts val="4967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Poppins Bold"/>
              </a:rPr>
              <a:t>    .build();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70224" y="1081590"/>
            <a:ext cx="12179555" cy="1337736"/>
            <a:chOff x="0" y="0"/>
            <a:chExt cx="3207784" cy="3523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07784" cy="352325"/>
            </a:xfrm>
            <a:custGeom>
              <a:avLst/>
              <a:gdLst/>
              <a:ahLst/>
              <a:cxnLst/>
              <a:rect r="r" b="b" t="t" l="l"/>
              <a:pathLst>
                <a:path h="352325" w="3207784">
                  <a:moveTo>
                    <a:pt x="63565" y="0"/>
                  </a:moveTo>
                  <a:lnTo>
                    <a:pt x="3144219" y="0"/>
                  </a:lnTo>
                  <a:cubicBezTo>
                    <a:pt x="3161078" y="0"/>
                    <a:pt x="3177246" y="6697"/>
                    <a:pt x="3189166" y="18618"/>
                  </a:cubicBezTo>
                  <a:cubicBezTo>
                    <a:pt x="3201087" y="30538"/>
                    <a:pt x="3207784" y="46706"/>
                    <a:pt x="3207784" y="63565"/>
                  </a:cubicBezTo>
                  <a:lnTo>
                    <a:pt x="3207784" y="288761"/>
                  </a:lnTo>
                  <a:cubicBezTo>
                    <a:pt x="3207784" y="323866"/>
                    <a:pt x="3179325" y="352325"/>
                    <a:pt x="3144219" y="352325"/>
                  </a:cubicBezTo>
                  <a:lnTo>
                    <a:pt x="63565" y="352325"/>
                  </a:lnTo>
                  <a:cubicBezTo>
                    <a:pt x="46706" y="352325"/>
                    <a:pt x="30538" y="345628"/>
                    <a:pt x="18618" y="333708"/>
                  </a:cubicBezTo>
                  <a:cubicBezTo>
                    <a:pt x="6697" y="321787"/>
                    <a:pt x="0" y="305619"/>
                    <a:pt x="0" y="288761"/>
                  </a:cubicBezTo>
                  <a:lnTo>
                    <a:pt x="0" y="63565"/>
                  </a:lnTo>
                  <a:cubicBezTo>
                    <a:pt x="0" y="28459"/>
                    <a:pt x="28459" y="0"/>
                    <a:pt x="63565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3207784" cy="48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  <a:spcBef>
                  <a:spcPct val="0"/>
                </a:spcBef>
              </a:pPr>
              <a:r>
                <a:rPr lang="en-US" sz="4699">
                  <a:solidFill>
                    <a:srgbClr val="004369"/>
                  </a:solidFill>
                  <a:latin typeface="Poppins Bold"/>
                </a:rPr>
                <a:t>Définition de l'API avec Retrofit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30604" y="3727064"/>
            <a:ext cx="16545578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700">
                <a:solidFill>
                  <a:srgbClr val="616161"/>
                </a:solidFill>
                <a:latin typeface="Poppins"/>
              </a:rPr>
              <a:t>- Création d'une interface décrivant les points de terminaison de l'API avec des annotations Retrofit.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856491" y="2694734"/>
            <a:ext cx="10405632" cy="7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3499">
                <a:solidFill>
                  <a:srgbClr val="004369"/>
                </a:solidFill>
                <a:latin typeface="Poppins Bold"/>
              </a:rPr>
              <a:t>Interface pour Définir l'API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05651" y="5459856"/>
            <a:ext cx="9477122" cy="288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public interface ApiService {</a:t>
            </a:r>
          </a:p>
          <a:p>
            <a:pPr algn="just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    @GET("endpoint")</a:t>
            </a:r>
          </a:p>
          <a:p>
            <a:pPr algn="just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    Call&lt;ResponseBody&gt; fetchData();</a:t>
            </a:r>
          </a:p>
          <a:p>
            <a:pPr algn="just">
              <a:lnSpc>
                <a:spcPts val="574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59520" y="729260"/>
            <a:ext cx="8828480" cy="8828480"/>
          </a:xfrm>
          <a:custGeom>
            <a:avLst/>
            <a:gdLst/>
            <a:ahLst/>
            <a:cxnLst/>
            <a:rect r="r" b="b" t="t" l="l"/>
            <a:pathLst>
              <a:path h="8828480" w="8828480">
                <a:moveTo>
                  <a:pt x="0" y="0"/>
                </a:moveTo>
                <a:lnTo>
                  <a:pt x="8828480" y="0"/>
                </a:lnTo>
                <a:lnTo>
                  <a:pt x="8828480" y="8828480"/>
                </a:lnTo>
                <a:lnTo>
                  <a:pt x="0" y="8828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4433186"/>
            <a:ext cx="6302177" cy="113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  <a:spcBef>
                <a:spcPct val="0"/>
              </a:spcBef>
            </a:pPr>
            <a:r>
              <a:rPr lang="en-US" sz="5599">
                <a:solidFill>
                  <a:srgbClr val="004369"/>
                </a:solidFill>
                <a:latin typeface="Poppins Bold"/>
              </a:rPr>
              <a:t>Exemple de code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345155">
            <a:off x="-2971781" y="7737863"/>
            <a:ext cx="5943563" cy="59435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93096" y="18421"/>
                  </a:moveTo>
                  <a:lnTo>
                    <a:pt x="794379" y="219704"/>
                  </a:lnTo>
                  <a:cubicBezTo>
                    <a:pt x="806174" y="231499"/>
                    <a:pt x="812800" y="247496"/>
                    <a:pt x="812800" y="264176"/>
                  </a:cubicBezTo>
                  <a:lnTo>
                    <a:pt x="812800" y="548624"/>
                  </a:lnTo>
                  <a:cubicBezTo>
                    <a:pt x="812800" y="565304"/>
                    <a:pt x="806174" y="581301"/>
                    <a:pt x="794379" y="593096"/>
                  </a:cubicBezTo>
                  <a:lnTo>
                    <a:pt x="593096" y="794379"/>
                  </a:lnTo>
                  <a:cubicBezTo>
                    <a:pt x="581301" y="806174"/>
                    <a:pt x="565304" y="812800"/>
                    <a:pt x="548624" y="812800"/>
                  </a:cubicBezTo>
                  <a:lnTo>
                    <a:pt x="264176" y="812800"/>
                  </a:lnTo>
                  <a:cubicBezTo>
                    <a:pt x="247496" y="812800"/>
                    <a:pt x="231499" y="806174"/>
                    <a:pt x="219704" y="794379"/>
                  </a:cubicBezTo>
                  <a:lnTo>
                    <a:pt x="18421" y="593096"/>
                  </a:lnTo>
                  <a:cubicBezTo>
                    <a:pt x="6626" y="581301"/>
                    <a:pt x="0" y="565304"/>
                    <a:pt x="0" y="548624"/>
                  </a:cubicBezTo>
                  <a:lnTo>
                    <a:pt x="0" y="264176"/>
                  </a:lnTo>
                  <a:cubicBezTo>
                    <a:pt x="0" y="247496"/>
                    <a:pt x="6626" y="231499"/>
                    <a:pt x="18421" y="219704"/>
                  </a:cubicBezTo>
                  <a:lnTo>
                    <a:pt x="219704" y="18421"/>
                  </a:lnTo>
                  <a:cubicBezTo>
                    <a:pt x="231499" y="6626"/>
                    <a:pt x="247496" y="0"/>
                    <a:pt x="264176" y="0"/>
                  </a:cubicBezTo>
                  <a:lnTo>
                    <a:pt x="548624" y="0"/>
                  </a:lnTo>
                  <a:cubicBezTo>
                    <a:pt x="565304" y="0"/>
                    <a:pt x="581301" y="6626"/>
                    <a:pt x="593096" y="18421"/>
                  </a:cubicBezTo>
                  <a:close/>
                </a:path>
              </a:pathLst>
            </a:custGeom>
            <a:solidFill>
              <a:srgbClr val="004369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26035" y="4119237"/>
            <a:ext cx="13635930" cy="162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9"/>
              </a:lnSpc>
              <a:spcBef>
                <a:spcPct val="0"/>
              </a:spcBef>
            </a:pPr>
            <a:r>
              <a:rPr lang="en-US" sz="7999">
                <a:solidFill>
                  <a:srgbClr val="004369"/>
                </a:solidFill>
                <a:latin typeface="Poppins Bold"/>
              </a:rPr>
              <a:t>Merci pour votre attention</a:t>
            </a:r>
          </a:p>
        </p:txBody>
      </p:sp>
      <p:grpSp>
        <p:nvGrpSpPr>
          <p:cNvPr name="Group 6" id="6"/>
          <p:cNvGrpSpPr/>
          <p:nvPr/>
        </p:nvGrpSpPr>
        <p:grpSpPr>
          <a:xfrm rot="1094824">
            <a:off x="14762307" y="-3288307"/>
            <a:ext cx="5943563" cy="594356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3359" y="38684"/>
                  </a:moveTo>
                  <a:lnTo>
                    <a:pt x="774116" y="199441"/>
                  </a:lnTo>
                  <a:cubicBezTo>
                    <a:pt x="798885" y="224210"/>
                    <a:pt x="812800" y="257804"/>
                    <a:pt x="812800" y="292833"/>
                  </a:cubicBezTo>
                  <a:lnTo>
                    <a:pt x="812800" y="519967"/>
                  </a:lnTo>
                  <a:cubicBezTo>
                    <a:pt x="812800" y="554996"/>
                    <a:pt x="798885" y="588590"/>
                    <a:pt x="774116" y="613359"/>
                  </a:cubicBezTo>
                  <a:lnTo>
                    <a:pt x="613359" y="774116"/>
                  </a:lnTo>
                  <a:cubicBezTo>
                    <a:pt x="588590" y="798885"/>
                    <a:pt x="554996" y="812800"/>
                    <a:pt x="519967" y="812800"/>
                  </a:cubicBezTo>
                  <a:lnTo>
                    <a:pt x="292833" y="812800"/>
                  </a:lnTo>
                  <a:cubicBezTo>
                    <a:pt x="257804" y="812800"/>
                    <a:pt x="224210" y="798885"/>
                    <a:pt x="199441" y="774116"/>
                  </a:cubicBezTo>
                  <a:lnTo>
                    <a:pt x="38684" y="613359"/>
                  </a:lnTo>
                  <a:cubicBezTo>
                    <a:pt x="13915" y="588590"/>
                    <a:pt x="0" y="554996"/>
                    <a:pt x="0" y="519967"/>
                  </a:cubicBezTo>
                  <a:lnTo>
                    <a:pt x="0" y="292833"/>
                  </a:lnTo>
                  <a:cubicBezTo>
                    <a:pt x="0" y="257804"/>
                    <a:pt x="13915" y="224210"/>
                    <a:pt x="38684" y="199441"/>
                  </a:cubicBezTo>
                  <a:lnTo>
                    <a:pt x="199441" y="38684"/>
                  </a:lnTo>
                  <a:cubicBezTo>
                    <a:pt x="224210" y="13915"/>
                    <a:pt x="257804" y="0"/>
                    <a:pt x="292833" y="0"/>
                  </a:cubicBezTo>
                  <a:lnTo>
                    <a:pt x="519967" y="0"/>
                  </a:lnTo>
                  <a:cubicBezTo>
                    <a:pt x="554996" y="0"/>
                    <a:pt x="588590" y="13915"/>
                    <a:pt x="613359" y="38684"/>
                  </a:cubicBezTo>
                  <a:close/>
                </a:path>
              </a:pathLst>
            </a:custGeom>
            <a:solidFill>
              <a:srgbClr val="004369">
                <a:alpha val="8392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DAFyrCOWnZ0</dc:identifier>
  <dcterms:modified xsi:type="dcterms:W3CDTF">2011-08-01T06:04:30Z</dcterms:modified>
  <cp:revision>1</cp:revision>
  <dc:title>Rapport annuel de la société</dc:title>
</cp:coreProperties>
</file>