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Inter Bold" panose="020B0604020202020204" charset="0"/>
      <p:regular r:id="rId10"/>
    </p:embeddedFont>
    <p:embeddedFont>
      <p:font typeface="Calibri" panose="020F0502020204030204" pitchFamily="34" charset="0"/>
      <p:regular r:id="rId11"/>
      <p:bold r:id="rId12"/>
      <p:italic r:id="rId13"/>
      <p:boldItalic r:id="rId14"/>
    </p:embeddedFont>
    <p:embeddedFont>
      <p:font typeface="Inter Bold Italics" panose="020B0604020202020204" charset="0"/>
      <p:regular r:id="rId15"/>
    </p:embeddedFont>
    <p:embeddedFont>
      <p:font typeface="Open Sans" panose="020B0604020202020204" charset="0"/>
      <p:regular r:id="rId16"/>
    </p:embeddedFont>
    <p:embeddedFont>
      <p:font typeface="Inter"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4346723" y="1707256"/>
            <a:ext cx="2912577" cy="4739853"/>
            <a:chOff x="0" y="0"/>
            <a:chExt cx="4589780" cy="4578350"/>
          </a:xfrm>
        </p:grpSpPr>
        <p:sp>
          <p:nvSpPr>
            <p:cNvPr id="3" name="Freeform 3"/>
            <p:cNvSpPr/>
            <p:nvPr/>
          </p:nvSpPr>
          <p:spPr>
            <a:xfrm>
              <a:off x="232345" y="350498"/>
              <a:ext cx="2418937" cy="3915187"/>
            </a:xfrm>
            <a:custGeom>
              <a:avLst/>
              <a:gdLst/>
              <a:ahLst/>
              <a:cxnLst/>
              <a:rect l="l" t="t" r="r" b="b"/>
              <a:pathLst>
                <a:path w="2418937" h="3915187">
                  <a:moveTo>
                    <a:pt x="20688" y="233665"/>
                  </a:moveTo>
                  <a:lnTo>
                    <a:pt x="20688" y="194720"/>
                  </a:lnTo>
                  <a:cubicBezTo>
                    <a:pt x="46947" y="194720"/>
                    <a:pt x="68431" y="159671"/>
                    <a:pt x="68431" y="116832"/>
                  </a:cubicBezTo>
                  <a:cubicBezTo>
                    <a:pt x="68431" y="73993"/>
                    <a:pt x="46947" y="38944"/>
                    <a:pt x="20688" y="38944"/>
                  </a:cubicBezTo>
                  <a:lnTo>
                    <a:pt x="20688" y="0"/>
                  </a:lnTo>
                  <a:cubicBezTo>
                    <a:pt x="60474" y="0"/>
                    <a:pt x="92302" y="51925"/>
                    <a:pt x="92302" y="116832"/>
                  </a:cubicBezTo>
                  <a:cubicBezTo>
                    <a:pt x="92302" y="181739"/>
                    <a:pt x="60474" y="233665"/>
                    <a:pt x="20688" y="233665"/>
                  </a:cubicBezTo>
                  <a:close/>
                  <a:moveTo>
                    <a:pt x="1273125" y="135006"/>
                  </a:moveTo>
                  <a:lnTo>
                    <a:pt x="1273125" y="96062"/>
                  </a:lnTo>
                  <a:lnTo>
                    <a:pt x="1129898" y="96062"/>
                  </a:lnTo>
                  <a:lnTo>
                    <a:pt x="1129898" y="135006"/>
                  </a:lnTo>
                  <a:lnTo>
                    <a:pt x="1273125" y="135006"/>
                  </a:lnTo>
                  <a:close/>
                  <a:moveTo>
                    <a:pt x="1201511" y="3915187"/>
                  </a:moveTo>
                  <a:cubicBezTo>
                    <a:pt x="1241297" y="3915187"/>
                    <a:pt x="1273125" y="3863261"/>
                    <a:pt x="1273125" y="3798354"/>
                  </a:cubicBezTo>
                  <a:lnTo>
                    <a:pt x="1249254" y="3798354"/>
                  </a:lnTo>
                  <a:cubicBezTo>
                    <a:pt x="1249254" y="3841193"/>
                    <a:pt x="1227770" y="3876242"/>
                    <a:pt x="1201511" y="3876242"/>
                  </a:cubicBezTo>
                  <a:cubicBezTo>
                    <a:pt x="1175253" y="3876242"/>
                    <a:pt x="1153769" y="3841193"/>
                    <a:pt x="1153769" y="3798354"/>
                  </a:cubicBezTo>
                  <a:lnTo>
                    <a:pt x="1129898" y="3798354"/>
                  </a:lnTo>
                  <a:cubicBezTo>
                    <a:pt x="1129898" y="3861963"/>
                    <a:pt x="1161726" y="3915187"/>
                    <a:pt x="1201511" y="3915187"/>
                  </a:cubicBezTo>
                  <a:close/>
                  <a:moveTo>
                    <a:pt x="592799" y="2919514"/>
                  </a:moveTo>
                  <a:cubicBezTo>
                    <a:pt x="592799" y="2984421"/>
                    <a:pt x="624627" y="3036346"/>
                    <a:pt x="664412" y="3036346"/>
                  </a:cubicBezTo>
                  <a:lnTo>
                    <a:pt x="664412" y="2997402"/>
                  </a:lnTo>
                  <a:cubicBezTo>
                    <a:pt x="638154" y="2997402"/>
                    <a:pt x="616670" y="2962353"/>
                    <a:pt x="616670" y="2919514"/>
                  </a:cubicBezTo>
                  <a:cubicBezTo>
                    <a:pt x="616670" y="2876675"/>
                    <a:pt x="638154" y="2841626"/>
                    <a:pt x="664412" y="2841626"/>
                  </a:cubicBezTo>
                  <a:lnTo>
                    <a:pt x="664412" y="2802681"/>
                  </a:lnTo>
                  <a:cubicBezTo>
                    <a:pt x="625423" y="2802681"/>
                    <a:pt x="592799" y="2855905"/>
                    <a:pt x="592799" y="2919514"/>
                  </a:cubicBezTo>
                  <a:close/>
                  <a:moveTo>
                    <a:pt x="101054" y="2079618"/>
                  </a:moveTo>
                  <a:lnTo>
                    <a:pt x="117764" y="2051059"/>
                  </a:lnTo>
                  <a:lnTo>
                    <a:pt x="16710" y="1886195"/>
                  </a:lnTo>
                  <a:lnTo>
                    <a:pt x="0" y="1913456"/>
                  </a:lnTo>
                  <a:lnTo>
                    <a:pt x="101054" y="2079618"/>
                  </a:lnTo>
                  <a:close/>
                  <a:moveTo>
                    <a:pt x="2418937" y="1076157"/>
                  </a:moveTo>
                  <a:lnTo>
                    <a:pt x="2418937" y="1037213"/>
                  </a:lnTo>
                  <a:lnTo>
                    <a:pt x="2275710" y="1037213"/>
                  </a:lnTo>
                  <a:lnTo>
                    <a:pt x="2275710" y="1076157"/>
                  </a:lnTo>
                  <a:lnTo>
                    <a:pt x="2418937" y="1076157"/>
                  </a:lnTo>
                  <a:close/>
                  <a:moveTo>
                    <a:pt x="2311517" y="1990047"/>
                  </a:moveTo>
                  <a:cubicBezTo>
                    <a:pt x="2311517" y="2054953"/>
                    <a:pt x="2343345" y="2106879"/>
                    <a:pt x="2383130" y="2106879"/>
                  </a:cubicBezTo>
                  <a:lnTo>
                    <a:pt x="2383130" y="2067935"/>
                  </a:lnTo>
                  <a:cubicBezTo>
                    <a:pt x="2356872" y="2067935"/>
                    <a:pt x="2335388" y="2032885"/>
                    <a:pt x="2335388" y="1990047"/>
                  </a:cubicBezTo>
                  <a:cubicBezTo>
                    <a:pt x="2335388" y="1947208"/>
                    <a:pt x="2356872" y="1912158"/>
                    <a:pt x="2383130" y="1912158"/>
                  </a:cubicBezTo>
                  <a:lnTo>
                    <a:pt x="2383130" y="1873214"/>
                  </a:lnTo>
                  <a:cubicBezTo>
                    <a:pt x="2344141" y="1873214"/>
                    <a:pt x="2311517" y="1925139"/>
                    <a:pt x="2311517" y="1990047"/>
                  </a:cubicBezTo>
                  <a:close/>
                  <a:moveTo>
                    <a:pt x="1235727" y="1052790"/>
                  </a:moveTo>
                  <a:cubicBezTo>
                    <a:pt x="1235727" y="987883"/>
                    <a:pt x="1203899" y="935958"/>
                    <a:pt x="1164113" y="935958"/>
                  </a:cubicBezTo>
                  <a:lnTo>
                    <a:pt x="1164113" y="974902"/>
                  </a:lnTo>
                  <a:cubicBezTo>
                    <a:pt x="1190372" y="974902"/>
                    <a:pt x="1211856" y="1009952"/>
                    <a:pt x="1211856" y="1052790"/>
                  </a:cubicBezTo>
                  <a:cubicBezTo>
                    <a:pt x="1211856" y="1095629"/>
                    <a:pt x="1190372" y="1130678"/>
                    <a:pt x="1164113" y="1130678"/>
                  </a:cubicBezTo>
                  <a:lnTo>
                    <a:pt x="1164113" y="1169623"/>
                  </a:lnTo>
                  <a:cubicBezTo>
                    <a:pt x="1203899" y="1169623"/>
                    <a:pt x="1235727" y="1116399"/>
                    <a:pt x="1235727" y="1052790"/>
                  </a:cubicBezTo>
                  <a:close/>
                  <a:moveTo>
                    <a:pt x="639745" y="933361"/>
                  </a:moveTo>
                  <a:lnTo>
                    <a:pt x="615874" y="933361"/>
                  </a:lnTo>
                  <a:lnTo>
                    <a:pt x="615874" y="1167026"/>
                  </a:lnTo>
                  <a:lnTo>
                    <a:pt x="639745" y="1167026"/>
                  </a:lnTo>
                  <a:lnTo>
                    <a:pt x="639745" y="933361"/>
                  </a:lnTo>
                  <a:close/>
                  <a:moveTo>
                    <a:pt x="1272329" y="2005624"/>
                  </a:moveTo>
                  <a:lnTo>
                    <a:pt x="1272329" y="1966680"/>
                  </a:lnTo>
                  <a:lnTo>
                    <a:pt x="1129103" y="1966680"/>
                  </a:lnTo>
                  <a:lnTo>
                    <a:pt x="1129103" y="2005624"/>
                  </a:lnTo>
                  <a:lnTo>
                    <a:pt x="1272329" y="2005624"/>
                  </a:lnTo>
                  <a:close/>
                  <a:moveTo>
                    <a:pt x="2418937" y="3873646"/>
                  </a:moveTo>
                  <a:lnTo>
                    <a:pt x="2418937" y="3834702"/>
                  </a:lnTo>
                  <a:lnTo>
                    <a:pt x="2275710" y="3834702"/>
                  </a:lnTo>
                  <a:lnTo>
                    <a:pt x="2275710" y="3873646"/>
                  </a:lnTo>
                  <a:lnTo>
                    <a:pt x="2418937" y="3873646"/>
                  </a:lnTo>
                  <a:close/>
                </a:path>
              </a:pathLst>
            </a:custGeom>
            <a:solidFill>
              <a:srgbClr val="383838"/>
            </a:solidFill>
          </p:spPr>
        </p:sp>
        <p:sp>
          <p:nvSpPr>
            <p:cNvPr id="4" name="Freeform 4"/>
            <p:cNvSpPr/>
            <p:nvPr/>
          </p:nvSpPr>
          <p:spPr>
            <a:xfrm>
              <a:off x="214840" y="350498"/>
              <a:ext cx="2423711" cy="3972305"/>
            </a:xfrm>
            <a:custGeom>
              <a:avLst/>
              <a:gdLst/>
              <a:ahLst/>
              <a:cxnLst/>
              <a:rect l="l" t="t" r="r" b="b"/>
              <a:pathLst>
                <a:path w="2423711" h="3972305">
                  <a:moveTo>
                    <a:pt x="2376764" y="3038943"/>
                  </a:moveTo>
                  <a:lnTo>
                    <a:pt x="2352893" y="3038943"/>
                  </a:lnTo>
                  <a:lnTo>
                    <a:pt x="2352893" y="2805278"/>
                  </a:lnTo>
                  <a:lnTo>
                    <a:pt x="2376764" y="2805278"/>
                  </a:lnTo>
                  <a:lnTo>
                    <a:pt x="2376764" y="3038943"/>
                  </a:lnTo>
                  <a:close/>
                  <a:moveTo>
                    <a:pt x="657250" y="0"/>
                  </a:moveTo>
                  <a:lnTo>
                    <a:pt x="633379" y="0"/>
                  </a:lnTo>
                  <a:lnTo>
                    <a:pt x="633379" y="233665"/>
                  </a:lnTo>
                  <a:lnTo>
                    <a:pt x="657250" y="233665"/>
                  </a:lnTo>
                  <a:lnTo>
                    <a:pt x="657250" y="0"/>
                  </a:lnTo>
                  <a:close/>
                  <a:moveTo>
                    <a:pt x="33419" y="1152747"/>
                  </a:moveTo>
                  <a:lnTo>
                    <a:pt x="16710" y="1125486"/>
                  </a:lnTo>
                  <a:lnTo>
                    <a:pt x="117764" y="960622"/>
                  </a:lnTo>
                  <a:lnTo>
                    <a:pt x="134474" y="987883"/>
                  </a:lnTo>
                  <a:lnTo>
                    <a:pt x="33419" y="1152747"/>
                  </a:lnTo>
                  <a:close/>
                  <a:moveTo>
                    <a:pt x="1729858" y="46733"/>
                  </a:moveTo>
                  <a:lnTo>
                    <a:pt x="1746567" y="19472"/>
                  </a:lnTo>
                  <a:lnTo>
                    <a:pt x="1847622" y="184335"/>
                  </a:lnTo>
                  <a:lnTo>
                    <a:pt x="1830912" y="211596"/>
                  </a:lnTo>
                  <a:lnTo>
                    <a:pt x="1729858" y="46733"/>
                  </a:lnTo>
                  <a:close/>
                  <a:moveTo>
                    <a:pt x="1863536" y="1109908"/>
                  </a:moveTo>
                  <a:lnTo>
                    <a:pt x="1839665" y="1109908"/>
                  </a:lnTo>
                  <a:cubicBezTo>
                    <a:pt x="1839665" y="1067070"/>
                    <a:pt x="1818181" y="1032020"/>
                    <a:pt x="1791923" y="1032020"/>
                  </a:cubicBezTo>
                  <a:cubicBezTo>
                    <a:pt x="1765664" y="1032020"/>
                    <a:pt x="1744180" y="1067070"/>
                    <a:pt x="1744180" y="1109908"/>
                  </a:cubicBezTo>
                  <a:lnTo>
                    <a:pt x="1720309" y="1109908"/>
                  </a:lnTo>
                  <a:cubicBezTo>
                    <a:pt x="1720309" y="1045001"/>
                    <a:pt x="1752137" y="993076"/>
                    <a:pt x="1791923" y="993076"/>
                  </a:cubicBezTo>
                  <a:cubicBezTo>
                    <a:pt x="1830912" y="993076"/>
                    <a:pt x="1863536" y="1046299"/>
                    <a:pt x="1863536" y="1109908"/>
                  </a:cubicBezTo>
                  <a:close/>
                  <a:moveTo>
                    <a:pt x="1180823" y="3025961"/>
                  </a:moveTo>
                  <a:lnTo>
                    <a:pt x="1164113" y="2998700"/>
                  </a:lnTo>
                  <a:lnTo>
                    <a:pt x="1265167" y="2833837"/>
                  </a:lnTo>
                  <a:lnTo>
                    <a:pt x="1281877" y="2861098"/>
                  </a:lnTo>
                  <a:lnTo>
                    <a:pt x="1180823" y="3025961"/>
                  </a:lnTo>
                  <a:close/>
                  <a:moveTo>
                    <a:pt x="82753" y="3037644"/>
                  </a:moveTo>
                  <a:lnTo>
                    <a:pt x="58882" y="3037644"/>
                  </a:lnTo>
                  <a:lnTo>
                    <a:pt x="58882" y="2803980"/>
                  </a:lnTo>
                  <a:lnTo>
                    <a:pt x="82753" y="2803980"/>
                  </a:lnTo>
                  <a:lnTo>
                    <a:pt x="82753" y="3037644"/>
                  </a:lnTo>
                  <a:close/>
                  <a:moveTo>
                    <a:pt x="1803062" y="3972304"/>
                  </a:moveTo>
                  <a:lnTo>
                    <a:pt x="1779191" y="3972304"/>
                  </a:lnTo>
                  <a:lnTo>
                    <a:pt x="1779191" y="3738640"/>
                  </a:lnTo>
                  <a:lnTo>
                    <a:pt x="1803062" y="3738640"/>
                  </a:lnTo>
                  <a:lnTo>
                    <a:pt x="1803062" y="3972304"/>
                  </a:lnTo>
                  <a:close/>
                  <a:moveTo>
                    <a:pt x="143226" y="3913888"/>
                  </a:moveTo>
                  <a:lnTo>
                    <a:pt x="119355" y="3913888"/>
                  </a:lnTo>
                  <a:cubicBezTo>
                    <a:pt x="119355" y="3871050"/>
                    <a:pt x="97871" y="3836000"/>
                    <a:pt x="71613" y="3836000"/>
                  </a:cubicBezTo>
                  <a:cubicBezTo>
                    <a:pt x="45355" y="3836000"/>
                    <a:pt x="23871" y="3871050"/>
                    <a:pt x="23871" y="3913888"/>
                  </a:cubicBezTo>
                  <a:lnTo>
                    <a:pt x="0" y="3913888"/>
                  </a:lnTo>
                  <a:cubicBezTo>
                    <a:pt x="0" y="3848981"/>
                    <a:pt x="31828" y="3797056"/>
                    <a:pt x="71613" y="3797056"/>
                  </a:cubicBezTo>
                  <a:cubicBezTo>
                    <a:pt x="111398" y="3797056"/>
                    <a:pt x="143226" y="3848981"/>
                    <a:pt x="143226" y="3913888"/>
                  </a:cubicBezTo>
                  <a:close/>
                  <a:moveTo>
                    <a:pt x="2322656" y="212894"/>
                  </a:moveTo>
                  <a:lnTo>
                    <a:pt x="2305946" y="185633"/>
                  </a:lnTo>
                  <a:lnTo>
                    <a:pt x="2407001" y="20770"/>
                  </a:lnTo>
                  <a:lnTo>
                    <a:pt x="2423710" y="48031"/>
                  </a:lnTo>
                  <a:lnTo>
                    <a:pt x="2322656" y="212894"/>
                  </a:lnTo>
                  <a:close/>
                  <a:moveTo>
                    <a:pt x="601551" y="3956727"/>
                  </a:moveTo>
                  <a:lnTo>
                    <a:pt x="584841" y="3929466"/>
                  </a:lnTo>
                  <a:lnTo>
                    <a:pt x="685896" y="3764602"/>
                  </a:lnTo>
                  <a:lnTo>
                    <a:pt x="702605" y="3791863"/>
                  </a:lnTo>
                  <a:lnTo>
                    <a:pt x="601551" y="3956727"/>
                  </a:lnTo>
                  <a:close/>
                  <a:moveTo>
                    <a:pt x="1746567" y="2086109"/>
                  </a:moveTo>
                  <a:lnTo>
                    <a:pt x="1729858" y="2058848"/>
                  </a:lnTo>
                  <a:lnTo>
                    <a:pt x="1830912" y="1893984"/>
                  </a:lnTo>
                  <a:lnTo>
                    <a:pt x="1847622" y="1921245"/>
                  </a:lnTo>
                  <a:lnTo>
                    <a:pt x="1746567" y="2086109"/>
                  </a:lnTo>
                  <a:close/>
                  <a:moveTo>
                    <a:pt x="573701" y="1927736"/>
                  </a:moveTo>
                  <a:lnTo>
                    <a:pt x="597573" y="1927736"/>
                  </a:lnTo>
                  <a:cubicBezTo>
                    <a:pt x="597573" y="1970574"/>
                    <a:pt x="619056" y="2005624"/>
                    <a:pt x="645315" y="2005624"/>
                  </a:cubicBezTo>
                  <a:cubicBezTo>
                    <a:pt x="671573" y="2005624"/>
                    <a:pt x="693057" y="1970574"/>
                    <a:pt x="693057" y="1927736"/>
                  </a:cubicBezTo>
                  <a:lnTo>
                    <a:pt x="716928" y="1927736"/>
                  </a:lnTo>
                  <a:cubicBezTo>
                    <a:pt x="716928" y="1992643"/>
                    <a:pt x="685100" y="2044568"/>
                    <a:pt x="645315" y="2044568"/>
                  </a:cubicBezTo>
                  <a:cubicBezTo>
                    <a:pt x="606325" y="2044568"/>
                    <a:pt x="573701" y="1992643"/>
                    <a:pt x="573701" y="1927736"/>
                  </a:cubicBezTo>
                  <a:close/>
                  <a:moveTo>
                    <a:pt x="1863536" y="2977930"/>
                  </a:moveTo>
                  <a:lnTo>
                    <a:pt x="1839665" y="2977930"/>
                  </a:lnTo>
                  <a:cubicBezTo>
                    <a:pt x="1839665" y="2935091"/>
                    <a:pt x="1818181" y="2900042"/>
                    <a:pt x="1791923" y="2900042"/>
                  </a:cubicBezTo>
                  <a:cubicBezTo>
                    <a:pt x="1765664" y="2900042"/>
                    <a:pt x="1744180" y="2935091"/>
                    <a:pt x="1744180" y="2977930"/>
                  </a:cubicBezTo>
                  <a:lnTo>
                    <a:pt x="1720309" y="2977930"/>
                  </a:lnTo>
                  <a:cubicBezTo>
                    <a:pt x="1720309" y="2913023"/>
                    <a:pt x="1752137" y="2861098"/>
                    <a:pt x="1791923" y="2861098"/>
                  </a:cubicBezTo>
                  <a:cubicBezTo>
                    <a:pt x="1831708" y="2861098"/>
                    <a:pt x="1863536" y="2914321"/>
                    <a:pt x="1863536" y="2977930"/>
                  </a:cubicBezTo>
                  <a:close/>
                </a:path>
              </a:pathLst>
            </a:custGeom>
            <a:solidFill>
              <a:srgbClr val="2ED47B"/>
            </a:solidFill>
          </p:spPr>
        </p:sp>
      </p:grpSp>
      <p:grpSp>
        <p:nvGrpSpPr>
          <p:cNvPr id="5" name="Group 5"/>
          <p:cNvGrpSpPr/>
          <p:nvPr/>
        </p:nvGrpSpPr>
        <p:grpSpPr>
          <a:xfrm>
            <a:off x="10713134" y="1327350"/>
            <a:ext cx="5744525" cy="574452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pic>
        <p:nvPicPr>
          <p:cNvPr id="7" name="Picture 7"/>
          <p:cNvPicPr>
            <a:picLocks noChangeAspect="1"/>
          </p:cNvPicPr>
          <p:nvPr/>
        </p:nvPicPr>
        <p:blipFill>
          <a:blip r:embed="rId2"/>
          <a:srcRect/>
          <a:stretch>
            <a:fillRect/>
          </a:stretch>
        </p:blipFill>
        <p:spPr>
          <a:xfrm>
            <a:off x="6637831" y="2149010"/>
            <a:ext cx="10107758" cy="7571630"/>
          </a:xfrm>
          <a:prstGeom prst="rect">
            <a:avLst/>
          </a:prstGeom>
        </p:spPr>
      </p:pic>
      <p:grpSp>
        <p:nvGrpSpPr>
          <p:cNvPr id="8" name="Group 8"/>
          <p:cNvGrpSpPr/>
          <p:nvPr/>
        </p:nvGrpSpPr>
        <p:grpSpPr>
          <a:xfrm>
            <a:off x="1028700" y="1327350"/>
            <a:ext cx="8413000" cy="5188889"/>
            <a:chOff x="0" y="0"/>
            <a:chExt cx="11217333" cy="6918519"/>
          </a:xfrm>
        </p:grpSpPr>
        <p:sp>
          <p:nvSpPr>
            <p:cNvPr id="9" name="TextBox 9"/>
            <p:cNvSpPr txBox="1"/>
            <p:nvPr/>
          </p:nvSpPr>
          <p:spPr>
            <a:xfrm>
              <a:off x="0" y="161925"/>
              <a:ext cx="11217333" cy="5862127"/>
            </a:xfrm>
            <a:prstGeom prst="rect">
              <a:avLst/>
            </a:prstGeom>
          </p:spPr>
          <p:txBody>
            <a:bodyPr lIns="0" tIns="0" rIns="0" bIns="0" rtlCol="0" anchor="t">
              <a:spAutoFit/>
            </a:bodyPr>
            <a:lstStyle/>
            <a:p>
              <a:pPr>
                <a:lnSpc>
                  <a:spcPts val="11330"/>
                </a:lnSpc>
              </a:pPr>
              <a:r>
                <a:rPr lang="en-US" sz="11000">
                  <a:solidFill>
                    <a:srgbClr val="242725"/>
                  </a:solidFill>
                  <a:latin typeface="Inter Bold"/>
                </a:rPr>
                <a:t>Double</a:t>
              </a:r>
            </a:p>
            <a:p>
              <a:pPr>
                <a:lnSpc>
                  <a:spcPts val="11330"/>
                </a:lnSpc>
              </a:pPr>
              <a:r>
                <a:rPr lang="en-US" sz="11000">
                  <a:solidFill>
                    <a:srgbClr val="242725"/>
                  </a:solidFill>
                  <a:latin typeface="Inter Bold"/>
                </a:rPr>
                <a:t>Exponential</a:t>
              </a:r>
            </a:p>
            <a:p>
              <a:pPr>
                <a:lnSpc>
                  <a:spcPts val="11330"/>
                </a:lnSpc>
              </a:pPr>
              <a:r>
                <a:rPr lang="en-US" sz="11000">
                  <a:solidFill>
                    <a:srgbClr val="242725"/>
                  </a:solidFill>
                  <a:latin typeface="Inter Bold"/>
                </a:rPr>
                <a:t>Smoothing</a:t>
              </a:r>
            </a:p>
          </p:txBody>
        </p:sp>
        <p:sp>
          <p:nvSpPr>
            <p:cNvPr id="10" name="TextBox 10"/>
            <p:cNvSpPr txBox="1"/>
            <p:nvPr/>
          </p:nvSpPr>
          <p:spPr>
            <a:xfrm>
              <a:off x="0" y="6387037"/>
              <a:ext cx="11217333" cy="531482"/>
            </a:xfrm>
            <a:prstGeom prst="rect">
              <a:avLst/>
            </a:prstGeom>
          </p:spPr>
          <p:txBody>
            <a:bodyPr lIns="0" tIns="0" rIns="0" bIns="0" rtlCol="0" anchor="t">
              <a:spAutoFit/>
            </a:bodyPr>
            <a:lstStyle/>
            <a:p>
              <a:pPr>
                <a:lnSpc>
                  <a:spcPts val="3358"/>
                </a:lnSpc>
                <a:spcBef>
                  <a:spcPct val="0"/>
                </a:spcBef>
              </a:pPr>
              <a:r>
                <a:rPr lang="en-US" sz="2398">
                  <a:solidFill>
                    <a:srgbClr val="242725"/>
                  </a:solidFill>
                  <a:latin typeface="Inter"/>
                </a:rPr>
                <a:t>18.11.2191 - MUHAMMAD YAHYA UBAID</a:t>
              </a:r>
            </a:p>
          </p:txBody>
        </p:sp>
      </p:grpSp>
      <p:grpSp>
        <p:nvGrpSpPr>
          <p:cNvPr id="11" name="Group 11"/>
          <p:cNvGrpSpPr/>
          <p:nvPr/>
        </p:nvGrpSpPr>
        <p:grpSpPr>
          <a:xfrm>
            <a:off x="8880435" y="5649903"/>
            <a:ext cx="1122530" cy="112253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sp>
        <p:nvSpPr>
          <p:cNvPr id="13" name="AutoShape 13"/>
          <p:cNvSpPr/>
          <p:nvPr/>
        </p:nvSpPr>
        <p:spPr>
          <a:xfrm>
            <a:off x="-443075" y="9720640"/>
            <a:ext cx="18865925" cy="1140393"/>
          </a:xfrm>
          <a:prstGeom prst="rect">
            <a:avLst/>
          </a:prstGeom>
          <a:solidFill>
            <a:srgbClr val="2ED47B"/>
          </a:solid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1619592" y="-2679621"/>
            <a:ext cx="5359242" cy="535924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D47B"/>
            </a:solidFill>
          </p:spPr>
        </p:sp>
      </p:grpSp>
      <p:grpSp>
        <p:nvGrpSpPr>
          <p:cNvPr id="4" name="Group 4"/>
          <p:cNvGrpSpPr/>
          <p:nvPr/>
        </p:nvGrpSpPr>
        <p:grpSpPr>
          <a:xfrm>
            <a:off x="1028700" y="1274180"/>
            <a:ext cx="9226430" cy="4376114"/>
            <a:chOff x="0" y="0"/>
            <a:chExt cx="12301907" cy="5834818"/>
          </a:xfrm>
        </p:grpSpPr>
        <p:sp>
          <p:nvSpPr>
            <p:cNvPr id="5" name="TextBox 5"/>
            <p:cNvSpPr txBox="1"/>
            <p:nvPr/>
          </p:nvSpPr>
          <p:spPr>
            <a:xfrm>
              <a:off x="0" y="-9525"/>
              <a:ext cx="12301907" cy="4869290"/>
            </a:xfrm>
            <a:prstGeom prst="rect">
              <a:avLst/>
            </a:prstGeom>
          </p:spPr>
          <p:txBody>
            <a:bodyPr lIns="0" tIns="0" rIns="0" bIns="0" rtlCol="0" anchor="t">
              <a:spAutoFit/>
            </a:bodyPr>
            <a:lstStyle/>
            <a:p>
              <a:pPr>
                <a:lnSpc>
                  <a:spcPts val="9599"/>
                </a:lnSpc>
              </a:pPr>
              <a:r>
                <a:rPr lang="en-US" sz="7999">
                  <a:solidFill>
                    <a:srgbClr val="242725"/>
                  </a:solidFill>
                  <a:latin typeface="Inter Bold"/>
                </a:rPr>
                <a:t>Double Exponential Smothing(Holt)</a:t>
              </a:r>
            </a:p>
          </p:txBody>
        </p:sp>
        <p:sp>
          <p:nvSpPr>
            <p:cNvPr id="6" name="TextBox 6"/>
            <p:cNvSpPr txBox="1"/>
            <p:nvPr/>
          </p:nvSpPr>
          <p:spPr>
            <a:xfrm>
              <a:off x="0" y="5203700"/>
              <a:ext cx="12301907" cy="631119"/>
            </a:xfrm>
            <a:prstGeom prst="rect">
              <a:avLst/>
            </a:prstGeom>
          </p:spPr>
          <p:txBody>
            <a:bodyPr lIns="0" tIns="0" rIns="0" bIns="0" rtlCol="0" anchor="t">
              <a:spAutoFit/>
            </a:bodyPr>
            <a:lstStyle/>
            <a:p>
              <a:pPr>
                <a:lnSpc>
                  <a:spcPts val="3920"/>
                </a:lnSpc>
                <a:spcBef>
                  <a:spcPct val="0"/>
                </a:spcBef>
              </a:pPr>
              <a:endParaRPr/>
            </a:p>
          </p:txBody>
        </p:sp>
      </p:grpSp>
      <p:grpSp>
        <p:nvGrpSpPr>
          <p:cNvPr id="7" name="Group 7"/>
          <p:cNvGrpSpPr/>
          <p:nvPr/>
        </p:nvGrpSpPr>
        <p:grpSpPr>
          <a:xfrm>
            <a:off x="1028700" y="6845748"/>
            <a:ext cx="13041025" cy="2412552"/>
            <a:chOff x="0" y="0"/>
            <a:chExt cx="17388034" cy="3216736"/>
          </a:xfrm>
        </p:grpSpPr>
        <p:sp>
          <p:nvSpPr>
            <p:cNvPr id="8" name="TextBox 8"/>
            <p:cNvSpPr txBox="1"/>
            <p:nvPr/>
          </p:nvSpPr>
          <p:spPr>
            <a:xfrm>
              <a:off x="0" y="-66675"/>
              <a:ext cx="17388034" cy="711754"/>
            </a:xfrm>
            <a:prstGeom prst="rect">
              <a:avLst/>
            </a:prstGeom>
          </p:spPr>
          <p:txBody>
            <a:bodyPr lIns="0" tIns="0" rIns="0" bIns="0" rtlCol="0" anchor="t">
              <a:spAutoFit/>
            </a:bodyPr>
            <a:lstStyle/>
            <a:p>
              <a:pPr>
                <a:lnSpc>
                  <a:spcPts val="4480"/>
                </a:lnSpc>
                <a:spcBef>
                  <a:spcPct val="0"/>
                </a:spcBef>
              </a:pPr>
              <a:r>
                <a:rPr lang="en-US" sz="3200" spc="32">
                  <a:solidFill>
                    <a:srgbClr val="242725"/>
                  </a:solidFill>
                  <a:latin typeface="Inter"/>
                </a:rPr>
                <a:t>METODE DUA PARAMETER DARI HOLT</a:t>
              </a:r>
            </a:p>
          </p:txBody>
        </p:sp>
        <p:sp>
          <p:nvSpPr>
            <p:cNvPr id="9" name="TextBox 9"/>
            <p:cNvSpPr txBox="1"/>
            <p:nvPr/>
          </p:nvSpPr>
          <p:spPr>
            <a:xfrm>
              <a:off x="0" y="998078"/>
              <a:ext cx="17388034" cy="2218657"/>
            </a:xfrm>
            <a:prstGeom prst="rect">
              <a:avLst/>
            </a:prstGeom>
          </p:spPr>
          <p:txBody>
            <a:bodyPr lIns="0" tIns="0" rIns="0" bIns="0" rtlCol="0" anchor="t">
              <a:spAutoFit/>
            </a:bodyPr>
            <a:lstStyle/>
            <a:p>
              <a:pPr>
                <a:lnSpc>
                  <a:spcPts val="4480"/>
                </a:lnSpc>
                <a:spcBef>
                  <a:spcPct val="0"/>
                </a:spcBef>
              </a:pPr>
              <a:r>
                <a:rPr lang="en-US" sz="3200">
                  <a:solidFill>
                    <a:srgbClr val="242725"/>
                  </a:solidFill>
                  <a:latin typeface="Inter"/>
                </a:rPr>
                <a:t>Metode ini nilai trend  tidak dimuluskan dengan pemulusan ganda secara langsung, tetapi proses pemulusan trend dilakuakan dengan parameter berbeda dengan parameter pada pemulusan data asli.</a:t>
              </a:r>
            </a:p>
          </p:txBody>
        </p:sp>
      </p:grpSp>
      <p:grpSp>
        <p:nvGrpSpPr>
          <p:cNvPr id="10" name="Group 10"/>
          <p:cNvGrpSpPr/>
          <p:nvPr/>
        </p:nvGrpSpPr>
        <p:grpSpPr>
          <a:xfrm>
            <a:off x="14346723" y="1450399"/>
            <a:ext cx="2912577" cy="3853697"/>
            <a:chOff x="0" y="0"/>
            <a:chExt cx="4589780" cy="4578350"/>
          </a:xfrm>
        </p:grpSpPr>
        <p:sp>
          <p:nvSpPr>
            <p:cNvPr id="11" name="Freeform 11"/>
            <p:cNvSpPr/>
            <p:nvPr/>
          </p:nvSpPr>
          <p:spPr>
            <a:xfrm>
              <a:off x="232345" y="284969"/>
              <a:ext cx="2418937" cy="3183210"/>
            </a:xfrm>
            <a:custGeom>
              <a:avLst/>
              <a:gdLst/>
              <a:ahLst/>
              <a:cxnLst/>
              <a:rect l="l" t="t" r="r" b="b"/>
              <a:pathLst>
                <a:path w="2418937" h="3183210">
                  <a:moveTo>
                    <a:pt x="20688" y="189979"/>
                  </a:moveTo>
                  <a:lnTo>
                    <a:pt x="20688" y="158316"/>
                  </a:lnTo>
                  <a:cubicBezTo>
                    <a:pt x="46947" y="158316"/>
                    <a:pt x="68431" y="129819"/>
                    <a:pt x="68431" y="94990"/>
                  </a:cubicBezTo>
                  <a:cubicBezTo>
                    <a:pt x="68431" y="60160"/>
                    <a:pt x="46947" y="31663"/>
                    <a:pt x="20688" y="31663"/>
                  </a:cubicBezTo>
                  <a:lnTo>
                    <a:pt x="20688" y="0"/>
                  </a:lnTo>
                  <a:cubicBezTo>
                    <a:pt x="60474" y="0"/>
                    <a:pt x="92302" y="42218"/>
                    <a:pt x="92302" y="94990"/>
                  </a:cubicBezTo>
                  <a:cubicBezTo>
                    <a:pt x="92302" y="147762"/>
                    <a:pt x="60474" y="189979"/>
                    <a:pt x="20688" y="189979"/>
                  </a:cubicBezTo>
                  <a:close/>
                  <a:moveTo>
                    <a:pt x="1273125" y="109766"/>
                  </a:moveTo>
                  <a:lnTo>
                    <a:pt x="1273125" y="78103"/>
                  </a:lnTo>
                  <a:lnTo>
                    <a:pt x="1129898" y="78103"/>
                  </a:lnTo>
                  <a:lnTo>
                    <a:pt x="1129898" y="109766"/>
                  </a:lnTo>
                  <a:lnTo>
                    <a:pt x="1273125" y="109766"/>
                  </a:lnTo>
                  <a:close/>
                  <a:moveTo>
                    <a:pt x="1201511" y="3183210"/>
                  </a:moveTo>
                  <a:cubicBezTo>
                    <a:pt x="1241297" y="3183210"/>
                    <a:pt x="1273125" y="3140992"/>
                    <a:pt x="1273125" y="3088220"/>
                  </a:cubicBezTo>
                  <a:lnTo>
                    <a:pt x="1249254" y="3088220"/>
                  </a:lnTo>
                  <a:cubicBezTo>
                    <a:pt x="1249254" y="3123049"/>
                    <a:pt x="1227770" y="3151546"/>
                    <a:pt x="1201511" y="3151546"/>
                  </a:cubicBezTo>
                  <a:cubicBezTo>
                    <a:pt x="1175253" y="3151546"/>
                    <a:pt x="1153769" y="3123049"/>
                    <a:pt x="1153769" y="3088220"/>
                  </a:cubicBezTo>
                  <a:lnTo>
                    <a:pt x="1129898" y="3088220"/>
                  </a:lnTo>
                  <a:cubicBezTo>
                    <a:pt x="1129898" y="3139936"/>
                    <a:pt x="1161726" y="3183210"/>
                    <a:pt x="1201511" y="3183210"/>
                  </a:cubicBezTo>
                  <a:close/>
                  <a:moveTo>
                    <a:pt x="592799" y="2373686"/>
                  </a:moveTo>
                  <a:cubicBezTo>
                    <a:pt x="592799" y="2426458"/>
                    <a:pt x="624627" y="2468676"/>
                    <a:pt x="664412" y="2468676"/>
                  </a:cubicBezTo>
                  <a:lnTo>
                    <a:pt x="664412" y="2437013"/>
                  </a:lnTo>
                  <a:cubicBezTo>
                    <a:pt x="638154" y="2437013"/>
                    <a:pt x="616670" y="2408516"/>
                    <a:pt x="616670" y="2373686"/>
                  </a:cubicBezTo>
                  <a:cubicBezTo>
                    <a:pt x="616670" y="2338857"/>
                    <a:pt x="638154" y="2310360"/>
                    <a:pt x="664412" y="2310360"/>
                  </a:cubicBezTo>
                  <a:lnTo>
                    <a:pt x="664412" y="2278697"/>
                  </a:lnTo>
                  <a:cubicBezTo>
                    <a:pt x="625423" y="2278697"/>
                    <a:pt x="592799" y="2321970"/>
                    <a:pt x="592799" y="2373686"/>
                  </a:cubicBezTo>
                  <a:close/>
                  <a:moveTo>
                    <a:pt x="101054" y="1690816"/>
                  </a:moveTo>
                  <a:lnTo>
                    <a:pt x="117764" y="1667597"/>
                  </a:lnTo>
                  <a:lnTo>
                    <a:pt x="16710" y="1533555"/>
                  </a:lnTo>
                  <a:lnTo>
                    <a:pt x="0" y="1555720"/>
                  </a:lnTo>
                  <a:lnTo>
                    <a:pt x="101054" y="1690816"/>
                  </a:lnTo>
                  <a:close/>
                  <a:moveTo>
                    <a:pt x="2418937" y="874960"/>
                  </a:moveTo>
                  <a:lnTo>
                    <a:pt x="2418937" y="843297"/>
                  </a:lnTo>
                  <a:lnTo>
                    <a:pt x="2275710" y="843297"/>
                  </a:lnTo>
                  <a:lnTo>
                    <a:pt x="2275710" y="874960"/>
                  </a:lnTo>
                  <a:lnTo>
                    <a:pt x="2418937" y="874960"/>
                  </a:lnTo>
                  <a:close/>
                  <a:moveTo>
                    <a:pt x="2311517" y="1617991"/>
                  </a:moveTo>
                  <a:cubicBezTo>
                    <a:pt x="2311517" y="1670763"/>
                    <a:pt x="2343345" y="1712981"/>
                    <a:pt x="2383130" y="1712981"/>
                  </a:cubicBezTo>
                  <a:lnTo>
                    <a:pt x="2383130" y="1681317"/>
                  </a:lnTo>
                  <a:cubicBezTo>
                    <a:pt x="2356872" y="1681317"/>
                    <a:pt x="2335388" y="1652820"/>
                    <a:pt x="2335388" y="1617991"/>
                  </a:cubicBezTo>
                  <a:cubicBezTo>
                    <a:pt x="2335388" y="1583161"/>
                    <a:pt x="2356872" y="1554664"/>
                    <a:pt x="2383130" y="1554664"/>
                  </a:cubicBezTo>
                  <a:lnTo>
                    <a:pt x="2383130" y="1523001"/>
                  </a:lnTo>
                  <a:cubicBezTo>
                    <a:pt x="2344141" y="1523001"/>
                    <a:pt x="2311517" y="1565219"/>
                    <a:pt x="2311517" y="1617991"/>
                  </a:cubicBezTo>
                  <a:close/>
                  <a:moveTo>
                    <a:pt x="1235727" y="855963"/>
                  </a:moveTo>
                  <a:cubicBezTo>
                    <a:pt x="1235727" y="803190"/>
                    <a:pt x="1203899" y="760973"/>
                    <a:pt x="1164113" y="760973"/>
                  </a:cubicBezTo>
                  <a:lnTo>
                    <a:pt x="1164113" y="792636"/>
                  </a:lnTo>
                  <a:cubicBezTo>
                    <a:pt x="1190372" y="792636"/>
                    <a:pt x="1211856" y="821133"/>
                    <a:pt x="1211856" y="855963"/>
                  </a:cubicBezTo>
                  <a:cubicBezTo>
                    <a:pt x="1211856" y="890792"/>
                    <a:pt x="1190372" y="919289"/>
                    <a:pt x="1164113" y="919289"/>
                  </a:cubicBezTo>
                  <a:lnTo>
                    <a:pt x="1164113" y="950952"/>
                  </a:lnTo>
                  <a:cubicBezTo>
                    <a:pt x="1203899" y="950952"/>
                    <a:pt x="1235727" y="907679"/>
                    <a:pt x="1235727" y="855963"/>
                  </a:cubicBezTo>
                  <a:close/>
                  <a:moveTo>
                    <a:pt x="639745" y="758862"/>
                  </a:moveTo>
                  <a:lnTo>
                    <a:pt x="615874" y="758862"/>
                  </a:lnTo>
                  <a:lnTo>
                    <a:pt x="615874" y="948841"/>
                  </a:lnTo>
                  <a:lnTo>
                    <a:pt x="639745" y="948841"/>
                  </a:lnTo>
                  <a:lnTo>
                    <a:pt x="639745" y="758862"/>
                  </a:lnTo>
                  <a:close/>
                  <a:moveTo>
                    <a:pt x="1272329" y="1630656"/>
                  </a:moveTo>
                  <a:lnTo>
                    <a:pt x="1272329" y="1598993"/>
                  </a:lnTo>
                  <a:lnTo>
                    <a:pt x="1129103" y="1598993"/>
                  </a:lnTo>
                  <a:lnTo>
                    <a:pt x="1129103" y="1630656"/>
                  </a:lnTo>
                  <a:lnTo>
                    <a:pt x="1272329" y="1630656"/>
                  </a:lnTo>
                  <a:close/>
                  <a:moveTo>
                    <a:pt x="2418937" y="3149435"/>
                  </a:moveTo>
                  <a:lnTo>
                    <a:pt x="2418937" y="3117772"/>
                  </a:lnTo>
                  <a:lnTo>
                    <a:pt x="2275710" y="3117772"/>
                  </a:lnTo>
                  <a:lnTo>
                    <a:pt x="2275710" y="3149435"/>
                  </a:lnTo>
                  <a:lnTo>
                    <a:pt x="2418937" y="3149435"/>
                  </a:lnTo>
                  <a:close/>
                </a:path>
              </a:pathLst>
            </a:custGeom>
            <a:solidFill>
              <a:srgbClr val="383838"/>
            </a:solidFill>
          </p:spPr>
        </p:sp>
        <p:sp>
          <p:nvSpPr>
            <p:cNvPr id="12" name="Freeform 12"/>
            <p:cNvSpPr/>
            <p:nvPr/>
          </p:nvSpPr>
          <p:spPr>
            <a:xfrm>
              <a:off x="214840" y="284969"/>
              <a:ext cx="2423711" cy="3229649"/>
            </a:xfrm>
            <a:custGeom>
              <a:avLst/>
              <a:gdLst/>
              <a:ahLst/>
              <a:cxnLst/>
              <a:rect l="l" t="t" r="r" b="b"/>
              <a:pathLst>
                <a:path w="2423711" h="3229649">
                  <a:moveTo>
                    <a:pt x="2376764" y="2470787"/>
                  </a:moveTo>
                  <a:lnTo>
                    <a:pt x="2352893" y="2470787"/>
                  </a:lnTo>
                  <a:lnTo>
                    <a:pt x="2352893" y="2280808"/>
                  </a:lnTo>
                  <a:lnTo>
                    <a:pt x="2376764" y="2280808"/>
                  </a:lnTo>
                  <a:lnTo>
                    <a:pt x="2376764" y="2470787"/>
                  </a:lnTo>
                  <a:close/>
                  <a:moveTo>
                    <a:pt x="657250" y="0"/>
                  </a:moveTo>
                  <a:lnTo>
                    <a:pt x="633379" y="0"/>
                  </a:lnTo>
                  <a:lnTo>
                    <a:pt x="633379" y="189979"/>
                  </a:lnTo>
                  <a:lnTo>
                    <a:pt x="657250" y="189979"/>
                  </a:lnTo>
                  <a:lnTo>
                    <a:pt x="657250" y="0"/>
                  </a:lnTo>
                  <a:close/>
                  <a:moveTo>
                    <a:pt x="33419" y="937231"/>
                  </a:moveTo>
                  <a:lnTo>
                    <a:pt x="16710" y="915067"/>
                  </a:lnTo>
                  <a:lnTo>
                    <a:pt x="117764" y="781026"/>
                  </a:lnTo>
                  <a:lnTo>
                    <a:pt x="134474" y="803191"/>
                  </a:lnTo>
                  <a:lnTo>
                    <a:pt x="33419" y="937231"/>
                  </a:lnTo>
                  <a:close/>
                  <a:moveTo>
                    <a:pt x="1729858" y="37996"/>
                  </a:moveTo>
                  <a:lnTo>
                    <a:pt x="1746567" y="15832"/>
                  </a:lnTo>
                  <a:lnTo>
                    <a:pt x="1847622" y="149873"/>
                  </a:lnTo>
                  <a:lnTo>
                    <a:pt x="1830912" y="172037"/>
                  </a:lnTo>
                  <a:lnTo>
                    <a:pt x="1729858" y="37996"/>
                  </a:lnTo>
                  <a:close/>
                  <a:moveTo>
                    <a:pt x="1863536" y="902402"/>
                  </a:moveTo>
                  <a:lnTo>
                    <a:pt x="1839665" y="902402"/>
                  </a:lnTo>
                  <a:cubicBezTo>
                    <a:pt x="1839665" y="867572"/>
                    <a:pt x="1818181" y="839075"/>
                    <a:pt x="1791923" y="839075"/>
                  </a:cubicBezTo>
                  <a:cubicBezTo>
                    <a:pt x="1765664" y="839075"/>
                    <a:pt x="1744180" y="867572"/>
                    <a:pt x="1744180" y="902402"/>
                  </a:cubicBezTo>
                  <a:lnTo>
                    <a:pt x="1720309" y="902402"/>
                  </a:lnTo>
                  <a:cubicBezTo>
                    <a:pt x="1720309" y="849630"/>
                    <a:pt x="1752137" y="807412"/>
                    <a:pt x="1791923" y="807412"/>
                  </a:cubicBezTo>
                  <a:cubicBezTo>
                    <a:pt x="1830912" y="807412"/>
                    <a:pt x="1863536" y="850685"/>
                    <a:pt x="1863536" y="902402"/>
                  </a:cubicBezTo>
                  <a:close/>
                  <a:moveTo>
                    <a:pt x="1180823" y="2460233"/>
                  </a:moveTo>
                  <a:lnTo>
                    <a:pt x="1164113" y="2438068"/>
                  </a:lnTo>
                  <a:lnTo>
                    <a:pt x="1265167" y="2304027"/>
                  </a:lnTo>
                  <a:lnTo>
                    <a:pt x="1281877" y="2326192"/>
                  </a:lnTo>
                  <a:lnTo>
                    <a:pt x="1180823" y="2460233"/>
                  </a:lnTo>
                  <a:close/>
                  <a:moveTo>
                    <a:pt x="82753" y="2469731"/>
                  </a:moveTo>
                  <a:lnTo>
                    <a:pt x="58882" y="2469731"/>
                  </a:lnTo>
                  <a:lnTo>
                    <a:pt x="58882" y="2279752"/>
                  </a:lnTo>
                  <a:lnTo>
                    <a:pt x="82753" y="2279752"/>
                  </a:lnTo>
                  <a:lnTo>
                    <a:pt x="82753" y="2469731"/>
                  </a:lnTo>
                  <a:close/>
                  <a:moveTo>
                    <a:pt x="1803062" y="3229649"/>
                  </a:moveTo>
                  <a:lnTo>
                    <a:pt x="1779191" y="3229649"/>
                  </a:lnTo>
                  <a:lnTo>
                    <a:pt x="1779191" y="3039670"/>
                  </a:lnTo>
                  <a:lnTo>
                    <a:pt x="1803062" y="3039670"/>
                  </a:lnTo>
                  <a:lnTo>
                    <a:pt x="1803062" y="3229649"/>
                  </a:lnTo>
                  <a:close/>
                  <a:moveTo>
                    <a:pt x="143226" y="3182154"/>
                  </a:moveTo>
                  <a:lnTo>
                    <a:pt x="119355" y="3182154"/>
                  </a:lnTo>
                  <a:cubicBezTo>
                    <a:pt x="119355" y="3147325"/>
                    <a:pt x="97871" y="3118827"/>
                    <a:pt x="71613" y="3118827"/>
                  </a:cubicBezTo>
                  <a:cubicBezTo>
                    <a:pt x="45355" y="3118827"/>
                    <a:pt x="23871" y="3147325"/>
                    <a:pt x="23871" y="3182154"/>
                  </a:cubicBezTo>
                  <a:lnTo>
                    <a:pt x="0" y="3182154"/>
                  </a:lnTo>
                  <a:cubicBezTo>
                    <a:pt x="0" y="3129382"/>
                    <a:pt x="31828" y="3087164"/>
                    <a:pt x="71613" y="3087164"/>
                  </a:cubicBezTo>
                  <a:cubicBezTo>
                    <a:pt x="111398" y="3087164"/>
                    <a:pt x="143226" y="3129382"/>
                    <a:pt x="143226" y="3182154"/>
                  </a:cubicBezTo>
                  <a:close/>
                  <a:moveTo>
                    <a:pt x="2322656" y="173092"/>
                  </a:moveTo>
                  <a:lnTo>
                    <a:pt x="2305946" y="150928"/>
                  </a:lnTo>
                  <a:lnTo>
                    <a:pt x="2407001" y="16887"/>
                  </a:lnTo>
                  <a:lnTo>
                    <a:pt x="2423710" y="39051"/>
                  </a:lnTo>
                  <a:lnTo>
                    <a:pt x="2322656" y="173092"/>
                  </a:lnTo>
                  <a:close/>
                  <a:moveTo>
                    <a:pt x="601551" y="3216984"/>
                  </a:moveTo>
                  <a:lnTo>
                    <a:pt x="584841" y="3194819"/>
                  </a:lnTo>
                  <a:lnTo>
                    <a:pt x="685896" y="3060778"/>
                  </a:lnTo>
                  <a:lnTo>
                    <a:pt x="702605" y="3082942"/>
                  </a:lnTo>
                  <a:lnTo>
                    <a:pt x="601551" y="3216984"/>
                  </a:lnTo>
                  <a:close/>
                  <a:moveTo>
                    <a:pt x="1746567" y="1696093"/>
                  </a:moveTo>
                  <a:lnTo>
                    <a:pt x="1729858" y="1673929"/>
                  </a:lnTo>
                  <a:lnTo>
                    <a:pt x="1830912" y="1539888"/>
                  </a:lnTo>
                  <a:lnTo>
                    <a:pt x="1847622" y="1562052"/>
                  </a:lnTo>
                  <a:lnTo>
                    <a:pt x="1746567" y="1696093"/>
                  </a:lnTo>
                  <a:close/>
                  <a:moveTo>
                    <a:pt x="573701" y="1567330"/>
                  </a:moveTo>
                  <a:lnTo>
                    <a:pt x="597573" y="1567330"/>
                  </a:lnTo>
                  <a:cubicBezTo>
                    <a:pt x="597573" y="1602159"/>
                    <a:pt x="619056" y="1630656"/>
                    <a:pt x="645315" y="1630656"/>
                  </a:cubicBezTo>
                  <a:cubicBezTo>
                    <a:pt x="671573" y="1630656"/>
                    <a:pt x="693057" y="1602159"/>
                    <a:pt x="693057" y="1567330"/>
                  </a:cubicBezTo>
                  <a:lnTo>
                    <a:pt x="716928" y="1567330"/>
                  </a:lnTo>
                  <a:cubicBezTo>
                    <a:pt x="716928" y="1620102"/>
                    <a:pt x="685100" y="1662319"/>
                    <a:pt x="645315" y="1662319"/>
                  </a:cubicBezTo>
                  <a:cubicBezTo>
                    <a:pt x="606325" y="1662319"/>
                    <a:pt x="573701" y="1620102"/>
                    <a:pt x="573701" y="1567330"/>
                  </a:cubicBezTo>
                  <a:close/>
                  <a:moveTo>
                    <a:pt x="1863536" y="2421181"/>
                  </a:moveTo>
                  <a:lnTo>
                    <a:pt x="1839665" y="2421181"/>
                  </a:lnTo>
                  <a:cubicBezTo>
                    <a:pt x="1839665" y="2386352"/>
                    <a:pt x="1818181" y="2357855"/>
                    <a:pt x="1791923" y="2357855"/>
                  </a:cubicBezTo>
                  <a:cubicBezTo>
                    <a:pt x="1765664" y="2357855"/>
                    <a:pt x="1744180" y="2386352"/>
                    <a:pt x="1744180" y="2421181"/>
                  </a:cubicBezTo>
                  <a:lnTo>
                    <a:pt x="1720309" y="2421181"/>
                  </a:lnTo>
                  <a:cubicBezTo>
                    <a:pt x="1720309" y="2368409"/>
                    <a:pt x="1752137" y="2326192"/>
                    <a:pt x="1791923" y="2326192"/>
                  </a:cubicBezTo>
                  <a:cubicBezTo>
                    <a:pt x="1831708" y="2326192"/>
                    <a:pt x="1863536" y="2369465"/>
                    <a:pt x="1863536" y="2421181"/>
                  </a:cubicBezTo>
                  <a:close/>
                </a:path>
              </a:pathLst>
            </a:custGeom>
            <a:solidFill>
              <a:srgbClr val="2ED47B"/>
            </a:solidFill>
          </p:spPr>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6345412" y="2055949"/>
            <a:ext cx="5674233" cy="567423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sp>
        <p:nvSpPr>
          <p:cNvPr id="4" name="AutoShape 4"/>
          <p:cNvSpPr/>
          <p:nvPr/>
        </p:nvSpPr>
        <p:spPr>
          <a:xfrm>
            <a:off x="-443075" y="9720640"/>
            <a:ext cx="18865925" cy="1140393"/>
          </a:xfrm>
          <a:prstGeom prst="rect">
            <a:avLst/>
          </a:prstGeom>
          <a:solidFill>
            <a:srgbClr val="2ED47B"/>
          </a:solidFill>
        </p:spPr>
      </p:sp>
      <p:grpSp>
        <p:nvGrpSpPr>
          <p:cNvPr id="5" name="Group 5"/>
          <p:cNvGrpSpPr/>
          <p:nvPr/>
        </p:nvGrpSpPr>
        <p:grpSpPr>
          <a:xfrm>
            <a:off x="14590736" y="615615"/>
            <a:ext cx="2912577" cy="2839113"/>
            <a:chOff x="0" y="0"/>
            <a:chExt cx="4589780" cy="4578350"/>
          </a:xfrm>
        </p:grpSpPr>
        <p:sp>
          <p:nvSpPr>
            <p:cNvPr id="6" name="Freeform 6"/>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7" name="Freeform 7"/>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8" name="Group 8"/>
          <p:cNvGrpSpPr/>
          <p:nvPr/>
        </p:nvGrpSpPr>
        <p:grpSpPr>
          <a:xfrm>
            <a:off x="14590736" y="6649308"/>
            <a:ext cx="2912577" cy="2839113"/>
            <a:chOff x="0" y="0"/>
            <a:chExt cx="4589780" cy="4578350"/>
          </a:xfrm>
        </p:grpSpPr>
        <p:sp>
          <p:nvSpPr>
            <p:cNvPr id="9" name="Freeform 9"/>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0" name="Freeform 10"/>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pic>
        <p:nvPicPr>
          <p:cNvPr id="11" name="Picture 11"/>
          <p:cNvPicPr>
            <a:picLocks noChangeAspect="1"/>
          </p:cNvPicPr>
          <p:nvPr/>
        </p:nvPicPr>
        <p:blipFill>
          <a:blip r:embed="rId2"/>
          <a:srcRect/>
          <a:stretch>
            <a:fillRect/>
          </a:stretch>
        </p:blipFill>
        <p:spPr>
          <a:xfrm>
            <a:off x="566358" y="4291920"/>
            <a:ext cx="6873474" cy="3593974"/>
          </a:xfrm>
          <a:prstGeom prst="rect">
            <a:avLst/>
          </a:prstGeom>
        </p:spPr>
      </p:pic>
      <p:pic>
        <p:nvPicPr>
          <p:cNvPr id="12" name="Picture 12"/>
          <p:cNvPicPr>
            <a:picLocks noChangeAspect="1"/>
          </p:cNvPicPr>
          <p:nvPr/>
        </p:nvPicPr>
        <p:blipFill>
          <a:blip r:embed="rId3"/>
          <a:srcRect/>
          <a:stretch>
            <a:fillRect/>
          </a:stretch>
        </p:blipFill>
        <p:spPr>
          <a:xfrm>
            <a:off x="7662991" y="4291920"/>
            <a:ext cx="6400065" cy="3680037"/>
          </a:xfrm>
          <a:prstGeom prst="rect">
            <a:avLst/>
          </a:prstGeom>
        </p:spPr>
      </p:pic>
      <p:sp>
        <p:nvSpPr>
          <p:cNvPr id="13" name="TextBox 13"/>
          <p:cNvSpPr txBox="1"/>
          <p:nvPr/>
        </p:nvSpPr>
        <p:spPr>
          <a:xfrm>
            <a:off x="566358" y="822979"/>
            <a:ext cx="13896425" cy="1973366"/>
          </a:xfrm>
          <a:prstGeom prst="rect">
            <a:avLst/>
          </a:prstGeom>
        </p:spPr>
        <p:txBody>
          <a:bodyPr lIns="0" tIns="0" rIns="0" bIns="0" rtlCol="0" anchor="t">
            <a:spAutoFit/>
          </a:bodyPr>
          <a:lstStyle/>
          <a:p>
            <a:pPr>
              <a:lnSpc>
                <a:spcPts val="3920"/>
              </a:lnSpc>
              <a:spcBef>
                <a:spcPct val="0"/>
              </a:spcBef>
            </a:pPr>
            <a:r>
              <a:rPr lang="en-US" sz="2800">
                <a:solidFill>
                  <a:srgbClr val="242725"/>
                </a:solidFill>
                <a:latin typeface="Inter"/>
              </a:rPr>
              <a:t>Metode pemulusan eksponensial linier dari Holt pada prinsipnya serupa dengan Brown kecuali bahwa Holt tidak menggunakan rumus pemulusan berganda secara langsung. Sebagai gantinya, Holt memutuskan nilai trend dengan parameter yang berbeda dari dua parameter yang digunakan pada deret yang asli</a:t>
            </a:r>
          </a:p>
        </p:txBody>
      </p:sp>
      <p:sp>
        <p:nvSpPr>
          <p:cNvPr id="14" name="TextBox 14"/>
          <p:cNvSpPr txBox="1"/>
          <p:nvPr/>
        </p:nvSpPr>
        <p:spPr>
          <a:xfrm>
            <a:off x="566358" y="2929160"/>
            <a:ext cx="13896425" cy="984461"/>
          </a:xfrm>
          <a:prstGeom prst="rect">
            <a:avLst/>
          </a:prstGeom>
        </p:spPr>
        <p:txBody>
          <a:bodyPr lIns="0" tIns="0" rIns="0" bIns="0" rtlCol="0" anchor="t">
            <a:spAutoFit/>
          </a:bodyPr>
          <a:lstStyle/>
          <a:p>
            <a:pPr>
              <a:lnSpc>
                <a:spcPts val="3920"/>
              </a:lnSpc>
              <a:spcBef>
                <a:spcPct val="0"/>
              </a:spcBef>
            </a:pPr>
            <a:r>
              <a:rPr lang="en-US" sz="2800">
                <a:solidFill>
                  <a:srgbClr val="242725"/>
                </a:solidFill>
                <a:latin typeface="Inter"/>
              </a:rPr>
              <a:t>Ramalan dari pemulusan eksponensial linier Holt didapat dengan menggunakan tiga persamaan,yaitu: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4396" y="4465546"/>
            <a:ext cx="4565737" cy="456573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pic>
        <p:nvPicPr>
          <p:cNvPr id="4" name="Picture 4"/>
          <p:cNvPicPr>
            <a:picLocks noChangeAspect="1"/>
          </p:cNvPicPr>
          <p:nvPr/>
        </p:nvPicPr>
        <p:blipFill>
          <a:blip r:embed="rId2"/>
          <a:srcRect/>
          <a:stretch>
            <a:fillRect/>
          </a:stretch>
        </p:blipFill>
        <p:spPr>
          <a:xfrm>
            <a:off x="354455" y="4569771"/>
            <a:ext cx="6281547" cy="5150869"/>
          </a:xfrm>
          <a:prstGeom prst="rect">
            <a:avLst/>
          </a:prstGeom>
        </p:spPr>
      </p:pic>
      <p:sp>
        <p:nvSpPr>
          <p:cNvPr id="5" name="AutoShape 5"/>
          <p:cNvSpPr/>
          <p:nvPr/>
        </p:nvSpPr>
        <p:spPr>
          <a:xfrm>
            <a:off x="-443075" y="9720640"/>
            <a:ext cx="18865925" cy="566360"/>
          </a:xfrm>
          <a:prstGeom prst="rect">
            <a:avLst/>
          </a:prstGeom>
          <a:solidFill>
            <a:srgbClr val="2ED47B"/>
          </a:solidFill>
        </p:spPr>
      </p:sp>
      <p:grpSp>
        <p:nvGrpSpPr>
          <p:cNvPr id="6" name="Group 6"/>
          <p:cNvGrpSpPr/>
          <p:nvPr/>
        </p:nvGrpSpPr>
        <p:grpSpPr>
          <a:xfrm>
            <a:off x="3495228" y="3045989"/>
            <a:ext cx="2912577" cy="2839113"/>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pic>
        <p:nvPicPr>
          <p:cNvPr id="9" name="Picture 9"/>
          <p:cNvPicPr>
            <a:picLocks noChangeAspect="1"/>
          </p:cNvPicPr>
          <p:nvPr/>
        </p:nvPicPr>
        <p:blipFill>
          <a:blip r:embed="rId3"/>
          <a:srcRect/>
          <a:stretch>
            <a:fillRect/>
          </a:stretch>
        </p:blipFill>
        <p:spPr>
          <a:xfrm>
            <a:off x="6839842" y="3519049"/>
            <a:ext cx="11017126" cy="2101443"/>
          </a:xfrm>
          <a:prstGeom prst="rect">
            <a:avLst/>
          </a:prstGeom>
        </p:spPr>
      </p:pic>
      <p:pic>
        <p:nvPicPr>
          <p:cNvPr id="10" name="Picture 10"/>
          <p:cNvPicPr>
            <a:picLocks noChangeAspect="1"/>
          </p:cNvPicPr>
          <p:nvPr/>
        </p:nvPicPr>
        <p:blipFill>
          <a:blip r:embed="rId4"/>
          <a:srcRect/>
          <a:stretch>
            <a:fillRect/>
          </a:stretch>
        </p:blipFill>
        <p:spPr>
          <a:xfrm>
            <a:off x="6839842" y="6323890"/>
            <a:ext cx="10655486" cy="2319443"/>
          </a:xfrm>
          <a:prstGeom prst="rect">
            <a:avLst/>
          </a:prstGeom>
        </p:spPr>
      </p:pic>
      <p:sp>
        <p:nvSpPr>
          <p:cNvPr id="11" name="TextBox 11"/>
          <p:cNvSpPr txBox="1"/>
          <p:nvPr/>
        </p:nvSpPr>
        <p:spPr>
          <a:xfrm>
            <a:off x="1028700" y="1288701"/>
            <a:ext cx="12559128" cy="1233991"/>
          </a:xfrm>
          <a:prstGeom prst="rect">
            <a:avLst/>
          </a:prstGeom>
        </p:spPr>
        <p:txBody>
          <a:bodyPr lIns="0" tIns="0" rIns="0" bIns="0" rtlCol="0" anchor="t">
            <a:spAutoFit/>
          </a:bodyPr>
          <a:lstStyle/>
          <a:p>
            <a:pPr>
              <a:lnSpc>
                <a:spcPts val="9600"/>
              </a:lnSpc>
            </a:pPr>
            <a:r>
              <a:rPr lang="en-US" sz="8000">
                <a:solidFill>
                  <a:srgbClr val="242725"/>
                </a:solidFill>
                <a:latin typeface="Inter Bold"/>
              </a:rPr>
              <a:t>Rumus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rot="5400000">
            <a:off x="-9149782" y="8333621"/>
            <a:ext cx="18865925" cy="566360"/>
          </a:xfrm>
          <a:prstGeom prst="rect">
            <a:avLst/>
          </a:prstGeom>
          <a:solidFill>
            <a:srgbClr val="2ED47B"/>
          </a:solidFill>
        </p:spPr>
      </p:sp>
      <p:grpSp>
        <p:nvGrpSpPr>
          <p:cNvPr id="3" name="Group 3"/>
          <p:cNvGrpSpPr/>
          <p:nvPr/>
        </p:nvGrpSpPr>
        <p:grpSpPr>
          <a:xfrm>
            <a:off x="15208466" y="231171"/>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707629" y="7278146"/>
            <a:ext cx="2912577" cy="2839113"/>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TextBox 9"/>
          <p:cNvSpPr txBox="1"/>
          <p:nvPr/>
        </p:nvSpPr>
        <p:spPr>
          <a:xfrm>
            <a:off x="1028700" y="641509"/>
            <a:ext cx="6286500" cy="6408420"/>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Percobaan yang akan digunakan dalam contoh ini adalah jumlah penjualan sampo selama 3 tahun atau 36 bulan.</a:t>
            </a:r>
          </a:p>
        </p:txBody>
      </p:sp>
      <p:pic>
        <p:nvPicPr>
          <p:cNvPr id="10" name="Picture 10"/>
          <p:cNvPicPr>
            <a:picLocks noChangeAspect="1"/>
          </p:cNvPicPr>
          <p:nvPr/>
        </p:nvPicPr>
        <p:blipFill>
          <a:blip r:embed="rId2"/>
          <a:srcRect/>
          <a:stretch>
            <a:fillRect/>
          </a:stretch>
        </p:blipFill>
        <p:spPr>
          <a:xfrm>
            <a:off x="8442918" y="3893344"/>
            <a:ext cx="7672335" cy="470364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rot="5400000">
            <a:off x="-9149782" y="8333621"/>
            <a:ext cx="18865925" cy="566360"/>
          </a:xfrm>
          <a:prstGeom prst="rect">
            <a:avLst/>
          </a:prstGeom>
          <a:solidFill>
            <a:srgbClr val="2ED47B"/>
          </a:solidFill>
        </p:spPr>
      </p:sp>
      <p:grpSp>
        <p:nvGrpSpPr>
          <p:cNvPr id="3" name="Group 3"/>
          <p:cNvGrpSpPr/>
          <p:nvPr/>
        </p:nvGrpSpPr>
        <p:grpSpPr>
          <a:xfrm>
            <a:off x="15208466" y="231171"/>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707629" y="7278146"/>
            <a:ext cx="2912577" cy="2839113"/>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pic>
        <p:nvPicPr>
          <p:cNvPr id="9" name="Picture 9"/>
          <p:cNvPicPr>
            <a:picLocks noChangeAspect="1"/>
          </p:cNvPicPr>
          <p:nvPr/>
        </p:nvPicPr>
        <p:blipFill>
          <a:blip r:embed="rId2"/>
          <a:srcRect/>
          <a:stretch>
            <a:fillRect/>
          </a:stretch>
        </p:blipFill>
        <p:spPr>
          <a:xfrm>
            <a:off x="707629" y="501489"/>
            <a:ext cx="10372125" cy="2298478"/>
          </a:xfrm>
          <a:prstGeom prst="rect">
            <a:avLst/>
          </a:prstGeom>
        </p:spPr>
      </p:pic>
      <p:pic>
        <p:nvPicPr>
          <p:cNvPr id="10" name="Picture 10"/>
          <p:cNvPicPr>
            <a:picLocks noChangeAspect="1"/>
          </p:cNvPicPr>
          <p:nvPr/>
        </p:nvPicPr>
        <p:blipFill>
          <a:blip r:embed="rId3"/>
          <a:srcRect/>
          <a:stretch>
            <a:fillRect/>
          </a:stretch>
        </p:blipFill>
        <p:spPr>
          <a:xfrm>
            <a:off x="4944261" y="3070284"/>
            <a:ext cx="4694755" cy="3637657"/>
          </a:xfrm>
          <a:prstGeom prst="rect">
            <a:avLst/>
          </a:prstGeom>
        </p:spPr>
      </p:pic>
      <p:pic>
        <p:nvPicPr>
          <p:cNvPr id="11" name="Picture 11"/>
          <p:cNvPicPr>
            <a:picLocks noChangeAspect="1"/>
          </p:cNvPicPr>
          <p:nvPr/>
        </p:nvPicPr>
        <p:blipFill>
          <a:blip r:embed="rId4"/>
          <a:srcRect/>
          <a:stretch>
            <a:fillRect/>
          </a:stretch>
        </p:blipFill>
        <p:spPr>
          <a:xfrm>
            <a:off x="10254182" y="5494453"/>
            <a:ext cx="7690918" cy="4622806"/>
          </a:xfrm>
          <a:prstGeom prst="rect">
            <a:avLst/>
          </a:prstGeom>
        </p:spPr>
      </p:pic>
      <p:pic>
        <p:nvPicPr>
          <p:cNvPr id="12" name="Picture 12"/>
          <p:cNvPicPr>
            <a:picLocks noChangeAspect="1"/>
          </p:cNvPicPr>
          <p:nvPr/>
        </p:nvPicPr>
        <p:blipFill>
          <a:blip r:embed="rId5"/>
          <a:srcRect/>
          <a:stretch>
            <a:fillRect/>
          </a:stretch>
        </p:blipFill>
        <p:spPr>
          <a:xfrm>
            <a:off x="10254182" y="2799967"/>
            <a:ext cx="7690918" cy="2683212"/>
          </a:xfrm>
          <a:prstGeom prst="rect">
            <a:avLst/>
          </a:prstGeom>
        </p:spPr>
      </p:pic>
      <p:sp>
        <p:nvSpPr>
          <p:cNvPr id="13" name="TextBox 13"/>
          <p:cNvSpPr txBox="1"/>
          <p:nvPr/>
        </p:nvSpPr>
        <p:spPr>
          <a:xfrm>
            <a:off x="3889628" y="8095942"/>
            <a:ext cx="6018809" cy="975043"/>
          </a:xfrm>
          <a:prstGeom prst="rect">
            <a:avLst/>
          </a:prstGeom>
        </p:spPr>
        <p:txBody>
          <a:bodyPr lIns="0" tIns="0" rIns="0" bIns="0" rtlCol="0" anchor="t">
            <a:spAutoFit/>
          </a:bodyPr>
          <a:lstStyle/>
          <a:p>
            <a:pPr>
              <a:lnSpc>
                <a:spcPts val="3920"/>
              </a:lnSpc>
              <a:spcBef>
                <a:spcPct val="0"/>
              </a:spcBef>
            </a:pPr>
            <a:r>
              <a:rPr lang="en-US" sz="2800">
                <a:solidFill>
                  <a:srgbClr val="242725"/>
                </a:solidFill>
                <a:latin typeface="Inter Bold Italics"/>
              </a:rPr>
              <a:t>Perkiraan sales of shampoo bulan selanjutnya adalah 25,8</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rot="5400000">
            <a:off x="-9149782" y="8333621"/>
            <a:ext cx="18865925" cy="566360"/>
          </a:xfrm>
          <a:prstGeom prst="rect">
            <a:avLst/>
          </a:prstGeom>
          <a:solidFill>
            <a:srgbClr val="2ED47B"/>
          </a:solidFill>
        </p:spPr>
      </p:sp>
      <p:grpSp>
        <p:nvGrpSpPr>
          <p:cNvPr id="3" name="Group 3"/>
          <p:cNvGrpSpPr/>
          <p:nvPr/>
        </p:nvGrpSpPr>
        <p:grpSpPr>
          <a:xfrm>
            <a:off x="15208466" y="231171"/>
            <a:ext cx="2912577" cy="2839113"/>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707629" y="7278146"/>
            <a:ext cx="2912577" cy="2839113"/>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pic>
        <p:nvPicPr>
          <p:cNvPr id="9" name="Picture 9"/>
          <p:cNvPicPr>
            <a:picLocks noChangeAspect="1"/>
          </p:cNvPicPr>
          <p:nvPr/>
        </p:nvPicPr>
        <p:blipFill>
          <a:blip r:embed="rId2"/>
          <a:srcRect/>
          <a:stretch>
            <a:fillRect/>
          </a:stretch>
        </p:blipFill>
        <p:spPr>
          <a:xfrm>
            <a:off x="4944261" y="3070284"/>
            <a:ext cx="4694755" cy="3637657"/>
          </a:xfrm>
          <a:prstGeom prst="rect">
            <a:avLst/>
          </a:prstGeom>
        </p:spPr>
      </p:pic>
      <p:pic>
        <p:nvPicPr>
          <p:cNvPr id="10" name="Picture 10"/>
          <p:cNvPicPr>
            <a:picLocks noChangeAspect="1"/>
          </p:cNvPicPr>
          <p:nvPr/>
        </p:nvPicPr>
        <p:blipFill>
          <a:blip r:embed="rId3"/>
          <a:srcRect/>
          <a:stretch>
            <a:fillRect/>
          </a:stretch>
        </p:blipFill>
        <p:spPr>
          <a:xfrm>
            <a:off x="1028700" y="536766"/>
            <a:ext cx="10368167" cy="2263201"/>
          </a:xfrm>
          <a:prstGeom prst="rect">
            <a:avLst/>
          </a:prstGeom>
        </p:spPr>
      </p:pic>
      <p:pic>
        <p:nvPicPr>
          <p:cNvPr id="11" name="Picture 11"/>
          <p:cNvPicPr>
            <a:picLocks noChangeAspect="1"/>
          </p:cNvPicPr>
          <p:nvPr/>
        </p:nvPicPr>
        <p:blipFill>
          <a:blip r:embed="rId4"/>
          <a:srcRect/>
          <a:stretch>
            <a:fillRect/>
          </a:stretch>
        </p:blipFill>
        <p:spPr>
          <a:xfrm>
            <a:off x="10730728" y="3070284"/>
            <a:ext cx="7240042" cy="7046974"/>
          </a:xfrm>
          <a:prstGeom prst="rect">
            <a:avLst/>
          </a:prstGeom>
        </p:spPr>
      </p:pic>
      <p:sp>
        <p:nvSpPr>
          <p:cNvPr id="12" name="TextBox 12"/>
          <p:cNvSpPr txBox="1"/>
          <p:nvPr/>
        </p:nvSpPr>
        <p:spPr>
          <a:xfrm>
            <a:off x="3889628" y="7851070"/>
            <a:ext cx="6018809" cy="1464786"/>
          </a:xfrm>
          <a:prstGeom prst="rect">
            <a:avLst/>
          </a:prstGeom>
        </p:spPr>
        <p:txBody>
          <a:bodyPr lIns="0" tIns="0" rIns="0" bIns="0" rtlCol="0" anchor="t">
            <a:spAutoFit/>
          </a:bodyPr>
          <a:lstStyle/>
          <a:p>
            <a:pPr>
              <a:lnSpc>
                <a:spcPts val="3920"/>
              </a:lnSpc>
            </a:pPr>
            <a:r>
              <a:rPr lang="en-US" sz="2800">
                <a:solidFill>
                  <a:srgbClr val="242725"/>
                </a:solidFill>
                <a:latin typeface="Inter Bold Italics"/>
              </a:rPr>
              <a:t>Perkiraan sales of shampoo bulan selanjutnya adalah 75,6</a:t>
            </a:r>
          </a:p>
          <a:p>
            <a:pPr>
              <a:lnSpc>
                <a:spcPts val="3920"/>
              </a:lnSpc>
              <a:spcBef>
                <a:spcPct val="0"/>
              </a:spcBef>
            </a:pPr>
            <a:r>
              <a:rPr lang="en-US" sz="2800">
                <a:solidFill>
                  <a:srgbClr val="242725"/>
                </a:solidFill>
                <a:latin typeface="Inter Bold Italics"/>
              </a:rPr>
              <a:t>dan seterusnya....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3977450" y="-3047578"/>
            <a:ext cx="5112191" cy="511219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grpSp>
        <p:nvGrpSpPr>
          <p:cNvPr id="4" name="Group 4"/>
          <p:cNvGrpSpPr/>
          <p:nvPr/>
        </p:nvGrpSpPr>
        <p:grpSpPr>
          <a:xfrm>
            <a:off x="11291477" y="8896289"/>
            <a:ext cx="5112191" cy="511219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5"/>
              </a:srgbClr>
            </a:solidFill>
          </p:spPr>
        </p:sp>
      </p:grpSp>
      <p:grpSp>
        <p:nvGrpSpPr>
          <p:cNvPr id="6" name="Group 6"/>
          <p:cNvGrpSpPr/>
          <p:nvPr/>
        </p:nvGrpSpPr>
        <p:grpSpPr>
          <a:xfrm>
            <a:off x="16719101" y="8356089"/>
            <a:ext cx="540199" cy="540199"/>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D47B"/>
            </a:solidFill>
          </p:spPr>
        </p:sp>
      </p:grpSp>
      <p:grpSp>
        <p:nvGrpSpPr>
          <p:cNvPr id="8" name="Group 8"/>
          <p:cNvGrpSpPr/>
          <p:nvPr/>
        </p:nvGrpSpPr>
        <p:grpSpPr>
          <a:xfrm>
            <a:off x="16533546" y="1196923"/>
            <a:ext cx="2912577" cy="2839113"/>
            <a:chOff x="0" y="0"/>
            <a:chExt cx="4589780" cy="4578350"/>
          </a:xfrm>
        </p:grpSpPr>
        <p:sp>
          <p:nvSpPr>
            <p:cNvPr id="9" name="Freeform 9"/>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0" name="Freeform 10"/>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11" name="Group 11"/>
          <p:cNvGrpSpPr/>
          <p:nvPr/>
        </p:nvGrpSpPr>
        <p:grpSpPr>
          <a:xfrm>
            <a:off x="10640740" y="8513960"/>
            <a:ext cx="2912577" cy="2839113"/>
            <a:chOff x="0" y="0"/>
            <a:chExt cx="4589780" cy="4578350"/>
          </a:xfrm>
        </p:grpSpPr>
        <p:sp>
          <p:nvSpPr>
            <p:cNvPr id="12" name="Freeform 12"/>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3" name="Freeform 13"/>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pic>
        <p:nvPicPr>
          <p:cNvPr id="14" name="Picture 14"/>
          <p:cNvPicPr>
            <a:picLocks noChangeAspect="1"/>
          </p:cNvPicPr>
          <p:nvPr/>
        </p:nvPicPr>
        <p:blipFill>
          <a:blip r:embed="rId2"/>
          <a:srcRect/>
          <a:stretch>
            <a:fillRect/>
          </a:stretch>
        </p:blipFill>
        <p:spPr>
          <a:xfrm>
            <a:off x="481931" y="446241"/>
            <a:ext cx="10368167" cy="2340575"/>
          </a:xfrm>
          <a:prstGeom prst="rect">
            <a:avLst/>
          </a:prstGeom>
        </p:spPr>
      </p:pic>
      <p:pic>
        <p:nvPicPr>
          <p:cNvPr id="15" name="Picture 15"/>
          <p:cNvPicPr>
            <a:picLocks noChangeAspect="1"/>
          </p:cNvPicPr>
          <p:nvPr/>
        </p:nvPicPr>
        <p:blipFill>
          <a:blip r:embed="rId3"/>
          <a:srcRect/>
          <a:stretch>
            <a:fillRect/>
          </a:stretch>
        </p:blipFill>
        <p:spPr>
          <a:xfrm>
            <a:off x="4574219" y="3070358"/>
            <a:ext cx="10364206" cy="2382799"/>
          </a:xfrm>
          <a:prstGeom prst="rect">
            <a:avLst/>
          </a:prstGeom>
        </p:spPr>
      </p:pic>
      <p:pic>
        <p:nvPicPr>
          <p:cNvPr id="16" name="Picture 16"/>
          <p:cNvPicPr>
            <a:picLocks noChangeAspect="1"/>
          </p:cNvPicPr>
          <p:nvPr/>
        </p:nvPicPr>
        <p:blipFill>
          <a:blip r:embed="rId4"/>
          <a:srcRect/>
          <a:stretch>
            <a:fillRect/>
          </a:stretch>
        </p:blipFill>
        <p:spPr>
          <a:xfrm rot="-5902331">
            <a:off x="2133632" y="3227704"/>
            <a:ext cx="2190063" cy="1616664"/>
          </a:xfrm>
          <a:prstGeom prst="rect">
            <a:avLst/>
          </a:prstGeom>
        </p:spPr>
      </p:pic>
      <p:pic>
        <p:nvPicPr>
          <p:cNvPr id="17" name="Picture 17"/>
          <p:cNvPicPr>
            <a:picLocks noChangeAspect="1"/>
          </p:cNvPicPr>
          <p:nvPr/>
        </p:nvPicPr>
        <p:blipFill>
          <a:blip r:embed="rId5"/>
          <a:srcRect/>
          <a:stretch>
            <a:fillRect/>
          </a:stretch>
        </p:blipFill>
        <p:spPr>
          <a:xfrm>
            <a:off x="6895094" y="7164690"/>
            <a:ext cx="10364206" cy="2382799"/>
          </a:xfrm>
          <a:prstGeom prst="rect">
            <a:avLst/>
          </a:prstGeom>
        </p:spPr>
      </p:pic>
      <p:grpSp>
        <p:nvGrpSpPr>
          <p:cNvPr id="18" name="Group 18"/>
          <p:cNvGrpSpPr/>
          <p:nvPr/>
        </p:nvGrpSpPr>
        <p:grpSpPr>
          <a:xfrm>
            <a:off x="10101676" y="5143500"/>
            <a:ext cx="142048" cy="1945459"/>
            <a:chOff x="0" y="0"/>
            <a:chExt cx="189398" cy="2593945"/>
          </a:xfrm>
        </p:grpSpPr>
        <p:sp>
          <p:nvSpPr>
            <p:cNvPr id="19" name="TextBox 19"/>
            <p:cNvSpPr txBox="1"/>
            <p:nvPr/>
          </p:nvSpPr>
          <p:spPr>
            <a:xfrm>
              <a:off x="0" y="276225"/>
              <a:ext cx="189398" cy="1279948"/>
            </a:xfrm>
            <a:prstGeom prst="rect">
              <a:avLst/>
            </a:prstGeom>
          </p:spPr>
          <p:txBody>
            <a:bodyPr lIns="0" tIns="0" rIns="0" bIns="0" rtlCol="0" anchor="t">
              <a:spAutoFit/>
            </a:bodyPr>
            <a:lstStyle/>
            <a:p>
              <a:pPr algn="ctr">
                <a:lnSpc>
                  <a:spcPts val="2100"/>
                </a:lnSpc>
              </a:pPr>
              <a:r>
                <a:rPr lang="en-US" sz="4200">
                  <a:solidFill>
                    <a:srgbClr val="000000"/>
                  </a:solidFill>
                  <a:latin typeface="Open Sans"/>
                </a:rPr>
                <a:t>.</a:t>
              </a:r>
            </a:p>
            <a:p>
              <a:pPr algn="ctr">
                <a:lnSpc>
                  <a:spcPts val="2100"/>
                </a:lnSpc>
              </a:pPr>
              <a:r>
                <a:rPr lang="en-US" sz="4200">
                  <a:solidFill>
                    <a:srgbClr val="000000"/>
                  </a:solidFill>
                  <a:latin typeface="Open Sans"/>
                </a:rPr>
                <a:t>.</a:t>
              </a:r>
            </a:p>
            <a:p>
              <a:pPr algn="ctr">
                <a:lnSpc>
                  <a:spcPts val="2100"/>
                </a:lnSpc>
              </a:pPr>
              <a:r>
                <a:rPr lang="en-US" sz="4200">
                  <a:solidFill>
                    <a:srgbClr val="000000"/>
                  </a:solidFill>
                  <a:latin typeface="Open Sans"/>
                </a:rPr>
                <a:t>.</a:t>
              </a:r>
            </a:p>
          </p:txBody>
        </p:sp>
        <p:sp>
          <p:nvSpPr>
            <p:cNvPr id="20" name="TextBox 20"/>
            <p:cNvSpPr txBox="1"/>
            <p:nvPr/>
          </p:nvSpPr>
          <p:spPr>
            <a:xfrm>
              <a:off x="0" y="1313996"/>
              <a:ext cx="189398" cy="1279948"/>
            </a:xfrm>
            <a:prstGeom prst="rect">
              <a:avLst/>
            </a:prstGeom>
          </p:spPr>
          <p:txBody>
            <a:bodyPr lIns="0" tIns="0" rIns="0" bIns="0" rtlCol="0" anchor="t">
              <a:spAutoFit/>
            </a:bodyPr>
            <a:lstStyle/>
            <a:p>
              <a:pPr algn="ctr">
                <a:lnSpc>
                  <a:spcPts val="2100"/>
                </a:lnSpc>
              </a:pPr>
              <a:r>
                <a:rPr lang="en-US" sz="4200">
                  <a:solidFill>
                    <a:srgbClr val="000000"/>
                  </a:solidFill>
                  <a:latin typeface="Open Sans"/>
                </a:rPr>
                <a:t>.</a:t>
              </a:r>
            </a:p>
            <a:p>
              <a:pPr algn="ctr">
                <a:lnSpc>
                  <a:spcPts val="2100"/>
                </a:lnSpc>
              </a:pPr>
              <a:r>
                <a:rPr lang="en-US" sz="4200">
                  <a:solidFill>
                    <a:srgbClr val="000000"/>
                  </a:solidFill>
                  <a:latin typeface="Open Sans"/>
                </a:rPr>
                <a:t>.</a:t>
              </a:r>
            </a:p>
            <a:p>
              <a:pPr algn="ctr">
                <a:lnSpc>
                  <a:spcPts val="2100"/>
                </a:lnSpc>
              </a:pPr>
              <a:r>
                <a:rPr lang="en-US" sz="4200">
                  <a:solidFill>
                    <a:srgbClr val="000000"/>
                  </a:solidFill>
                  <a:latin typeface="Open Sans"/>
                </a:rPr>
                <a:t>.</a:t>
              </a:r>
            </a:p>
          </p:txBody>
        </p:sp>
      </p:grpSp>
      <p:sp>
        <p:nvSpPr>
          <p:cNvPr id="21" name="TextBox 21"/>
          <p:cNvSpPr txBox="1"/>
          <p:nvPr/>
        </p:nvSpPr>
        <p:spPr>
          <a:xfrm>
            <a:off x="481931" y="6999499"/>
            <a:ext cx="6018809" cy="2934017"/>
          </a:xfrm>
          <a:prstGeom prst="rect">
            <a:avLst/>
          </a:prstGeom>
        </p:spPr>
        <p:txBody>
          <a:bodyPr lIns="0" tIns="0" rIns="0" bIns="0" rtlCol="0" anchor="t">
            <a:spAutoFit/>
          </a:bodyPr>
          <a:lstStyle/>
          <a:p>
            <a:pPr>
              <a:lnSpc>
                <a:spcPts val="3920"/>
              </a:lnSpc>
            </a:pPr>
            <a:r>
              <a:rPr lang="en-US" sz="2800">
                <a:solidFill>
                  <a:srgbClr val="242725"/>
                </a:solidFill>
                <a:latin typeface="Inter Bold Italics"/>
              </a:rPr>
              <a:t>Sampai pada perkiraan sales of shampoo pada bulan ke - 37 adalah 671,7</a:t>
            </a:r>
          </a:p>
          <a:p>
            <a:pPr>
              <a:lnSpc>
                <a:spcPts val="3920"/>
              </a:lnSpc>
            </a:pPr>
            <a:endParaRPr lang="en-US" sz="2800">
              <a:solidFill>
                <a:srgbClr val="242725"/>
              </a:solidFill>
              <a:latin typeface="Inter Bold Italics"/>
            </a:endParaRPr>
          </a:p>
          <a:p>
            <a:pPr>
              <a:lnSpc>
                <a:spcPts val="3920"/>
              </a:lnSpc>
              <a:spcBef>
                <a:spcPct val="0"/>
              </a:spcBef>
            </a:pPr>
            <a:r>
              <a:rPr lang="en-US" sz="2800">
                <a:solidFill>
                  <a:srgbClr val="242725"/>
                </a:solidFill>
                <a:latin typeface="Inter Bold Italics"/>
              </a:rPr>
              <a:t>sesuai dengan perkiraan yang dilakukan di kode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Words>
  <Application>Microsoft Office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Inter Bold</vt:lpstr>
      <vt:lpstr>Calibri</vt:lpstr>
      <vt:lpstr>Inter Bold Italics</vt:lpstr>
      <vt:lpstr>Open Sans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Exponential Smoothing</dc:title>
  <cp:lastModifiedBy>Muhammad Yahya Ubaid</cp:lastModifiedBy>
  <cp:revision>1</cp:revision>
  <dcterms:created xsi:type="dcterms:W3CDTF">2006-08-16T00:00:00Z</dcterms:created>
  <dcterms:modified xsi:type="dcterms:W3CDTF">2020-07-09T15:22:16Z</dcterms:modified>
  <dc:identifier>DAEBM_6mkiM</dc:identifier>
</cp:coreProperties>
</file>