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/>
    <p:restoredTop sz="94656"/>
  </p:normalViewPr>
  <p:slideViewPr>
    <p:cSldViewPr snapToGrid="0">
      <p:cViewPr varScale="1">
        <p:scale>
          <a:sx n="84" d="100"/>
          <a:sy n="84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A678-9D07-E8B0-8A7D-2B724F4E8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5F25B-3794-08EC-A916-63A8D7E36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Multi-Objective Transshipment Challenge</a:t>
            </a:r>
          </a:p>
        </p:txBody>
      </p:sp>
    </p:spTree>
    <p:extLst>
      <p:ext uri="{BB962C8B-B14F-4D97-AF65-F5344CB8AC3E}">
        <p14:creationId xmlns:p14="http://schemas.microsoft.com/office/powerpoint/2010/main" val="280158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1B3F-8DF4-1605-4E3A-AEE72CC9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3440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71A3-212B-9241-BDAB-024ECBF6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The Candy Kingdom is preparing for its annual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Gumball Gala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and logistics are getting sticky! Fortunately, your candy shop has been contracted to service the kingdom! A giant stockpile of gumballs has been secured at the central hub and your job is to route them to a variety of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candy dispensary locations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scattered across the kingdom</a:t>
            </a:r>
          </a:p>
          <a:p>
            <a:pPr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But this isn't just any shipment: you are a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Candy Supply Optimization Specialist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, and your task is to develop a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Multiple Objective Linear Program (MOLP)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to deliver all the gumballs efficiently, ethically, and eco-consciously.</a:t>
            </a:r>
          </a:p>
        </p:txBody>
      </p:sp>
    </p:spTree>
    <p:extLst>
      <p:ext uri="{BB962C8B-B14F-4D97-AF65-F5344CB8AC3E}">
        <p14:creationId xmlns:p14="http://schemas.microsoft.com/office/powerpoint/2010/main" val="114465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F37A-3951-07D0-493D-CDF7C498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C4A5-ED73-20D2-1B0E-467F8395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344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777D-7780-0BAD-1A55-08E2F527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Formulate a MOLP model that determines how much candy should be transported along each route,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ALL DEMAND MUST BE FULLY MET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</a:rPr>
              <a:t> while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balancing the following competing goals:</a:t>
            </a: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Minimize total transportation cost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Minimize total distance traveled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Maximize eco-friendliness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(favor green transport like wind-powered ships or electric trucks)</a:t>
            </a:r>
          </a:p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Minimize congestion levels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(avoid overused routes when possible)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105CC-6B2F-D3A1-7C1B-3DAB89035F9D}"/>
              </a:ext>
            </a:extLst>
          </p:cNvPr>
          <p:cNvSpPr txBox="1"/>
          <p:nvPr/>
        </p:nvSpPr>
        <p:spPr>
          <a:xfrm>
            <a:off x="2034540" y="5967829"/>
            <a:ext cx="827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u="none" strike="noStrike" dirty="0">
                <a:solidFill>
                  <a:srgbClr val="000000"/>
                </a:solidFill>
                <a:effectLst/>
                <a:latin typeface="-webkit-standard"/>
              </a:rPr>
              <a:t>*For this module, </a:t>
            </a:r>
            <a:r>
              <a:rPr lang="en-US" b="1" i="1" u="none" strike="noStrike" dirty="0">
                <a:solidFill>
                  <a:srgbClr val="000000"/>
                </a:solidFill>
                <a:effectLst/>
              </a:rPr>
              <a:t>assume each objective is equally weighted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-webkit-standard"/>
              </a:rPr>
              <a:t> in your base model. Later scenarios will explore how different priorities affect outcomes.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976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D1CA-13E7-4CEE-19C5-E1EF20D47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23B3-0955-897C-0631-CC618BD7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3440"/>
          </a:xfrm>
        </p:spPr>
        <p:txBody>
          <a:bodyPr/>
          <a:lstStyle/>
          <a:p>
            <a:r>
              <a:rPr lang="en-US" dirty="0"/>
              <a:t>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4084-32F8-4A2E-1ABC-15A945F7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2286000"/>
            <a:ext cx="3688080" cy="28041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Module10_Locations.csv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location_id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</a:rPr>
              <a:t>location_name</a:t>
            </a:r>
            <a:endParaRPr lang="en-US" i="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</a:rPr>
              <a:t>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atitude</a:t>
            </a:r>
            <a:endParaRPr lang="en-US" i="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</a:rPr>
              <a:t>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ongitude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</a:rPr>
              <a:t>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upply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</a:rPr>
              <a:t>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AE223B-0A5A-B50A-EEE6-159320627EAA}"/>
              </a:ext>
            </a:extLst>
          </p:cNvPr>
          <p:cNvSpPr txBox="1">
            <a:spLocks/>
          </p:cNvSpPr>
          <p:nvPr/>
        </p:nvSpPr>
        <p:spPr>
          <a:xfrm>
            <a:off x="6568440" y="2286000"/>
            <a:ext cx="3688080" cy="2804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>
                <a:solidFill>
                  <a:srgbClr val="000000"/>
                </a:solidFill>
              </a:rPr>
              <a:t>Module10_Connections.csv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</a:rPr>
              <a:t>from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</a:rPr>
              <a:t>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</a:rPr>
              <a:t>cost_per_unit_shipped</a:t>
            </a:r>
            <a:endParaRPr lang="en-US" i="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</a:rPr>
              <a:t>transportation_method</a:t>
            </a:r>
            <a:endParaRPr lang="en-US" i="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000000"/>
                </a:solidFill>
              </a:rPr>
              <a:t>congestion_level</a:t>
            </a:r>
            <a:endParaRPr 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22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1F7F14B-ED51-4057-8897-4FC72CA2B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B287-2EE3-9CAA-38DE-0A78842B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191B0E"/>
                </a:solidFill>
              </a:rPr>
              <a:t>Needed Transformations -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5519-6205-5583-F5DC-1DFCEB32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64971"/>
            <a:ext cx="4010296" cy="34725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91B0E"/>
                </a:solidFill>
              </a:rPr>
              <a:t>For each arc, calculate the Euclidean distance using the longitude and latitude of the ”from” node and the “to” node</a:t>
            </a:r>
          </a:p>
          <a:p>
            <a:endParaRPr lang="en-US" sz="2400" dirty="0">
              <a:solidFill>
                <a:srgbClr val="191B0E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9CB4F78-37FA-4A6C-B624-E7F7D691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Euclidean Distance: Advantages &amp; Limitations | BotPenguin">
            <a:extLst>
              <a:ext uri="{FF2B5EF4-FFF2-40B4-BE49-F238E27FC236}">
                <a16:creationId xmlns:a16="http://schemas.microsoft.com/office/drawing/2014/main" id="{9BF22880-98C4-8083-8E12-4E88BD284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83" y="741296"/>
            <a:ext cx="5384074" cy="538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21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2220-1FA4-AB0A-6796-314A8F2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Transformations – Eco-Friendly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D057-F6D7-9487-FA38-77B2ECF4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529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the transportation method into a binary variable</a:t>
            </a:r>
          </a:p>
          <a:p>
            <a:r>
              <a:rPr lang="en-US" dirty="0"/>
              <a:t>Eco-Friendly Alternatives</a:t>
            </a:r>
          </a:p>
          <a:p>
            <a:pPr lvl="1"/>
            <a:r>
              <a:rPr lang="en-US" dirty="0"/>
              <a:t>Electric/Hybrid Trucks</a:t>
            </a:r>
          </a:p>
          <a:p>
            <a:pPr lvl="1"/>
            <a:r>
              <a:rPr lang="en-US" dirty="0"/>
              <a:t>Electrified Rail</a:t>
            </a:r>
          </a:p>
          <a:p>
            <a:pPr lvl="1"/>
            <a:r>
              <a:rPr lang="en-US" dirty="0"/>
              <a:t>Wind-powered Ships</a:t>
            </a:r>
          </a:p>
          <a:p>
            <a:pPr lvl="1"/>
            <a:r>
              <a:rPr lang="en-US" dirty="0"/>
              <a:t>Slow Steaming Cargo Ships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65141B-3312-AB29-8A5A-1F51C7FD063C}"/>
              </a:ext>
            </a:extLst>
          </p:cNvPr>
          <p:cNvSpPr txBox="1">
            <a:spLocks/>
          </p:cNvSpPr>
          <p:nvPr/>
        </p:nvSpPr>
        <p:spPr>
          <a:xfrm>
            <a:off x="6096000" y="2674620"/>
            <a:ext cx="5120640" cy="252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Eco-Friendly Methods</a:t>
            </a:r>
          </a:p>
          <a:p>
            <a:pPr lvl="1"/>
            <a:r>
              <a:rPr lang="en-US" dirty="0"/>
              <a:t>Diesel Trucks</a:t>
            </a:r>
          </a:p>
          <a:p>
            <a:pPr lvl="1"/>
            <a:r>
              <a:rPr lang="en-US" dirty="0"/>
              <a:t>Diesel Rail</a:t>
            </a:r>
          </a:p>
          <a:p>
            <a:pPr lvl="1"/>
            <a:r>
              <a:rPr lang="en-US" dirty="0"/>
              <a:t>Air Freight</a:t>
            </a:r>
          </a:p>
          <a:p>
            <a:pPr lvl="1"/>
            <a:r>
              <a:rPr lang="en-US" dirty="0"/>
              <a:t>Cargo Ships (Heavy Fuel Oil)</a:t>
            </a:r>
          </a:p>
        </p:txBody>
      </p:sp>
    </p:spTree>
    <p:extLst>
      <p:ext uri="{BB962C8B-B14F-4D97-AF65-F5344CB8AC3E}">
        <p14:creationId xmlns:p14="http://schemas.microsoft.com/office/powerpoint/2010/main" val="401264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108E-7722-5B33-A66D-F45232D7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4945-815E-F279-2C05-2292D0DF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Transformations - Congestion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291E-9C43-1F87-7DC7-428AB57F3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the congestion level provided to a binary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a congestion level &gt;= 70 is high congestion (1) otherwise low congestion (0)</a:t>
            </a:r>
          </a:p>
        </p:txBody>
      </p:sp>
    </p:spTree>
    <p:extLst>
      <p:ext uri="{BB962C8B-B14F-4D97-AF65-F5344CB8AC3E}">
        <p14:creationId xmlns:p14="http://schemas.microsoft.com/office/powerpoint/2010/main" val="16175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B55B-EA40-8387-BF40-7863483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Hints/Advice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283F-895A-7598-3516-8EFE6B27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18360"/>
          </a:xfrm>
        </p:spPr>
        <p:txBody>
          <a:bodyPr/>
          <a:lstStyle/>
          <a:p>
            <a:r>
              <a:rPr lang="en-US" dirty="0"/>
              <a:t>Review the Transshipment model formulation we previously covered in class</a:t>
            </a:r>
          </a:p>
          <a:p>
            <a:r>
              <a:rPr lang="en-US" dirty="0"/>
              <a:t>Get your data together with all transformations prior to solving any objective</a:t>
            </a:r>
          </a:p>
          <a:p>
            <a:r>
              <a:rPr lang="en-US" dirty="0"/>
              <a:t>Start with an objective we’ve done prior, the </a:t>
            </a:r>
            <a:r>
              <a:rPr lang="en-US" dirty="0" err="1"/>
              <a:t>cost_per_unit_shipped</a:t>
            </a:r>
            <a:r>
              <a:rPr lang="en-US" dirty="0"/>
              <a:t> field</a:t>
            </a:r>
          </a:p>
          <a:p>
            <a:r>
              <a:rPr lang="en-US" dirty="0"/>
              <a:t>Your model will likely look like the original Transshipment problem with a table like the class example to be able to apply weights &amp; deviations for MINIMAX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FFC6A-FFB2-3416-E024-D8734808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1" y="4728210"/>
            <a:ext cx="9934277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779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404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-webkit-standard</vt:lpstr>
      <vt:lpstr>Arial</vt:lpstr>
      <vt:lpstr>Franklin Gothic Book</vt:lpstr>
      <vt:lpstr>Crop</vt:lpstr>
      <vt:lpstr>Module 10</vt:lpstr>
      <vt:lpstr>Scenario</vt:lpstr>
      <vt:lpstr>Objective</vt:lpstr>
      <vt:lpstr>Your Data</vt:lpstr>
      <vt:lpstr>Needed Transformations - Distance</vt:lpstr>
      <vt:lpstr>Needed Transformations – Eco-Friendly</vt:lpstr>
      <vt:lpstr>Needed Transformations - Congestion</vt:lpstr>
      <vt:lpstr>Hints/Advice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Harris</dc:creator>
  <cp:lastModifiedBy>Ryan Harris</cp:lastModifiedBy>
  <cp:revision>1</cp:revision>
  <dcterms:created xsi:type="dcterms:W3CDTF">2025-04-16T11:40:38Z</dcterms:created>
  <dcterms:modified xsi:type="dcterms:W3CDTF">2025-04-16T12:11:02Z</dcterms:modified>
</cp:coreProperties>
</file>