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 id="2147483759" r:id="rId2"/>
    <p:sldMasterId id="2147483771" r:id="rId3"/>
    <p:sldMasterId id="2147483783" r:id="rId4"/>
    <p:sldMasterId id="2147483801" r:id="rId5"/>
    <p:sldMasterId id="2147483813" r:id="rId6"/>
  </p:sldMasterIdLst>
  <p:sldIdLst>
    <p:sldId id="256" r:id="rId7"/>
    <p:sldId id="269" r:id="rId8"/>
    <p:sldId id="263" r:id="rId9"/>
    <p:sldId id="258" r:id="rId10"/>
    <p:sldId id="259" r:id="rId11"/>
    <p:sldId id="271" r:id="rId12"/>
    <p:sldId id="266" r:id="rId13"/>
    <p:sldId id="267" r:id="rId14"/>
    <p:sldId id="262" r:id="rId15"/>
    <p:sldId id="264" r:id="rId16"/>
    <p:sldId id="265" r:id="rId17"/>
    <p:sldId id="272"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87" d="100"/>
          <a:sy n="87" d="100"/>
        </p:scale>
        <p:origin x="55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3031C-16C9-4C2B-9E29-CF264B7AC3E4}" type="doc">
      <dgm:prSet loTypeId="urn:microsoft.com/office/officeart/2005/8/layout/hierarchy1" loCatId="hierarchy" qsTypeId="urn:microsoft.com/office/officeart/2005/8/quickstyle/simple4" qsCatId="simple" csTypeId="urn:microsoft.com/office/officeart/2005/8/colors/accent6_4" csCatId="accent6" phldr="1"/>
      <dgm:spPr/>
      <dgm:t>
        <a:bodyPr/>
        <a:lstStyle/>
        <a:p>
          <a:endParaRPr lang="en-US"/>
        </a:p>
      </dgm:t>
    </dgm:pt>
    <dgm:pt modelId="{897E95C8-7830-4ADD-855A-1C8E4E97DDF5}">
      <dgm:prSet/>
      <dgm:spPr/>
      <dgm:t>
        <a:bodyPr/>
        <a:lstStyle/>
        <a:p>
          <a:r>
            <a:rPr lang="id-ID"/>
            <a:t>Menghangatkan bayi prematur dengan suhu tetap 36,5⁰C</a:t>
          </a:r>
          <a:endParaRPr lang="en-US"/>
        </a:p>
      </dgm:t>
    </dgm:pt>
    <dgm:pt modelId="{D49D5734-0062-4176-ACFF-0DB1251D7D76}" type="parTrans" cxnId="{94A6D72A-C433-4A85-AD0A-224FEBE53C59}">
      <dgm:prSet/>
      <dgm:spPr/>
      <dgm:t>
        <a:bodyPr/>
        <a:lstStyle/>
        <a:p>
          <a:endParaRPr lang="en-US"/>
        </a:p>
      </dgm:t>
    </dgm:pt>
    <dgm:pt modelId="{44202FB6-569E-413E-B999-3AEA4E94DA86}" type="sibTrans" cxnId="{94A6D72A-C433-4A85-AD0A-224FEBE53C59}">
      <dgm:prSet/>
      <dgm:spPr/>
      <dgm:t>
        <a:bodyPr/>
        <a:lstStyle/>
        <a:p>
          <a:endParaRPr lang="en-US"/>
        </a:p>
      </dgm:t>
    </dgm:pt>
    <dgm:pt modelId="{8E44A7AC-1B24-4E0D-BC6A-9AF001A21AA4}">
      <dgm:prSet/>
      <dgm:spPr/>
      <dgm:t>
        <a:bodyPr/>
        <a:lstStyle/>
        <a:p>
          <a:r>
            <a:rPr lang="id-ID" dirty="0"/>
            <a:t>Mudah dibawa</a:t>
          </a:r>
          <a:endParaRPr lang="en-US" dirty="0"/>
        </a:p>
      </dgm:t>
    </dgm:pt>
    <dgm:pt modelId="{07CF7118-8B52-4E29-BE29-A258BB648DD0}" type="parTrans" cxnId="{7489C698-B8B3-40DE-94FB-5A108E0B3F52}">
      <dgm:prSet/>
      <dgm:spPr/>
      <dgm:t>
        <a:bodyPr/>
        <a:lstStyle/>
        <a:p>
          <a:endParaRPr lang="en-US"/>
        </a:p>
      </dgm:t>
    </dgm:pt>
    <dgm:pt modelId="{6AA1FDA9-AA13-45C6-8647-021FF059C5E9}" type="sibTrans" cxnId="{7489C698-B8B3-40DE-94FB-5A108E0B3F52}">
      <dgm:prSet/>
      <dgm:spPr/>
      <dgm:t>
        <a:bodyPr/>
        <a:lstStyle/>
        <a:p>
          <a:endParaRPr lang="en-US"/>
        </a:p>
      </dgm:t>
    </dgm:pt>
    <dgm:pt modelId="{B4D878C2-8966-4F71-8AC2-489FF3823599}">
      <dgm:prSet/>
      <dgm:spPr/>
      <dgm:t>
        <a:bodyPr/>
        <a:lstStyle/>
        <a:p>
          <a:r>
            <a:rPr lang="en-US" dirty="0" err="1"/>
            <a:t>Membuat</a:t>
          </a:r>
          <a:r>
            <a:rPr lang="en-US" dirty="0"/>
            <a:t> b</a:t>
          </a:r>
          <a:r>
            <a:rPr lang="id-ID" dirty="0" err="1"/>
            <a:t>ayi</a:t>
          </a:r>
          <a:r>
            <a:rPr lang="id-ID" dirty="0"/>
            <a:t> dapat berada</a:t>
          </a:r>
          <a:r>
            <a:rPr lang="en-US" dirty="0"/>
            <a:t> di</a:t>
          </a:r>
          <a:r>
            <a:rPr lang="id-ID" dirty="0"/>
            <a:t> dalam ruangan </a:t>
          </a:r>
          <a:r>
            <a:rPr lang="en-US" dirty="0"/>
            <a:t>yang </a:t>
          </a:r>
          <a:r>
            <a:rPr lang="en-US" dirty="0" err="1"/>
            <a:t>sama</a:t>
          </a:r>
          <a:r>
            <a:rPr lang="en-US" dirty="0"/>
            <a:t> </a:t>
          </a:r>
          <a:r>
            <a:rPr lang="en-US" dirty="0" err="1"/>
            <a:t>dengan</a:t>
          </a:r>
          <a:r>
            <a:rPr lang="id-ID" dirty="0"/>
            <a:t> orang tua</a:t>
          </a:r>
          <a:endParaRPr lang="en-US" dirty="0"/>
        </a:p>
      </dgm:t>
    </dgm:pt>
    <dgm:pt modelId="{73B73679-F4F9-4821-9374-0E4201A555DB}" type="parTrans" cxnId="{5C0B9898-0187-4DF6-B893-786531C0F304}">
      <dgm:prSet/>
      <dgm:spPr/>
      <dgm:t>
        <a:bodyPr/>
        <a:lstStyle/>
        <a:p>
          <a:endParaRPr lang="en-US"/>
        </a:p>
      </dgm:t>
    </dgm:pt>
    <dgm:pt modelId="{48D11CD3-5407-4B71-9ED0-D3F86AD0FCFA}" type="sibTrans" cxnId="{5C0B9898-0187-4DF6-B893-786531C0F304}">
      <dgm:prSet/>
      <dgm:spPr/>
      <dgm:t>
        <a:bodyPr/>
        <a:lstStyle/>
        <a:p>
          <a:endParaRPr lang="en-US"/>
        </a:p>
      </dgm:t>
    </dgm:pt>
    <dgm:pt modelId="{60647DF9-98C1-4701-B80F-F77535B82AC5}" type="pres">
      <dgm:prSet presAssocID="{18D3031C-16C9-4C2B-9E29-CF264B7AC3E4}" presName="hierChild1" presStyleCnt="0">
        <dgm:presLayoutVars>
          <dgm:chPref val="1"/>
          <dgm:dir/>
          <dgm:animOne val="branch"/>
          <dgm:animLvl val="lvl"/>
          <dgm:resizeHandles/>
        </dgm:presLayoutVars>
      </dgm:prSet>
      <dgm:spPr/>
    </dgm:pt>
    <dgm:pt modelId="{A53BDBCC-CCD9-4370-8C3B-ACBFC809BABE}" type="pres">
      <dgm:prSet presAssocID="{897E95C8-7830-4ADD-855A-1C8E4E97DDF5}" presName="hierRoot1" presStyleCnt="0"/>
      <dgm:spPr/>
    </dgm:pt>
    <dgm:pt modelId="{1052D6FB-223A-43E6-A367-B669635B0181}" type="pres">
      <dgm:prSet presAssocID="{897E95C8-7830-4ADD-855A-1C8E4E97DDF5}" presName="composite" presStyleCnt="0"/>
      <dgm:spPr/>
    </dgm:pt>
    <dgm:pt modelId="{3A0D8526-FC7D-47F4-ABB6-5DEF63577C5C}" type="pres">
      <dgm:prSet presAssocID="{897E95C8-7830-4ADD-855A-1C8E4E97DDF5}" presName="background" presStyleLbl="node0" presStyleIdx="0" presStyleCnt="3"/>
      <dgm:spPr/>
    </dgm:pt>
    <dgm:pt modelId="{AE043DA9-BFDE-41C8-AA77-1C08835D940E}" type="pres">
      <dgm:prSet presAssocID="{897E95C8-7830-4ADD-855A-1C8E4E97DDF5}" presName="text" presStyleLbl="fgAcc0" presStyleIdx="0" presStyleCnt="3">
        <dgm:presLayoutVars>
          <dgm:chPref val="3"/>
        </dgm:presLayoutVars>
      </dgm:prSet>
      <dgm:spPr/>
    </dgm:pt>
    <dgm:pt modelId="{57633BEF-FAEA-4FC9-B3B4-77B8F2F98523}" type="pres">
      <dgm:prSet presAssocID="{897E95C8-7830-4ADD-855A-1C8E4E97DDF5}" presName="hierChild2" presStyleCnt="0"/>
      <dgm:spPr/>
    </dgm:pt>
    <dgm:pt modelId="{49A2717A-64A8-4B6F-829D-72969DF083F7}" type="pres">
      <dgm:prSet presAssocID="{8E44A7AC-1B24-4E0D-BC6A-9AF001A21AA4}" presName="hierRoot1" presStyleCnt="0"/>
      <dgm:spPr/>
    </dgm:pt>
    <dgm:pt modelId="{26BD6A20-9E99-4DBF-A717-45D3996A36B4}" type="pres">
      <dgm:prSet presAssocID="{8E44A7AC-1B24-4E0D-BC6A-9AF001A21AA4}" presName="composite" presStyleCnt="0"/>
      <dgm:spPr/>
    </dgm:pt>
    <dgm:pt modelId="{B9F081B2-8038-45A5-AE85-FA7D8F47A373}" type="pres">
      <dgm:prSet presAssocID="{8E44A7AC-1B24-4E0D-BC6A-9AF001A21AA4}" presName="background" presStyleLbl="node0" presStyleIdx="1" presStyleCnt="3"/>
      <dgm:spPr/>
    </dgm:pt>
    <dgm:pt modelId="{47B8C46E-A108-476B-9758-3796AC6F418E}" type="pres">
      <dgm:prSet presAssocID="{8E44A7AC-1B24-4E0D-BC6A-9AF001A21AA4}" presName="text" presStyleLbl="fgAcc0" presStyleIdx="1" presStyleCnt="3">
        <dgm:presLayoutVars>
          <dgm:chPref val="3"/>
        </dgm:presLayoutVars>
      </dgm:prSet>
      <dgm:spPr/>
    </dgm:pt>
    <dgm:pt modelId="{EC2F1A76-9243-4B38-BC89-043D4C6FB6EC}" type="pres">
      <dgm:prSet presAssocID="{8E44A7AC-1B24-4E0D-BC6A-9AF001A21AA4}" presName="hierChild2" presStyleCnt="0"/>
      <dgm:spPr/>
    </dgm:pt>
    <dgm:pt modelId="{9F3FF803-7D7A-48E6-A32F-0DC35AB340A7}" type="pres">
      <dgm:prSet presAssocID="{B4D878C2-8966-4F71-8AC2-489FF3823599}" presName="hierRoot1" presStyleCnt="0"/>
      <dgm:spPr/>
    </dgm:pt>
    <dgm:pt modelId="{DC95A468-01F8-4DFE-9BE6-5E24445C35F9}" type="pres">
      <dgm:prSet presAssocID="{B4D878C2-8966-4F71-8AC2-489FF3823599}" presName="composite" presStyleCnt="0"/>
      <dgm:spPr/>
    </dgm:pt>
    <dgm:pt modelId="{44B262FB-644F-465A-AADE-DD08A06E2D9B}" type="pres">
      <dgm:prSet presAssocID="{B4D878C2-8966-4F71-8AC2-489FF3823599}" presName="background" presStyleLbl="node0" presStyleIdx="2" presStyleCnt="3"/>
      <dgm:spPr/>
    </dgm:pt>
    <dgm:pt modelId="{E94FD0A5-F830-438D-9C27-3AA1780ED307}" type="pres">
      <dgm:prSet presAssocID="{B4D878C2-8966-4F71-8AC2-489FF3823599}" presName="text" presStyleLbl="fgAcc0" presStyleIdx="2" presStyleCnt="3">
        <dgm:presLayoutVars>
          <dgm:chPref val="3"/>
        </dgm:presLayoutVars>
      </dgm:prSet>
      <dgm:spPr/>
    </dgm:pt>
    <dgm:pt modelId="{0E5B94EA-824A-4FD1-8681-E722880ED9F1}" type="pres">
      <dgm:prSet presAssocID="{B4D878C2-8966-4F71-8AC2-489FF3823599}" presName="hierChild2" presStyleCnt="0"/>
      <dgm:spPr/>
    </dgm:pt>
  </dgm:ptLst>
  <dgm:cxnLst>
    <dgm:cxn modelId="{94A6D72A-C433-4A85-AD0A-224FEBE53C59}" srcId="{18D3031C-16C9-4C2B-9E29-CF264B7AC3E4}" destId="{897E95C8-7830-4ADD-855A-1C8E4E97DDF5}" srcOrd="0" destOrd="0" parTransId="{D49D5734-0062-4176-ACFF-0DB1251D7D76}" sibTransId="{44202FB6-569E-413E-B999-3AEA4E94DA86}"/>
    <dgm:cxn modelId="{B1617933-9093-4735-8307-BFBC370B5E61}" type="presOf" srcId="{8E44A7AC-1B24-4E0D-BC6A-9AF001A21AA4}" destId="{47B8C46E-A108-476B-9758-3796AC6F418E}" srcOrd="0" destOrd="0" presId="urn:microsoft.com/office/officeart/2005/8/layout/hierarchy1"/>
    <dgm:cxn modelId="{F9456549-223E-4183-B180-EE1010E90F81}" type="presOf" srcId="{B4D878C2-8966-4F71-8AC2-489FF3823599}" destId="{E94FD0A5-F830-438D-9C27-3AA1780ED307}" srcOrd="0" destOrd="0" presId="urn:microsoft.com/office/officeart/2005/8/layout/hierarchy1"/>
    <dgm:cxn modelId="{74EB2673-66F4-49FF-806D-6B16B23BCDB7}" type="presOf" srcId="{18D3031C-16C9-4C2B-9E29-CF264B7AC3E4}" destId="{60647DF9-98C1-4701-B80F-F77535B82AC5}" srcOrd="0" destOrd="0" presId="urn:microsoft.com/office/officeart/2005/8/layout/hierarchy1"/>
    <dgm:cxn modelId="{5C0B9898-0187-4DF6-B893-786531C0F304}" srcId="{18D3031C-16C9-4C2B-9E29-CF264B7AC3E4}" destId="{B4D878C2-8966-4F71-8AC2-489FF3823599}" srcOrd="2" destOrd="0" parTransId="{73B73679-F4F9-4821-9374-0E4201A555DB}" sibTransId="{48D11CD3-5407-4B71-9ED0-D3F86AD0FCFA}"/>
    <dgm:cxn modelId="{7489C698-B8B3-40DE-94FB-5A108E0B3F52}" srcId="{18D3031C-16C9-4C2B-9E29-CF264B7AC3E4}" destId="{8E44A7AC-1B24-4E0D-BC6A-9AF001A21AA4}" srcOrd="1" destOrd="0" parTransId="{07CF7118-8B52-4E29-BE29-A258BB648DD0}" sibTransId="{6AA1FDA9-AA13-45C6-8647-021FF059C5E9}"/>
    <dgm:cxn modelId="{F4CAD0D2-FF08-4AE6-85D9-565C41FD0141}" type="presOf" srcId="{897E95C8-7830-4ADD-855A-1C8E4E97DDF5}" destId="{AE043DA9-BFDE-41C8-AA77-1C08835D940E}" srcOrd="0" destOrd="0" presId="urn:microsoft.com/office/officeart/2005/8/layout/hierarchy1"/>
    <dgm:cxn modelId="{0598E6AE-2F57-4A1C-A83A-F4993D9EBC6D}" type="presParOf" srcId="{60647DF9-98C1-4701-B80F-F77535B82AC5}" destId="{A53BDBCC-CCD9-4370-8C3B-ACBFC809BABE}" srcOrd="0" destOrd="0" presId="urn:microsoft.com/office/officeart/2005/8/layout/hierarchy1"/>
    <dgm:cxn modelId="{22CEEABF-7421-42C8-A86A-19CF0B08B7D0}" type="presParOf" srcId="{A53BDBCC-CCD9-4370-8C3B-ACBFC809BABE}" destId="{1052D6FB-223A-43E6-A367-B669635B0181}" srcOrd="0" destOrd="0" presId="urn:microsoft.com/office/officeart/2005/8/layout/hierarchy1"/>
    <dgm:cxn modelId="{5AD9617F-D372-417F-BBF8-FAFDC08C59FB}" type="presParOf" srcId="{1052D6FB-223A-43E6-A367-B669635B0181}" destId="{3A0D8526-FC7D-47F4-ABB6-5DEF63577C5C}" srcOrd="0" destOrd="0" presId="urn:microsoft.com/office/officeart/2005/8/layout/hierarchy1"/>
    <dgm:cxn modelId="{B7A1366C-0CAA-47D5-AB03-9B96DC4BE53A}" type="presParOf" srcId="{1052D6FB-223A-43E6-A367-B669635B0181}" destId="{AE043DA9-BFDE-41C8-AA77-1C08835D940E}" srcOrd="1" destOrd="0" presId="urn:microsoft.com/office/officeart/2005/8/layout/hierarchy1"/>
    <dgm:cxn modelId="{9B7F8C31-A606-4B4B-8668-E98474AE1E57}" type="presParOf" srcId="{A53BDBCC-CCD9-4370-8C3B-ACBFC809BABE}" destId="{57633BEF-FAEA-4FC9-B3B4-77B8F2F98523}" srcOrd="1" destOrd="0" presId="urn:microsoft.com/office/officeart/2005/8/layout/hierarchy1"/>
    <dgm:cxn modelId="{6300A256-49F8-4771-80BE-6261D8B5318F}" type="presParOf" srcId="{60647DF9-98C1-4701-B80F-F77535B82AC5}" destId="{49A2717A-64A8-4B6F-829D-72969DF083F7}" srcOrd="1" destOrd="0" presId="urn:microsoft.com/office/officeart/2005/8/layout/hierarchy1"/>
    <dgm:cxn modelId="{96A5FA1C-F89E-4997-AF89-9583C813C261}" type="presParOf" srcId="{49A2717A-64A8-4B6F-829D-72969DF083F7}" destId="{26BD6A20-9E99-4DBF-A717-45D3996A36B4}" srcOrd="0" destOrd="0" presId="urn:microsoft.com/office/officeart/2005/8/layout/hierarchy1"/>
    <dgm:cxn modelId="{FEF5623B-AEA1-413C-BA3F-822F6491DD1A}" type="presParOf" srcId="{26BD6A20-9E99-4DBF-A717-45D3996A36B4}" destId="{B9F081B2-8038-45A5-AE85-FA7D8F47A373}" srcOrd="0" destOrd="0" presId="urn:microsoft.com/office/officeart/2005/8/layout/hierarchy1"/>
    <dgm:cxn modelId="{1AC81747-5A49-4A92-AC26-5E94381861CC}" type="presParOf" srcId="{26BD6A20-9E99-4DBF-A717-45D3996A36B4}" destId="{47B8C46E-A108-476B-9758-3796AC6F418E}" srcOrd="1" destOrd="0" presId="urn:microsoft.com/office/officeart/2005/8/layout/hierarchy1"/>
    <dgm:cxn modelId="{8DB99F73-B796-4F25-A8E2-2E464A097346}" type="presParOf" srcId="{49A2717A-64A8-4B6F-829D-72969DF083F7}" destId="{EC2F1A76-9243-4B38-BC89-043D4C6FB6EC}" srcOrd="1" destOrd="0" presId="urn:microsoft.com/office/officeart/2005/8/layout/hierarchy1"/>
    <dgm:cxn modelId="{BD50B8E1-5122-495E-A312-84C9D889489C}" type="presParOf" srcId="{60647DF9-98C1-4701-B80F-F77535B82AC5}" destId="{9F3FF803-7D7A-48E6-A32F-0DC35AB340A7}" srcOrd="2" destOrd="0" presId="urn:microsoft.com/office/officeart/2005/8/layout/hierarchy1"/>
    <dgm:cxn modelId="{38BB2A31-8ECB-4FE6-A0EA-9F3F0BBF613D}" type="presParOf" srcId="{9F3FF803-7D7A-48E6-A32F-0DC35AB340A7}" destId="{DC95A468-01F8-4DFE-9BE6-5E24445C35F9}" srcOrd="0" destOrd="0" presId="urn:microsoft.com/office/officeart/2005/8/layout/hierarchy1"/>
    <dgm:cxn modelId="{B5E4E59A-124E-4418-BDB2-AD048309FAAE}" type="presParOf" srcId="{DC95A468-01F8-4DFE-9BE6-5E24445C35F9}" destId="{44B262FB-644F-465A-AADE-DD08A06E2D9B}" srcOrd="0" destOrd="0" presId="urn:microsoft.com/office/officeart/2005/8/layout/hierarchy1"/>
    <dgm:cxn modelId="{5368BDAD-8E84-415D-9225-283C1F121D8B}" type="presParOf" srcId="{DC95A468-01F8-4DFE-9BE6-5E24445C35F9}" destId="{E94FD0A5-F830-438D-9C27-3AA1780ED307}" srcOrd="1" destOrd="0" presId="urn:microsoft.com/office/officeart/2005/8/layout/hierarchy1"/>
    <dgm:cxn modelId="{E1E14FAD-E570-4F6B-A19E-EE1D51308D15}" type="presParOf" srcId="{9F3FF803-7D7A-48E6-A32F-0DC35AB340A7}" destId="{0E5B94EA-824A-4FD1-8681-E722880ED9F1}"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D8526-FC7D-47F4-ABB6-5DEF63577C5C}">
      <dsp:nvSpPr>
        <dsp:cNvPr id="0" name=""/>
        <dsp:cNvSpPr/>
      </dsp:nvSpPr>
      <dsp:spPr>
        <a:xfrm>
          <a:off x="0" y="492962"/>
          <a:ext cx="2700336" cy="1714713"/>
        </a:xfrm>
        <a:prstGeom prst="roundRect">
          <a:avLst>
            <a:gd name="adj" fmla="val 10000"/>
          </a:avLst>
        </a:prstGeom>
        <a:blipFill>
          <a:blip xmlns:r="http://schemas.openxmlformats.org/officeDocument/2006/relationships" r:embed="rId1">
            <a:duotone>
              <a:schemeClr val="accent6">
                <a:shade val="60000"/>
                <a:hueOff val="0"/>
                <a:satOff val="0"/>
                <a:lumOff val="0"/>
                <a:alphaOff val="0"/>
                <a:shade val="74000"/>
                <a:satMod val="130000"/>
                <a:lumMod val="90000"/>
              </a:schemeClr>
              <a:schemeClr val="accent6">
                <a:shade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AE043DA9-BFDE-41C8-AA77-1C08835D940E}">
      <dsp:nvSpPr>
        <dsp:cNvPr id="0" name=""/>
        <dsp:cNvSpPr/>
      </dsp:nvSpPr>
      <dsp:spPr>
        <a:xfrm>
          <a:off x="300037" y="777998"/>
          <a:ext cx="2700336" cy="1714713"/>
        </a:xfrm>
        <a:prstGeom prst="roundRect">
          <a:avLst>
            <a:gd name="adj" fmla="val 10000"/>
          </a:avLst>
        </a:prstGeom>
        <a:solidFill>
          <a:schemeClr val="lt1">
            <a:alpha val="90000"/>
            <a:hueOff val="0"/>
            <a:satOff val="0"/>
            <a:lumOff val="0"/>
            <a:alphaOff val="0"/>
          </a:schemeClr>
        </a:solidFill>
        <a:ln w="9525" cap="flat" cmpd="sng" algn="ctr">
          <a:solidFill>
            <a:schemeClr val="accent6">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d-ID" sz="2400" kern="1200"/>
            <a:t>Menghangatkan bayi prematur dengan suhu tetap 36,5⁰C</a:t>
          </a:r>
          <a:endParaRPr lang="en-US" sz="2400" kern="1200"/>
        </a:p>
      </dsp:txBody>
      <dsp:txXfrm>
        <a:off x="350259" y="828220"/>
        <a:ext cx="2599892" cy="1614269"/>
      </dsp:txXfrm>
    </dsp:sp>
    <dsp:sp modelId="{B9F081B2-8038-45A5-AE85-FA7D8F47A373}">
      <dsp:nvSpPr>
        <dsp:cNvPr id="0" name=""/>
        <dsp:cNvSpPr/>
      </dsp:nvSpPr>
      <dsp:spPr>
        <a:xfrm>
          <a:off x="3300411" y="492962"/>
          <a:ext cx="2700336" cy="1714713"/>
        </a:xfrm>
        <a:prstGeom prst="roundRect">
          <a:avLst>
            <a:gd name="adj" fmla="val 10000"/>
          </a:avLst>
        </a:prstGeom>
        <a:blipFill>
          <a:blip xmlns:r="http://schemas.openxmlformats.org/officeDocument/2006/relationships" r:embed="rId1">
            <a:duotone>
              <a:schemeClr val="accent6">
                <a:shade val="60000"/>
                <a:hueOff val="0"/>
                <a:satOff val="0"/>
                <a:lumOff val="0"/>
                <a:alphaOff val="0"/>
                <a:shade val="74000"/>
                <a:satMod val="130000"/>
                <a:lumMod val="90000"/>
              </a:schemeClr>
              <a:schemeClr val="accent6">
                <a:shade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47B8C46E-A108-476B-9758-3796AC6F418E}">
      <dsp:nvSpPr>
        <dsp:cNvPr id="0" name=""/>
        <dsp:cNvSpPr/>
      </dsp:nvSpPr>
      <dsp:spPr>
        <a:xfrm>
          <a:off x="3600448" y="777998"/>
          <a:ext cx="2700336" cy="1714713"/>
        </a:xfrm>
        <a:prstGeom prst="roundRect">
          <a:avLst>
            <a:gd name="adj" fmla="val 10000"/>
          </a:avLst>
        </a:prstGeom>
        <a:solidFill>
          <a:schemeClr val="lt1">
            <a:alpha val="90000"/>
            <a:hueOff val="0"/>
            <a:satOff val="0"/>
            <a:lumOff val="0"/>
            <a:alphaOff val="0"/>
          </a:schemeClr>
        </a:solidFill>
        <a:ln w="9525" cap="flat" cmpd="sng" algn="ctr">
          <a:solidFill>
            <a:schemeClr val="accent6">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d-ID" sz="2400" kern="1200" dirty="0"/>
            <a:t>Mudah dibawa</a:t>
          </a:r>
          <a:endParaRPr lang="en-US" sz="2400" kern="1200" dirty="0"/>
        </a:p>
      </dsp:txBody>
      <dsp:txXfrm>
        <a:off x="3650670" y="828220"/>
        <a:ext cx="2599892" cy="1614269"/>
      </dsp:txXfrm>
    </dsp:sp>
    <dsp:sp modelId="{44B262FB-644F-465A-AADE-DD08A06E2D9B}">
      <dsp:nvSpPr>
        <dsp:cNvPr id="0" name=""/>
        <dsp:cNvSpPr/>
      </dsp:nvSpPr>
      <dsp:spPr>
        <a:xfrm>
          <a:off x="6600822" y="492962"/>
          <a:ext cx="2700336" cy="1714713"/>
        </a:xfrm>
        <a:prstGeom prst="roundRect">
          <a:avLst>
            <a:gd name="adj" fmla="val 10000"/>
          </a:avLst>
        </a:prstGeom>
        <a:blipFill>
          <a:blip xmlns:r="http://schemas.openxmlformats.org/officeDocument/2006/relationships" r:embed="rId1">
            <a:duotone>
              <a:schemeClr val="accent6">
                <a:shade val="60000"/>
                <a:hueOff val="0"/>
                <a:satOff val="0"/>
                <a:lumOff val="0"/>
                <a:alphaOff val="0"/>
                <a:shade val="74000"/>
                <a:satMod val="130000"/>
                <a:lumMod val="90000"/>
              </a:schemeClr>
              <a:schemeClr val="accent6">
                <a:shade val="6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sp>
    <dsp:sp modelId="{E94FD0A5-F830-438D-9C27-3AA1780ED307}">
      <dsp:nvSpPr>
        <dsp:cNvPr id="0" name=""/>
        <dsp:cNvSpPr/>
      </dsp:nvSpPr>
      <dsp:spPr>
        <a:xfrm>
          <a:off x="6900860" y="777998"/>
          <a:ext cx="2700336" cy="1714713"/>
        </a:xfrm>
        <a:prstGeom prst="roundRect">
          <a:avLst>
            <a:gd name="adj" fmla="val 10000"/>
          </a:avLst>
        </a:prstGeom>
        <a:solidFill>
          <a:schemeClr val="lt1">
            <a:alpha val="90000"/>
            <a:hueOff val="0"/>
            <a:satOff val="0"/>
            <a:lumOff val="0"/>
            <a:alphaOff val="0"/>
          </a:schemeClr>
        </a:solidFill>
        <a:ln w="9525" cap="flat" cmpd="sng" algn="ctr">
          <a:solidFill>
            <a:schemeClr val="accent6">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Membuat</a:t>
          </a:r>
          <a:r>
            <a:rPr lang="en-US" sz="2400" kern="1200" dirty="0"/>
            <a:t> b</a:t>
          </a:r>
          <a:r>
            <a:rPr lang="id-ID" sz="2400" kern="1200" dirty="0" err="1"/>
            <a:t>ayi</a:t>
          </a:r>
          <a:r>
            <a:rPr lang="id-ID" sz="2400" kern="1200" dirty="0"/>
            <a:t> dapat berada</a:t>
          </a:r>
          <a:r>
            <a:rPr lang="en-US" sz="2400" kern="1200" dirty="0"/>
            <a:t> di</a:t>
          </a:r>
          <a:r>
            <a:rPr lang="id-ID" sz="2400" kern="1200" dirty="0"/>
            <a:t> dalam ruangan </a:t>
          </a:r>
          <a:r>
            <a:rPr lang="en-US" sz="2400" kern="1200" dirty="0"/>
            <a:t>yang </a:t>
          </a:r>
          <a:r>
            <a:rPr lang="en-US" sz="2400" kern="1200" dirty="0" err="1"/>
            <a:t>sama</a:t>
          </a:r>
          <a:r>
            <a:rPr lang="en-US" sz="2400" kern="1200" dirty="0"/>
            <a:t> </a:t>
          </a:r>
          <a:r>
            <a:rPr lang="en-US" sz="2400" kern="1200" dirty="0" err="1"/>
            <a:t>dengan</a:t>
          </a:r>
          <a:r>
            <a:rPr lang="id-ID" sz="2400" kern="1200" dirty="0"/>
            <a:t> orang tua</a:t>
          </a:r>
          <a:endParaRPr lang="en-US" sz="2400" kern="1200" dirty="0"/>
        </a:p>
      </dsp:txBody>
      <dsp:txXfrm>
        <a:off x="6951082" y="828220"/>
        <a:ext cx="2599892" cy="16142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83128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62148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134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638418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5421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990285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759207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24745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251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152526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2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407124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330997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009718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922638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3707694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2332541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73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747661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20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id-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7CA2D16-EF4F-4C6F-82C0-9E1DFB521ED0}" type="slidenum">
              <a:rPr lang="id-ID" smtClean="0"/>
              <a:pPr/>
              <a:t>‹#›</a:t>
            </a:fld>
            <a:endParaRPr lang="id-ID"/>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479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829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3456348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9570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810719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9376990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500930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36322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6183950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799353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3932358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891244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67CA2D16-EF4F-4C6F-82C0-9E1DFB521ED0}" type="slidenum">
              <a:rPr lang="id-ID" smtClean="0"/>
              <a:pPr/>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327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5239823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87483954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320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107669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7CA2D16-EF4F-4C6F-82C0-9E1DFB521ED0}" type="slidenum">
              <a:rPr lang="id-ID" smtClean="0"/>
              <a:pPr/>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6614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7CA2D16-EF4F-4C6F-82C0-9E1DFB521ED0}" type="slidenum">
              <a:rPr lang="id-ID" smtClean="0"/>
              <a:pPr/>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14284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9993785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1076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12439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793410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37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2700789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2816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6869997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9661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2377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4261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5284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1120235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473591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id-ID"/>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7CA2D16-EF4F-4C6F-82C0-9E1DFB521ED0}" type="slidenum">
              <a:rPr lang="id-ID" smtClean="0"/>
              <a:pPr/>
              <a:t>‹#›</a:t>
            </a:fld>
            <a:endParaRPr lang="id-ID"/>
          </a:p>
        </p:txBody>
      </p:sp>
    </p:spTree>
    <p:extLst>
      <p:ext uri="{BB962C8B-B14F-4D97-AF65-F5344CB8AC3E}">
        <p14:creationId xmlns:p14="http://schemas.microsoft.com/office/powerpoint/2010/main" val="1935622179"/>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02342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9359746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8735112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290657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7262578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2517974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4563315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2010527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a:xfrm>
            <a:off x="3776135" y="6422854"/>
            <a:ext cx="4279669" cy="365125"/>
          </a:xfrm>
        </p:spPr>
        <p:txBody>
          <a:bodyPr/>
          <a:lstStyle/>
          <a:p>
            <a:endParaRPr lang="id-ID"/>
          </a:p>
        </p:txBody>
      </p:sp>
      <p:sp>
        <p:nvSpPr>
          <p:cNvPr id="6" name="Slide Number Placeholder 5"/>
          <p:cNvSpPr>
            <a:spLocks noGrp="1"/>
          </p:cNvSpPr>
          <p:nvPr>
            <p:ph type="sldNum" sz="quarter" idx="12"/>
          </p:nvPr>
        </p:nvSpPr>
        <p:spPr>
          <a:xfrm>
            <a:off x="8073048" y="6422854"/>
            <a:ext cx="879759" cy="365125"/>
          </a:xfrm>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1324708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7CA2D16-EF4F-4C6F-82C0-9E1DFB521ED0}" type="slidenum">
              <a:rPr lang="id-ID" smtClean="0"/>
              <a:pPr/>
              <a:t>‹#›</a:t>
            </a:fld>
            <a:endParaRPr lang="id-ID"/>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47814391"/>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1140709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d-ID"/>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7CA2D16-EF4F-4C6F-82C0-9E1DFB521ED0}" type="slidenum">
              <a:rPr lang="id-ID" smtClean="0"/>
              <a:pPr/>
              <a:t>‹#›</a:t>
            </a:fld>
            <a:endParaRPr lang="id-ID"/>
          </a:p>
        </p:txBody>
      </p:sp>
      <p:sp>
        <p:nvSpPr>
          <p:cNvPr id="7" name="Freeform 6"/>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5601963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0936109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193567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326421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9700603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21050639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7CA2D16-EF4F-4C6F-82C0-9E1DFB521ED0}" type="slidenum">
              <a:rPr lang="id-ID" smtClean="0"/>
              <a:pPr/>
              <a:t>‹#›</a:t>
            </a:fld>
            <a:endParaRPr lang="id-ID"/>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68957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d-ID"/>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7CA2D16-EF4F-4C6F-82C0-9E1DFB521ED0}" type="slidenum">
              <a:rPr lang="id-ID" smtClean="0"/>
              <a:pPr/>
              <a:t>‹#›</a:t>
            </a:fld>
            <a:endParaRPr lang="id-ID"/>
          </a:p>
        </p:txBody>
      </p:sp>
      <p:sp>
        <p:nvSpPr>
          <p:cNvPr id="9" name="Rectangle 8"/>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82244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128682711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19791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418881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DA9154-1FED-4D46-93EE-58726A4DA71D}" type="datetimeFigureOut">
              <a:rPr lang="id-ID" smtClean="0"/>
              <a:pPr/>
              <a:t>23/06/2018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7CA2D16-EF4F-4C6F-82C0-9E1DFB521ED0}" type="slidenum">
              <a:rPr lang="id-ID" smtClean="0"/>
              <a:pPr/>
              <a:t>‹#›</a:t>
            </a:fld>
            <a:endParaRPr lang="id-ID"/>
          </a:p>
        </p:txBody>
      </p:sp>
    </p:spTree>
    <p:extLst>
      <p:ext uri="{BB962C8B-B14F-4D97-AF65-F5344CB8AC3E}">
        <p14:creationId xmlns:p14="http://schemas.microsoft.com/office/powerpoint/2010/main" val="316276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5.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image" Target="../media/image4.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CA2D16-EF4F-4C6F-82C0-9E1DFB521ED0}" type="slidenum">
              <a:rPr lang="id-ID" smtClean="0"/>
              <a:pPr/>
              <a:t>‹#›</a:t>
            </a:fld>
            <a:endParaRPr lang="id-ID"/>
          </a:p>
        </p:txBody>
      </p:sp>
    </p:spTree>
    <p:extLst>
      <p:ext uri="{BB962C8B-B14F-4D97-AF65-F5344CB8AC3E}">
        <p14:creationId xmlns:p14="http://schemas.microsoft.com/office/powerpoint/2010/main" val="306180830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d-ID"/>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CA2D16-EF4F-4C6F-82C0-9E1DFB521ED0}" type="slidenum">
              <a:rPr lang="id-ID" smtClean="0"/>
              <a:pPr/>
              <a:t>‹#›</a:t>
            </a:fld>
            <a:endParaRPr lang="id-ID"/>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08699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7CA2D16-EF4F-4C6F-82C0-9E1DFB521ED0}" type="slidenum">
              <a:rPr lang="id-ID" smtClean="0"/>
              <a:pPr/>
              <a:t>‹#›</a:t>
            </a:fld>
            <a:endParaRPr lang="id-ID"/>
          </a:p>
        </p:txBody>
      </p:sp>
    </p:spTree>
    <p:extLst>
      <p:ext uri="{BB962C8B-B14F-4D97-AF65-F5344CB8AC3E}">
        <p14:creationId xmlns:p14="http://schemas.microsoft.com/office/powerpoint/2010/main" val="100170719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CA2D16-EF4F-4C6F-82C0-9E1DFB521ED0}" type="slidenum">
              <a:rPr lang="id-ID" smtClean="0"/>
              <a:pPr/>
              <a:t>‹#›</a:t>
            </a:fld>
            <a:endParaRPr lang="id-ID"/>
          </a:p>
        </p:txBody>
      </p:sp>
    </p:spTree>
    <p:extLst>
      <p:ext uri="{BB962C8B-B14F-4D97-AF65-F5344CB8AC3E}">
        <p14:creationId xmlns:p14="http://schemas.microsoft.com/office/powerpoint/2010/main" val="148409355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id-ID"/>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7CA2D16-EF4F-4C6F-82C0-9E1DFB521ED0}" type="slidenum">
              <a:rPr lang="id-ID" smtClean="0"/>
              <a:pPr/>
              <a:t>‹#›</a:t>
            </a:fld>
            <a:endParaRPr lang="id-ID"/>
          </a:p>
        </p:txBody>
      </p:sp>
    </p:spTree>
    <p:extLst>
      <p:ext uri="{BB962C8B-B14F-4D97-AF65-F5344CB8AC3E}">
        <p14:creationId xmlns:p14="http://schemas.microsoft.com/office/powerpoint/2010/main" val="3765118619"/>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5DA9154-1FED-4D46-93EE-58726A4DA71D}" type="datetimeFigureOut">
              <a:rPr lang="id-ID" smtClean="0"/>
              <a:pPr/>
              <a:t>23/06/2018</a:t>
            </a:fld>
            <a:endParaRPr lang="id-ID"/>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d-ID"/>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7CA2D16-EF4F-4C6F-82C0-9E1DFB521ED0}" type="slidenum">
              <a:rPr lang="id-ID" smtClean="0"/>
              <a:pPr/>
              <a:t>‹#›</a:t>
            </a:fld>
            <a:endParaRPr lang="id-ID"/>
          </a:p>
        </p:txBody>
      </p:sp>
      <p:sp>
        <p:nvSpPr>
          <p:cNvPr id="9" name="Rectangle 8"/>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587600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jpeg"/><Relationship Id="rId1" Type="http://schemas.openxmlformats.org/officeDocument/2006/relationships/slideLayout" Target="../slideLayouts/slideLayout4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449-B50B-4CF1-8FDE-4329DF76A9B7}"/>
              </a:ext>
            </a:extLst>
          </p:cNvPr>
          <p:cNvSpPr>
            <a:spLocks noGrp="1"/>
          </p:cNvSpPr>
          <p:nvPr>
            <p:ph type="ctrTitle"/>
          </p:nvPr>
        </p:nvSpPr>
        <p:spPr/>
        <p:txBody>
          <a:bodyPr/>
          <a:lstStyle/>
          <a:p>
            <a:r>
              <a:rPr lang="id-ID" dirty="0"/>
              <a:t>Inkubator </a:t>
            </a:r>
            <a:r>
              <a:rPr lang="id-ID" dirty="0" err="1"/>
              <a:t>Portable</a:t>
            </a:r>
            <a:endParaRPr lang="id-ID" dirty="0"/>
          </a:p>
        </p:txBody>
      </p:sp>
      <p:sp>
        <p:nvSpPr>
          <p:cNvPr id="3" name="Subtitle 2">
            <a:extLst>
              <a:ext uri="{FF2B5EF4-FFF2-40B4-BE49-F238E27FC236}">
                <a16:creationId xmlns:a16="http://schemas.microsoft.com/office/drawing/2014/main" id="{3E98B8F3-B4C2-48F2-8FA7-0699BE85221B}"/>
              </a:ext>
            </a:extLst>
          </p:cNvPr>
          <p:cNvSpPr>
            <a:spLocks noGrp="1"/>
          </p:cNvSpPr>
          <p:nvPr>
            <p:ph type="subTitle" idx="1"/>
          </p:nvPr>
        </p:nvSpPr>
        <p:spPr/>
        <p:txBody>
          <a:bodyPr>
            <a:noAutofit/>
          </a:bodyPr>
          <a:lstStyle/>
          <a:p>
            <a:r>
              <a:rPr lang="id-ID" sz="1500" dirty="0">
                <a:solidFill>
                  <a:schemeClr val="tx1"/>
                </a:solidFill>
              </a:rPr>
              <a:t>Adrianus </a:t>
            </a:r>
            <a:r>
              <a:rPr lang="id-ID" sz="1500" dirty="0" err="1">
                <a:solidFill>
                  <a:schemeClr val="tx1"/>
                </a:solidFill>
              </a:rPr>
              <a:t>Rumanta</a:t>
            </a:r>
            <a:r>
              <a:rPr lang="id-ID" sz="1500" dirty="0">
                <a:solidFill>
                  <a:schemeClr val="tx1"/>
                </a:solidFill>
              </a:rPr>
              <a:t> 2001553251</a:t>
            </a:r>
          </a:p>
          <a:p>
            <a:r>
              <a:rPr lang="id-ID" sz="1500" dirty="0">
                <a:solidFill>
                  <a:schemeClr val="tx1"/>
                </a:solidFill>
              </a:rPr>
              <a:t>Raihan </a:t>
            </a:r>
            <a:r>
              <a:rPr lang="id-ID" sz="1500" dirty="0" err="1">
                <a:solidFill>
                  <a:schemeClr val="tx1"/>
                </a:solidFill>
              </a:rPr>
              <a:t>Wiradibrata</a:t>
            </a:r>
            <a:r>
              <a:rPr lang="id-ID" sz="1500" dirty="0">
                <a:solidFill>
                  <a:schemeClr val="tx1"/>
                </a:solidFill>
              </a:rPr>
              <a:t> 2001552570</a:t>
            </a:r>
          </a:p>
          <a:p>
            <a:r>
              <a:rPr lang="id-ID" sz="1500" dirty="0">
                <a:solidFill>
                  <a:schemeClr val="tx1"/>
                </a:solidFill>
              </a:rPr>
              <a:t>Rian Putra Pradana 2001570970</a:t>
            </a:r>
          </a:p>
          <a:p>
            <a:r>
              <a:rPr lang="id-ID" sz="1500" dirty="0">
                <a:solidFill>
                  <a:schemeClr val="tx1"/>
                </a:solidFill>
              </a:rPr>
              <a:t>Joshua </a:t>
            </a:r>
            <a:r>
              <a:rPr lang="id-ID" sz="1500" dirty="0" err="1">
                <a:solidFill>
                  <a:schemeClr val="tx1"/>
                </a:solidFill>
              </a:rPr>
              <a:t>Boudy</a:t>
            </a:r>
            <a:r>
              <a:rPr lang="id-ID" sz="1500" dirty="0">
                <a:solidFill>
                  <a:schemeClr val="tx1"/>
                </a:solidFill>
              </a:rPr>
              <a:t> </a:t>
            </a:r>
            <a:r>
              <a:rPr lang="id-ID" sz="1500" dirty="0" err="1">
                <a:solidFill>
                  <a:schemeClr val="tx1"/>
                </a:solidFill>
              </a:rPr>
              <a:t>Andras</a:t>
            </a:r>
            <a:r>
              <a:rPr lang="id-ID" sz="1500" dirty="0">
                <a:solidFill>
                  <a:schemeClr val="tx1"/>
                </a:solidFill>
              </a:rPr>
              <a:t> Wijaya 2001607286</a:t>
            </a:r>
          </a:p>
        </p:txBody>
      </p:sp>
    </p:spTree>
    <p:extLst>
      <p:ext uri="{BB962C8B-B14F-4D97-AF65-F5344CB8AC3E}">
        <p14:creationId xmlns:p14="http://schemas.microsoft.com/office/powerpoint/2010/main" val="138160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29AA-60D9-470E-BCFF-B087C4DA9DBC}"/>
              </a:ext>
            </a:extLst>
          </p:cNvPr>
          <p:cNvSpPr>
            <a:spLocks noGrp="1"/>
          </p:cNvSpPr>
          <p:nvPr>
            <p:ph type="title"/>
          </p:nvPr>
        </p:nvSpPr>
        <p:spPr/>
        <p:txBody>
          <a:bodyPr/>
          <a:lstStyle/>
          <a:p>
            <a:r>
              <a:rPr lang="id-ID" dirty="0"/>
              <a:t>Kelebihan Inkubator </a:t>
            </a:r>
            <a:r>
              <a:rPr lang="id-ID" dirty="0" err="1"/>
              <a:t>Portable</a:t>
            </a:r>
            <a:endParaRPr lang="id-ID" dirty="0"/>
          </a:p>
        </p:txBody>
      </p:sp>
      <p:sp>
        <p:nvSpPr>
          <p:cNvPr id="3" name="Content Placeholder 2">
            <a:extLst>
              <a:ext uri="{FF2B5EF4-FFF2-40B4-BE49-F238E27FC236}">
                <a16:creationId xmlns:a16="http://schemas.microsoft.com/office/drawing/2014/main" id="{D9893605-1F65-4210-8A5E-E043644EC5C6}"/>
              </a:ext>
            </a:extLst>
          </p:cNvPr>
          <p:cNvSpPr>
            <a:spLocks noGrp="1"/>
          </p:cNvSpPr>
          <p:nvPr>
            <p:ph idx="1"/>
          </p:nvPr>
        </p:nvSpPr>
        <p:spPr/>
        <p:txBody>
          <a:bodyPr/>
          <a:lstStyle/>
          <a:p>
            <a:r>
              <a:rPr lang="id-ID" dirty="0"/>
              <a:t>Sumber tegangan yang dipakai DC</a:t>
            </a:r>
          </a:p>
          <a:p>
            <a:r>
              <a:rPr lang="id-ID" dirty="0"/>
              <a:t>Dapat dibawa kemana saja tanpa takut tidak ada sumber tegangan</a:t>
            </a:r>
          </a:p>
          <a:p>
            <a:r>
              <a:rPr lang="id-ID" dirty="0"/>
              <a:t>Memiliki bobot yang lebih ringan dan dimensi yang lebih kecil dari inkubator konvensional</a:t>
            </a:r>
          </a:p>
          <a:p>
            <a:r>
              <a:rPr lang="id-ID" dirty="0"/>
              <a:t>Memiliki harga yang lebih terjangkau</a:t>
            </a:r>
          </a:p>
          <a:p>
            <a:endParaRPr lang="id-ID" dirty="0"/>
          </a:p>
        </p:txBody>
      </p:sp>
    </p:spTree>
    <p:extLst>
      <p:ext uri="{BB962C8B-B14F-4D97-AF65-F5344CB8AC3E}">
        <p14:creationId xmlns:p14="http://schemas.microsoft.com/office/powerpoint/2010/main" val="215643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B2A77-F8B3-4DCC-8DF6-1BD4392E8F9B}"/>
              </a:ext>
            </a:extLst>
          </p:cNvPr>
          <p:cNvSpPr>
            <a:spLocks noGrp="1"/>
          </p:cNvSpPr>
          <p:nvPr>
            <p:ph type="title"/>
          </p:nvPr>
        </p:nvSpPr>
        <p:spPr/>
        <p:txBody>
          <a:bodyPr/>
          <a:lstStyle/>
          <a:p>
            <a:r>
              <a:rPr lang="id-ID" dirty="0"/>
              <a:t>Kekurangan Inkubator </a:t>
            </a:r>
            <a:r>
              <a:rPr lang="id-ID" dirty="0" err="1"/>
              <a:t>Portable</a:t>
            </a:r>
            <a:endParaRPr lang="id-ID" dirty="0"/>
          </a:p>
        </p:txBody>
      </p:sp>
      <p:sp>
        <p:nvSpPr>
          <p:cNvPr id="3" name="Content Placeholder 2">
            <a:extLst>
              <a:ext uri="{FF2B5EF4-FFF2-40B4-BE49-F238E27FC236}">
                <a16:creationId xmlns:a16="http://schemas.microsoft.com/office/drawing/2014/main" id="{16706E41-7D1B-421C-9260-5180C4F5D7D3}"/>
              </a:ext>
            </a:extLst>
          </p:cNvPr>
          <p:cNvSpPr>
            <a:spLocks noGrp="1"/>
          </p:cNvSpPr>
          <p:nvPr>
            <p:ph idx="1"/>
          </p:nvPr>
        </p:nvSpPr>
        <p:spPr/>
        <p:txBody>
          <a:bodyPr/>
          <a:lstStyle/>
          <a:p>
            <a:r>
              <a:rPr lang="id-ID" dirty="0"/>
              <a:t>Masih bergantung dengan Baterai dan Aki</a:t>
            </a:r>
          </a:p>
          <a:p>
            <a:r>
              <a:rPr lang="id-ID" dirty="0"/>
              <a:t>Pemerataan pemanas masih belom sempurna</a:t>
            </a:r>
          </a:p>
          <a:p>
            <a:r>
              <a:rPr lang="id-ID" dirty="0"/>
              <a:t>Bel</a:t>
            </a:r>
            <a:r>
              <a:rPr lang="en-US" dirty="0"/>
              <a:t>u</a:t>
            </a:r>
            <a:r>
              <a:rPr lang="id-ID" dirty="0"/>
              <a:t>m ada tangan karet untuk mengatur bayi dari luar </a:t>
            </a:r>
          </a:p>
        </p:txBody>
      </p:sp>
    </p:spTree>
    <p:extLst>
      <p:ext uri="{BB962C8B-B14F-4D97-AF65-F5344CB8AC3E}">
        <p14:creationId xmlns:p14="http://schemas.microsoft.com/office/powerpoint/2010/main" val="200619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1A4E-6DE1-42BC-91CC-2A355B023AB9}"/>
              </a:ext>
            </a:extLst>
          </p:cNvPr>
          <p:cNvSpPr>
            <a:spLocks noGrp="1"/>
          </p:cNvSpPr>
          <p:nvPr>
            <p:ph type="title"/>
          </p:nvPr>
        </p:nvSpPr>
        <p:spPr/>
        <p:txBody>
          <a:bodyPr/>
          <a:lstStyle/>
          <a:p>
            <a:r>
              <a:rPr lang="id-ID" dirty="0"/>
              <a:t>Kesimpulan</a:t>
            </a:r>
          </a:p>
        </p:txBody>
      </p:sp>
      <p:sp>
        <p:nvSpPr>
          <p:cNvPr id="3" name="Content Placeholder 2">
            <a:extLst>
              <a:ext uri="{FF2B5EF4-FFF2-40B4-BE49-F238E27FC236}">
                <a16:creationId xmlns:a16="http://schemas.microsoft.com/office/drawing/2014/main" id="{4E9100C7-AC58-42DE-B511-5EDCCEA76DF5}"/>
              </a:ext>
            </a:extLst>
          </p:cNvPr>
          <p:cNvSpPr>
            <a:spLocks noGrp="1"/>
          </p:cNvSpPr>
          <p:nvPr>
            <p:ph idx="1"/>
          </p:nvPr>
        </p:nvSpPr>
        <p:spPr/>
        <p:txBody>
          <a:bodyPr/>
          <a:lstStyle/>
          <a:p>
            <a:r>
              <a:rPr lang="id-ID" dirty="0"/>
              <a:t>Pemanas yang belum sempurna, sehingga membutuhkan waktu yang cukup lama untuk menaikkan suhu dalam inkubator</a:t>
            </a:r>
          </a:p>
          <a:p>
            <a:r>
              <a:rPr lang="id-ID" dirty="0"/>
              <a:t>Waktu yang dibutuhkan untuk mencapai suhu 36</a:t>
            </a:r>
            <a:r>
              <a:rPr lang="id-ID" dirty="0">
                <a:latin typeface="Calibri" panose="020F0502020204030204" pitchFamily="34" charset="0"/>
                <a:cs typeface="Calibri" panose="020F0502020204030204" pitchFamily="34" charset="0"/>
              </a:rPr>
              <a:t>⁰C </a:t>
            </a:r>
            <a:r>
              <a:rPr lang="id-ID">
                <a:latin typeface="Calibri" panose="020F0502020204030204" pitchFamily="34" charset="0"/>
                <a:cs typeface="Calibri" panose="020F0502020204030204" pitchFamily="34" charset="0"/>
              </a:rPr>
              <a:t>sebesar 60 </a:t>
            </a:r>
            <a:r>
              <a:rPr lang="id-ID" dirty="0">
                <a:latin typeface="Calibri" panose="020F0502020204030204" pitchFamily="34" charset="0"/>
                <a:cs typeface="Calibri" panose="020F0502020204030204" pitchFamily="34" charset="0"/>
              </a:rPr>
              <a:t>menit</a:t>
            </a:r>
          </a:p>
        </p:txBody>
      </p:sp>
    </p:spTree>
    <p:extLst>
      <p:ext uri="{BB962C8B-B14F-4D97-AF65-F5344CB8AC3E}">
        <p14:creationId xmlns:p14="http://schemas.microsoft.com/office/powerpoint/2010/main" val="4152739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6A1D-4134-4700-9F1E-9754D7D8B456}"/>
              </a:ext>
            </a:extLst>
          </p:cNvPr>
          <p:cNvSpPr>
            <a:spLocks noGrp="1"/>
          </p:cNvSpPr>
          <p:nvPr>
            <p:ph type="title"/>
          </p:nvPr>
        </p:nvSpPr>
        <p:spPr/>
        <p:txBody>
          <a:bodyPr/>
          <a:lstStyle/>
          <a:p>
            <a:r>
              <a:rPr lang="id-ID" dirty="0"/>
              <a:t>Referensi</a:t>
            </a:r>
          </a:p>
        </p:txBody>
      </p:sp>
      <p:sp>
        <p:nvSpPr>
          <p:cNvPr id="3" name="Content Placeholder 2">
            <a:extLst>
              <a:ext uri="{FF2B5EF4-FFF2-40B4-BE49-F238E27FC236}">
                <a16:creationId xmlns:a16="http://schemas.microsoft.com/office/drawing/2014/main" id="{FBDD4AE1-F4AD-4B2D-9A09-A077605DEE7A}"/>
              </a:ext>
            </a:extLst>
          </p:cNvPr>
          <p:cNvSpPr>
            <a:spLocks noGrp="1"/>
          </p:cNvSpPr>
          <p:nvPr>
            <p:ph idx="1"/>
          </p:nvPr>
        </p:nvSpPr>
        <p:spPr/>
        <p:txBody>
          <a:bodyPr>
            <a:normAutofit fontScale="92500" lnSpcReduction="10000"/>
          </a:bodyPr>
          <a:lstStyle/>
          <a:p>
            <a:r>
              <a:rPr lang="en-US" dirty="0" err="1">
                <a:latin typeface="+mj-lt"/>
                <a:ea typeface="Trebuchet MS"/>
                <a:cs typeface="Trebuchet MS"/>
              </a:rPr>
              <a:t>Raldi</a:t>
            </a:r>
            <a:r>
              <a:rPr lang="en-US" dirty="0">
                <a:latin typeface="+mj-lt"/>
                <a:ea typeface="Trebuchet MS"/>
                <a:cs typeface="Trebuchet MS"/>
              </a:rPr>
              <a:t> </a:t>
            </a:r>
            <a:r>
              <a:rPr lang="en-US" dirty="0" err="1">
                <a:latin typeface="+mj-lt"/>
                <a:ea typeface="Trebuchet MS"/>
                <a:cs typeface="Trebuchet MS"/>
              </a:rPr>
              <a:t>Artono</a:t>
            </a:r>
            <a:r>
              <a:rPr lang="en-US" dirty="0">
                <a:latin typeface="+mj-lt"/>
                <a:ea typeface="Trebuchet MS"/>
                <a:cs typeface="Trebuchet MS"/>
              </a:rPr>
              <a:t> </a:t>
            </a:r>
            <a:r>
              <a:rPr lang="en-US" dirty="0" err="1">
                <a:latin typeface="+mj-lt"/>
                <a:ea typeface="Trebuchet MS"/>
                <a:cs typeface="Trebuchet MS"/>
              </a:rPr>
              <a:t>Koestoer</a:t>
            </a:r>
            <a:r>
              <a:rPr lang="en-US" dirty="0">
                <a:latin typeface="+mj-lt"/>
                <a:ea typeface="Trebuchet MS"/>
                <a:cs typeface="Trebuchet MS"/>
              </a:rPr>
              <a:t>, “</a:t>
            </a:r>
            <a:r>
              <a:rPr lang="id-ID" dirty="0">
                <a:latin typeface="+mj-lt"/>
                <a:ea typeface="Trebuchet MS"/>
                <a:cs typeface="Trebuchet MS"/>
              </a:rPr>
              <a:t>Harapan Baru Untuk Bayi Prematur</a:t>
            </a:r>
            <a:r>
              <a:rPr lang="en-US" dirty="0">
                <a:latin typeface="+mj-lt"/>
                <a:ea typeface="Trebuchet MS"/>
                <a:cs typeface="Trebuchet MS"/>
              </a:rPr>
              <a:t>”</a:t>
            </a:r>
            <a:r>
              <a:rPr lang="id-ID" dirty="0">
                <a:latin typeface="+mj-lt"/>
                <a:ea typeface="Trebuchet MS"/>
                <a:cs typeface="Trebuchet MS"/>
              </a:rPr>
              <a:t>, 17 Februari 2015. https://koestoer.wordpress.com/2015/02/17/harapan-baru-untuk-bayi-prematur/ </a:t>
            </a:r>
            <a:r>
              <a:rPr lang="en-MY" dirty="0">
                <a:latin typeface="+mj-lt"/>
              </a:rPr>
              <a:t>[Accessed:</a:t>
            </a:r>
            <a:r>
              <a:rPr lang="id-ID" dirty="0">
                <a:latin typeface="+mj-lt"/>
              </a:rPr>
              <a:t> 16 April 2018</a:t>
            </a:r>
            <a:r>
              <a:rPr lang="en-MY" dirty="0">
                <a:latin typeface="+mj-lt"/>
              </a:rPr>
              <a:t>].</a:t>
            </a:r>
            <a:endParaRPr lang="id-ID" dirty="0">
              <a:latin typeface="+mj-lt"/>
              <a:ea typeface="Trebuchet MS"/>
              <a:cs typeface="Trebuchet MS"/>
            </a:endParaRPr>
          </a:p>
          <a:p>
            <a:r>
              <a:rPr lang="en-MY" dirty="0" err="1">
                <a:latin typeface="+mj-lt"/>
              </a:rPr>
              <a:t>Rahmat</a:t>
            </a:r>
            <a:r>
              <a:rPr lang="en-MY" dirty="0">
                <a:latin typeface="+mj-lt"/>
              </a:rPr>
              <a:t> </a:t>
            </a:r>
            <a:r>
              <a:rPr lang="en-MY" dirty="0" err="1">
                <a:latin typeface="+mj-lt"/>
              </a:rPr>
              <a:t>Hidayat</a:t>
            </a:r>
            <a:r>
              <a:rPr lang="en-MY" dirty="0">
                <a:latin typeface="+mj-lt"/>
              </a:rPr>
              <a:t>, “</a:t>
            </a:r>
            <a:r>
              <a:rPr lang="en-MY" dirty="0" err="1">
                <a:latin typeface="+mj-lt"/>
              </a:rPr>
              <a:t>Keindahan</a:t>
            </a:r>
            <a:r>
              <a:rPr lang="en-MY" dirty="0">
                <a:latin typeface="+mj-lt"/>
              </a:rPr>
              <a:t> </a:t>
            </a:r>
            <a:r>
              <a:rPr lang="en-MY" dirty="0" err="1">
                <a:latin typeface="+mj-lt"/>
              </a:rPr>
              <a:t>Alam</a:t>
            </a:r>
            <a:r>
              <a:rPr lang="en-MY" dirty="0">
                <a:latin typeface="+mj-lt"/>
              </a:rPr>
              <a:t> </a:t>
            </a:r>
            <a:r>
              <a:rPr lang="en-MY" dirty="0" err="1">
                <a:latin typeface="+mj-lt"/>
              </a:rPr>
              <a:t>Pedesaan</a:t>
            </a:r>
            <a:r>
              <a:rPr lang="en-MY" dirty="0">
                <a:latin typeface="+mj-lt"/>
              </a:rPr>
              <a:t>”</a:t>
            </a:r>
            <a:r>
              <a:rPr lang="id-ID" dirty="0">
                <a:latin typeface="+mj-lt"/>
              </a:rPr>
              <a:t>, 18 Juni 2013</a:t>
            </a:r>
            <a:r>
              <a:rPr lang="en-MY" dirty="0">
                <a:latin typeface="+mj-lt"/>
              </a:rPr>
              <a:t>,</a:t>
            </a:r>
            <a:r>
              <a:rPr lang="id-ID" dirty="0">
                <a:latin typeface="+mj-lt"/>
              </a:rPr>
              <a:t> 2013</a:t>
            </a:r>
            <a:r>
              <a:rPr lang="en-MY" dirty="0">
                <a:latin typeface="+mj-lt"/>
              </a:rPr>
              <a:t>. [Online].</a:t>
            </a:r>
            <a:r>
              <a:rPr lang="id-ID" dirty="0">
                <a:latin typeface="+mj-lt"/>
              </a:rPr>
              <a:t> </a:t>
            </a:r>
            <a:r>
              <a:rPr lang="en-MY" dirty="0">
                <a:latin typeface="+mj-lt"/>
              </a:rPr>
              <a:t>Available: http://forester-untad.blogspot.co.id/2013/06/keindahan-alam-pedesaan.html [Accessed:</a:t>
            </a:r>
            <a:r>
              <a:rPr lang="id-ID" dirty="0">
                <a:latin typeface="+mj-lt"/>
              </a:rPr>
              <a:t> 16 April 2018</a:t>
            </a:r>
            <a:r>
              <a:rPr lang="en-MY" dirty="0">
                <a:latin typeface="+mj-lt"/>
              </a:rPr>
              <a:t>].</a:t>
            </a:r>
            <a:endParaRPr lang="id-ID" dirty="0">
              <a:latin typeface="+mj-lt"/>
            </a:endParaRPr>
          </a:p>
          <a:p>
            <a:r>
              <a:rPr lang="id-ID" dirty="0">
                <a:latin typeface="+mj-lt"/>
              </a:rPr>
              <a:t>Rumah Pena</a:t>
            </a:r>
            <a:r>
              <a:rPr lang="en-MY" dirty="0">
                <a:latin typeface="+mj-lt"/>
              </a:rPr>
              <a:t>, “Jakarta </a:t>
            </a:r>
            <a:r>
              <a:rPr lang="en-MY" dirty="0" err="1">
                <a:latin typeface="+mj-lt"/>
              </a:rPr>
              <a:t>Kini</a:t>
            </a:r>
            <a:r>
              <a:rPr lang="en-MY" dirty="0">
                <a:latin typeface="+mj-lt"/>
              </a:rPr>
              <a:t>, </a:t>
            </a:r>
            <a:r>
              <a:rPr lang="en-MY" dirty="0" err="1">
                <a:latin typeface="+mj-lt"/>
              </a:rPr>
              <a:t>Bagaimana</a:t>
            </a:r>
            <a:r>
              <a:rPr lang="en-MY" dirty="0">
                <a:latin typeface="+mj-lt"/>
              </a:rPr>
              <a:t> </a:t>
            </a:r>
            <a:r>
              <a:rPr lang="en-MY" dirty="0" err="1">
                <a:latin typeface="+mj-lt"/>
              </a:rPr>
              <a:t>Nasibmu</a:t>
            </a:r>
            <a:r>
              <a:rPr lang="en-MY" dirty="0">
                <a:latin typeface="+mj-lt"/>
              </a:rPr>
              <a:t> </a:t>
            </a:r>
            <a:r>
              <a:rPr lang="en-MY" dirty="0" err="1">
                <a:latin typeface="+mj-lt"/>
              </a:rPr>
              <a:t>Nanti</a:t>
            </a:r>
            <a:r>
              <a:rPr lang="en-MY" dirty="0">
                <a:latin typeface="+mj-lt"/>
              </a:rPr>
              <a:t>?”</a:t>
            </a:r>
            <a:r>
              <a:rPr lang="id-ID" dirty="0">
                <a:latin typeface="+mj-lt"/>
              </a:rPr>
              <a:t> 5 Juni 2012, 2012</a:t>
            </a:r>
            <a:r>
              <a:rPr lang="en-MY" dirty="0">
                <a:latin typeface="+mj-lt"/>
              </a:rPr>
              <a:t>. [Online]. Available: http://pena.gunadarma.ac.id/jakarta-kini-bagaimana-nasibmu-nanti/ [Accessed: </a:t>
            </a:r>
            <a:r>
              <a:rPr lang="id-ID" dirty="0">
                <a:latin typeface="+mj-lt"/>
              </a:rPr>
              <a:t>16 April 2018</a:t>
            </a:r>
            <a:r>
              <a:rPr lang="en-MY" dirty="0">
                <a:latin typeface="+mj-lt"/>
              </a:rPr>
              <a:t>].</a:t>
            </a:r>
            <a:endParaRPr lang="id-ID" dirty="0">
              <a:latin typeface="+mj-lt"/>
            </a:endParaRPr>
          </a:p>
          <a:p>
            <a:r>
              <a:rPr lang="id-ID" dirty="0">
                <a:latin typeface="+mj-lt"/>
              </a:rPr>
              <a:t>Blog Pusat Alat Bantu Dengar, “Tingkat Kebisingan Suara”. </a:t>
            </a:r>
            <a:r>
              <a:rPr lang="id-ID" dirty="0" err="1">
                <a:latin typeface="+mj-lt"/>
              </a:rPr>
              <a:t>Available</a:t>
            </a:r>
            <a:r>
              <a:rPr lang="id-ID" dirty="0">
                <a:latin typeface="+mj-lt"/>
              </a:rPr>
              <a:t>: https://www.pusatalatbantudengar.com/blog/tingkat-kebisingan-suara/ [</a:t>
            </a:r>
            <a:r>
              <a:rPr lang="id-ID" dirty="0" err="1">
                <a:latin typeface="+mj-lt"/>
              </a:rPr>
              <a:t>Accessed</a:t>
            </a:r>
            <a:r>
              <a:rPr lang="id-ID" dirty="0">
                <a:latin typeface="+mj-lt"/>
              </a:rPr>
              <a:t>: 17 April 2018]</a:t>
            </a:r>
          </a:p>
        </p:txBody>
      </p:sp>
    </p:spTree>
    <p:extLst>
      <p:ext uri="{BB962C8B-B14F-4D97-AF65-F5344CB8AC3E}">
        <p14:creationId xmlns:p14="http://schemas.microsoft.com/office/powerpoint/2010/main" val="390534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7100-7799-4AA2-96FF-98E843A24B44}"/>
              </a:ext>
            </a:extLst>
          </p:cNvPr>
          <p:cNvSpPr>
            <a:spLocks noGrp="1"/>
          </p:cNvSpPr>
          <p:nvPr>
            <p:ph type="title"/>
          </p:nvPr>
        </p:nvSpPr>
        <p:spPr/>
        <p:txBody>
          <a:bodyPr/>
          <a:lstStyle/>
          <a:p>
            <a:r>
              <a:rPr lang="id-ID" dirty="0"/>
              <a:t>Latar Belakang</a:t>
            </a:r>
          </a:p>
        </p:txBody>
      </p:sp>
      <p:sp>
        <p:nvSpPr>
          <p:cNvPr id="3" name="Content Placeholder 2">
            <a:extLst>
              <a:ext uri="{FF2B5EF4-FFF2-40B4-BE49-F238E27FC236}">
                <a16:creationId xmlns:a16="http://schemas.microsoft.com/office/drawing/2014/main" id="{96682D36-63C2-41B0-A6E1-D8A2A7DA08EE}"/>
              </a:ext>
            </a:extLst>
          </p:cNvPr>
          <p:cNvSpPr>
            <a:spLocks noGrp="1"/>
          </p:cNvSpPr>
          <p:nvPr>
            <p:ph idx="1"/>
          </p:nvPr>
        </p:nvSpPr>
        <p:spPr/>
        <p:txBody>
          <a:bodyPr/>
          <a:lstStyle/>
          <a:p>
            <a:r>
              <a:rPr lang="id-ID" dirty="0"/>
              <a:t>Adanya perbedaan tersedia perlengkapan fasilitas kesehatan antara kota dan desa. Rumah sakit salah satu fasilitas yang cukup lengkap dalam kota, berbeda dengan puskesmas yang ada di desa. Inkubator pun jarang disediakan oleh puskesmas.</a:t>
            </a:r>
          </a:p>
        </p:txBody>
      </p:sp>
    </p:spTree>
    <p:extLst>
      <p:ext uri="{BB962C8B-B14F-4D97-AF65-F5344CB8AC3E}">
        <p14:creationId xmlns:p14="http://schemas.microsoft.com/office/powerpoint/2010/main" val="1635579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931E-2D92-4293-8304-594C8BE565CE}"/>
              </a:ext>
            </a:extLst>
          </p:cNvPr>
          <p:cNvSpPr>
            <a:spLocks noGrp="1"/>
          </p:cNvSpPr>
          <p:nvPr>
            <p:ph type="title"/>
          </p:nvPr>
        </p:nvSpPr>
        <p:spPr/>
        <p:txBody>
          <a:bodyPr/>
          <a:lstStyle/>
          <a:p>
            <a:r>
              <a:rPr lang="id-ID" dirty="0"/>
              <a:t>Ruang Lingkup</a:t>
            </a:r>
          </a:p>
        </p:txBody>
      </p:sp>
      <p:sp>
        <p:nvSpPr>
          <p:cNvPr id="3" name="Content Placeholder 2">
            <a:extLst>
              <a:ext uri="{FF2B5EF4-FFF2-40B4-BE49-F238E27FC236}">
                <a16:creationId xmlns:a16="http://schemas.microsoft.com/office/drawing/2014/main" id="{7BB29FA7-9505-420E-A108-4C82C0BF933C}"/>
              </a:ext>
            </a:extLst>
          </p:cNvPr>
          <p:cNvSpPr>
            <a:spLocks noGrp="1"/>
          </p:cNvSpPr>
          <p:nvPr>
            <p:ph idx="1"/>
          </p:nvPr>
        </p:nvSpPr>
        <p:spPr/>
        <p:txBody>
          <a:bodyPr/>
          <a:lstStyle/>
          <a:p>
            <a:r>
              <a:rPr lang="id-ID" dirty="0"/>
              <a:t>Inkubator adalah alat penghangat bayi prematur. Keterbatasan dari inkubator yang sekarang adalah masih tidak mudah untuk dipindahkan dari ruang ke ruang yang lain. Di Indonesia juga mulai ada Inkubator </a:t>
            </a:r>
            <a:r>
              <a:rPr lang="id-ID" dirty="0" err="1"/>
              <a:t>Portable</a:t>
            </a:r>
            <a:r>
              <a:rPr lang="id-ID" dirty="0"/>
              <a:t>, akan tetapi masih menggunakan sumber tegangan AC.</a:t>
            </a:r>
          </a:p>
          <a:p>
            <a:r>
              <a:rPr lang="id-ID" dirty="0"/>
              <a:t>Model yang akan dirancang memiliki sumber tegangan DC dan notifikasi LED yang berguna untuk mendeteksi suara bayi.</a:t>
            </a:r>
          </a:p>
        </p:txBody>
      </p:sp>
    </p:spTree>
    <p:extLst>
      <p:ext uri="{BB962C8B-B14F-4D97-AF65-F5344CB8AC3E}">
        <p14:creationId xmlns:p14="http://schemas.microsoft.com/office/powerpoint/2010/main" val="235446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DEDD00-5E71-418B-9C3C-9B71B018221A}"/>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08AA894-60A7-4A09-919E-54EF7C3EC824}"/>
                </a:ext>
              </a:extLst>
            </p:cNvPr>
            <p:cNvPicPr>
              <a:picLocks noChangeAspect="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44680684-9D82-4E2B-9E9A-778390DA9EB8}"/>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E28899EB-8201-46DC-A208-67136E6BA1A2}"/>
                </a:ext>
              </a:extLst>
            </p:cNvPr>
            <p:cNvPicPr>
              <a:picLocks noChangeAspect="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58681DBB-DB5A-40DF-8333-C7E1C945B5BD}"/>
                </a:ext>
              </a:extLst>
            </p:cNvPr>
            <p:cNvPicPr>
              <a:picLocks noChangeAspect="1"/>
            </p:cNvPicPr>
            <p:nvPr>
              <p:extLst>
                <p:ext uri="{386F3935-93C4-4BCD-93E2-E3B085C9AB24}">
                  <p16:designElem xmlns:p16="http://schemas.microsoft.com/office/powerpoint/2015/main" val="1"/>
                </p:ext>
              </p:extLst>
            </p:nvPr>
          </p:nvPicPr>
          <p:blipFill rotWithShape="1">
            <a:blip r:embed="rId4"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C0A413B-235C-456A-A28D-0AA57923812B}"/>
              </a:ext>
            </a:extLst>
          </p:cNvPr>
          <p:cNvSpPr>
            <a:spLocks noGrp="1"/>
          </p:cNvSpPr>
          <p:nvPr>
            <p:ph type="title"/>
          </p:nvPr>
        </p:nvSpPr>
        <p:spPr>
          <a:xfrm>
            <a:off x="1295402" y="982132"/>
            <a:ext cx="9601196" cy="1303867"/>
          </a:xfrm>
        </p:spPr>
        <p:txBody>
          <a:bodyPr>
            <a:normAutofit/>
          </a:bodyPr>
          <a:lstStyle/>
          <a:p>
            <a:r>
              <a:rPr lang="id-ID">
                <a:solidFill>
                  <a:srgbClr val="262626"/>
                </a:solidFill>
              </a:rPr>
              <a:t>Tujuan</a:t>
            </a:r>
          </a:p>
        </p:txBody>
      </p:sp>
      <p:graphicFrame>
        <p:nvGraphicFramePr>
          <p:cNvPr id="5" name="Content Placeholder 2">
            <a:extLst>
              <a:ext uri="{FF2B5EF4-FFF2-40B4-BE49-F238E27FC236}">
                <a16:creationId xmlns:a16="http://schemas.microsoft.com/office/drawing/2014/main" id="{B6921219-BD0B-4C26-AA8F-723402846D4C}"/>
              </a:ext>
            </a:extLst>
          </p:cNvPr>
          <p:cNvGraphicFramePr>
            <a:graphicFrameLocks noGrp="1"/>
          </p:cNvGraphicFramePr>
          <p:nvPr>
            <p:ph idx="1"/>
            <p:extLst>
              <p:ext uri="{D42A27DB-BD31-4B8C-83A1-F6EECF244321}">
                <p14:modId xmlns:p14="http://schemas.microsoft.com/office/powerpoint/2010/main" val="567996454"/>
              </p:ext>
            </p:extLst>
          </p:nvPr>
        </p:nvGraphicFramePr>
        <p:xfrm>
          <a:off x="1295401" y="2675822"/>
          <a:ext cx="9601197" cy="29856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7118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AE4C-FADC-41FA-98B3-41DFBEB5CAB0}"/>
              </a:ext>
            </a:extLst>
          </p:cNvPr>
          <p:cNvSpPr>
            <a:spLocks noGrp="1"/>
          </p:cNvSpPr>
          <p:nvPr>
            <p:ph type="title"/>
          </p:nvPr>
        </p:nvSpPr>
        <p:spPr/>
        <p:txBody>
          <a:bodyPr/>
          <a:lstStyle/>
          <a:p>
            <a:r>
              <a:rPr lang="id-ID" dirty="0"/>
              <a:t>Manfaat</a:t>
            </a:r>
          </a:p>
        </p:txBody>
      </p:sp>
      <p:sp>
        <p:nvSpPr>
          <p:cNvPr id="3" name="Content Placeholder 2">
            <a:extLst>
              <a:ext uri="{FF2B5EF4-FFF2-40B4-BE49-F238E27FC236}">
                <a16:creationId xmlns:a16="http://schemas.microsoft.com/office/drawing/2014/main" id="{CD329EB0-C098-42ED-9A9A-A37867E290F2}"/>
              </a:ext>
            </a:extLst>
          </p:cNvPr>
          <p:cNvSpPr>
            <a:spLocks noGrp="1"/>
          </p:cNvSpPr>
          <p:nvPr>
            <p:ph idx="1"/>
          </p:nvPr>
        </p:nvSpPr>
        <p:spPr/>
        <p:txBody>
          <a:bodyPr/>
          <a:lstStyle/>
          <a:p>
            <a:r>
              <a:rPr lang="id-ID" dirty="0"/>
              <a:t>Inkubator Portable lebih mudah dipindahkan dan dibawa saat darurat</a:t>
            </a:r>
          </a:p>
          <a:p>
            <a:r>
              <a:rPr lang="id-ID" dirty="0"/>
              <a:t>Mempertahankan kondisi lingkungan yang cocok untuk bayi yang baru lahir agar suhu dalam ruangan inkubator tetap stabil</a:t>
            </a:r>
          </a:p>
          <a:p>
            <a:r>
              <a:rPr lang="id-ID" dirty="0"/>
              <a:t>Mencegah terjadinya infeksi pada bayi yang usianya terlalu muda</a:t>
            </a:r>
          </a:p>
        </p:txBody>
      </p:sp>
    </p:spTree>
    <p:extLst>
      <p:ext uri="{BB962C8B-B14F-4D97-AF65-F5344CB8AC3E}">
        <p14:creationId xmlns:p14="http://schemas.microsoft.com/office/powerpoint/2010/main" val="315475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48828-58B9-4D9C-804D-03A706169AFC}"/>
              </a:ext>
            </a:extLst>
          </p:cNvPr>
          <p:cNvSpPr>
            <a:spLocks noGrp="1"/>
          </p:cNvSpPr>
          <p:nvPr>
            <p:ph type="title"/>
          </p:nvPr>
        </p:nvSpPr>
        <p:spPr>
          <a:xfrm>
            <a:off x="1024128" y="585216"/>
            <a:ext cx="5867061" cy="1499616"/>
          </a:xfrm>
        </p:spPr>
        <p:txBody>
          <a:bodyPr>
            <a:normAutofit/>
          </a:bodyPr>
          <a:lstStyle/>
          <a:p>
            <a:r>
              <a:rPr lang="id-ID"/>
              <a:t>Block Diagram</a:t>
            </a:r>
            <a:endParaRPr lang="id-ID" dirty="0"/>
          </a:p>
        </p:txBody>
      </p:sp>
      <p:sp>
        <p:nvSpPr>
          <p:cNvPr id="15" name="Content Placeholder 10">
            <a:extLst>
              <a:ext uri="{FF2B5EF4-FFF2-40B4-BE49-F238E27FC236}">
                <a16:creationId xmlns:a16="http://schemas.microsoft.com/office/drawing/2014/main" id="{03F983BD-46F6-4845-9B6A-020CDCA760C4}"/>
              </a:ext>
            </a:extLst>
          </p:cNvPr>
          <p:cNvSpPr>
            <a:spLocks noGrp="1"/>
          </p:cNvSpPr>
          <p:nvPr>
            <p:ph idx="1"/>
          </p:nvPr>
        </p:nvSpPr>
        <p:spPr>
          <a:xfrm>
            <a:off x="8021490" y="585216"/>
            <a:ext cx="3527043" cy="5586984"/>
          </a:xfrm>
        </p:spPr>
        <p:txBody>
          <a:bodyPr anchor="ctr">
            <a:normAutofit/>
          </a:bodyPr>
          <a:lstStyle/>
          <a:p>
            <a:endParaRPr lang="en-US" sz="2000" dirty="0">
              <a:solidFill>
                <a:srgbClr val="FFFFFF"/>
              </a:solidFill>
            </a:endParaRPr>
          </a:p>
        </p:txBody>
      </p:sp>
      <p:pic>
        <p:nvPicPr>
          <p:cNvPr id="4" name="Picture 3">
            <a:extLst>
              <a:ext uri="{FF2B5EF4-FFF2-40B4-BE49-F238E27FC236}">
                <a16:creationId xmlns:a16="http://schemas.microsoft.com/office/drawing/2014/main" id="{91B7C0FE-FED0-48C4-B1DB-23E7852BD5B6}"/>
              </a:ext>
            </a:extLst>
          </p:cNvPr>
          <p:cNvPicPr>
            <a:picLocks noChangeAspect="1"/>
          </p:cNvPicPr>
          <p:nvPr/>
        </p:nvPicPr>
        <p:blipFill>
          <a:blip r:embed="rId2"/>
          <a:stretch>
            <a:fillRect/>
          </a:stretch>
        </p:blipFill>
        <p:spPr>
          <a:xfrm>
            <a:off x="643467" y="1754530"/>
            <a:ext cx="6581330" cy="5016258"/>
          </a:xfrm>
          <a:prstGeom prst="rect">
            <a:avLst/>
          </a:prstGeom>
        </p:spPr>
      </p:pic>
    </p:spTree>
    <p:extLst>
      <p:ext uri="{BB962C8B-B14F-4D97-AF65-F5344CB8AC3E}">
        <p14:creationId xmlns:p14="http://schemas.microsoft.com/office/powerpoint/2010/main" val="51771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9CBD3C9-4E66-426D-948E-7CF477810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DB95FCF-AD96-482F-9FB8-CD95725E6E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64EEEC00-AD80-4734-BEE6-04CBDEC830C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C26C0AB-632B-4701-A5A6-052B75B7F65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122A2853-A55A-47F7-902F-6DE7185D8D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46887"/>
            <a:ext cx="7314691"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4A0A3D00-134B-401B-BED1-39F1B734C95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843" y="4005950"/>
            <a:ext cx="531902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4F11129-8A77-4850-9BAB-FDA0CF4F3B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5FC8AB-7814-45DD-AD3B-362B402E0337}"/>
              </a:ext>
            </a:extLst>
          </p:cNvPr>
          <p:cNvSpPr>
            <a:spLocks noGrp="1"/>
          </p:cNvSpPr>
          <p:nvPr>
            <p:ph type="title"/>
          </p:nvPr>
        </p:nvSpPr>
        <p:spPr>
          <a:xfrm>
            <a:off x="5283553" y="893398"/>
            <a:ext cx="6019601" cy="3187208"/>
          </a:xfrm>
        </p:spPr>
        <p:txBody>
          <a:bodyPr vert="horz" lIns="91440" tIns="45720" rIns="91440" bIns="45720" rtlCol="0" anchor="b">
            <a:normAutofit/>
          </a:bodyPr>
          <a:lstStyle/>
          <a:p>
            <a:pPr algn="ctr">
              <a:lnSpc>
                <a:spcPct val="85000"/>
              </a:lnSpc>
            </a:pPr>
            <a:r>
              <a:rPr lang="en-US" sz="7200" b="1" cap="all">
                <a:solidFill>
                  <a:srgbClr val="FFFFFF"/>
                </a:solidFill>
              </a:rPr>
              <a:t>Alur Kerja Inkubator Portable</a:t>
            </a:r>
          </a:p>
        </p:txBody>
      </p:sp>
      <p:pic>
        <p:nvPicPr>
          <p:cNvPr id="3" name="Picture 2">
            <a:extLst>
              <a:ext uri="{FF2B5EF4-FFF2-40B4-BE49-F238E27FC236}">
                <a16:creationId xmlns:a16="http://schemas.microsoft.com/office/drawing/2014/main" id="{10CF13A3-ADD7-452F-88CE-FA8E0DEE607D}"/>
              </a:ext>
            </a:extLst>
          </p:cNvPr>
          <p:cNvPicPr>
            <a:picLocks noChangeAspect="1"/>
          </p:cNvPicPr>
          <p:nvPr/>
        </p:nvPicPr>
        <p:blipFill>
          <a:blip r:embed="rId2"/>
          <a:stretch>
            <a:fillRect/>
          </a:stretch>
        </p:blipFill>
        <p:spPr>
          <a:xfrm>
            <a:off x="282136" y="546591"/>
            <a:ext cx="4300337" cy="3187209"/>
          </a:xfrm>
          <a:prstGeom prst="rect">
            <a:avLst/>
          </a:prstGeom>
        </p:spPr>
      </p:pic>
    </p:spTree>
    <p:extLst>
      <p:ext uri="{BB962C8B-B14F-4D97-AF65-F5344CB8AC3E}">
        <p14:creationId xmlns:p14="http://schemas.microsoft.com/office/powerpoint/2010/main" val="2320341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ED84DD6-8A68-4994-8094-8DDBE89BF3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176049D7-366E-4AC9-B689-460CC28F8E7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BC9E91F8-C4AE-4EB0-8B76-FF3F3FC7183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D45A04-4150-4943-BB06-EEEDDD73BFC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5" name="Content Placeholder 4">
            <a:extLst>
              <a:ext uri="{FF2B5EF4-FFF2-40B4-BE49-F238E27FC236}">
                <a16:creationId xmlns:a16="http://schemas.microsoft.com/office/drawing/2014/main" id="{DCA6852E-CFBA-4ED9-9191-41C19F12A042}"/>
              </a:ext>
            </a:extLst>
          </p:cNvPr>
          <p:cNvPicPr>
            <a:picLocks noGrp="1" noChangeAspect="1"/>
          </p:cNvPicPr>
          <p:nvPr>
            <p:ph idx="1"/>
          </p:nvPr>
        </p:nvPicPr>
        <p:blipFill>
          <a:blip r:embed="rId2" cstate="print"/>
          <a:stretch>
            <a:fillRect/>
          </a:stretch>
        </p:blipFill>
        <p:spPr>
          <a:xfrm>
            <a:off x="236218" y="240791"/>
            <a:ext cx="9020607" cy="6382078"/>
          </a:xfrm>
          <a:prstGeom prst="rect">
            <a:avLst/>
          </a:prstGeom>
        </p:spPr>
      </p:pic>
      <p:sp>
        <p:nvSpPr>
          <p:cNvPr id="2" name="Title 1">
            <a:extLst>
              <a:ext uri="{FF2B5EF4-FFF2-40B4-BE49-F238E27FC236}">
                <a16:creationId xmlns:a16="http://schemas.microsoft.com/office/drawing/2014/main" id="{5F9EB773-DC3F-4A49-BEC6-D148E3CC4023}"/>
              </a:ext>
            </a:extLst>
          </p:cNvPr>
          <p:cNvSpPr>
            <a:spLocks noGrp="1"/>
          </p:cNvSpPr>
          <p:nvPr>
            <p:ph type="title"/>
          </p:nvPr>
        </p:nvSpPr>
        <p:spPr>
          <a:xfrm>
            <a:off x="9078634" y="700920"/>
            <a:ext cx="3113366" cy="3622844"/>
          </a:xfrm>
        </p:spPr>
        <p:txBody>
          <a:bodyPr vert="horz" lIns="91440" tIns="45720" rIns="91440" bIns="45720" rtlCol="0" anchor="b">
            <a:normAutofit/>
          </a:bodyPr>
          <a:lstStyle/>
          <a:p>
            <a:pPr algn="ctr">
              <a:lnSpc>
                <a:spcPct val="85000"/>
              </a:lnSpc>
            </a:pPr>
            <a:r>
              <a:rPr lang="en-US" sz="3500" b="1" cap="all" dirty="0" err="1">
                <a:solidFill>
                  <a:srgbClr val="FFFFFF"/>
                </a:solidFill>
              </a:rPr>
              <a:t>Rancangan</a:t>
            </a:r>
            <a:r>
              <a:rPr lang="en-US" sz="3500" b="1" cap="all" dirty="0">
                <a:solidFill>
                  <a:srgbClr val="FFFFFF"/>
                </a:solidFill>
              </a:rPr>
              <a:t> </a:t>
            </a:r>
            <a:r>
              <a:rPr lang="en-US" sz="3500" b="1" cap="all" dirty="0" err="1">
                <a:solidFill>
                  <a:srgbClr val="FFFFFF"/>
                </a:solidFill>
              </a:rPr>
              <a:t>Inkubator</a:t>
            </a:r>
            <a:r>
              <a:rPr lang="en-US" sz="3500" b="1" cap="all" dirty="0">
                <a:solidFill>
                  <a:srgbClr val="FFFFFF"/>
                </a:solidFill>
              </a:rPr>
              <a:t> Portable</a:t>
            </a:r>
          </a:p>
        </p:txBody>
      </p:sp>
    </p:spTree>
    <p:extLst>
      <p:ext uri="{BB962C8B-B14F-4D97-AF65-F5344CB8AC3E}">
        <p14:creationId xmlns:p14="http://schemas.microsoft.com/office/powerpoint/2010/main" val="286666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0478-BB0D-4439-8248-BA06C15AF308}"/>
              </a:ext>
            </a:extLst>
          </p:cNvPr>
          <p:cNvSpPr>
            <a:spLocks noGrp="1"/>
          </p:cNvSpPr>
          <p:nvPr>
            <p:ph type="title"/>
          </p:nvPr>
        </p:nvSpPr>
        <p:spPr/>
        <p:txBody>
          <a:bodyPr/>
          <a:lstStyle/>
          <a:p>
            <a:r>
              <a:rPr lang="id-ID" dirty="0"/>
              <a:t>Spesifikasi Inkubator </a:t>
            </a:r>
            <a:r>
              <a:rPr lang="id-ID" dirty="0" err="1"/>
              <a:t>Portable</a:t>
            </a:r>
            <a:endParaRPr lang="id-ID" dirty="0"/>
          </a:p>
        </p:txBody>
      </p:sp>
      <p:sp>
        <p:nvSpPr>
          <p:cNvPr id="3" name="Content Placeholder 2">
            <a:extLst>
              <a:ext uri="{FF2B5EF4-FFF2-40B4-BE49-F238E27FC236}">
                <a16:creationId xmlns:a16="http://schemas.microsoft.com/office/drawing/2014/main" id="{F6AB18BA-B1E7-489A-9AE3-F56C51578EF3}"/>
              </a:ext>
            </a:extLst>
          </p:cNvPr>
          <p:cNvSpPr>
            <a:spLocks noGrp="1"/>
          </p:cNvSpPr>
          <p:nvPr>
            <p:ph idx="1"/>
          </p:nvPr>
        </p:nvSpPr>
        <p:spPr/>
        <p:txBody>
          <a:bodyPr>
            <a:normAutofit/>
          </a:bodyPr>
          <a:lstStyle/>
          <a:p>
            <a:endParaRPr lang="id-ID" dirty="0"/>
          </a:p>
          <a:p>
            <a:r>
              <a:rPr lang="id-ID" dirty="0" err="1"/>
              <a:t>Heating</a:t>
            </a:r>
            <a:r>
              <a:rPr lang="id-ID" dirty="0"/>
              <a:t> </a:t>
            </a:r>
            <a:r>
              <a:rPr lang="id-ID" dirty="0" err="1"/>
              <a:t>Element</a:t>
            </a:r>
            <a:endParaRPr lang="id-ID" dirty="0"/>
          </a:p>
          <a:p>
            <a:r>
              <a:rPr lang="id-ID" dirty="0"/>
              <a:t>LCD 16 x </a:t>
            </a:r>
            <a:r>
              <a:rPr lang="en-US" dirty="0"/>
              <a:t>4</a:t>
            </a:r>
            <a:endParaRPr lang="id-ID" dirty="0"/>
          </a:p>
          <a:p>
            <a:r>
              <a:rPr lang="id-ID" dirty="0"/>
              <a:t>Sensor suhu DHT 22</a:t>
            </a:r>
          </a:p>
          <a:p>
            <a:r>
              <a:rPr lang="id-ID" dirty="0"/>
              <a:t>Sensor Suara</a:t>
            </a:r>
            <a:r>
              <a:rPr lang="en-US" dirty="0"/>
              <a:t> KY-038</a:t>
            </a:r>
            <a:endParaRPr lang="id-ID" dirty="0"/>
          </a:p>
          <a:p>
            <a:r>
              <a:rPr lang="id-ID" dirty="0"/>
              <a:t>Aki 12V 5A</a:t>
            </a:r>
            <a:r>
              <a:rPr lang="en-US" dirty="0"/>
              <a:t>h</a:t>
            </a:r>
            <a:endParaRPr lang="id-ID" dirty="0"/>
          </a:p>
          <a:p>
            <a:r>
              <a:rPr lang="id-ID" dirty="0"/>
              <a:t>Baterai 9V</a:t>
            </a:r>
          </a:p>
        </p:txBody>
      </p:sp>
    </p:spTree>
    <p:extLst>
      <p:ext uri="{BB962C8B-B14F-4D97-AF65-F5344CB8AC3E}">
        <p14:creationId xmlns:p14="http://schemas.microsoft.com/office/powerpoint/2010/main" val="36816699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4.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6.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Integral</Template>
  <TotalTime>1540</TotalTime>
  <Words>450</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13</vt:i4>
      </vt:variant>
    </vt:vector>
  </HeadingPairs>
  <TitlesOfParts>
    <vt:vector size="29" baseType="lpstr">
      <vt:lpstr>Arial</vt:lpstr>
      <vt:lpstr>Calibri</vt:lpstr>
      <vt:lpstr>Corbel</vt:lpstr>
      <vt:lpstr>Franklin Gothic Book</vt:lpstr>
      <vt:lpstr>Garamond</vt:lpstr>
      <vt:lpstr>Trebuchet MS</vt:lpstr>
      <vt:lpstr>Tw Cen MT</vt:lpstr>
      <vt:lpstr>Tw Cen MT Condensed</vt:lpstr>
      <vt:lpstr>Wingdings</vt:lpstr>
      <vt:lpstr>Wingdings 3</vt:lpstr>
      <vt:lpstr>Facet</vt:lpstr>
      <vt:lpstr>Integral</vt:lpstr>
      <vt:lpstr>Basis</vt:lpstr>
      <vt:lpstr>Organic</vt:lpstr>
      <vt:lpstr>Banded</vt:lpstr>
      <vt:lpstr>Crop</vt:lpstr>
      <vt:lpstr>Inkubator Portable</vt:lpstr>
      <vt:lpstr>Latar Belakang</vt:lpstr>
      <vt:lpstr>Ruang Lingkup</vt:lpstr>
      <vt:lpstr>Tujuan</vt:lpstr>
      <vt:lpstr>Manfaat</vt:lpstr>
      <vt:lpstr>Block Diagram</vt:lpstr>
      <vt:lpstr>Alur Kerja Inkubator Portable</vt:lpstr>
      <vt:lpstr>Rancangan Inkubator Portable</vt:lpstr>
      <vt:lpstr>Spesifikasi Inkubator Portable</vt:lpstr>
      <vt:lpstr>Kelebihan Inkubator Portable</vt:lpstr>
      <vt:lpstr>Kekurangan Inkubator Portable</vt:lpstr>
      <vt:lpstr>Kesimpulan</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Inkubator Portable</dc:title>
  <dc:creator>Joshua</dc:creator>
  <cp:lastModifiedBy>Joshua Boudy</cp:lastModifiedBy>
  <cp:revision>75</cp:revision>
  <dcterms:created xsi:type="dcterms:W3CDTF">2018-04-17T08:15:41Z</dcterms:created>
  <dcterms:modified xsi:type="dcterms:W3CDTF">2018-06-23T00:07:27Z</dcterms:modified>
</cp:coreProperties>
</file>