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57" r:id="rId3"/>
    <p:sldId id="258" r:id="rId4"/>
    <p:sldId id="260" r:id="rId5"/>
    <p:sldId id="262" r:id="rId6"/>
    <p:sldId id="264" r:id="rId7"/>
    <p:sldId id="265" r:id="rId8"/>
    <p:sldId id="271" r:id="rId9"/>
    <p:sldId id="267" r:id="rId10"/>
    <p:sldId id="268" r:id="rId11"/>
    <p:sldId id="269" r:id="rId12"/>
    <p:sldId id="270" r:id="rId13"/>
    <p:sldId id="272" r:id="rId14"/>
    <p:sldId id="273" r:id="rId15"/>
    <p:sldId id="274" r:id="rId16"/>
    <p:sldId id="275" r:id="rId17"/>
    <p:sldId id="276"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9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GT"/>
        </a:p>
      </c:txPr>
    </c:title>
    <c:autoTitleDeleted val="0"/>
    <c:plotArea>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cat>
            <c:strRef>
              <c:f>Hoja1!$A$2:$A$5</c:f>
              <c:strCache>
                <c:ptCount val="4"/>
                <c:pt idx="0">
                  <c:v>Categoría 1</c:v>
                </c:pt>
                <c:pt idx="1">
                  <c:v>Categoría 2</c:v>
                </c:pt>
                <c:pt idx="2">
                  <c:v>Categoría 3</c:v>
                </c:pt>
                <c:pt idx="3">
                  <c:v>Categoría 4</c:v>
                </c:pt>
              </c:strCache>
            </c:strRef>
          </c:cat>
          <c:val>
            <c:numRef>
              <c:f>Hoja1!$B$2:$B$5</c:f>
              <c:numCache>
                <c:formatCode>General</c:formatCode>
                <c:ptCount val="4"/>
                <c:pt idx="0">
                  <c:v>4.3</c:v>
                </c:pt>
                <c:pt idx="1">
                  <c:v>2.5</c:v>
                </c:pt>
                <c:pt idx="2">
                  <c:v>3.5</c:v>
                </c:pt>
                <c:pt idx="3">
                  <c:v>4.5</c:v>
                </c:pt>
              </c:numCache>
            </c:numRef>
          </c:val>
        </c:ser>
        <c:ser>
          <c:idx val="1"/>
          <c:order val="1"/>
          <c:tx>
            <c:strRef>
              <c:f>Hoja1!$C$1</c:f>
              <c:strCache>
                <c:ptCount val="1"/>
                <c:pt idx="0">
                  <c:v>Serie 2</c:v>
                </c:pt>
              </c:strCache>
            </c:strRef>
          </c:tx>
          <c:spPr>
            <a:solidFill>
              <a:schemeClr val="accent2"/>
            </a:solidFill>
            <a:ln>
              <a:noFill/>
            </a:ln>
            <a:effectLst/>
          </c:spPr>
          <c:invertIfNegative val="0"/>
          <c:cat>
            <c:strRef>
              <c:f>Hoja1!$A$2:$A$5</c:f>
              <c:strCache>
                <c:ptCount val="4"/>
                <c:pt idx="0">
                  <c:v>Categoría 1</c:v>
                </c:pt>
                <c:pt idx="1">
                  <c:v>Categoría 2</c:v>
                </c:pt>
                <c:pt idx="2">
                  <c:v>Categoría 3</c:v>
                </c:pt>
                <c:pt idx="3">
                  <c:v>Categoría 4</c:v>
                </c:pt>
              </c:strCache>
            </c:strRef>
          </c:cat>
          <c:val>
            <c:numRef>
              <c:f>Hoja1!$C$2:$C$5</c:f>
              <c:numCache>
                <c:formatCode>General</c:formatCode>
                <c:ptCount val="4"/>
                <c:pt idx="0">
                  <c:v>2.4</c:v>
                </c:pt>
                <c:pt idx="1">
                  <c:v>4.4000000000000004</c:v>
                </c:pt>
                <c:pt idx="2">
                  <c:v>1.8</c:v>
                </c:pt>
                <c:pt idx="3">
                  <c:v>2.8</c:v>
                </c:pt>
              </c:numCache>
            </c:numRef>
          </c:val>
        </c:ser>
        <c:ser>
          <c:idx val="2"/>
          <c:order val="2"/>
          <c:tx>
            <c:strRef>
              <c:f>Hoja1!$D$1</c:f>
              <c:strCache>
                <c:ptCount val="1"/>
                <c:pt idx="0">
                  <c:v>Serie 3</c:v>
                </c:pt>
              </c:strCache>
            </c:strRef>
          </c:tx>
          <c:spPr>
            <a:solidFill>
              <a:schemeClr val="accent3"/>
            </a:solidFill>
            <a:ln>
              <a:noFill/>
            </a:ln>
            <a:effectLst/>
          </c:spPr>
          <c:invertIfNegative val="0"/>
          <c:cat>
            <c:strRef>
              <c:f>Hoja1!$A$2:$A$5</c:f>
              <c:strCache>
                <c:ptCount val="4"/>
                <c:pt idx="0">
                  <c:v>Categoría 1</c:v>
                </c:pt>
                <c:pt idx="1">
                  <c:v>Categoría 2</c:v>
                </c:pt>
                <c:pt idx="2">
                  <c:v>Categoría 3</c:v>
                </c:pt>
                <c:pt idx="3">
                  <c:v>Categoría 4</c:v>
                </c:pt>
              </c:strCache>
            </c:strRef>
          </c:cat>
          <c:val>
            <c:numRef>
              <c:f>Hoja1!$D$2:$D$5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264106856"/>
        <c:axId val="298450448"/>
      </c:barChart>
      <c:catAx>
        <c:axId val="264106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298450448"/>
        <c:crosses val="autoZero"/>
        <c:auto val="1"/>
        <c:lblAlgn val="ctr"/>
        <c:lblOffset val="100"/>
        <c:noMultiLvlLbl val="0"/>
      </c:catAx>
      <c:valAx>
        <c:axId val="2984504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crossAx val="264106856"/>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GT"/>
        </a:p>
      </c:txPr>
    </c:legend>
    <c:plotVisOnly val="1"/>
    <c:dispBlanksAs val="gap"/>
    <c:showDLblsOverMax val="0"/>
  </c:chart>
  <c:spPr>
    <a:noFill/>
    <a:ln>
      <a:noFill/>
    </a:ln>
    <a:effectLst/>
  </c:spPr>
  <c:txPr>
    <a:bodyPr/>
    <a:lstStyle/>
    <a:p>
      <a:pPr>
        <a:defRPr/>
      </a:pPr>
      <a:endParaRPr lang="es-G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EE254D-FE34-4C99-AFDF-52CBAB357E76}" type="doc">
      <dgm:prSet loTypeId="urn:microsoft.com/office/officeart/2005/8/layout/hList7" loCatId="list" qsTypeId="urn:microsoft.com/office/officeart/2005/8/quickstyle/simple1" qsCatId="simple" csTypeId="urn:microsoft.com/office/officeart/2005/8/colors/accent1_2" csCatId="accent1" phldr="1"/>
      <dgm:spPr/>
    </dgm:pt>
    <dgm:pt modelId="{B87B6BE4-1819-46A6-8DA9-2FFB45233AD8}">
      <dgm:prSet phldrT="[Texto]" custT="1"/>
      <dgm:spPr/>
      <dgm:t>
        <a:bodyPr/>
        <a:lstStyle/>
        <a:p>
          <a:r>
            <a:rPr lang="es-GT" sz="2000" dirty="0" smtClean="0">
              <a:solidFill>
                <a:schemeClr val="tx1"/>
              </a:solidFill>
            </a:rPr>
            <a:t>Mantenimiento predictivo </a:t>
          </a:r>
        </a:p>
        <a:p>
          <a:r>
            <a:rPr lang="es-GT" sz="1800" b="0" i="0" dirty="0" smtClean="0"/>
            <a:t>El mantenimiento predictivo se utiliza para anticiparse a las fallas que se dan en los equipos de las organizaciones. </a:t>
          </a:r>
          <a:endParaRPr lang="es-GT" sz="1800" dirty="0"/>
        </a:p>
      </dgm:t>
    </dgm:pt>
    <dgm:pt modelId="{CFA788AB-8826-40C9-AE4D-B0B1049A8DB4}" type="parTrans" cxnId="{9AFE4532-49EB-48DF-9C35-EFAE361B78B4}">
      <dgm:prSet/>
      <dgm:spPr/>
      <dgm:t>
        <a:bodyPr/>
        <a:lstStyle/>
        <a:p>
          <a:endParaRPr lang="es-GT"/>
        </a:p>
      </dgm:t>
    </dgm:pt>
    <dgm:pt modelId="{14DDB186-86DF-494D-B64C-9E0F5A7C33BD}" type="sibTrans" cxnId="{9AFE4532-49EB-48DF-9C35-EFAE361B78B4}">
      <dgm:prSet/>
      <dgm:spPr/>
      <dgm:t>
        <a:bodyPr/>
        <a:lstStyle/>
        <a:p>
          <a:endParaRPr lang="es-GT"/>
        </a:p>
      </dgm:t>
    </dgm:pt>
    <dgm:pt modelId="{A5CE423F-51DA-4901-9CD2-CF8559CEBA46}">
      <dgm:prSet phldrT="[Texto]" custT="1"/>
      <dgm:spPr/>
      <dgm:t>
        <a:bodyPr/>
        <a:lstStyle/>
        <a:p>
          <a:r>
            <a:rPr lang="es-GT" sz="1800" dirty="0" smtClean="0">
              <a:solidFill>
                <a:schemeClr val="tx1"/>
              </a:solidFill>
            </a:rPr>
            <a:t>Mantenimiento preventivo </a:t>
          </a:r>
        </a:p>
        <a:p>
          <a:r>
            <a:rPr lang="es-GT" sz="1500" b="0" i="0" dirty="0" smtClean="0"/>
            <a:t>Puede definirse como el conjunto de acciones y tareas periódicas que se realizan a un ordenador para ayudar a optimizar su funcionamiento y prevenir (como dice su nombre) fallos serios, prolongando así su vida útil.</a:t>
          </a:r>
          <a:endParaRPr lang="es-GT" sz="1500" dirty="0"/>
        </a:p>
      </dgm:t>
    </dgm:pt>
    <dgm:pt modelId="{CF31EED5-D4DF-4808-BAD1-C920E6329040}" type="parTrans" cxnId="{65D41ECA-F209-4AA3-8B5A-C720E8C2E753}">
      <dgm:prSet/>
      <dgm:spPr/>
      <dgm:t>
        <a:bodyPr/>
        <a:lstStyle/>
        <a:p>
          <a:endParaRPr lang="es-GT"/>
        </a:p>
      </dgm:t>
    </dgm:pt>
    <dgm:pt modelId="{0431AC9B-1631-4022-B9D5-8BD3D5258B3D}" type="sibTrans" cxnId="{65D41ECA-F209-4AA3-8B5A-C720E8C2E753}">
      <dgm:prSet/>
      <dgm:spPr/>
      <dgm:t>
        <a:bodyPr/>
        <a:lstStyle/>
        <a:p>
          <a:endParaRPr lang="es-GT"/>
        </a:p>
      </dgm:t>
    </dgm:pt>
    <dgm:pt modelId="{8A7FD60F-069B-4800-A1E7-8788599F0CFC}">
      <dgm:prSet phldrT="[Texto]" custT="1"/>
      <dgm:spPr/>
      <dgm:t>
        <a:bodyPr/>
        <a:lstStyle/>
        <a:p>
          <a:r>
            <a:rPr lang="es-GT" sz="1800" dirty="0" smtClean="0">
              <a:solidFill>
                <a:schemeClr val="tx1"/>
              </a:solidFill>
            </a:rPr>
            <a:t>Mantenimiento correctivo</a:t>
          </a:r>
        </a:p>
        <a:p>
          <a:r>
            <a:rPr lang="es-GT" sz="1500" b="0" i="0" dirty="0" smtClean="0"/>
            <a:t>El mantenimiento correctivo se lo realiza cuando es necesario corregir o reparar algún problema que se este presentado en nuestra PC el cual puede corresponder a hardware o software respectivamente.</a:t>
          </a:r>
          <a:endParaRPr lang="es-GT" sz="1500" dirty="0"/>
        </a:p>
      </dgm:t>
    </dgm:pt>
    <dgm:pt modelId="{BAC6CF1C-889F-4549-8E98-724AF3E000E9}" type="parTrans" cxnId="{ADFC50F7-7651-49E7-950C-17C806A85B03}">
      <dgm:prSet/>
      <dgm:spPr/>
      <dgm:t>
        <a:bodyPr/>
        <a:lstStyle/>
        <a:p>
          <a:endParaRPr lang="es-GT"/>
        </a:p>
      </dgm:t>
    </dgm:pt>
    <dgm:pt modelId="{46EB4B10-CF25-4D41-B33B-B414D262EC70}" type="sibTrans" cxnId="{ADFC50F7-7651-49E7-950C-17C806A85B03}">
      <dgm:prSet/>
      <dgm:spPr/>
      <dgm:t>
        <a:bodyPr/>
        <a:lstStyle/>
        <a:p>
          <a:endParaRPr lang="es-GT"/>
        </a:p>
      </dgm:t>
    </dgm:pt>
    <dgm:pt modelId="{D7E41EA0-E7AD-4E3E-B257-CD3B518E5195}" type="pres">
      <dgm:prSet presAssocID="{EBEE254D-FE34-4C99-AFDF-52CBAB357E76}" presName="Name0" presStyleCnt="0">
        <dgm:presLayoutVars>
          <dgm:dir/>
          <dgm:resizeHandles val="exact"/>
        </dgm:presLayoutVars>
      </dgm:prSet>
      <dgm:spPr/>
    </dgm:pt>
    <dgm:pt modelId="{D4C4163E-84AD-42D3-BA33-0FB7B8700D25}" type="pres">
      <dgm:prSet presAssocID="{EBEE254D-FE34-4C99-AFDF-52CBAB357E76}" presName="fgShape" presStyleLbl="fgShp" presStyleIdx="0" presStyleCnt="1"/>
      <dgm:spPr/>
    </dgm:pt>
    <dgm:pt modelId="{50AFE51F-7E6B-4FDA-918F-5412792A5D17}" type="pres">
      <dgm:prSet presAssocID="{EBEE254D-FE34-4C99-AFDF-52CBAB357E76}" presName="linComp" presStyleCnt="0"/>
      <dgm:spPr/>
    </dgm:pt>
    <dgm:pt modelId="{AA413963-924C-4299-B944-9CBB375BB884}" type="pres">
      <dgm:prSet presAssocID="{B87B6BE4-1819-46A6-8DA9-2FFB45233AD8}" presName="compNode" presStyleCnt="0"/>
      <dgm:spPr/>
    </dgm:pt>
    <dgm:pt modelId="{C90455A1-447B-4E45-9D23-38418B4A2D78}" type="pres">
      <dgm:prSet presAssocID="{B87B6BE4-1819-46A6-8DA9-2FFB45233AD8}" presName="bkgdShape" presStyleLbl="node1" presStyleIdx="0" presStyleCnt="3"/>
      <dgm:spPr/>
      <dgm:t>
        <a:bodyPr/>
        <a:lstStyle/>
        <a:p>
          <a:endParaRPr lang="es-GT"/>
        </a:p>
      </dgm:t>
    </dgm:pt>
    <dgm:pt modelId="{8F8E1B60-EB06-40D5-88F2-A4ECF7482F9E}" type="pres">
      <dgm:prSet presAssocID="{B87B6BE4-1819-46A6-8DA9-2FFB45233AD8}" presName="nodeTx" presStyleLbl="node1" presStyleIdx="0" presStyleCnt="3">
        <dgm:presLayoutVars>
          <dgm:bulletEnabled val="1"/>
        </dgm:presLayoutVars>
      </dgm:prSet>
      <dgm:spPr/>
      <dgm:t>
        <a:bodyPr/>
        <a:lstStyle/>
        <a:p>
          <a:endParaRPr lang="es-GT"/>
        </a:p>
      </dgm:t>
    </dgm:pt>
    <dgm:pt modelId="{E5974056-68E0-45DB-99A4-FE29DDAEB9D4}" type="pres">
      <dgm:prSet presAssocID="{B87B6BE4-1819-46A6-8DA9-2FFB45233AD8}" presName="invisiNode" presStyleLbl="node1" presStyleIdx="0" presStyleCnt="3"/>
      <dgm:spPr/>
    </dgm:pt>
    <dgm:pt modelId="{E09073A6-B09E-4FB9-BF92-955E64FEC701}" type="pres">
      <dgm:prSet presAssocID="{B87B6BE4-1819-46A6-8DA9-2FFB45233AD8}" presName="imagNode" presStyleLbl="fgImgPlace1" presStyleIdx="0" presStyleCnt="3"/>
      <dgm:spPr>
        <a:blipFill rotWithShape="1">
          <a:blip xmlns:r="http://schemas.openxmlformats.org/officeDocument/2006/relationships" r:embed="rId1"/>
          <a:stretch>
            <a:fillRect/>
          </a:stretch>
        </a:blipFill>
      </dgm:spPr>
    </dgm:pt>
    <dgm:pt modelId="{24D9672C-C243-4AAD-AE33-6F08E8B1084D}" type="pres">
      <dgm:prSet presAssocID="{14DDB186-86DF-494D-B64C-9E0F5A7C33BD}" presName="sibTrans" presStyleLbl="sibTrans2D1" presStyleIdx="0" presStyleCnt="0"/>
      <dgm:spPr/>
    </dgm:pt>
    <dgm:pt modelId="{EC27A774-CAD6-4F38-8230-ABF4D691ECC3}" type="pres">
      <dgm:prSet presAssocID="{A5CE423F-51DA-4901-9CD2-CF8559CEBA46}" presName="compNode" presStyleCnt="0"/>
      <dgm:spPr/>
    </dgm:pt>
    <dgm:pt modelId="{F888E8A9-63A8-47AC-A4A2-B7A370BB39D2}" type="pres">
      <dgm:prSet presAssocID="{A5CE423F-51DA-4901-9CD2-CF8559CEBA46}" presName="bkgdShape" presStyleLbl="node1" presStyleIdx="1" presStyleCnt="3"/>
      <dgm:spPr/>
      <dgm:t>
        <a:bodyPr/>
        <a:lstStyle/>
        <a:p>
          <a:endParaRPr lang="es-GT"/>
        </a:p>
      </dgm:t>
    </dgm:pt>
    <dgm:pt modelId="{CD86E9F4-0901-45E5-B1CF-34D3DF9D19E6}" type="pres">
      <dgm:prSet presAssocID="{A5CE423F-51DA-4901-9CD2-CF8559CEBA46}" presName="nodeTx" presStyleLbl="node1" presStyleIdx="1" presStyleCnt="3">
        <dgm:presLayoutVars>
          <dgm:bulletEnabled val="1"/>
        </dgm:presLayoutVars>
      </dgm:prSet>
      <dgm:spPr/>
      <dgm:t>
        <a:bodyPr/>
        <a:lstStyle/>
        <a:p>
          <a:endParaRPr lang="es-GT"/>
        </a:p>
      </dgm:t>
    </dgm:pt>
    <dgm:pt modelId="{6AB6DB1D-48BF-45B9-B97B-B10E23B1CD90}" type="pres">
      <dgm:prSet presAssocID="{A5CE423F-51DA-4901-9CD2-CF8559CEBA46}" presName="invisiNode" presStyleLbl="node1" presStyleIdx="1" presStyleCnt="3"/>
      <dgm:spPr/>
    </dgm:pt>
    <dgm:pt modelId="{F3115EFF-7657-4F36-BEE5-08C0EB826FC8}" type="pres">
      <dgm:prSet presAssocID="{A5CE423F-51DA-4901-9CD2-CF8559CEBA46}" presName="imagNode" presStyleLbl="fgImgPlace1" presStyleIdx="1" presStyleCnt="3"/>
      <dgm:spPr>
        <a:blipFill rotWithShape="1">
          <a:blip xmlns:r="http://schemas.openxmlformats.org/officeDocument/2006/relationships" r:embed="rId2"/>
          <a:stretch>
            <a:fillRect/>
          </a:stretch>
        </a:blipFill>
      </dgm:spPr>
    </dgm:pt>
    <dgm:pt modelId="{8E2752FA-A799-4E9F-BD77-6E67986016C0}" type="pres">
      <dgm:prSet presAssocID="{0431AC9B-1631-4022-B9D5-8BD3D5258B3D}" presName="sibTrans" presStyleLbl="sibTrans2D1" presStyleIdx="0" presStyleCnt="0"/>
      <dgm:spPr/>
    </dgm:pt>
    <dgm:pt modelId="{8AC5CC73-48F7-4C81-92E2-B3FCDE273E2E}" type="pres">
      <dgm:prSet presAssocID="{8A7FD60F-069B-4800-A1E7-8788599F0CFC}" presName="compNode" presStyleCnt="0"/>
      <dgm:spPr/>
    </dgm:pt>
    <dgm:pt modelId="{6709BC65-8E78-4B97-9612-1644552446DC}" type="pres">
      <dgm:prSet presAssocID="{8A7FD60F-069B-4800-A1E7-8788599F0CFC}" presName="bkgdShape" presStyleLbl="node1" presStyleIdx="2" presStyleCnt="3"/>
      <dgm:spPr/>
      <dgm:t>
        <a:bodyPr/>
        <a:lstStyle/>
        <a:p>
          <a:endParaRPr lang="es-GT"/>
        </a:p>
      </dgm:t>
    </dgm:pt>
    <dgm:pt modelId="{01816B5F-FC88-4E7D-8882-4B82EBA600D4}" type="pres">
      <dgm:prSet presAssocID="{8A7FD60F-069B-4800-A1E7-8788599F0CFC}" presName="nodeTx" presStyleLbl="node1" presStyleIdx="2" presStyleCnt="3">
        <dgm:presLayoutVars>
          <dgm:bulletEnabled val="1"/>
        </dgm:presLayoutVars>
      </dgm:prSet>
      <dgm:spPr/>
      <dgm:t>
        <a:bodyPr/>
        <a:lstStyle/>
        <a:p>
          <a:endParaRPr lang="es-GT"/>
        </a:p>
      </dgm:t>
    </dgm:pt>
    <dgm:pt modelId="{263174A6-C1C6-4F4F-B463-3A68E5B4AF36}" type="pres">
      <dgm:prSet presAssocID="{8A7FD60F-069B-4800-A1E7-8788599F0CFC}" presName="invisiNode" presStyleLbl="node1" presStyleIdx="2" presStyleCnt="3"/>
      <dgm:spPr/>
    </dgm:pt>
    <dgm:pt modelId="{B9E3CF36-EFAC-48E5-995B-F083060AEE9A}" type="pres">
      <dgm:prSet presAssocID="{8A7FD60F-069B-4800-A1E7-8788599F0CFC}" presName="imagNode" presStyleLbl="fgImgPlace1" presStyleIdx="2" presStyleCnt="3"/>
      <dgm:spPr>
        <a:blipFill rotWithShape="1">
          <a:blip xmlns:r="http://schemas.openxmlformats.org/officeDocument/2006/relationships" r:embed="rId3"/>
          <a:stretch>
            <a:fillRect/>
          </a:stretch>
        </a:blipFill>
      </dgm:spPr>
    </dgm:pt>
  </dgm:ptLst>
  <dgm:cxnLst>
    <dgm:cxn modelId="{0037D53B-101A-47A2-A28C-212BF7BBD5EC}" type="presOf" srcId="{8A7FD60F-069B-4800-A1E7-8788599F0CFC}" destId="{6709BC65-8E78-4B97-9612-1644552446DC}" srcOrd="0" destOrd="0" presId="urn:microsoft.com/office/officeart/2005/8/layout/hList7"/>
    <dgm:cxn modelId="{0E32B178-032C-4FD4-A4B4-ACC7325E4E3F}" type="presOf" srcId="{0431AC9B-1631-4022-B9D5-8BD3D5258B3D}" destId="{8E2752FA-A799-4E9F-BD77-6E67986016C0}" srcOrd="0" destOrd="0" presId="urn:microsoft.com/office/officeart/2005/8/layout/hList7"/>
    <dgm:cxn modelId="{D10BE567-F767-4EA1-BCD2-EB0F0DE0F57F}" type="presOf" srcId="{A5CE423F-51DA-4901-9CD2-CF8559CEBA46}" destId="{F888E8A9-63A8-47AC-A4A2-B7A370BB39D2}" srcOrd="0" destOrd="0" presId="urn:microsoft.com/office/officeart/2005/8/layout/hList7"/>
    <dgm:cxn modelId="{9AFE4532-49EB-48DF-9C35-EFAE361B78B4}" srcId="{EBEE254D-FE34-4C99-AFDF-52CBAB357E76}" destId="{B87B6BE4-1819-46A6-8DA9-2FFB45233AD8}" srcOrd="0" destOrd="0" parTransId="{CFA788AB-8826-40C9-AE4D-B0B1049A8DB4}" sibTransId="{14DDB186-86DF-494D-B64C-9E0F5A7C33BD}"/>
    <dgm:cxn modelId="{B0C7C68B-BDEA-4D9F-BFA9-5DB379CA7120}" type="presOf" srcId="{B87B6BE4-1819-46A6-8DA9-2FFB45233AD8}" destId="{8F8E1B60-EB06-40D5-88F2-A4ECF7482F9E}" srcOrd="1" destOrd="0" presId="urn:microsoft.com/office/officeart/2005/8/layout/hList7"/>
    <dgm:cxn modelId="{C79A27FD-3C4B-4B14-A327-A5BAC92CA8FA}" type="presOf" srcId="{B87B6BE4-1819-46A6-8DA9-2FFB45233AD8}" destId="{C90455A1-447B-4E45-9D23-38418B4A2D78}" srcOrd="0" destOrd="0" presId="urn:microsoft.com/office/officeart/2005/8/layout/hList7"/>
    <dgm:cxn modelId="{C54B6BF9-BDFD-40BC-BAEB-391BB50FC02D}" type="presOf" srcId="{8A7FD60F-069B-4800-A1E7-8788599F0CFC}" destId="{01816B5F-FC88-4E7D-8882-4B82EBA600D4}" srcOrd="1" destOrd="0" presId="urn:microsoft.com/office/officeart/2005/8/layout/hList7"/>
    <dgm:cxn modelId="{65D41ECA-F209-4AA3-8B5A-C720E8C2E753}" srcId="{EBEE254D-FE34-4C99-AFDF-52CBAB357E76}" destId="{A5CE423F-51DA-4901-9CD2-CF8559CEBA46}" srcOrd="1" destOrd="0" parTransId="{CF31EED5-D4DF-4808-BAD1-C920E6329040}" sibTransId="{0431AC9B-1631-4022-B9D5-8BD3D5258B3D}"/>
    <dgm:cxn modelId="{F3084410-DFD7-49C2-ACF0-71D3DADF4C4F}" type="presOf" srcId="{EBEE254D-FE34-4C99-AFDF-52CBAB357E76}" destId="{D7E41EA0-E7AD-4E3E-B257-CD3B518E5195}" srcOrd="0" destOrd="0" presId="urn:microsoft.com/office/officeart/2005/8/layout/hList7"/>
    <dgm:cxn modelId="{ADFC50F7-7651-49E7-950C-17C806A85B03}" srcId="{EBEE254D-FE34-4C99-AFDF-52CBAB357E76}" destId="{8A7FD60F-069B-4800-A1E7-8788599F0CFC}" srcOrd="2" destOrd="0" parTransId="{BAC6CF1C-889F-4549-8E98-724AF3E000E9}" sibTransId="{46EB4B10-CF25-4D41-B33B-B414D262EC70}"/>
    <dgm:cxn modelId="{DE2F3FA8-62C7-4FA0-A01A-600607D1AB1F}" type="presOf" srcId="{14DDB186-86DF-494D-B64C-9E0F5A7C33BD}" destId="{24D9672C-C243-4AAD-AE33-6F08E8B1084D}" srcOrd="0" destOrd="0" presId="urn:microsoft.com/office/officeart/2005/8/layout/hList7"/>
    <dgm:cxn modelId="{40F90519-9D0E-43A2-A185-024B777EED46}" type="presOf" srcId="{A5CE423F-51DA-4901-9CD2-CF8559CEBA46}" destId="{CD86E9F4-0901-45E5-B1CF-34D3DF9D19E6}" srcOrd="1" destOrd="0" presId="urn:microsoft.com/office/officeart/2005/8/layout/hList7"/>
    <dgm:cxn modelId="{660A0152-37C9-4EEF-ACA6-F1D67F7F7B09}" type="presParOf" srcId="{D7E41EA0-E7AD-4E3E-B257-CD3B518E5195}" destId="{D4C4163E-84AD-42D3-BA33-0FB7B8700D25}" srcOrd="0" destOrd="0" presId="urn:microsoft.com/office/officeart/2005/8/layout/hList7"/>
    <dgm:cxn modelId="{6E0F983A-59DF-4A24-87A9-95E540E868CB}" type="presParOf" srcId="{D7E41EA0-E7AD-4E3E-B257-CD3B518E5195}" destId="{50AFE51F-7E6B-4FDA-918F-5412792A5D17}" srcOrd="1" destOrd="0" presId="urn:microsoft.com/office/officeart/2005/8/layout/hList7"/>
    <dgm:cxn modelId="{9E247F32-7EB4-4AD0-AA9B-002D9AA7FE75}" type="presParOf" srcId="{50AFE51F-7E6B-4FDA-918F-5412792A5D17}" destId="{AA413963-924C-4299-B944-9CBB375BB884}" srcOrd="0" destOrd="0" presId="urn:microsoft.com/office/officeart/2005/8/layout/hList7"/>
    <dgm:cxn modelId="{6E33540F-7914-45AA-9D12-34D817ADA02F}" type="presParOf" srcId="{AA413963-924C-4299-B944-9CBB375BB884}" destId="{C90455A1-447B-4E45-9D23-38418B4A2D78}" srcOrd="0" destOrd="0" presId="urn:microsoft.com/office/officeart/2005/8/layout/hList7"/>
    <dgm:cxn modelId="{27907B27-EB02-4741-B003-335F82E9032D}" type="presParOf" srcId="{AA413963-924C-4299-B944-9CBB375BB884}" destId="{8F8E1B60-EB06-40D5-88F2-A4ECF7482F9E}" srcOrd="1" destOrd="0" presId="urn:microsoft.com/office/officeart/2005/8/layout/hList7"/>
    <dgm:cxn modelId="{9C548D68-265E-4758-A0FF-942E4D31AEE4}" type="presParOf" srcId="{AA413963-924C-4299-B944-9CBB375BB884}" destId="{E5974056-68E0-45DB-99A4-FE29DDAEB9D4}" srcOrd="2" destOrd="0" presId="urn:microsoft.com/office/officeart/2005/8/layout/hList7"/>
    <dgm:cxn modelId="{3731A1B4-EB57-4634-9C98-074724855C20}" type="presParOf" srcId="{AA413963-924C-4299-B944-9CBB375BB884}" destId="{E09073A6-B09E-4FB9-BF92-955E64FEC701}" srcOrd="3" destOrd="0" presId="urn:microsoft.com/office/officeart/2005/8/layout/hList7"/>
    <dgm:cxn modelId="{C4D96347-A9BB-42A6-BCB2-98C21B432446}" type="presParOf" srcId="{50AFE51F-7E6B-4FDA-918F-5412792A5D17}" destId="{24D9672C-C243-4AAD-AE33-6F08E8B1084D}" srcOrd="1" destOrd="0" presId="urn:microsoft.com/office/officeart/2005/8/layout/hList7"/>
    <dgm:cxn modelId="{0AA7218D-1F4C-4134-BB60-0F8FC0393234}" type="presParOf" srcId="{50AFE51F-7E6B-4FDA-918F-5412792A5D17}" destId="{EC27A774-CAD6-4F38-8230-ABF4D691ECC3}" srcOrd="2" destOrd="0" presId="urn:microsoft.com/office/officeart/2005/8/layout/hList7"/>
    <dgm:cxn modelId="{F050161C-5BCB-4A70-B8AC-787BA372C0B6}" type="presParOf" srcId="{EC27A774-CAD6-4F38-8230-ABF4D691ECC3}" destId="{F888E8A9-63A8-47AC-A4A2-B7A370BB39D2}" srcOrd="0" destOrd="0" presId="urn:microsoft.com/office/officeart/2005/8/layout/hList7"/>
    <dgm:cxn modelId="{D8BF7268-CDA8-4DFD-B526-F5142FFB9ADA}" type="presParOf" srcId="{EC27A774-CAD6-4F38-8230-ABF4D691ECC3}" destId="{CD86E9F4-0901-45E5-B1CF-34D3DF9D19E6}" srcOrd="1" destOrd="0" presId="urn:microsoft.com/office/officeart/2005/8/layout/hList7"/>
    <dgm:cxn modelId="{0E93D2CD-DB74-41F7-91D0-85F062C50AC4}" type="presParOf" srcId="{EC27A774-CAD6-4F38-8230-ABF4D691ECC3}" destId="{6AB6DB1D-48BF-45B9-B97B-B10E23B1CD90}" srcOrd="2" destOrd="0" presId="urn:microsoft.com/office/officeart/2005/8/layout/hList7"/>
    <dgm:cxn modelId="{A52722DA-A2AB-4695-87BF-0C90922D9335}" type="presParOf" srcId="{EC27A774-CAD6-4F38-8230-ABF4D691ECC3}" destId="{F3115EFF-7657-4F36-BEE5-08C0EB826FC8}" srcOrd="3" destOrd="0" presId="urn:microsoft.com/office/officeart/2005/8/layout/hList7"/>
    <dgm:cxn modelId="{6435124B-8426-4DA7-B206-4A32B0779219}" type="presParOf" srcId="{50AFE51F-7E6B-4FDA-918F-5412792A5D17}" destId="{8E2752FA-A799-4E9F-BD77-6E67986016C0}" srcOrd="3" destOrd="0" presId="urn:microsoft.com/office/officeart/2005/8/layout/hList7"/>
    <dgm:cxn modelId="{BE7AEE41-41DB-4403-9BE3-5221702750B5}" type="presParOf" srcId="{50AFE51F-7E6B-4FDA-918F-5412792A5D17}" destId="{8AC5CC73-48F7-4C81-92E2-B3FCDE273E2E}" srcOrd="4" destOrd="0" presId="urn:microsoft.com/office/officeart/2005/8/layout/hList7"/>
    <dgm:cxn modelId="{996E1E99-EA82-4C3C-BCC8-C417C074D404}" type="presParOf" srcId="{8AC5CC73-48F7-4C81-92E2-B3FCDE273E2E}" destId="{6709BC65-8E78-4B97-9612-1644552446DC}" srcOrd="0" destOrd="0" presId="urn:microsoft.com/office/officeart/2005/8/layout/hList7"/>
    <dgm:cxn modelId="{69390795-B43C-4350-A2BD-A96465EEFF5E}" type="presParOf" srcId="{8AC5CC73-48F7-4C81-92E2-B3FCDE273E2E}" destId="{01816B5F-FC88-4E7D-8882-4B82EBA600D4}" srcOrd="1" destOrd="0" presId="urn:microsoft.com/office/officeart/2005/8/layout/hList7"/>
    <dgm:cxn modelId="{F77702FB-6B60-420C-B9D3-567896B40D2F}" type="presParOf" srcId="{8AC5CC73-48F7-4C81-92E2-B3FCDE273E2E}" destId="{263174A6-C1C6-4F4F-B463-3A68E5B4AF36}" srcOrd="2" destOrd="0" presId="urn:microsoft.com/office/officeart/2005/8/layout/hList7"/>
    <dgm:cxn modelId="{F95942F3-BF90-4AC6-AEFD-C64A913A07FE}" type="presParOf" srcId="{8AC5CC73-48F7-4C81-92E2-B3FCDE273E2E}" destId="{B9E3CF36-EFAC-48E5-995B-F083060AEE9A}"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455A1-447B-4E45-9D23-38418B4A2D78}">
      <dsp:nvSpPr>
        <dsp:cNvPr id="0" name=""/>
        <dsp:cNvSpPr/>
      </dsp:nvSpPr>
      <dsp:spPr>
        <a:xfrm>
          <a:off x="2040" y="0"/>
          <a:ext cx="3175222" cy="402272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s-GT" sz="2000" kern="1200" dirty="0" smtClean="0">
              <a:solidFill>
                <a:schemeClr val="tx1"/>
              </a:solidFill>
            </a:rPr>
            <a:t>Mantenimiento predictivo </a:t>
          </a:r>
        </a:p>
        <a:p>
          <a:pPr lvl="0" algn="ctr" defTabSz="889000">
            <a:lnSpc>
              <a:spcPct val="90000"/>
            </a:lnSpc>
            <a:spcBef>
              <a:spcPct val="0"/>
            </a:spcBef>
            <a:spcAft>
              <a:spcPct val="35000"/>
            </a:spcAft>
          </a:pPr>
          <a:r>
            <a:rPr lang="es-GT" sz="1800" b="0" i="0" kern="1200" dirty="0" smtClean="0"/>
            <a:t>El mantenimiento predictivo se utiliza para anticiparse a las fallas que se dan en los equipos de las organizaciones. </a:t>
          </a:r>
          <a:endParaRPr lang="es-GT" sz="1800" kern="1200" dirty="0"/>
        </a:p>
      </dsp:txBody>
      <dsp:txXfrm>
        <a:off x="2040" y="1609090"/>
        <a:ext cx="3175222" cy="1609090"/>
      </dsp:txXfrm>
    </dsp:sp>
    <dsp:sp modelId="{E09073A6-B09E-4FB9-BF92-955E64FEC701}">
      <dsp:nvSpPr>
        <dsp:cNvPr id="0" name=""/>
        <dsp:cNvSpPr/>
      </dsp:nvSpPr>
      <dsp:spPr>
        <a:xfrm>
          <a:off x="919868" y="241363"/>
          <a:ext cx="1339567" cy="1339567"/>
        </a:xfrm>
        <a:prstGeom prst="ellipse">
          <a:avLst/>
        </a:prstGeom>
        <a:blipFill rotWithShape="1">
          <a:blip xmlns:r="http://schemas.openxmlformats.org/officeDocument/2006/relationships" r:embed="rId1"/>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888E8A9-63A8-47AC-A4A2-B7A370BB39D2}">
      <dsp:nvSpPr>
        <dsp:cNvPr id="0" name=""/>
        <dsp:cNvSpPr/>
      </dsp:nvSpPr>
      <dsp:spPr>
        <a:xfrm>
          <a:off x="3272519" y="0"/>
          <a:ext cx="3175222" cy="402272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s-GT" sz="1800" kern="1200" dirty="0" smtClean="0">
              <a:solidFill>
                <a:schemeClr val="tx1"/>
              </a:solidFill>
            </a:rPr>
            <a:t>Mantenimiento preventivo </a:t>
          </a:r>
        </a:p>
        <a:p>
          <a:pPr lvl="0" algn="ctr" defTabSz="800100">
            <a:lnSpc>
              <a:spcPct val="90000"/>
            </a:lnSpc>
            <a:spcBef>
              <a:spcPct val="0"/>
            </a:spcBef>
            <a:spcAft>
              <a:spcPct val="35000"/>
            </a:spcAft>
          </a:pPr>
          <a:r>
            <a:rPr lang="es-GT" sz="1500" b="0" i="0" kern="1200" dirty="0" smtClean="0"/>
            <a:t>Puede definirse como el conjunto de acciones y tareas periódicas que se realizan a un ordenador para ayudar a optimizar su funcionamiento y prevenir (como dice su nombre) fallos serios, prolongando así su vida útil.</a:t>
          </a:r>
          <a:endParaRPr lang="es-GT" sz="1500" kern="1200" dirty="0"/>
        </a:p>
      </dsp:txBody>
      <dsp:txXfrm>
        <a:off x="3272519" y="1609090"/>
        <a:ext cx="3175222" cy="1609090"/>
      </dsp:txXfrm>
    </dsp:sp>
    <dsp:sp modelId="{F3115EFF-7657-4F36-BEE5-08C0EB826FC8}">
      <dsp:nvSpPr>
        <dsp:cNvPr id="0" name=""/>
        <dsp:cNvSpPr/>
      </dsp:nvSpPr>
      <dsp:spPr>
        <a:xfrm>
          <a:off x="4190347" y="241363"/>
          <a:ext cx="1339567" cy="1339567"/>
        </a:xfrm>
        <a:prstGeom prst="ellipse">
          <a:avLst/>
        </a:prstGeom>
        <a:blipFill rotWithShape="1">
          <a:blip xmlns:r="http://schemas.openxmlformats.org/officeDocument/2006/relationships" r:embed="rId2"/>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09BC65-8E78-4B97-9612-1644552446DC}">
      <dsp:nvSpPr>
        <dsp:cNvPr id="0" name=""/>
        <dsp:cNvSpPr/>
      </dsp:nvSpPr>
      <dsp:spPr>
        <a:xfrm>
          <a:off x="6542998" y="0"/>
          <a:ext cx="3175222" cy="402272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s-GT" sz="1800" kern="1200" dirty="0" smtClean="0">
              <a:solidFill>
                <a:schemeClr val="tx1"/>
              </a:solidFill>
            </a:rPr>
            <a:t>Mantenimiento correctivo</a:t>
          </a:r>
        </a:p>
        <a:p>
          <a:pPr lvl="0" algn="ctr" defTabSz="800100">
            <a:lnSpc>
              <a:spcPct val="90000"/>
            </a:lnSpc>
            <a:spcBef>
              <a:spcPct val="0"/>
            </a:spcBef>
            <a:spcAft>
              <a:spcPct val="35000"/>
            </a:spcAft>
          </a:pPr>
          <a:r>
            <a:rPr lang="es-GT" sz="1500" b="0" i="0" kern="1200" dirty="0" smtClean="0"/>
            <a:t>El mantenimiento correctivo se lo realiza cuando es necesario corregir o reparar algún problema que se este presentado en nuestra PC el cual puede corresponder a hardware o software respectivamente.</a:t>
          </a:r>
          <a:endParaRPr lang="es-GT" sz="1500" kern="1200" dirty="0"/>
        </a:p>
      </dsp:txBody>
      <dsp:txXfrm>
        <a:off x="6542998" y="1609090"/>
        <a:ext cx="3175222" cy="1609090"/>
      </dsp:txXfrm>
    </dsp:sp>
    <dsp:sp modelId="{B9E3CF36-EFAC-48E5-995B-F083060AEE9A}">
      <dsp:nvSpPr>
        <dsp:cNvPr id="0" name=""/>
        <dsp:cNvSpPr/>
      </dsp:nvSpPr>
      <dsp:spPr>
        <a:xfrm>
          <a:off x="7460826" y="241363"/>
          <a:ext cx="1339567" cy="1339567"/>
        </a:xfrm>
        <a:prstGeom prst="ellipse">
          <a:avLst/>
        </a:prstGeom>
        <a:blipFill rotWithShape="1">
          <a:blip xmlns:r="http://schemas.openxmlformats.org/officeDocument/2006/relationships" r:embed="rId3"/>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C4163E-84AD-42D3-BA33-0FB7B8700D25}">
      <dsp:nvSpPr>
        <dsp:cNvPr id="0" name=""/>
        <dsp:cNvSpPr/>
      </dsp:nvSpPr>
      <dsp:spPr>
        <a:xfrm>
          <a:off x="388810" y="3218180"/>
          <a:ext cx="8942641" cy="603408"/>
        </a:xfrm>
        <a:prstGeom prst="leftRightArrow">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6DFF08F-DC6B-4601-B491-B0F83F6DD2DA}" type="datetimeFigureOut">
              <a:rPr lang="en-US" dirty="0"/>
              <a:t>4/19/2017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5989320" y="2967788"/>
            <a:ext cx="4754880" cy="33415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4/19/2017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6DFF08F-DC6B-4601-B491-B0F83F6DD2DA}" type="datetimeFigureOut">
              <a:rPr lang="en-US" dirty="0"/>
              <a:pPr/>
              <a:t>4/19/2017</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GT" dirty="0" smtClean="0"/>
              <a:t>Historia de la computadora </a:t>
            </a:r>
            <a:endParaRPr lang="es-GT" dirty="0"/>
          </a:p>
        </p:txBody>
      </p:sp>
      <p:sp>
        <p:nvSpPr>
          <p:cNvPr id="3" name="Subtítulo 2"/>
          <p:cNvSpPr>
            <a:spLocks noGrp="1"/>
          </p:cNvSpPr>
          <p:nvPr>
            <p:ph type="subTitle" idx="1"/>
          </p:nvPr>
        </p:nvSpPr>
        <p:spPr/>
        <p:txBody>
          <a:bodyPr/>
          <a:lstStyle/>
          <a:p>
            <a:endParaRPr lang="es-GT" dirty="0"/>
          </a:p>
        </p:txBody>
      </p:sp>
    </p:spTree>
    <p:extLst>
      <p:ext uri="{BB962C8B-B14F-4D97-AF65-F5344CB8AC3E}">
        <p14:creationId xmlns:p14="http://schemas.microsoft.com/office/powerpoint/2010/main" val="3858100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Tercera generación </a:t>
            </a:r>
            <a:endParaRPr lang="es-GT" dirty="0"/>
          </a:p>
        </p:txBody>
      </p:sp>
      <p:sp>
        <p:nvSpPr>
          <p:cNvPr id="3" name="Marcador de contenido 2"/>
          <p:cNvSpPr>
            <a:spLocks noGrp="1"/>
          </p:cNvSpPr>
          <p:nvPr>
            <p:ph sz="half" idx="1"/>
          </p:nvPr>
        </p:nvSpPr>
        <p:spPr/>
        <p:txBody>
          <a:bodyPr>
            <a:normAutofit/>
          </a:bodyPr>
          <a:lstStyle/>
          <a:p>
            <a:r>
              <a:rPr lang="es-GT" sz="1600" dirty="0">
                <a:latin typeface="Calibri" panose="020F0502020204030204" pitchFamily="34" charset="0"/>
                <a:cs typeface="Calibri" panose="020F0502020204030204" pitchFamily="34" charset="0"/>
              </a:rPr>
              <a:t>1964 – IBM 360 La tercera generación de computadoras comenzó en el 1964 con la introducción de la IBM 360, la computadora que fue la pionera para el uso de circuitos integrados en un chip. En ese mismo año, los científicos de computadora desarrollaron circuitos integrados diminutos e instalaron cientos de estos transistores en un solo chip de silicón, el cual era tan pequeño como la punta de un </a:t>
            </a:r>
            <a:r>
              <a:rPr lang="es-GT" sz="1600" dirty="0" smtClean="0">
                <a:latin typeface="Calibri" panose="020F0502020204030204" pitchFamily="34" charset="0"/>
                <a:cs typeface="Calibri" panose="020F0502020204030204" pitchFamily="34" charset="0"/>
              </a:rPr>
              <a:t>dedo.</a:t>
            </a:r>
          </a:p>
          <a:p>
            <a:r>
              <a:rPr lang="es-GT" sz="1600" dirty="0" smtClean="0">
                <a:latin typeface="Calibri" panose="020F0502020204030204" pitchFamily="34" charset="0"/>
                <a:cs typeface="Calibri" panose="020F0502020204030204" pitchFamily="34" charset="0"/>
              </a:rPr>
              <a:t> </a:t>
            </a:r>
            <a:r>
              <a:rPr lang="es-GT" sz="1600" dirty="0">
                <a:latin typeface="Calibri" panose="020F0502020204030204" pitchFamily="34" charset="0"/>
                <a:cs typeface="Calibri" panose="020F0502020204030204" pitchFamily="34" charset="0"/>
              </a:rPr>
              <a:t>1965 – PDP-8 La “Digital Equipment </a:t>
            </a:r>
            <a:r>
              <a:rPr lang="es-GT" sz="1600" dirty="0" smtClean="0">
                <a:latin typeface="Calibri" panose="020F0502020204030204" pitchFamily="34" charset="0"/>
                <a:cs typeface="Calibri" panose="020F0502020204030204" pitchFamily="34" charset="0"/>
              </a:rPr>
              <a:t>Corporation” </a:t>
            </a:r>
            <a:r>
              <a:rPr lang="es-GT" sz="1600" dirty="0">
                <a:latin typeface="Calibri" panose="020F0502020204030204" pitchFamily="34" charset="0"/>
                <a:cs typeface="Calibri" panose="020F0502020204030204" pitchFamily="34" charset="0"/>
              </a:rPr>
              <a:t>(DEC) introduce la primera minicomputadora, conocida como la PDP-8</a:t>
            </a:r>
            <a:r>
              <a:rPr lang="es-GT" sz="1600" dirty="0" smtClean="0">
                <a:latin typeface="Calibri" panose="020F0502020204030204" pitchFamily="34" charset="0"/>
                <a:cs typeface="Calibri" panose="020F0502020204030204" pitchFamily="34" charset="0"/>
              </a:rPr>
              <a:t>.</a:t>
            </a:r>
          </a:p>
          <a:p>
            <a:r>
              <a:rPr lang="es-GT" sz="1600" dirty="0" smtClean="0">
                <a:latin typeface="Calibri" panose="020F0502020204030204" pitchFamily="34" charset="0"/>
                <a:cs typeface="Calibri" panose="020F0502020204030204" pitchFamily="34" charset="0"/>
              </a:rPr>
              <a:t> </a:t>
            </a:r>
            <a:r>
              <a:rPr lang="es-GT" sz="1600" dirty="0">
                <a:latin typeface="Calibri" panose="020F0502020204030204" pitchFamily="34" charset="0"/>
                <a:cs typeface="Calibri" panose="020F0502020204030204" pitchFamily="34" charset="0"/>
              </a:rPr>
              <a:t>1968 – Alan Shugart Alan Shugard en IBM demuestra el primer uso regular del Disco flexible de 8- pulgadas (disco de almacenaje magnético).</a:t>
            </a:r>
          </a:p>
        </p:txBody>
      </p:sp>
      <p:pic>
        <p:nvPicPr>
          <p:cNvPr id="8194" name="Picture 2" descr="Resultado de imagen para tercera generacion de computadora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725087"/>
            <a:ext cx="4754562" cy="3144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314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Cuarta generación </a:t>
            </a:r>
            <a:endParaRPr lang="es-GT" dirty="0"/>
          </a:p>
        </p:txBody>
      </p:sp>
      <p:sp>
        <p:nvSpPr>
          <p:cNvPr id="3" name="Marcador de contenido 2"/>
          <p:cNvSpPr>
            <a:spLocks noGrp="1"/>
          </p:cNvSpPr>
          <p:nvPr>
            <p:ph sz="half" idx="1"/>
          </p:nvPr>
        </p:nvSpPr>
        <p:spPr/>
        <p:txBody>
          <a:bodyPr>
            <a:normAutofit/>
          </a:bodyPr>
          <a:lstStyle/>
          <a:p>
            <a:r>
              <a:rPr lang="es-GT" sz="1100" dirty="0">
                <a:latin typeface="Calibri" panose="020F0502020204030204" pitchFamily="34" charset="0"/>
                <a:cs typeface="Calibri" panose="020F0502020204030204" pitchFamily="34" charset="0"/>
              </a:rPr>
              <a:t>1968 – Gilbert Hyatt El desarrollo de la tecnología de microprocesadores resultó en la cuarta generación. El </a:t>
            </a:r>
            <a:r>
              <a:rPr lang="es-GT" sz="1100" dirty="0" err="1">
                <a:latin typeface="Calibri" panose="020F0502020204030204" pitchFamily="34" charset="0"/>
                <a:cs typeface="Calibri" panose="020F0502020204030204" pitchFamily="34" charset="0"/>
              </a:rPr>
              <a:t>el</a:t>
            </a:r>
            <a:r>
              <a:rPr lang="es-GT" sz="1100" dirty="0">
                <a:latin typeface="Calibri" panose="020F0502020204030204" pitchFamily="34" charset="0"/>
                <a:cs typeface="Calibri" panose="020F0502020204030204" pitchFamily="34" charset="0"/>
              </a:rPr>
              <a:t> 1968, Gilbert Hyatt diseño una computadora que tenía la capacidad de instalar un microchip de silicón del tamaño de una uña de dedo. </a:t>
            </a:r>
            <a:endParaRPr lang="es-GT" sz="1100" dirty="0" smtClean="0">
              <a:latin typeface="Calibri" panose="020F0502020204030204" pitchFamily="34" charset="0"/>
              <a:cs typeface="Calibri" panose="020F0502020204030204" pitchFamily="34" charset="0"/>
            </a:endParaRPr>
          </a:p>
          <a:p>
            <a:r>
              <a:rPr lang="es-GT" sz="1100" dirty="0"/>
              <a:t>1971 –Dr. Ted </a:t>
            </a:r>
            <a:r>
              <a:rPr lang="es-GT" sz="1100" dirty="0" err="1"/>
              <a:t>Hoff</a:t>
            </a:r>
            <a:r>
              <a:rPr lang="es-GT" sz="1100" dirty="0"/>
              <a:t> En el 1971, el </a:t>
            </a:r>
            <a:r>
              <a:rPr lang="es-GT" sz="1100" dirty="0" err="1"/>
              <a:t>Dr</a:t>
            </a:r>
            <a:r>
              <a:rPr lang="es-GT" sz="1100" dirty="0"/>
              <a:t>, Ted </a:t>
            </a:r>
            <a:r>
              <a:rPr lang="es-GT" sz="1100" dirty="0" err="1"/>
              <a:t>Hoff</a:t>
            </a:r>
            <a:r>
              <a:rPr lang="es-GT" sz="1100" dirty="0"/>
              <a:t>, conjuntamente con un grupo de individuos trabajando en Intel Corporation, desarrollaron un microprocesador o un chip de computadora </a:t>
            </a:r>
            <a:r>
              <a:rPr lang="es-GT" sz="1100" dirty="0" err="1"/>
              <a:t>microprogramable</a:t>
            </a:r>
            <a:r>
              <a:rPr lang="es-GT" sz="1100" dirty="0"/>
              <a:t>, conocido con el nombre de Intel 4004. </a:t>
            </a:r>
            <a:endParaRPr lang="es-GT" sz="1100" dirty="0" smtClean="0"/>
          </a:p>
          <a:p>
            <a:r>
              <a:rPr lang="es-GT" sz="1100" dirty="0"/>
              <a:t>1975 –la </a:t>
            </a:r>
            <a:r>
              <a:rPr lang="es-GT" sz="1100" dirty="0" err="1"/>
              <a:t>Altair</a:t>
            </a:r>
            <a:r>
              <a:rPr lang="es-GT" sz="1100" dirty="0"/>
              <a:t> Tres años más tarde, ellos presentaron en el mercado la versión 8080, la cual era capaz de correr la unidad de procesamiento de una computadora. En el 1974, Radio </a:t>
            </a:r>
            <a:r>
              <a:rPr lang="es-GT" sz="1100" dirty="0" err="1"/>
              <a:t>Electronics</a:t>
            </a:r>
            <a:r>
              <a:rPr lang="es-GT" sz="1100" dirty="0"/>
              <a:t> publicó un artículo sobre la construcción de una computadora casera que usaba esta tecnología. </a:t>
            </a:r>
            <a:endParaRPr lang="es-GT" sz="1100" dirty="0" smtClean="0"/>
          </a:p>
          <a:p>
            <a:r>
              <a:rPr lang="es-GT" sz="1100" dirty="0"/>
              <a:t>1976 – Steve </a:t>
            </a:r>
            <a:r>
              <a:rPr lang="es-GT" sz="1100" dirty="0" err="1"/>
              <a:t>Wozniak</a:t>
            </a:r>
            <a:r>
              <a:rPr lang="es-GT" sz="1100" dirty="0"/>
              <a:t> and Steve Jobs Las computadoras Apple hicieron su aparición durante la década de los 1970. En el 1976, Steve </a:t>
            </a:r>
            <a:r>
              <a:rPr lang="es-GT" sz="1100" dirty="0" err="1"/>
              <a:t>Wozniak</a:t>
            </a:r>
            <a:r>
              <a:rPr lang="es-GT" sz="1100" dirty="0"/>
              <a:t> y Steve Jobs </a:t>
            </a:r>
            <a:r>
              <a:rPr lang="es-GT" sz="1100" dirty="0" err="1"/>
              <a:t>construyerón</a:t>
            </a:r>
            <a:r>
              <a:rPr lang="es-GT" sz="1100" dirty="0"/>
              <a:t> la primera computadora de Apple. Este dúo suministraban gratuitamente programas para sus máquinas, adquiriendo un éxito módico. </a:t>
            </a:r>
            <a:endParaRPr lang="es-GT" sz="1100" dirty="0" smtClean="0"/>
          </a:p>
          <a:p>
            <a:r>
              <a:rPr lang="es-GT" sz="1100" dirty="0"/>
              <a:t>1980 – IBM PC La corporación de IBM entró en el mercado de las computadoras personales, lanzando la IBM PC. Esta computadora fue un éxito rotundo y se convirtió en un “</a:t>
            </a:r>
            <a:r>
              <a:rPr lang="es-GT" sz="1100" dirty="0" err="1"/>
              <a:t>best</a:t>
            </a:r>
            <a:r>
              <a:rPr lang="es-GT" sz="1100" dirty="0"/>
              <a:t> </a:t>
            </a:r>
            <a:r>
              <a:rPr lang="es-GT" sz="1100" dirty="0" err="1"/>
              <a:t>seller</a:t>
            </a:r>
            <a:r>
              <a:rPr lang="es-GT" sz="1100" dirty="0"/>
              <a:t>”. Debido al éxito de la entrada de la IBM en el mercado de microcomputadoras tipo PC, otras corporaciones de computadoras decidieron capitalizar tal popularidad al desarrollar sus propios clones. </a:t>
            </a:r>
            <a:endParaRPr lang="es-GT" sz="1100" dirty="0">
              <a:latin typeface="Calibri" panose="020F0502020204030204" pitchFamily="34" charset="0"/>
              <a:cs typeface="Calibri" panose="020F0502020204030204" pitchFamily="34" charset="0"/>
            </a:endParaRPr>
          </a:p>
        </p:txBody>
      </p:sp>
      <p:pic>
        <p:nvPicPr>
          <p:cNvPr id="9218" name="Picture 2" descr="Resultado de imagen para cuarta generacion de computadora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887389"/>
            <a:ext cx="4754562" cy="2819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595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Quinta generación </a:t>
            </a:r>
            <a:endParaRPr lang="es-GT" dirty="0"/>
          </a:p>
        </p:txBody>
      </p:sp>
      <p:sp>
        <p:nvSpPr>
          <p:cNvPr id="3" name="Marcador de contenido 2"/>
          <p:cNvSpPr>
            <a:spLocks noGrp="1"/>
          </p:cNvSpPr>
          <p:nvPr>
            <p:ph sz="half" idx="1"/>
          </p:nvPr>
        </p:nvSpPr>
        <p:spPr/>
        <p:txBody>
          <a:bodyPr>
            <a:normAutofit/>
          </a:bodyPr>
          <a:lstStyle/>
          <a:p>
            <a:r>
              <a:rPr lang="es-GT" sz="1600" dirty="0"/>
              <a:t>En la quinta generación, surgieron computadoras con chips de alta velocidad</a:t>
            </a:r>
            <a:r>
              <a:rPr lang="es-GT" sz="1600" dirty="0" smtClean="0"/>
              <a:t>.</a:t>
            </a:r>
          </a:p>
          <a:p>
            <a:r>
              <a:rPr lang="es-GT" sz="1600" dirty="0" smtClean="0"/>
              <a:t> </a:t>
            </a:r>
            <a:r>
              <a:rPr lang="es-GT" sz="1600" dirty="0"/>
              <a:t>- 7 - 1991 – Toushstone Delta Supercomputer En el 1991, Cal Tech hizo público su “Touchstone Delta Supercomputer”, la cual ejecutaba 8.6 billones de cálculos por segundo. Al presente, existen computadoras que pueden llevar a cabo miles de operaciones simultáneamente y la frecuencia de la ejecución de estas máquinas se miden en teraflops. Un teraflop es equivalente a la ejecución de 1 trillón de operaciones de puntos flotantes por segundo. </a:t>
            </a:r>
          </a:p>
        </p:txBody>
      </p:sp>
      <p:pic>
        <p:nvPicPr>
          <p:cNvPr id="10242" name="Picture 2" descr="Resultado de imagen para quinta generacion de computadora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976651"/>
            <a:ext cx="4754562" cy="2641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498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GT" dirty="0" smtClean="0"/>
              <a:t>Historia de la programación </a:t>
            </a:r>
            <a:endParaRPr lang="es-GT" dirty="0"/>
          </a:p>
        </p:txBody>
      </p:sp>
      <p:sp>
        <p:nvSpPr>
          <p:cNvPr id="7" name="Marcador de texto 6"/>
          <p:cNvSpPr>
            <a:spLocks noGrp="1"/>
          </p:cNvSpPr>
          <p:nvPr>
            <p:ph type="body" idx="1"/>
          </p:nvPr>
        </p:nvSpPr>
        <p:spPr/>
        <p:txBody>
          <a:bodyPr/>
          <a:lstStyle/>
          <a:p>
            <a:endParaRPr lang="es-GT"/>
          </a:p>
        </p:txBody>
      </p:sp>
    </p:spTree>
    <p:extLst>
      <p:ext uri="{BB962C8B-B14F-4D97-AF65-F5344CB8AC3E}">
        <p14:creationId xmlns:p14="http://schemas.microsoft.com/office/powerpoint/2010/main" val="2232110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Historia de la programación </a:t>
            </a:r>
            <a:endParaRPr lang="es-GT" dirty="0"/>
          </a:p>
        </p:txBody>
      </p:sp>
      <p:sp>
        <p:nvSpPr>
          <p:cNvPr id="3" name="Marcador de contenido 2"/>
          <p:cNvSpPr>
            <a:spLocks noGrp="1"/>
          </p:cNvSpPr>
          <p:nvPr>
            <p:ph sz="half" idx="1"/>
          </p:nvPr>
        </p:nvSpPr>
        <p:spPr/>
        <p:txBody>
          <a:bodyPr>
            <a:normAutofit fontScale="92500"/>
          </a:bodyPr>
          <a:lstStyle/>
          <a:p>
            <a:r>
              <a:rPr lang="es-GT" dirty="0"/>
              <a:t>La computadora fue inventada para facilitar el trabajo intelectual. Si el hombre tiene algún problema, el diseñador define el algoritmo que resuelve el problema, el programador lo codifica en un lenguaje de programación, el cual la computadora es capaz de "entender", luego la computadora ejecuta el algoritmo expresado como programa en el lenguaje de programación en cuestión, y entrega al hombre la respuesta. Los lenguajes de programación son el medio de comunicación entre el hombre y la máquina, por lo tanto son una forma de representación del conocimiento. </a:t>
            </a:r>
          </a:p>
        </p:txBody>
      </p:sp>
      <p:pic>
        <p:nvPicPr>
          <p:cNvPr id="1026" name="Picture 2" descr="Resultado de imagen para historia de la programacio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80919" y="2582862"/>
            <a:ext cx="4572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469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Representación del conocimiento </a:t>
            </a:r>
            <a:endParaRPr lang="es-GT" dirty="0"/>
          </a:p>
        </p:txBody>
      </p:sp>
      <p:sp>
        <p:nvSpPr>
          <p:cNvPr id="3" name="Marcador de contenido 2"/>
          <p:cNvSpPr>
            <a:spLocks noGrp="1"/>
          </p:cNvSpPr>
          <p:nvPr>
            <p:ph sz="half" idx="1"/>
          </p:nvPr>
        </p:nvSpPr>
        <p:spPr/>
        <p:txBody>
          <a:bodyPr>
            <a:normAutofit fontScale="92500" lnSpcReduction="20000"/>
          </a:bodyPr>
          <a:lstStyle/>
          <a:p>
            <a:r>
              <a:rPr lang="es-GT" dirty="0"/>
              <a:t>Representación del conocimiento es escribir en un lenguaje descripciones del mundo. Una de las ambiciones es poder llegar a representar el “sentido común”. En general una representación debe</a:t>
            </a:r>
            <a:r>
              <a:rPr lang="es-GT" dirty="0" smtClean="0"/>
              <a:t>:</a:t>
            </a:r>
          </a:p>
          <a:p>
            <a:r>
              <a:rPr lang="es-GT" dirty="0" smtClean="0"/>
              <a:t> </a:t>
            </a:r>
            <a:r>
              <a:rPr lang="es-GT" dirty="0"/>
              <a:t>• Ser capaz de expresar el conocimiento que deseamos expresar</a:t>
            </a:r>
            <a:r>
              <a:rPr lang="es-GT" dirty="0" smtClean="0"/>
              <a:t>.</a:t>
            </a:r>
          </a:p>
          <a:p>
            <a:r>
              <a:rPr lang="es-GT" dirty="0" smtClean="0"/>
              <a:t> </a:t>
            </a:r>
            <a:r>
              <a:rPr lang="es-GT" dirty="0"/>
              <a:t>• Tener capacidad para resolver problemas</a:t>
            </a:r>
            <a:r>
              <a:rPr lang="es-GT" dirty="0" smtClean="0"/>
              <a:t>.</a:t>
            </a:r>
          </a:p>
          <a:p>
            <a:r>
              <a:rPr lang="es-GT" dirty="0" smtClean="0"/>
              <a:t> </a:t>
            </a:r>
            <a:r>
              <a:rPr lang="es-GT" dirty="0"/>
              <a:t>• Dar simplicidad para acceder al conocimiento y facilidad de entendimiento</a:t>
            </a:r>
            <a:r>
              <a:rPr lang="es-GT" dirty="0" smtClean="0"/>
              <a:t>. </a:t>
            </a:r>
            <a:r>
              <a:rPr lang="es-GT" dirty="0"/>
              <a:t>Por lo tanto un lenguaje de representación tiene que ser expresivo, conciso, no ambiguo, y efectivo, pues es el que determina todas las características previas. </a:t>
            </a:r>
          </a:p>
        </p:txBody>
      </p:sp>
      <p:pic>
        <p:nvPicPr>
          <p:cNvPr id="2050" name="Picture 2" descr="Resultado de imagen para historia de la programacio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960142"/>
            <a:ext cx="4754562" cy="2674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169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Tipos de lenguajes </a:t>
            </a:r>
            <a:endParaRPr lang="es-GT" dirty="0"/>
          </a:p>
        </p:txBody>
      </p:sp>
      <p:sp>
        <p:nvSpPr>
          <p:cNvPr id="3" name="Marcador de contenido 2"/>
          <p:cNvSpPr>
            <a:spLocks noGrp="1"/>
          </p:cNvSpPr>
          <p:nvPr>
            <p:ph sz="half" idx="1"/>
          </p:nvPr>
        </p:nvSpPr>
        <p:spPr/>
        <p:txBody>
          <a:bodyPr/>
          <a:lstStyle/>
          <a:p>
            <a:r>
              <a:rPr lang="es-GT" dirty="0" smtClean="0"/>
              <a:t>Los tipos de lenguajes mas importantes son:</a:t>
            </a:r>
          </a:p>
          <a:p>
            <a:pPr>
              <a:buFont typeface="Arial" panose="020B0604020202020204" pitchFamily="34" charset="0"/>
              <a:buChar char="•"/>
            </a:pPr>
            <a:r>
              <a:rPr lang="es-GT" dirty="0"/>
              <a:t>Lenguajes Imperativos </a:t>
            </a:r>
            <a:endParaRPr lang="es-GT" dirty="0" smtClean="0"/>
          </a:p>
          <a:p>
            <a:pPr>
              <a:buFont typeface="Arial" panose="020B0604020202020204" pitchFamily="34" charset="0"/>
              <a:buChar char="•"/>
            </a:pPr>
            <a:r>
              <a:rPr lang="es-GT" dirty="0"/>
              <a:t>Lenguajes </a:t>
            </a:r>
            <a:r>
              <a:rPr lang="es-GT" dirty="0" smtClean="0"/>
              <a:t>Funcionales</a:t>
            </a:r>
          </a:p>
          <a:p>
            <a:pPr>
              <a:buFont typeface="Arial" panose="020B0604020202020204" pitchFamily="34" charset="0"/>
              <a:buChar char="•"/>
            </a:pPr>
            <a:r>
              <a:rPr lang="es-GT" dirty="0"/>
              <a:t>Lenguajes Lógicos </a:t>
            </a:r>
            <a:endParaRPr lang="es-GT" dirty="0" smtClean="0"/>
          </a:p>
          <a:p>
            <a:pPr>
              <a:buFont typeface="Arial" panose="020B0604020202020204" pitchFamily="34" charset="0"/>
              <a:buChar char="•"/>
            </a:pPr>
            <a:r>
              <a:rPr lang="es-GT" dirty="0"/>
              <a:t>Lenguajes Orientados a Objetos </a:t>
            </a:r>
            <a:endParaRPr lang="es-GT" dirty="0" smtClean="0"/>
          </a:p>
          <a:p>
            <a:pPr>
              <a:buFont typeface="Arial" panose="020B0604020202020204" pitchFamily="34" charset="0"/>
              <a:buChar char="•"/>
            </a:pPr>
            <a:r>
              <a:rPr lang="es-GT" dirty="0"/>
              <a:t>Lenguajes Concurrentes, Paralelos y Distribuidos </a:t>
            </a:r>
            <a:endParaRPr lang="es-GT" dirty="0" smtClean="0"/>
          </a:p>
          <a:p>
            <a:pPr marL="0" indent="0">
              <a:buNone/>
            </a:pPr>
            <a:endParaRPr lang="es-GT" dirty="0"/>
          </a:p>
        </p:txBody>
      </p:sp>
      <p:pic>
        <p:nvPicPr>
          <p:cNvPr id="3076" name="Picture 4" descr="Resultado de imagen para tipos de lenguaje de programacion"/>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674967"/>
            <a:ext cx="4754562" cy="3244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740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Lenguajes imperativos </a:t>
            </a:r>
            <a:endParaRPr lang="es-GT" dirty="0"/>
          </a:p>
        </p:txBody>
      </p:sp>
      <p:sp>
        <p:nvSpPr>
          <p:cNvPr id="3" name="Marcador de contenido 2"/>
          <p:cNvSpPr>
            <a:spLocks noGrp="1"/>
          </p:cNvSpPr>
          <p:nvPr>
            <p:ph sz="half" idx="1"/>
          </p:nvPr>
        </p:nvSpPr>
        <p:spPr/>
        <p:txBody>
          <a:bodyPr>
            <a:noAutofit/>
          </a:bodyPr>
          <a:lstStyle/>
          <a:p>
            <a:r>
              <a:rPr lang="es-GT" sz="1800" dirty="0">
                <a:latin typeface="Calibri" panose="020F0502020204030204" pitchFamily="34" charset="0"/>
                <a:cs typeface="Calibri" panose="020F0502020204030204" pitchFamily="34" charset="0"/>
              </a:rPr>
              <a:t>Lenguajes Imperativos Su origen es la propia arquitectura de von Neumann, que consta de una secuencia de celdas (memoria) en las cuales se pueden guardar datos e instrucciones, y de un procesador capaz de ejecutar de manera secuencial una serie de operaciones </a:t>
            </a:r>
            <a:r>
              <a:rPr lang="es-GT" sz="1800" dirty="0" smtClean="0">
                <a:latin typeface="Calibri" panose="020F0502020204030204" pitchFamily="34" charset="0"/>
                <a:cs typeface="Calibri" panose="020F0502020204030204" pitchFamily="34" charset="0"/>
              </a:rPr>
              <a:t>(o </a:t>
            </a:r>
            <a:r>
              <a:rPr lang="es-GT" sz="1800" dirty="0">
                <a:latin typeface="Calibri" panose="020F0502020204030204" pitchFamily="34" charset="0"/>
                <a:cs typeface="Calibri" panose="020F0502020204030204" pitchFamily="34" charset="0"/>
              </a:rPr>
              <a:t>comandos) principalmente aritméticas y booleanas. En general, un lenguaje imperativo ofrece al programador conceptos que se traducen de forma natural al modelo de la máquina. Ejemplos: FORTRAN, Algol, Pascal, C, Modula-2, Ada. </a:t>
            </a:r>
          </a:p>
        </p:txBody>
      </p:sp>
      <p:pic>
        <p:nvPicPr>
          <p:cNvPr id="4098" name="Picture 2" descr="Resultado de imagen para lenguajes imperativo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414419" y="2316418"/>
            <a:ext cx="2994710" cy="2904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507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Lenguajes funcionales </a:t>
            </a:r>
            <a:endParaRPr lang="es-GT" dirty="0"/>
          </a:p>
        </p:txBody>
      </p:sp>
      <p:sp>
        <p:nvSpPr>
          <p:cNvPr id="3" name="Marcador de contenido 2"/>
          <p:cNvSpPr>
            <a:spLocks noGrp="1"/>
          </p:cNvSpPr>
          <p:nvPr>
            <p:ph sz="half" idx="1"/>
          </p:nvPr>
        </p:nvSpPr>
        <p:spPr/>
        <p:txBody>
          <a:bodyPr>
            <a:normAutofit fontScale="92500" lnSpcReduction="20000"/>
          </a:bodyPr>
          <a:lstStyle/>
          <a:p>
            <a:r>
              <a:rPr lang="es-GT" dirty="0"/>
              <a:t>Los matemáticos resuelven problemas usando el concepto de función, que convierte datos en resultados. Sabiendo cómo evaluar una función, usando la computadora, podríamos resolver automáticamente muchos problemas. Este fue el pensamiento que llevó a la creación de los lenguajes de programación funcionales. Además se aprovechó la posibilidad que tienen las funciones para manipular datos simbólicos, y no solamente numéricos, y la propiedad de las funciones que les permite componer, creando de esta manera, la oportunidad para resolver problemas complejos a partir de las soluciones a otros más sencillos. También se incluyó la posibilidad de definir funciones recursivamente. </a:t>
            </a:r>
          </a:p>
        </p:txBody>
      </p:sp>
      <p:pic>
        <p:nvPicPr>
          <p:cNvPr id="5122" name="Picture 2" descr="Resultado de imagen para lenguajes funcionale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00006" y="2482850"/>
            <a:ext cx="3933825" cy="362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258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Lenguajes lógicos </a:t>
            </a:r>
            <a:endParaRPr lang="es-GT" dirty="0"/>
          </a:p>
        </p:txBody>
      </p:sp>
      <p:sp>
        <p:nvSpPr>
          <p:cNvPr id="3" name="Marcador de contenido 2"/>
          <p:cNvSpPr>
            <a:spLocks noGrp="1"/>
          </p:cNvSpPr>
          <p:nvPr>
            <p:ph sz="half" idx="1"/>
          </p:nvPr>
        </p:nvSpPr>
        <p:spPr/>
        <p:txBody>
          <a:bodyPr>
            <a:normAutofit fontScale="92500" lnSpcReduction="20000"/>
          </a:bodyPr>
          <a:lstStyle/>
          <a:p>
            <a:r>
              <a:rPr lang="es-GT" dirty="0"/>
              <a:t>Otra forma de razonar para resolver problemas en matemáticas se fundamenta en la lógica de primer orden. El conocimiento básico de las matemáticas se puede representar en la lógica en forma de axiomas, a los cuales se añaden reglas formales para deducir cosas verdaderas (teoremas). Gracias al trabajo de algunos matemáticos, de finales de siglo pasado y principios de éste, se encontró la manera de automatizar computacionalmente el razonamiento lógico -particularmente para un subconjunto significativo de la lógica de primer orden- que permitió que la lógica matemática diera origen a otro tipo de lenguajes de programación, conocidos como lenguajes lógicos.</a:t>
            </a:r>
          </a:p>
        </p:txBody>
      </p:sp>
      <p:pic>
        <p:nvPicPr>
          <p:cNvPr id="6146" name="Picture 2" descr="Resultado de imagen para lenguajes logico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19044" y="2835275"/>
            <a:ext cx="409575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27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GT" dirty="0" smtClean="0"/>
              <a:t>Liceo Compu-market </a:t>
            </a:r>
            <a:endParaRPr lang="es-GT" dirty="0"/>
          </a:p>
        </p:txBody>
      </p:sp>
      <p:sp>
        <p:nvSpPr>
          <p:cNvPr id="5" name="Marcador de contenido 4"/>
          <p:cNvSpPr>
            <a:spLocks noGrp="1"/>
          </p:cNvSpPr>
          <p:nvPr>
            <p:ph idx="1"/>
          </p:nvPr>
        </p:nvSpPr>
        <p:spPr/>
        <p:txBody>
          <a:bodyPr/>
          <a:lstStyle/>
          <a:p>
            <a:r>
              <a:rPr lang="es-GT" dirty="0" smtClean="0"/>
              <a:t>Estudiante : Yailin Marili Boche Peralta </a:t>
            </a:r>
          </a:p>
          <a:p>
            <a:r>
              <a:rPr lang="es-GT" dirty="0" smtClean="0"/>
              <a:t>Grado : 5to BACO </a:t>
            </a:r>
          </a:p>
          <a:p>
            <a:r>
              <a:rPr lang="es-GT" dirty="0" smtClean="0"/>
              <a:t>Sección : A </a:t>
            </a:r>
          </a:p>
          <a:p>
            <a:pPr algn="ctr"/>
            <a:r>
              <a:rPr lang="es-GT" dirty="0" smtClean="0"/>
              <a:t>Tema: historia de la computadora </a:t>
            </a:r>
          </a:p>
          <a:p>
            <a:pPr algn="r"/>
            <a:r>
              <a:rPr lang="es-GT" dirty="0" smtClean="0"/>
              <a:t>Catedrático : Erick Gonzales </a:t>
            </a:r>
          </a:p>
          <a:p>
            <a:pPr algn="r"/>
            <a:r>
              <a:rPr lang="es-GT" dirty="0" smtClean="0"/>
              <a:t>Catedra : Programación</a:t>
            </a:r>
          </a:p>
          <a:p>
            <a:pPr algn="r"/>
            <a:r>
              <a:rPr lang="es-GT" dirty="0" smtClean="0"/>
              <a:t>Fecha : 20 de abril del 2017 </a:t>
            </a:r>
          </a:p>
          <a:p>
            <a:pPr algn="r"/>
            <a:r>
              <a:rPr lang="es-GT" dirty="0" smtClean="0"/>
              <a:t> </a:t>
            </a:r>
            <a:endParaRPr lang="es-GT" dirty="0"/>
          </a:p>
        </p:txBody>
      </p:sp>
    </p:spTree>
    <p:extLst>
      <p:ext uri="{BB962C8B-B14F-4D97-AF65-F5344CB8AC3E}">
        <p14:creationId xmlns:p14="http://schemas.microsoft.com/office/powerpoint/2010/main" val="3795442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Lenguajes orientado a objetos </a:t>
            </a:r>
            <a:endParaRPr lang="es-GT" dirty="0"/>
          </a:p>
        </p:txBody>
      </p:sp>
      <p:sp>
        <p:nvSpPr>
          <p:cNvPr id="3" name="Marcador de contenido 2"/>
          <p:cNvSpPr>
            <a:spLocks noGrp="1"/>
          </p:cNvSpPr>
          <p:nvPr>
            <p:ph sz="half" idx="1"/>
          </p:nvPr>
        </p:nvSpPr>
        <p:spPr/>
        <p:txBody>
          <a:bodyPr>
            <a:normAutofit fontScale="92500"/>
          </a:bodyPr>
          <a:lstStyle/>
          <a:p>
            <a:r>
              <a:rPr lang="es-GT" dirty="0"/>
              <a:t>A mediados de los años 60 se empezó a usar las computadoras para la simulación de problemas del mundo real. Pero el mundo real está lleno de objetos, en la mayoría de los casos complejos, los cuales difícilmente se traducen a los tipos de datos primitivos de los lenguajes imperativos. Así surgió el concepto de objeto y sus colecciones (clases de objetos), que permitieron introducir abstracciones de datos a los lenguajes de programación. La posibilidad de reutilización del código y sus indispensables modificaciones, se reflejaron en la idea de las jerarquías de herencia de clases.</a:t>
            </a:r>
          </a:p>
        </p:txBody>
      </p:sp>
      <p:pic>
        <p:nvPicPr>
          <p:cNvPr id="7170" name="Picture 2" descr="Resultado de imagen para lenguajes orientados a objeto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33318" y="2286000"/>
            <a:ext cx="5119239" cy="3400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009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Lenguajes concurrentes, paralelos y distribuidos </a:t>
            </a:r>
            <a:endParaRPr lang="es-GT" dirty="0"/>
          </a:p>
        </p:txBody>
      </p:sp>
      <p:sp>
        <p:nvSpPr>
          <p:cNvPr id="3" name="Marcador de contenido 2"/>
          <p:cNvSpPr>
            <a:spLocks noGrp="1"/>
          </p:cNvSpPr>
          <p:nvPr>
            <p:ph sz="half" idx="1"/>
          </p:nvPr>
        </p:nvSpPr>
        <p:spPr/>
        <p:txBody>
          <a:bodyPr>
            <a:normAutofit fontScale="92500" lnSpcReduction="10000"/>
          </a:bodyPr>
          <a:lstStyle/>
          <a:p>
            <a:r>
              <a:rPr lang="es-GT" dirty="0"/>
              <a:t>El origen de los conceptos para el manejo de concurrencia, paralelismo y distribución está en el deseo de aprovechar al máximo la arquitectura von Neumann y sus modalidades reflejadas en conexiones paralelas y distribuidas. Esto fue un tema importante sobre todo cuando las computadoras eran caras y escasas; el sistema operativo tenía que ofrecer la ejecución concurrente y segura de programas de varios usuarios, que desde distintos terminales utilizaban un solo procesador, y así surgió la necesidad de introducir algunos conceptos de programación concurrente para programar los sistemas operativos. </a:t>
            </a:r>
          </a:p>
        </p:txBody>
      </p:sp>
      <p:pic>
        <p:nvPicPr>
          <p:cNvPr id="8194" name="Picture 2" descr="Resultado de imagen para lenguajes concurrentes paralelos y distribuido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584007"/>
            <a:ext cx="4754562" cy="342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14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GT" dirty="0" smtClean="0"/>
              <a:t>Mantenimiento preventivo </a:t>
            </a:r>
            <a:endParaRPr lang="es-GT" dirty="0"/>
          </a:p>
        </p:txBody>
      </p:sp>
      <p:sp>
        <p:nvSpPr>
          <p:cNvPr id="6" name="Marcador de texto 5"/>
          <p:cNvSpPr>
            <a:spLocks noGrp="1"/>
          </p:cNvSpPr>
          <p:nvPr>
            <p:ph type="body" idx="1"/>
          </p:nvPr>
        </p:nvSpPr>
        <p:spPr/>
        <p:txBody>
          <a:bodyPr/>
          <a:lstStyle/>
          <a:p>
            <a:endParaRPr lang="es-GT" dirty="0"/>
          </a:p>
        </p:txBody>
      </p:sp>
    </p:spTree>
    <p:extLst>
      <p:ext uri="{BB962C8B-B14F-4D97-AF65-F5344CB8AC3E}">
        <p14:creationId xmlns:p14="http://schemas.microsoft.com/office/powerpoint/2010/main" val="3384052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Mantenimiento preventivo </a:t>
            </a:r>
            <a:endParaRPr lang="es-GT" dirty="0"/>
          </a:p>
        </p:txBody>
      </p:sp>
      <p:sp>
        <p:nvSpPr>
          <p:cNvPr id="3" name="Marcador de contenido 2"/>
          <p:cNvSpPr>
            <a:spLocks noGrp="1"/>
          </p:cNvSpPr>
          <p:nvPr>
            <p:ph sz="half" idx="1"/>
          </p:nvPr>
        </p:nvSpPr>
        <p:spPr/>
        <p:txBody>
          <a:bodyPr/>
          <a:lstStyle/>
          <a:p>
            <a:r>
              <a:rPr lang="es-GT" dirty="0"/>
              <a:t>consiste en encontrar y corregir los problemas menores antes de que éstos provoquen posible fallas. En un computador, el mantenimiento es la revisión periódica de ciertos aspectos, tanto de hardware (Parte </a:t>
            </a:r>
            <a:r>
              <a:rPr lang="es-GT" dirty="0" err="1"/>
              <a:t>fisica</a:t>
            </a:r>
            <a:r>
              <a:rPr lang="es-GT" dirty="0"/>
              <a:t> de los computadores) como software (Programas que tienen instalados los computadores), para corroborar el desempeño del sistema, la integridad de los datos almacenados y/o verificar la de velocidad posible del procesamiento de datos dentro de la configuración </a:t>
            </a:r>
            <a:endParaRPr lang="es-GT" dirty="0"/>
          </a:p>
        </p:txBody>
      </p:sp>
      <p:sp>
        <p:nvSpPr>
          <p:cNvPr id="4" name="Marcador de contenido 3"/>
          <p:cNvSpPr>
            <a:spLocks noGrp="1"/>
          </p:cNvSpPr>
          <p:nvPr>
            <p:ph sz="half" idx="2"/>
          </p:nvPr>
        </p:nvSpPr>
        <p:spPr/>
        <p:txBody>
          <a:bodyPr/>
          <a:lstStyle/>
          <a:p>
            <a:endParaRPr lang="es-GT"/>
          </a:p>
        </p:txBody>
      </p:sp>
    </p:spTree>
    <p:extLst>
      <p:ext uri="{BB962C8B-B14F-4D97-AF65-F5344CB8AC3E}">
        <p14:creationId xmlns:p14="http://schemas.microsoft.com/office/powerpoint/2010/main" val="3217094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Razones para realizar un mantenimiento preventivo </a:t>
            </a:r>
            <a:endParaRPr lang="es-GT" dirty="0"/>
          </a:p>
        </p:txBody>
      </p:sp>
      <p:sp>
        <p:nvSpPr>
          <p:cNvPr id="3" name="Marcador de contenido 2"/>
          <p:cNvSpPr>
            <a:spLocks noGrp="1"/>
          </p:cNvSpPr>
          <p:nvPr>
            <p:ph sz="half" idx="1"/>
          </p:nvPr>
        </p:nvSpPr>
        <p:spPr/>
        <p:txBody>
          <a:bodyPr>
            <a:normAutofit fontScale="92500" lnSpcReduction="20000"/>
          </a:bodyPr>
          <a:lstStyle/>
          <a:p>
            <a:pPr fontAlgn="base">
              <a:buFont typeface="Arial" panose="020B0604020202020204" pitchFamily="34" charset="0"/>
              <a:buChar char="•"/>
            </a:pPr>
            <a:r>
              <a:rPr lang="es-GT" dirty="0"/>
              <a:t>Los computadores funcionan muy bien y están protegidos cuando reciben mantenimiento periódico </a:t>
            </a:r>
            <a:r>
              <a:rPr lang="es-GT" b="1" dirty="0"/>
              <a:t>(cada 6 meses)</a:t>
            </a:r>
            <a:r>
              <a:rPr lang="es-GT" dirty="0"/>
              <a:t>.</a:t>
            </a:r>
          </a:p>
          <a:p>
            <a:pPr fontAlgn="base">
              <a:buFont typeface="Arial" panose="020B0604020202020204" pitchFamily="34" charset="0"/>
              <a:buChar char="•"/>
            </a:pPr>
            <a:r>
              <a:rPr lang="es-GT" dirty="0"/>
              <a:t>Si no se limpian y se organizan con frecuencia, el disco duro se llena de información, el sistema de archivos se desordena y el rendimiento general del computador disminuye (se pone lento).</a:t>
            </a:r>
          </a:p>
          <a:p>
            <a:pPr fontAlgn="base">
              <a:buFont typeface="Arial" panose="020B0604020202020204" pitchFamily="34" charset="0"/>
              <a:buChar char="•"/>
            </a:pPr>
            <a:r>
              <a:rPr lang="es-GT" dirty="0"/>
              <a:t>Si no se realiza periódicamente: un escaneo del disco duro para corregir posibles errores o fallas, una limpieza de archivos y la desfragmentación del disco duro, la información estará más desorganizada, desprotegida y será más difícil de encontrar y recuperar si el computador presenta alguna falla.</a:t>
            </a:r>
          </a:p>
          <a:p>
            <a:endParaRPr lang="es-GT" dirty="0"/>
          </a:p>
        </p:txBody>
      </p:sp>
      <p:graphicFrame>
        <p:nvGraphicFramePr>
          <p:cNvPr id="7" name="Marcador de contenido 6"/>
          <p:cNvGraphicFramePr>
            <a:graphicFrameLocks noGrp="1"/>
          </p:cNvGraphicFramePr>
          <p:nvPr>
            <p:ph sz="half" idx="2"/>
            <p:extLst>
              <p:ext uri="{D42A27DB-BD31-4B8C-83A1-F6EECF244321}">
                <p14:modId xmlns:p14="http://schemas.microsoft.com/office/powerpoint/2010/main" val="279302711"/>
              </p:ext>
            </p:extLst>
          </p:nvPr>
        </p:nvGraphicFramePr>
        <p:xfrm>
          <a:off x="5989638" y="2286000"/>
          <a:ext cx="4754562"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83142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Razones para realizar un mantenimiento preventivo </a:t>
            </a:r>
            <a:endParaRPr lang="es-GT" dirty="0"/>
          </a:p>
        </p:txBody>
      </p:sp>
      <p:sp>
        <p:nvSpPr>
          <p:cNvPr id="3" name="Marcador de contenido 2"/>
          <p:cNvSpPr>
            <a:spLocks noGrp="1"/>
          </p:cNvSpPr>
          <p:nvPr>
            <p:ph sz="half" idx="1"/>
          </p:nvPr>
        </p:nvSpPr>
        <p:spPr/>
        <p:txBody>
          <a:bodyPr>
            <a:normAutofit fontScale="62500" lnSpcReduction="20000"/>
          </a:bodyPr>
          <a:lstStyle/>
          <a:p>
            <a:pPr fontAlgn="base">
              <a:buFont typeface="Arial" panose="020B0604020202020204" pitchFamily="34" charset="0"/>
              <a:buChar char="•"/>
            </a:pPr>
            <a:r>
              <a:rPr lang="es-GT" dirty="0"/>
              <a:t>El mantenimiento que se debe hacer, se puede resumir en tres aspectos básicos importantes, los cuales son: primero diagnóstico, segundo limpieza de partes internas y externas del computador, limpieza de periféricos y por último desfragmentación de archivos y revisión del sistema operativo.</a:t>
            </a:r>
          </a:p>
          <a:p>
            <a:pPr fontAlgn="base"/>
            <a:r>
              <a:rPr lang="es-GT" dirty="0"/>
              <a:t>Muchas veces, de tanto bajar por Internet programas, instalarlos y borrarlos, el computador comienza a ponerse lento, ya que el proceso de </a:t>
            </a:r>
            <a:r>
              <a:rPr lang="es-GT" dirty="0" smtClean="0"/>
              <a:t>desinstalación </a:t>
            </a:r>
            <a:r>
              <a:rPr lang="es-GT" dirty="0"/>
              <a:t>de los programas no lo hacemos de la forma correcta, o dejamos llenar el computador de muchos programas inoficiosos, provocando que el computador se ponga lento mas de lo necesario. Otras veces, con las memorias </a:t>
            </a:r>
            <a:r>
              <a:rPr lang="es-GT" dirty="0" smtClean="0"/>
              <a:t>USB, </a:t>
            </a:r>
            <a:r>
              <a:rPr lang="es-GT" dirty="0"/>
              <a:t>infectamos nuestro computador con virus o troyanos, haciendo que el mantenimiento preventivo ya no funcione y tengamos que formatear el computador (borrar todos los archivos y programas) e instalarle nuevamente todos los programas necesarios para volver a trabajar en el computador.</a:t>
            </a:r>
          </a:p>
          <a:p>
            <a:pPr fontAlgn="base"/>
            <a:r>
              <a:rPr lang="es-GT" dirty="0"/>
              <a:t>Arkanda es una empresa de soluciones tecnológicas dedicada al soporte técnico, reparación, mantenimiento preventivo y Correctivo de computadores, realizamos formateo, reinstalación de sistema operativo e instalación de programas; revisión de virus y limpieza general del Equipo.</a:t>
            </a:r>
          </a:p>
          <a:p>
            <a:endParaRPr lang="es-GT" dirty="0"/>
          </a:p>
        </p:txBody>
      </p:sp>
      <p:sp>
        <p:nvSpPr>
          <p:cNvPr id="4" name="Marcador de contenido 3"/>
          <p:cNvSpPr>
            <a:spLocks noGrp="1"/>
          </p:cNvSpPr>
          <p:nvPr>
            <p:ph sz="half" idx="2"/>
          </p:nvPr>
        </p:nvSpPr>
        <p:spPr/>
        <p:txBody>
          <a:bodyPr>
            <a:normAutofit fontScale="62500" lnSpcReduction="20000"/>
          </a:bodyPr>
          <a:lstStyle/>
          <a:p>
            <a:endParaRPr lang="es-GT"/>
          </a:p>
        </p:txBody>
      </p:sp>
    </p:spTree>
    <p:extLst>
      <p:ext uri="{BB962C8B-B14F-4D97-AF65-F5344CB8AC3E}">
        <p14:creationId xmlns:p14="http://schemas.microsoft.com/office/powerpoint/2010/main" val="3616232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Herramientas para el mantenimiento preventivo </a:t>
            </a:r>
            <a:endParaRPr lang="es-GT" dirty="0"/>
          </a:p>
        </p:txBody>
      </p:sp>
      <p:sp>
        <p:nvSpPr>
          <p:cNvPr id="3" name="Marcador de contenido 2"/>
          <p:cNvSpPr>
            <a:spLocks noGrp="1"/>
          </p:cNvSpPr>
          <p:nvPr>
            <p:ph sz="half" idx="1"/>
          </p:nvPr>
        </p:nvSpPr>
        <p:spPr/>
        <p:txBody>
          <a:bodyPr>
            <a:normAutofit fontScale="92500" lnSpcReduction="20000"/>
          </a:bodyPr>
          <a:lstStyle/>
          <a:p>
            <a:r>
              <a:rPr lang="es-GT" dirty="0"/>
              <a:t>Recuerde que para cualquier labor de mantenimiento se debe utilizar la herramienta adecuada. En cuanto al mantenimiento preventivo, podemos mencionar las siguientes:</a:t>
            </a:r>
          </a:p>
          <a:p>
            <a:r>
              <a:rPr lang="es-GT" dirty="0"/>
              <a:t>Un juego de atornilladores (Estrella. hexagonal o Torx, de pala y de copa) Una pulsera antiestática Una brocha pequeña suave Copitos de algodón Un soplador o "blower Trozos de tela secos Un disquete de limpieza Alcohol isopropílico Limpia contactos en aerosol Silicona lubricante o grasa blanca Un borrador.</a:t>
            </a:r>
          </a:p>
          <a:p>
            <a:r>
              <a:rPr lang="es-GT" dirty="0"/>
              <a:t/>
            </a:r>
            <a:br>
              <a:rPr lang="es-GT" dirty="0"/>
            </a:br>
            <a:r>
              <a:rPr lang="es-GT" dirty="0"/>
              <a:t/>
            </a:r>
            <a:br>
              <a:rPr lang="es-GT" dirty="0"/>
            </a:br>
            <a:endParaRPr lang="es-GT" dirty="0"/>
          </a:p>
        </p:txBody>
      </p:sp>
      <p:pic>
        <p:nvPicPr>
          <p:cNvPr id="9218" name="Picture 2" descr="http://www.monografias.com/trabajos30/mantenimiento-computador/Image2129.gif"/>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628606" y="2944812"/>
            <a:ext cx="3476625"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652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s-GT" dirty="0" smtClean="0"/>
              <a:t>Tipos de mantenimientos </a:t>
            </a:r>
            <a:endParaRPr lang="es-GT"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20592676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5595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El resultado de un mal mantenimiento </a:t>
            </a:r>
            <a:endParaRPr lang="es-GT"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785289245"/>
              </p:ext>
            </p:extLst>
          </p:nvPr>
        </p:nvGraphicFramePr>
        <p:xfrm>
          <a:off x="1023938" y="2286000"/>
          <a:ext cx="9720261" cy="4586718"/>
        </p:xfrm>
        <a:graphic>
          <a:graphicData uri="http://schemas.openxmlformats.org/drawingml/2006/table">
            <a:tbl>
              <a:tblPr firstRow="1" bandRow="1">
                <a:tableStyleId>{5C22544A-7EE6-4342-B048-85BDC9FD1C3A}</a:tableStyleId>
              </a:tblPr>
              <a:tblGrid>
                <a:gridCol w="3240087"/>
                <a:gridCol w="3240087"/>
                <a:gridCol w="3240087"/>
              </a:tblGrid>
              <a:tr h="1041226">
                <a:tc>
                  <a:txBody>
                    <a:bodyPr/>
                    <a:lstStyle/>
                    <a:p>
                      <a:r>
                        <a:rPr lang="es-GT" dirty="0" smtClean="0"/>
                        <a:t>Mantenimiento predictivo </a:t>
                      </a:r>
                      <a:endParaRPr lang="es-GT" dirty="0"/>
                    </a:p>
                  </a:txBody>
                  <a:tcPr/>
                </a:tc>
                <a:tc>
                  <a:txBody>
                    <a:bodyPr/>
                    <a:lstStyle/>
                    <a:p>
                      <a:r>
                        <a:rPr lang="es-GT" dirty="0" smtClean="0"/>
                        <a:t>Mantenimiento preventivo</a:t>
                      </a:r>
                      <a:r>
                        <a:rPr lang="es-GT" baseline="0" dirty="0" smtClean="0"/>
                        <a:t> </a:t>
                      </a:r>
                      <a:endParaRPr lang="es-GT" dirty="0"/>
                    </a:p>
                  </a:txBody>
                  <a:tcPr/>
                </a:tc>
                <a:tc>
                  <a:txBody>
                    <a:bodyPr/>
                    <a:lstStyle/>
                    <a:p>
                      <a:r>
                        <a:rPr lang="es-GT" dirty="0" smtClean="0"/>
                        <a:t>Mantenimiento correctivo</a:t>
                      </a:r>
                      <a:r>
                        <a:rPr lang="es-GT" baseline="0" dirty="0" smtClean="0"/>
                        <a:t> </a:t>
                      </a:r>
                      <a:endParaRPr lang="es-GT" dirty="0"/>
                    </a:p>
                  </a:txBody>
                  <a:tcPr/>
                </a:tc>
              </a:tr>
              <a:tr h="1041226">
                <a:tc>
                  <a:txBody>
                    <a:bodyPr/>
                    <a:lstStyle/>
                    <a:p>
                      <a:r>
                        <a:rPr lang="es-GT" dirty="0" smtClean="0"/>
                        <a:t>Llegar</a:t>
                      </a:r>
                      <a:r>
                        <a:rPr lang="es-GT" baseline="0" dirty="0" smtClean="0"/>
                        <a:t> al colapso total </a:t>
                      </a:r>
                      <a:endParaRPr lang="es-GT" dirty="0"/>
                    </a:p>
                  </a:txBody>
                  <a:tcPr/>
                </a:tc>
                <a:tc>
                  <a:txBody>
                    <a:bodyPr/>
                    <a:lstStyle/>
                    <a:p>
                      <a:r>
                        <a:rPr lang="es-GT" dirty="0" smtClean="0"/>
                        <a:t>Daño permanente en las piezas básicas de la computadora </a:t>
                      </a:r>
                      <a:endParaRPr lang="es-GT" dirty="0"/>
                    </a:p>
                  </a:txBody>
                  <a:tcPr/>
                </a:tc>
                <a:tc>
                  <a:txBody>
                    <a:bodyPr/>
                    <a:lstStyle/>
                    <a:p>
                      <a:r>
                        <a:rPr lang="es-GT" sz="1800" b="0" i="0" kern="1200" dirty="0" smtClean="0">
                          <a:solidFill>
                            <a:schemeClr val="dk1"/>
                          </a:solidFill>
                          <a:effectLst/>
                          <a:latin typeface="+mn-lt"/>
                          <a:ea typeface="+mn-ea"/>
                          <a:cs typeface="+mn-cs"/>
                        </a:rPr>
                        <a:t>Paradas no previstas en el proceso productivo, disminuyendo las horas operativas.</a:t>
                      </a:r>
                      <a:endParaRPr lang="es-GT" dirty="0"/>
                    </a:p>
                  </a:txBody>
                  <a:tcPr/>
                </a:tc>
              </a:tr>
              <a:tr h="1041226">
                <a:tc>
                  <a:txBody>
                    <a:bodyPr/>
                    <a:lstStyle/>
                    <a:p>
                      <a:r>
                        <a:rPr lang="es-GT" dirty="0" smtClean="0"/>
                        <a:t>Problemas de memoria </a:t>
                      </a:r>
                      <a:endParaRPr lang="es-GT" dirty="0"/>
                    </a:p>
                  </a:txBody>
                  <a:tcPr/>
                </a:tc>
                <a:tc>
                  <a:txBody>
                    <a:bodyPr/>
                    <a:lstStyle/>
                    <a:p>
                      <a:r>
                        <a:rPr lang="es-GT" dirty="0" smtClean="0"/>
                        <a:t>Funciona lento </a:t>
                      </a:r>
                      <a:endParaRPr lang="es-GT" dirty="0"/>
                    </a:p>
                  </a:txBody>
                  <a:tcPr/>
                </a:tc>
                <a:tc>
                  <a:txBody>
                    <a:bodyPr/>
                    <a:lstStyle/>
                    <a:p>
                      <a:r>
                        <a:rPr lang="es-GT" sz="1800" b="0" i="0" kern="1200" dirty="0" smtClean="0">
                          <a:solidFill>
                            <a:schemeClr val="dk1"/>
                          </a:solidFill>
                          <a:effectLst/>
                          <a:latin typeface="+mn-lt"/>
                          <a:ea typeface="+mn-ea"/>
                          <a:cs typeface="+mn-cs"/>
                        </a:rPr>
                        <a:t>-Afecta las cadenas productivas, es decir, que los ciclos productivos posteriores se verán parados a la espera de la corrección de la etapa anterior.</a:t>
                      </a:r>
                      <a:endParaRPr lang="es-GT" dirty="0"/>
                    </a:p>
                  </a:txBody>
                  <a:tcPr/>
                </a:tc>
              </a:tr>
              <a:tr h="1041226">
                <a:tc>
                  <a:txBody>
                    <a:bodyPr/>
                    <a:lstStyle/>
                    <a:p>
                      <a:r>
                        <a:rPr lang="es-GT" dirty="0" smtClean="0"/>
                        <a:t>Funcionamiento errático </a:t>
                      </a:r>
                      <a:endParaRPr lang="es-GT" dirty="0"/>
                    </a:p>
                  </a:txBody>
                  <a:tcPr/>
                </a:tc>
                <a:tc>
                  <a:txBody>
                    <a:bodyPr/>
                    <a:lstStyle/>
                    <a:p>
                      <a:endParaRPr lang="es-GT" dirty="0"/>
                    </a:p>
                  </a:txBody>
                  <a:tcPr/>
                </a:tc>
                <a:tc>
                  <a:txBody>
                    <a:bodyPr/>
                    <a:lstStyle/>
                    <a:p>
                      <a:r>
                        <a:rPr lang="es-GT" sz="1800" b="0" i="0" kern="1200" dirty="0" smtClean="0">
                          <a:solidFill>
                            <a:schemeClr val="dk1"/>
                          </a:solidFill>
                          <a:effectLst/>
                          <a:latin typeface="+mn-lt"/>
                          <a:ea typeface="+mn-ea"/>
                          <a:cs typeface="+mn-cs"/>
                        </a:rPr>
                        <a:t>-La planificación del tiempo que estará el sistema fuera de operación no es predecible.</a:t>
                      </a:r>
                      <a:endParaRPr lang="es-GT" dirty="0"/>
                    </a:p>
                  </a:txBody>
                  <a:tcPr/>
                </a:tc>
              </a:tr>
            </a:tbl>
          </a:graphicData>
        </a:graphic>
      </p:graphicFrame>
    </p:spTree>
    <p:extLst>
      <p:ext uri="{BB962C8B-B14F-4D97-AF65-F5344CB8AC3E}">
        <p14:creationId xmlns:p14="http://schemas.microsoft.com/office/powerpoint/2010/main" val="296360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Conclusiones personales </a:t>
            </a:r>
            <a:endParaRPr lang="es-GT" dirty="0"/>
          </a:p>
        </p:txBody>
      </p:sp>
      <p:sp>
        <p:nvSpPr>
          <p:cNvPr id="3" name="Marcador de contenido 2"/>
          <p:cNvSpPr>
            <a:spLocks noGrp="1"/>
          </p:cNvSpPr>
          <p:nvPr>
            <p:ph idx="1"/>
          </p:nvPr>
        </p:nvSpPr>
        <p:spPr/>
        <p:txBody>
          <a:bodyPr/>
          <a:lstStyle/>
          <a:p>
            <a:endParaRPr lang="es-GT" dirty="0"/>
          </a:p>
        </p:txBody>
      </p:sp>
    </p:spTree>
    <p:extLst>
      <p:ext uri="{BB962C8B-B14F-4D97-AF65-F5344CB8AC3E}">
        <p14:creationId xmlns:p14="http://schemas.microsoft.com/office/powerpoint/2010/main" val="1146122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dirty="0" smtClean="0"/>
              <a:t>Introducción </a:t>
            </a:r>
            <a:endParaRPr lang="es-GT" dirty="0"/>
          </a:p>
        </p:txBody>
      </p:sp>
      <p:sp>
        <p:nvSpPr>
          <p:cNvPr id="6" name="Marcador de contenido 5"/>
          <p:cNvSpPr>
            <a:spLocks noGrp="1"/>
          </p:cNvSpPr>
          <p:nvPr>
            <p:ph idx="1"/>
          </p:nvPr>
        </p:nvSpPr>
        <p:spPr/>
        <p:txBody>
          <a:bodyPr/>
          <a:lstStyle/>
          <a:p>
            <a:r>
              <a:rPr lang="es-GT" dirty="0"/>
              <a:t>La historia de la computadora es muy interesante ya que muestra cómo el hombre logra producir las primeras herramientas para registrar los acontecimientos diarios desde el inicio de la civilización, cuando grupos empezaron a formar naciones y el comercio era ya medio de vida.</a:t>
            </a:r>
            <a:br>
              <a:rPr lang="es-GT" dirty="0"/>
            </a:br>
            <a:endParaRPr lang="es-GT" dirty="0"/>
          </a:p>
        </p:txBody>
      </p:sp>
    </p:spTree>
    <p:extLst>
      <p:ext uri="{BB962C8B-B14F-4D97-AF65-F5344CB8AC3E}">
        <p14:creationId xmlns:p14="http://schemas.microsoft.com/office/powerpoint/2010/main" val="1699758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GT" dirty="0" smtClean="0"/>
              <a:t>La maquina analítica </a:t>
            </a:r>
            <a:endParaRPr lang="es-GT" dirty="0"/>
          </a:p>
        </p:txBody>
      </p:sp>
      <p:sp>
        <p:nvSpPr>
          <p:cNvPr id="4" name="Marcador de contenido 3"/>
          <p:cNvSpPr>
            <a:spLocks noGrp="1"/>
          </p:cNvSpPr>
          <p:nvPr>
            <p:ph sz="half" idx="1"/>
          </p:nvPr>
        </p:nvSpPr>
        <p:spPr/>
        <p:txBody>
          <a:bodyPr>
            <a:noAutofit/>
          </a:bodyPr>
          <a:lstStyle/>
          <a:p>
            <a:r>
              <a:rPr lang="es-GT" sz="1400" dirty="0"/>
              <a:t>También en el siglo XIX el matemático e inventor británico Charles Babbage elaboró los principios de </a:t>
            </a:r>
            <a:r>
              <a:rPr lang="es-GT" sz="1400" dirty="0" smtClean="0"/>
              <a:t>la </a:t>
            </a:r>
            <a:r>
              <a:rPr lang="es-GT" sz="1400" dirty="0"/>
              <a:t>computadora digital moderna. Inventó una serie de máquinas, como la máquina diferencial, diseñadas para solucionar problemas matemáticos complejos. Muchos historiadores consideran a Babbage y a su socia, la matemática británica Augusta Ada Byron (1815-1852), hija del poeta inglés Lord Byron, como a los verdaderos inventores de la computadora digital moderna. La tecnología de aquella época no era capaz de trasladar a la práctica sus acertados conceptos; pero una de sus invenciones, la máquina analítica, ya tenía muchas de las características de un ordenador moderno. Incluía una corriente, o flujo de entrada en forma de paquete de tarjetas perforadas, una memoria para guardar los datos, un </a:t>
            </a:r>
            <a:r>
              <a:rPr lang="es-GT" sz="1400" dirty="0" smtClean="0"/>
              <a:t>procesador para </a:t>
            </a:r>
            <a:r>
              <a:rPr lang="es-GT" sz="1400" dirty="0"/>
              <a:t>las </a:t>
            </a:r>
            <a:r>
              <a:rPr lang="es-GT" sz="1400" dirty="0" smtClean="0"/>
              <a:t>operaciones</a:t>
            </a:r>
            <a:r>
              <a:rPr lang="es-GT" sz="1400" dirty="0"/>
              <a:t> matemáticas y una impresora para hacer permanente el registro.</a:t>
            </a:r>
            <a:br>
              <a:rPr lang="es-GT" sz="1400" dirty="0"/>
            </a:br>
            <a:r>
              <a:rPr lang="es-GT" sz="1400" dirty="0"/>
              <a:t/>
            </a:r>
            <a:br>
              <a:rPr lang="es-GT" sz="1400" dirty="0"/>
            </a:br>
            <a:endParaRPr lang="es-GT" sz="1300" dirty="0"/>
          </a:p>
        </p:txBody>
      </p:sp>
      <p:pic>
        <p:nvPicPr>
          <p:cNvPr id="1026" name="Picture 2" descr="Resultado de imagen para la computadora analitic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38170" y="2084832"/>
            <a:ext cx="4335652" cy="3714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60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Primeros ordenadores </a:t>
            </a:r>
            <a:endParaRPr lang="es-GT" dirty="0"/>
          </a:p>
        </p:txBody>
      </p:sp>
      <p:sp>
        <p:nvSpPr>
          <p:cNvPr id="3" name="Marcador de contenido 2"/>
          <p:cNvSpPr>
            <a:spLocks noGrp="1"/>
          </p:cNvSpPr>
          <p:nvPr>
            <p:ph sz="half" idx="1"/>
          </p:nvPr>
        </p:nvSpPr>
        <p:spPr/>
        <p:txBody>
          <a:bodyPr>
            <a:normAutofit/>
          </a:bodyPr>
          <a:lstStyle/>
          <a:p>
            <a:r>
              <a:rPr lang="es-GT" sz="1700" dirty="0">
                <a:latin typeface="Calibri" panose="020F0502020204030204" pitchFamily="34" charset="0"/>
                <a:cs typeface="Calibri" panose="020F0502020204030204" pitchFamily="34" charset="0"/>
              </a:rPr>
              <a:t>Los ordenadores analógicos comenzaron a construirse a principios del siglo XX. Los primeros modelos realizaban los cálculos mediante ejes y engranajes giratorios. Con estas máquinas se evaluaban las aproximaciones numéricas de ecuaciones demasiado difíciles como para poder ser resueltas mediante otros métodos. Durante las dos guerras mundiales se utilizaron sistemas informáticos analógicos, primero mecánicos y más tarde eléctricos, para predecir la trayectoria de los torpedos en los submarinos y para el manejo a distancia de las bombas en la aviación.</a:t>
            </a:r>
            <a:br>
              <a:rPr lang="es-GT" sz="1700" dirty="0">
                <a:latin typeface="Calibri" panose="020F0502020204030204" pitchFamily="34" charset="0"/>
                <a:cs typeface="Calibri" panose="020F0502020204030204" pitchFamily="34" charset="0"/>
              </a:rPr>
            </a:br>
            <a:r>
              <a:rPr lang="es-GT" dirty="0"/>
              <a:t/>
            </a:r>
            <a:br>
              <a:rPr lang="es-GT" dirty="0"/>
            </a:br>
            <a:endParaRPr lang="es-GT" dirty="0"/>
          </a:p>
        </p:txBody>
      </p:sp>
      <p:pic>
        <p:nvPicPr>
          <p:cNvPr id="2056" name="Picture 8" descr="Resultado de imagen para primeros ordenadore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38069" y="2592888"/>
            <a:ext cx="4457700" cy="3066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20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Ordenadores electrónicos </a:t>
            </a:r>
            <a:endParaRPr lang="es-GT" dirty="0"/>
          </a:p>
        </p:txBody>
      </p:sp>
      <p:sp>
        <p:nvSpPr>
          <p:cNvPr id="3" name="Marcador de contenido 2"/>
          <p:cNvSpPr>
            <a:spLocks noGrp="1"/>
          </p:cNvSpPr>
          <p:nvPr>
            <p:ph sz="half" idx="1"/>
          </p:nvPr>
        </p:nvSpPr>
        <p:spPr/>
        <p:txBody>
          <a:bodyPr>
            <a:noAutofit/>
          </a:bodyPr>
          <a:lstStyle/>
          <a:p>
            <a:r>
              <a:rPr lang="es-GT" sz="1400" dirty="0">
                <a:latin typeface="Calibri" panose="020F0502020204030204" pitchFamily="34" charset="0"/>
                <a:cs typeface="Calibri" panose="020F0502020204030204" pitchFamily="34" charset="0"/>
              </a:rPr>
              <a:t>Durante la II Guerra Mundial (1939-1945), un equipo de científicos y matemáticos que trabajaban en Bletchley Park, al norte de Londres, crearon lo que se consideró el primer ordenador digital totalmente electrónico: el </a:t>
            </a:r>
            <a:r>
              <a:rPr lang="es-GT" sz="1400" i="1" dirty="0">
                <a:latin typeface="Calibri" panose="020F0502020204030204" pitchFamily="34" charset="0"/>
                <a:cs typeface="Calibri" panose="020F0502020204030204" pitchFamily="34" charset="0"/>
              </a:rPr>
              <a:t>Colossus.</a:t>
            </a:r>
            <a:r>
              <a:rPr lang="es-GT" sz="1400" dirty="0">
                <a:latin typeface="Calibri" panose="020F0502020204030204" pitchFamily="34" charset="0"/>
                <a:cs typeface="Calibri" panose="020F0502020204030204" pitchFamily="34" charset="0"/>
              </a:rPr>
              <a:t> Hacia diciembre de 1943 el </a:t>
            </a:r>
            <a:r>
              <a:rPr lang="es-GT" sz="1400" i="1" dirty="0">
                <a:latin typeface="Calibri" panose="020F0502020204030204" pitchFamily="34" charset="0"/>
                <a:cs typeface="Calibri" panose="020F0502020204030204" pitchFamily="34" charset="0"/>
              </a:rPr>
              <a:t>Colossus,</a:t>
            </a:r>
            <a:r>
              <a:rPr lang="es-GT" sz="1400" dirty="0">
                <a:latin typeface="Calibri" panose="020F0502020204030204" pitchFamily="34" charset="0"/>
                <a:cs typeface="Calibri" panose="020F0502020204030204" pitchFamily="34" charset="0"/>
              </a:rPr>
              <a:t> que incorporaba 1.500 válvulas o tubos de vacío, era ya operativo. Fue utilizado por el equipo dirigido por Alan Turing para descodificar los mensajes de radio cifrados de los alemanes. En 1939 y con independencia de este proyecto, John Atanasoff y Clifford Berry ya habían construido un prototipo de máquina electrónica en el Iowa State College (EEUU). Este prototipo y las </a:t>
            </a:r>
            <a:r>
              <a:rPr lang="es-GT" sz="1400" dirty="0" smtClean="0">
                <a:latin typeface="Calibri" panose="020F0502020204030204" pitchFamily="34" charset="0"/>
                <a:cs typeface="Calibri" panose="020F0502020204030204" pitchFamily="34" charset="0"/>
              </a:rPr>
              <a:t>investigaciones</a:t>
            </a:r>
            <a:r>
              <a:rPr lang="es-GT" sz="1400" dirty="0">
                <a:latin typeface="Calibri" panose="020F0502020204030204" pitchFamily="34" charset="0"/>
                <a:cs typeface="Calibri" panose="020F0502020204030204" pitchFamily="34" charset="0"/>
              </a:rPr>
              <a:t> posteriores se realizaron en el anonimato, y más tarde quedaron eclipsadas por el </a:t>
            </a:r>
            <a:r>
              <a:rPr lang="es-GT" sz="1400" dirty="0" smtClean="0">
                <a:latin typeface="Calibri" panose="020F0502020204030204" pitchFamily="34" charset="0"/>
                <a:cs typeface="Calibri" panose="020F0502020204030204" pitchFamily="34" charset="0"/>
              </a:rPr>
              <a:t>desarrollo del </a:t>
            </a:r>
            <a:r>
              <a:rPr lang="es-GT" sz="1400" dirty="0">
                <a:latin typeface="Calibri" panose="020F0502020204030204" pitchFamily="34" charset="0"/>
                <a:cs typeface="Calibri" panose="020F0502020204030204" pitchFamily="34" charset="0"/>
              </a:rPr>
              <a:t>Calculador e integrador numérico digital electrónico (ENIAC) en 1945. El ENIAC, que según mostró la evidencia se basaba en gran medida en el ‘ordenador’ Atanasoff-Berry (ABC, acrónimo de Electronic Numerical Integrator and Computer), obtuvo una patente que caducó en 1973, varias décadas más tarde.</a:t>
            </a:r>
            <a:br>
              <a:rPr lang="es-GT" sz="1400" dirty="0">
                <a:latin typeface="Calibri" panose="020F0502020204030204" pitchFamily="34" charset="0"/>
                <a:cs typeface="Calibri" panose="020F0502020204030204" pitchFamily="34" charset="0"/>
              </a:rPr>
            </a:br>
            <a:r>
              <a:rPr lang="es-GT" sz="1400" dirty="0">
                <a:latin typeface="Calibri" panose="020F0502020204030204" pitchFamily="34" charset="0"/>
                <a:cs typeface="Calibri" panose="020F0502020204030204" pitchFamily="34" charset="0"/>
              </a:rPr>
              <a:t/>
            </a:r>
            <a:br>
              <a:rPr lang="es-GT" sz="1400" dirty="0">
                <a:latin typeface="Calibri" panose="020F0502020204030204" pitchFamily="34" charset="0"/>
                <a:cs typeface="Calibri" panose="020F0502020204030204" pitchFamily="34" charset="0"/>
              </a:rPr>
            </a:br>
            <a:endParaRPr lang="es-GT" sz="1400" dirty="0">
              <a:latin typeface="Calibri" panose="020F0502020204030204" pitchFamily="34" charset="0"/>
              <a:cs typeface="Calibri" panose="020F0502020204030204" pitchFamily="34" charset="0"/>
            </a:endParaRPr>
          </a:p>
        </p:txBody>
      </p:sp>
      <p:pic>
        <p:nvPicPr>
          <p:cNvPr id="3074" name="Picture 2" descr="Resultado de imagen para ordenadores electrónico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567536"/>
            <a:ext cx="4754562" cy="3459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118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pPr algn="ctr"/>
            <a:r>
              <a:rPr lang="es-GT" dirty="0" smtClean="0"/>
              <a:t>Los inicios de la computación </a:t>
            </a:r>
            <a:endParaRPr lang="es-GT" dirty="0"/>
          </a:p>
        </p:txBody>
      </p:sp>
      <p:sp>
        <p:nvSpPr>
          <p:cNvPr id="7" name="Marcador de contenido 6"/>
          <p:cNvSpPr>
            <a:spLocks noGrp="1"/>
          </p:cNvSpPr>
          <p:nvPr>
            <p:ph sz="half" idx="1"/>
          </p:nvPr>
        </p:nvSpPr>
        <p:spPr/>
        <p:txBody>
          <a:bodyPr>
            <a:normAutofit fontScale="92500" lnSpcReduction="20000"/>
          </a:bodyPr>
          <a:lstStyle/>
          <a:p>
            <a:r>
              <a:rPr lang="es-GT" dirty="0"/>
              <a:t>La primera generación de computadoras comenzó en los años 1940 y se extendió hasta los 1950. Durante este periodo, las computadoras empleaban tubos al vacío para conducir la electricidad. El uso de los tubos al vacío hacía que las computadoras fueran grandes, voluminosas y costosas porque los tubos tenían que ser continuamente reemplazados debido a que se quemaban con frecuencia. Hasta este tiempo, las computadoras fueron clasificadas por su dispositivo principal para el almacenaje en memoria. La UNIVAC I empleaba un ingenioso dispositivo llamado línea de demora de mercurio (</a:t>
            </a:r>
            <a:r>
              <a:rPr lang="es-GT" dirty="0" err="1"/>
              <a:t>mercury</a:t>
            </a:r>
            <a:r>
              <a:rPr lang="es-GT" dirty="0"/>
              <a:t> </a:t>
            </a:r>
            <a:r>
              <a:rPr lang="es-GT" dirty="0" err="1"/>
              <a:t>delay</a:t>
            </a:r>
            <a:r>
              <a:rPr lang="es-GT" dirty="0"/>
              <a:t> line), la cual dependía de pulsos de ultrasonido. </a:t>
            </a:r>
          </a:p>
        </p:txBody>
      </p:sp>
      <p:pic>
        <p:nvPicPr>
          <p:cNvPr id="6146" name="Picture 2" descr="Resultado de imagen para eniac"/>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480153"/>
            <a:ext cx="5193970" cy="3444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152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Primera generación </a:t>
            </a:r>
            <a:endParaRPr lang="es-GT" dirty="0"/>
          </a:p>
        </p:txBody>
      </p:sp>
      <p:sp>
        <p:nvSpPr>
          <p:cNvPr id="3" name="Marcador de contenido 2"/>
          <p:cNvSpPr>
            <a:spLocks noGrp="1"/>
          </p:cNvSpPr>
          <p:nvPr>
            <p:ph sz="half" idx="1"/>
          </p:nvPr>
        </p:nvSpPr>
        <p:spPr/>
        <p:txBody>
          <a:bodyPr>
            <a:noAutofit/>
          </a:bodyPr>
          <a:lstStyle/>
          <a:p>
            <a:r>
              <a:rPr lang="es-GT" sz="1600" dirty="0"/>
              <a:t>1951 – Remington Rand Desarrolló la primera computadora eléctrica digital, la UNIVAC I (</a:t>
            </a:r>
            <a:r>
              <a:rPr lang="es-GT" sz="1600" dirty="0" err="1"/>
              <a:t>UNIVersal</a:t>
            </a:r>
            <a:r>
              <a:rPr lang="es-GT" sz="1600" dirty="0"/>
              <a:t> </a:t>
            </a:r>
            <a:r>
              <a:rPr lang="es-GT" sz="1600" dirty="0" err="1"/>
              <a:t>Automatic</a:t>
            </a:r>
            <a:r>
              <a:rPr lang="es-GT" sz="1600" dirty="0"/>
              <a:t> Computer</a:t>
            </a:r>
            <a:r>
              <a:rPr lang="es-GT" sz="1600" dirty="0" smtClean="0"/>
              <a:t>).</a:t>
            </a:r>
          </a:p>
          <a:p>
            <a:r>
              <a:rPr lang="es-GT" sz="1600" dirty="0" smtClean="0"/>
              <a:t> </a:t>
            </a:r>
            <a:r>
              <a:rPr lang="es-GT" sz="1600" dirty="0"/>
              <a:t>1953 – IBM 650 Para esta época, por primera vez se emplea ampliamente como sistemas de computadora el modelo de IBM 650. Originalmente se planificaron producir 50 máquinas, pero el sistema fue tan exitoso que eventualmente IBM manufactura más de 1,000. Con las series de máquinas IBM 700, la compañía dominaría el mercado de las supercomputadoras para la próxima década</a:t>
            </a:r>
            <a:r>
              <a:rPr lang="es-GT" sz="1600" dirty="0" smtClean="0"/>
              <a:t>.</a:t>
            </a:r>
          </a:p>
          <a:p>
            <a:r>
              <a:rPr lang="es-GT" sz="1600" dirty="0" smtClean="0"/>
              <a:t> </a:t>
            </a:r>
            <a:r>
              <a:rPr lang="es-GT" sz="1600" dirty="0"/>
              <a:t>1957 – IBM 305 RAMAC En el 1957, el sistema de IBM 305 RAMAC es el primero en su clase en utilizar disco magnético para almacenaje externo. El sistema provee capacidad de - 5 - almacenamiento similar a la cinta magnética que fue usada previamente, pero ofrece la ventaja de capacidad de acceso </a:t>
            </a:r>
            <a:r>
              <a:rPr lang="es-GT" sz="1600" dirty="0" err="1"/>
              <a:t>semi</a:t>
            </a:r>
            <a:r>
              <a:rPr lang="es-GT" sz="1600" dirty="0"/>
              <a:t>-aleatorio. </a:t>
            </a:r>
          </a:p>
        </p:txBody>
      </p:sp>
      <p:pic>
        <p:nvPicPr>
          <p:cNvPr id="7170" name="Picture 2" descr="Resultado de imagen para primera generacion de computadora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87269" y="2805112"/>
            <a:ext cx="4559300" cy="298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53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La segunda generación </a:t>
            </a:r>
            <a:endParaRPr lang="es-GT" dirty="0"/>
          </a:p>
        </p:txBody>
      </p:sp>
      <p:sp>
        <p:nvSpPr>
          <p:cNvPr id="3" name="Marcador de contenido 2"/>
          <p:cNvSpPr>
            <a:spLocks noGrp="1"/>
          </p:cNvSpPr>
          <p:nvPr>
            <p:ph sz="half" idx="1"/>
          </p:nvPr>
        </p:nvSpPr>
        <p:spPr/>
        <p:txBody>
          <a:bodyPr>
            <a:noAutofit/>
          </a:bodyPr>
          <a:lstStyle/>
          <a:p>
            <a:r>
              <a:rPr lang="es-GT" sz="1800" dirty="0"/>
              <a:t>Segunda Generación de Computadoras </a:t>
            </a:r>
            <a:endParaRPr lang="es-GT" sz="1800" dirty="0" smtClean="0"/>
          </a:p>
          <a:p>
            <a:r>
              <a:rPr lang="es-GT" sz="1800" dirty="0" smtClean="0"/>
              <a:t>1958 </a:t>
            </a:r>
            <a:r>
              <a:rPr lang="es-GT" sz="1800" dirty="0"/>
              <a:t>– Transistor Las computadoras construidas con transistores marcan el comienzo de la segunda generación de los equipos de computadora</a:t>
            </a:r>
            <a:r>
              <a:rPr lang="es-GT" sz="1800" dirty="0" smtClean="0"/>
              <a:t>.</a:t>
            </a:r>
          </a:p>
          <a:p>
            <a:r>
              <a:rPr lang="es-GT" sz="1800" dirty="0" smtClean="0"/>
              <a:t> </a:t>
            </a:r>
            <a:r>
              <a:rPr lang="es-GT" sz="1800" dirty="0"/>
              <a:t>1959 – IBM 1602 IBM introduce dos pequeñas computadoras de escritorio, a saber: </a:t>
            </a:r>
            <a:endParaRPr lang="es-GT" sz="1800" dirty="0" smtClean="0"/>
          </a:p>
          <a:p>
            <a:r>
              <a:rPr lang="es-GT" sz="1800" dirty="0" smtClean="0"/>
              <a:t>la </a:t>
            </a:r>
            <a:r>
              <a:rPr lang="es-GT" sz="1800" dirty="0"/>
              <a:t>IBM 1401 para negocios y la IBM 1602 para científicos. </a:t>
            </a:r>
          </a:p>
        </p:txBody>
      </p:sp>
      <p:pic>
        <p:nvPicPr>
          <p:cNvPr id="5126" name="Picture 6" descr="Resultado de imagen para segunda generacion de computadora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989638" y="2713818"/>
            <a:ext cx="4754562" cy="3167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879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docProps/app.xml><?xml version="1.0" encoding="utf-8"?>
<Properties xmlns="http://schemas.openxmlformats.org/officeDocument/2006/extended-properties" xmlns:vt="http://schemas.openxmlformats.org/officeDocument/2006/docPropsVTypes">
  <Template>Integral</Template>
  <TotalTime>105</TotalTime>
  <Words>2192</Words>
  <Application>Microsoft Office PowerPoint</Application>
  <PresentationFormat>Panorámica</PresentationFormat>
  <Paragraphs>103</Paragraphs>
  <Slides>29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29</vt:i4>
      </vt:variant>
    </vt:vector>
  </HeadingPairs>
  <TitlesOfParts>
    <vt:vector size="35" baseType="lpstr">
      <vt:lpstr>Arial</vt:lpstr>
      <vt:lpstr>Calibri</vt:lpstr>
      <vt:lpstr>Tw Cen MT</vt:lpstr>
      <vt:lpstr>Tw Cen MT Condensed</vt:lpstr>
      <vt:lpstr>Wingdings 3</vt:lpstr>
      <vt:lpstr>Integral</vt:lpstr>
      <vt:lpstr>Historia de la computadora </vt:lpstr>
      <vt:lpstr>Liceo Compu-market </vt:lpstr>
      <vt:lpstr>Introducción </vt:lpstr>
      <vt:lpstr>La maquina analítica </vt:lpstr>
      <vt:lpstr>Primeros ordenadores </vt:lpstr>
      <vt:lpstr>Ordenadores electrónicos </vt:lpstr>
      <vt:lpstr>Los inicios de la computación </vt:lpstr>
      <vt:lpstr>Primera generación </vt:lpstr>
      <vt:lpstr>La segunda generación </vt:lpstr>
      <vt:lpstr>Tercera generación </vt:lpstr>
      <vt:lpstr>Cuarta generación </vt:lpstr>
      <vt:lpstr>Quinta generación </vt:lpstr>
      <vt:lpstr>Historia de la programación </vt:lpstr>
      <vt:lpstr>Historia de la programación </vt:lpstr>
      <vt:lpstr>Representación del conocimiento </vt:lpstr>
      <vt:lpstr>Tipos de lenguajes </vt:lpstr>
      <vt:lpstr>Lenguajes imperativos </vt:lpstr>
      <vt:lpstr>Lenguajes funcionales </vt:lpstr>
      <vt:lpstr>Lenguajes lógicos </vt:lpstr>
      <vt:lpstr>Lenguajes orientado a objetos </vt:lpstr>
      <vt:lpstr>Lenguajes concurrentes, paralelos y distribuidos </vt:lpstr>
      <vt:lpstr>Mantenimiento preventivo </vt:lpstr>
      <vt:lpstr>Mantenimiento preventivo </vt:lpstr>
      <vt:lpstr>Razones para realizar un mantenimiento preventivo </vt:lpstr>
      <vt:lpstr>Razones para realizar un mantenimiento preventivo </vt:lpstr>
      <vt:lpstr>Herramientas para el mantenimiento preventivo </vt:lpstr>
      <vt:lpstr>Tipos de mantenimientos </vt:lpstr>
      <vt:lpstr>El resultado de un mal mantenimiento </vt:lpstr>
      <vt:lpstr>Conclusiones personales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 de la computadora</dc:title>
  <dc:creator>estudiante de Liceo Compu-market</dc:creator>
  <cp:lastModifiedBy>estudiante de Liceo Compu-market</cp:lastModifiedBy>
  <cp:revision>12</cp:revision>
  <dcterms:created xsi:type="dcterms:W3CDTF">2017-04-19T18:53:14Z</dcterms:created>
  <dcterms:modified xsi:type="dcterms:W3CDTF">2017-04-19T20:40:11Z</dcterms:modified>
</cp:coreProperties>
</file>