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8" r:id="rId6"/>
    <p:sldId id="272" r:id="rId7"/>
    <p:sldId id="271" r:id="rId8"/>
    <p:sldId id="273" r:id="rId9"/>
    <p:sldId id="274" r:id="rId10"/>
    <p:sldId id="267" r:id="rId11"/>
    <p:sldId id="264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1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1" autoAdjust="0"/>
    <p:restoredTop sz="73070" autoAdjust="0"/>
  </p:normalViewPr>
  <p:slideViewPr>
    <p:cSldViewPr snapToGrid="0">
      <p:cViewPr varScale="1">
        <p:scale>
          <a:sx n="54" d="100"/>
          <a:sy n="54" d="100"/>
        </p:scale>
        <p:origin x="1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ADBE3-849E-459A-839D-6E35545E8B97}" type="datetimeFigureOut">
              <a:rPr lang="es-CO" smtClean="0"/>
              <a:t>8/08/2020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CAD79-6673-469D-9F51-2CF2617351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3795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D79-6673-469D-9F51-2CF26173517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5824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D79-6673-469D-9F51-2CF26173517B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6189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D79-6673-469D-9F51-2CF26173517B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0735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D79-6673-469D-9F51-2CF26173517B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5664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D79-6673-469D-9F51-2CF26173517B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791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D79-6673-469D-9F51-2CF26173517B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9944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D79-6673-469D-9F51-2CF26173517B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5002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D79-6673-469D-9F51-2CF26173517B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568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D79-6673-469D-9F51-2CF26173517B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9591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D79-6673-469D-9F51-2CF26173517B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4537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D79-6673-469D-9F51-2CF26173517B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1433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9E1A-B8C3-4A7D-8D73-E789E80D26E1}" type="datetimeFigureOut">
              <a:rPr lang="es-CO" smtClean="0"/>
              <a:t>8/08/2020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68BA-7872-4503-BD5E-F6F8F7B3B8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757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9E1A-B8C3-4A7D-8D73-E789E80D26E1}" type="datetimeFigureOut">
              <a:rPr lang="es-CO" smtClean="0"/>
              <a:t>8/08/2020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68BA-7872-4503-BD5E-F6F8F7B3B8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574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9E1A-B8C3-4A7D-8D73-E789E80D26E1}" type="datetimeFigureOut">
              <a:rPr lang="es-CO" smtClean="0"/>
              <a:t>8/08/2020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68BA-7872-4503-BD5E-F6F8F7B3B8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276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9E1A-B8C3-4A7D-8D73-E789E80D26E1}" type="datetimeFigureOut">
              <a:rPr lang="es-CO" smtClean="0"/>
              <a:t>8/08/2020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68BA-7872-4503-BD5E-F6F8F7B3B8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4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9E1A-B8C3-4A7D-8D73-E789E80D26E1}" type="datetimeFigureOut">
              <a:rPr lang="es-CO" smtClean="0"/>
              <a:t>8/08/2020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68BA-7872-4503-BD5E-F6F8F7B3B8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97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9E1A-B8C3-4A7D-8D73-E789E80D26E1}" type="datetimeFigureOut">
              <a:rPr lang="es-CO" smtClean="0"/>
              <a:t>8/08/2020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68BA-7872-4503-BD5E-F6F8F7B3B8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840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9E1A-B8C3-4A7D-8D73-E789E80D26E1}" type="datetimeFigureOut">
              <a:rPr lang="es-CO" smtClean="0"/>
              <a:t>8/08/2020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68BA-7872-4503-BD5E-F6F8F7B3B8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479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9E1A-B8C3-4A7D-8D73-E789E80D26E1}" type="datetimeFigureOut">
              <a:rPr lang="es-CO" smtClean="0"/>
              <a:t>8/08/2020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68BA-7872-4503-BD5E-F6F8F7B3B8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735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9E1A-B8C3-4A7D-8D73-E789E80D26E1}" type="datetimeFigureOut">
              <a:rPr lang="es-CO" smtClean="0"/>
              <a:t>8/08/2020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68BA-7872-4503-BD5E-F6F8F7B3B8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758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9E1A-B8C3-4A7D-8D73-E789E80D26E1}" type="datetimeFigureOut">
              <a:rPr lang="es-CO" smtClean="0"/>
              <a:t>8/08/2020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68BA-7872-4503-BD5E-F6F8F7B3B8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574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9E1A-B8C3-4A7D-8D73-E789E80D26E1}" type="datetimeFigureOut">
              <a:rPr lang="es-CO" smtClean="0"/>
              <a:t>8/08/2020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68BA-7872-4503-BD5E-F6F8F7B3B8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236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F9E1A-B8C3-4A7D-8D73-E789E80D26E1}" type="datetimeFigureOut">
              <a:rPr lang="es-CO" smtClean="0"/>
              <a:t>8/08/2020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768BA-7872-4503-BD5E-F6F8F7B3B8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91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VySqCaqihig" TargetMode="External"/><Relationship Id="rId3" Type="http://schemas.openxmlformats.org/officeDocument/2006/relationships/hyperlink" Target="https://www.youtube.com/watch?v=zcxBhUgby1A" TargetMode="External"/><Relationship Id="rId7" Type="http://schemas.openxmlformats.org/officeDocument/2006/relationships/hyperlink" Target="https://www.youtube.com/watch?v=9LcGpZ8Lu4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vJHpBKI2egY" TargetMode="External"/><Relationship Id="rId5" Type="http://schemas.openxmlformats.org/officeDocument/2006/relationships/hyperlink" Target="https://www.youtube.com/watch?v=i7UWn49EyU8" TargetMode="External"/><Relationship Id="rId4" Type="http://schemas.openxmlformats.org/officeDocument/2006/relationships/hyperlink" Target="https://www.youtube.com/watch?v=kPIqJ2_o4oo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2073-4395/10/2/20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undacionglobalnature.org/wpcontent/uploads/2020/01/olives_wine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R1XEHaOLi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yQwgVi8tO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9LcGpZ8Lu4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VZdaYZeQt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di-QYMP3u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yQwgVi8tO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187388" y="340659"/>
            <a:ext cx="7135906" cy="1362635"/>
          </a:xfrm>
        </p:spPr>
        <p:txBody>
          <a:bodyPr>
            <a:noAutofit/>
          </a:bodyPr>
          <a:lstStyle/>
          <a:p>
            <a:r>
              <a:rPr lang="es-ES" sz="4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SISTEMAS DE GARANTÍA PARTICIPATIVA</a:t>
            </a:r>
            <a:endParaRPr lang="es-CO" sz="4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 rot="10800000" flipV="1">
            <a:off x="1780022" y="4842944"/>
            <a:ext cx="4665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Sesión 28 , Ibagué, Julio 35 de 2020</a:t>
            </a:r>
          </a:p>
          <a:p>
            <a:pPr algn="r"/>
            <a:r>
              <a:rPr lang="es-E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I.A. Wilson Alfonso Yaima Barrios</a:t>
            </a:r>
            <a:endParaRPr lang="es-E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191434" y="6113928"/>
            <a:ext cx="4285131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Yaima,  </a:t>
            </a:r>
            <a:r>
              <a:rPr lang="es-ES" sz="1200" b="1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Vereda Paraíso, Líbano - Tolima</a:t>
            </a:r>
            <a:r>
              <a:rPr lang="es-ES" sz="12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Marzo </a:t>
            </a:r>
            <a:r>
              <a:rPr lang="es-ES" sz="1200" b="1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2019</a:t>
            </a:r>
            <a:endParaRPr lang="es-CO" sz="1200" dirty="0">
              <a:solidFill>
                <a:prstClr val="black"/>
              </a:solidFill>
            </a:endParaRPr>
          </a:p>
          <a:p>
            <a:pPr lvl="0"/>
            <a:endParaRPr lang="es-CO" sz="1100" dirty="0">
              <a:solidFill>
                <a:prstClr val="black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687" y="4218946"/>
            <a:ext cx="3540054" cy="229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2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805082" y="-161365"/>
            <a:ext cx="4267200" cy="1237130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 smtClean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9. BIBLIOGRAFIA</a:t>
            </a:r>
            <a:endParaRPr lang="es-CO" sz="3200" b="1" dirty="0">
              <a:solidFill>
                <a:srgbClr val="00B0F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1380565" y="896470"/>
            <a:ext cx="10685930" cy="6311151"/>
          </a:xfrm>
        </p:spPr>
        <p:txBody>
          <a:bodyPr>
            <a:normAutofit fontScale="25000" lnSpcReduction="20000"/>
          </a:bodyPr>
          <a:lstStyle/>
          <a:p>
            <a:r>
              <a:rPr lang="es-CO" sz="8000" b="1" u="sng" dirty="0">
                <a:hlinkClick r:id="rId3"/>
              </a:rPr>
              <a:t>https://www.youtube.com/watch?v=zcxBhUgby1A</a:t>
            </a:r>
            <a:endParaRPr lang="es-CO" sz="8000" b="1" dirty="0"/>
          </a:p>
          <a:p>
            <a:pPr marL="0" indent="0">
              <a:buNone/>
            </a:pPr>
            <a:r>
              <a:rPr lang="es-CO" sz="8000" dirty="0" err="1"/>
              <a:t>Certificação</a:t>
            </a:r>
            <a:r>
              <a:rPr lang="es-CO" sz="8000" dirty="0"/>
              <a:t> </a:t>
            </a:r>
            <a:r>
              <a:rPr lang="es-CO" sz="8000" dirty="0" err="1"/>
              <a:t>orgânica</a:t>
            </a:r>
            <a:r>
              <a:rPr lang="es-CO" sz="8000" dirty="0"/>
              <a:t> de base agroecológica por </a:t>
            </a:r>
            <a:r>
              <a:rPr lang="es-CO" sz="8000" dirty="0" err="1"/>
              <a:t>meio</a:t>
            </a:r>
            <a:r>
              <a:rPr lang="es-CO" sz="8000" dirty="0"/>
              <a:t> de Sistema Participativo de </a:t>
            </a:r>
            <a:r>
              <a:rPr lang="es-CO" sz="8000" dirty="0" err="1"/>
              <a:t>Garantia</a:t>
            </a:r>
            <a:r>
              <a:rPr lang="es-CO" sz="8000" dirty="0"/>
              <a:t> (SPG</a:t>
            </a:r>
            <a:r>
              <a:rPr lang="es-CO" sz="8000" dirty="0" smtClean="0"/>
              <a:t>)</a:t>
            </a:r>
          </a:p>
          <a:p>
            <a:pPr marL="0" indent="0">
              <a:buNone/>
            </a:pPr>
            <a:endParaRPr lang="es-CO" sz="8000" b="1" dirty="0"/>
          </a:p>
          <a:p>
            <a:r>
              <a:rPr lang="es-CO" sz="8000" b="1" u="sng" dirty="0" smtClean="0">
                <a:hlinkClick r:id="rId4"/>
              </a:rPr>
              <a:t>https</a:t>
            </a:r>
            <a:r>
              <a:rPr lang="es-CO" sz="8000" b="1" u="sng" dirty="0">
                <a:hlinkClick r:id="rId4"/>
              </a:rPr>
              <a:t>://www.youtube.com/watch?v=kPIqJ2_o4oo</a:t>
            </a:r>
            <a:endParaRPr lang="es-CO" sz="8000" b="1" dirty="0"/>
          </a:p>
          <a:p>
            <a:pPr marL="0" indent="0">
              <a:buNone/>
            </a:pPr>
            <a:r>
              <a:rPr lang="es-CO" sz="8000" dirty="0" err="1"/>
              <a:t>Organico</a:t>
            </a:r>
            <a:r>
              <a:rPr lang="es-CO" sz="8000" dirty="0"/>
              <a:t> Vs </a:t>
            </a:r>
            <a:r>
              <a:rPr lang="es-CO" sz="8000" dirty="0" err="1"/>
              <a:t>Agroecologico</a:t>
            </a:r>
            <a:r>
              <a:rPr lang="es-CO" sz="8000" dirty="0"/>
              <a:t> Que es Mejor?</a:t>
            </a:r>
            <a:endParaRPr lang="es-CO" sz="8000" b="1" dirty="0"/>
          </a:p>
          <a:p>
            <a:endParaRPr lang="es-CO" sz="8000" b="1" dirty="0"/>
          </a:p>
          <a:p>
            <a:r>
              <a:rPr lang="es-CO" sz="8000" b="1" u="sng" dirty="0">
                <a:hlinkClick r:id="rId5"/>
              </a:rPr>
              <a:t>https://www.youtube.com/watch?v=i7UWn49EyU8</a:t>
            </a:r>
            <a:endParaRPr lang="es-CO" sz="8000" b="1" dirty="0"/>
          </a:p>
          <a:p>
            <a:pPr marL="0" indent="0">
              <a:buNone/>
            </a:pPr>
            <a:r>
              <a:rPr lang="es-CO" sz="8000" dirty="0"/>
              <a:t>La </a:t>
            </a:r>
            <a:r>
              <a:rPr lang="es-CO" sz="8000" dirty="0" err="1"/>
              <a:t>transicion</a:t>
            </a:r>
            <a:r>
              <a:rPr lang="es-CO" sz="8000" dirty="0"/>
              <a:t> agroecológica , paso a paso</a:t>
            </a:r>
            <a:endParaRPr lang="es-CO" sz="8000" b="1" dirty="0"/>
          </a:p>
          <a:p>
            <a:endParaRPr lang="es-CO" sz="8000" b="1" dirty="0"/>
          </a:p>
          <a:p>
            <a:r>
              <a:rPr lang="es-CO" sz="8000" b="1" u="sng" dirty="0">
                <a:hlinkClick r:id="rId6"/>
              </a:rPr>
              <a:t>https://www.youtube.com/watch?v=vJHpBKI2egY</a:t>
            </a:r>
            <a:endParaRPr lang="es-CO" sz="8000" b="1" dirty="0"/>
          </a:p>
          <a:p>
            <a:pPr marL="0" indent="0">
              <a:buNone/>
            </a:pPr>
            <a:r>
              <a:rPr lang="es-CO" sz="8000" dirty="0" err="1"/>
              <a:t>Certificacao</a:t>
            </a:r>
            <a:r>
              <a:rPr lang="es-CO" sz="8000" dirty="0"/>
              <a:t> Participativa</a:t>
            </a:r>
            <a:endParaRPr lang="es-CO" sz="8000" b="1" dirty="0"/>
          </a:p>
          <a:p>
            <a:endParaRPr lang="es-CO" sz="8000" b="1" dirty="0"/>
          </a:p>
          <a:p>
            <a:r>
              <a:rPr lang="es-CO" sz="8000" b="1" u="sng" dirty="0">
                <a:hlinkClick r:id="rId7"/>
              </a:rPr>
              <a:t>https://www.youtube.com/watch?v=9LcGpZ8Lu44</a:t>
            </a:r>
            <a:endParaRPr lang="es-CO" sz="8000" b="1" dirty="0"/>
          </a:p>
          <a:p>
            <a:pPr marL="0" indent="0">
              <a:buNone/>
            </a:pPr>
            <a:r>
              <a:rPr lang="es-CO" sz="8000" dirty="0"/>
              <a:t>PROAPO - Sistema Participativo de </a:t>
            </a:r>
            <a:r>
              <a:rPr lang="es-CO" sz="8000" dirty="0" err="1"/>
              <a:t>Garantia</a:t>
            </a:r>
            <a:r>
              <a:rPr lang="es-CO" sz="8000" dirty="0"/>
              <a:t> [SPG]</a:t>
            </a:r>
            <a:endParaRPr lang="es-CO" sz="8000" b="1" dirty="0"/>
          </a:p>
          <a:p>
            <a:endParaRPr lang="es-CO" sz="8000" b="1" dirty="0"/>
          </a:p>
          <a:p>
            <a:r>
              <a:rPr lang="es-CO" sz="8000" u="sng" dirty="0">
                <a:hlinkClick r:id="rId8"/>
              </a:rPr>
              <a:t>https://www.youtube.com/watch?v=VySqCaqihig</a:t>
            </a:r>
            <a:endParaRPr lang="es-CO" sz="8000" dirty="0"/>
          </a:p>
          <a:p>
            <a:pPr marL="0" indent="0">
              <a:buNone/>
            </a:pPr>
            <a:r>
              <a:rPr lang="es-CO" sz="8000" dirty="0" err="1"/>
              <a:t>Introdução</a:t>
            </a:r>
            <a:r>
              <a:rPr lang="es-CO" sz="8000" dirty="0"/>
              <a:t> a </a:t>
            </a:r>
            <a:r>
              <a:rPr lang="es-CO" sz="8000" dirty="0" err="1"/>
              <a:t>Certificação</a:t>
            </a:r>
            <a:r>
              <a:rPr lang="es-CO" sz="8000" dirty="0"/>
              <a:t> </a:t>
            </a:r>
            <a:r>
              <a:rPr lang="es-CO" sz="8000" dirty="0" err="1"/>
              <a:t>Orgânica</a:t>
            </a:r>
            <a:r>
              <a:rPr lang="es-CO" sz="8000" dirty="0"/>
              <a:t> -Plano de Manejo </a:t>
            </a:r>
            <a:r>
              <a:rPr lang="es-CO" sz="8000" dirty="0" err="1"/>
              <a:t>Orgânico</a:t>
            </a:r>
            <a:r>
              <a:rPr lang="es-CO" sz="8000" dirty="0"/>
              <a:t> (PMO)</a:t>
            </a:r>
            <a:endParaRPr lang="es-CO" sz="8000" b="1" dirty="0"/>
          </a:p>
          <a:p>
            <a:pPr marL="0" indent="0">
              <a:buNone/>
            </a:pPr>
            <a:endParaRPr lang="es-CO" sz="7200" dirty="0"/>
          </a:p>
          <a:p>
            <a:pPr marL="0" indent="0">
              <a:buNone/>
            </a:pPr>
            <a:endParaRPr lang="es-CO" sz="1800" dirty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24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095898" y="1240972"/>
            <a:ext cx="5225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¡Muchas Gracias por la atención!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31015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876800" y="1541930"/>
            <a:ext cx="4105834" cy="681318"/>
          </a:xfrm>
        </p:spPr>
        <p:txBody>
          <a:bodyPr>
            <a:normAutofit/>
          </a:bodyPr>
          <a:lstStyle/>
          <a:p>
            <a:pPr algn="ctr"/>
            <a:r>
              <a:rPr lang="es-CO" sz="3200" b="1" dirty="0" smtClean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Tabla de Contenidos</a:t>
            </a:r>
            <a:endParaRPr lang="es-CO" sz="3200" b="1" dirty="0">
              <a:solidFill>
                <a:srgbClr val="00B0F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48235" y="2223247"/>
            <a:ext cx="11170024" cy="41775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es-ES" sz="2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2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Introducción.</a:t>
            </a:r>
          </a:p>
          <a:p>
            <a:pPr>
              <a:buFont typeface="+mj-lt"/>
              <a:buAutoNum type="arabicPeriod"/>
            </a:pPr>
            <a:r>
              <a:rPr lang="es-ES" sz="2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Objetivos.</a:t>
            </a:r>
          </a:p>
          <a:p>
            <a:pPr>
              <a:buFont typeface="+mj-lt"/>
              <a:buAutoNum type="arabicPeriod"/>
            </a:pPr>
            <a:r>
              <a:rPr lang="es-ES" sz="2600" dirty="0" smtClean="0"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sz="2600" dirty="0">
                <a:latin typeface="Segoe UI" panose="020B0502040204020203" pitchFamily="34" charset="0"/>
                <a:cs typeface="Segoe UI" panose="020B0502040204020203" pitchFamily="34" charset="0"/>
              </a:rPr>
              <a:t>¿Qué es un Sistema Participativo de Garantía</a:t>
            </a:r>
            <a:r>
              <a:rPr lang="es-CO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s-CO" sz="2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+mj-lt"/>
              <a:buAutoNum type="arabicPeriod"/>
            </a:pPr>
            <a:r>
              <a:rPr lang="es-ES" sz="2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Sistemas </a:t>
            </a:r>
            <a:r>
              <a:rPr lang="es-CO" sz="2600" dirty="0">
                <a:latin typeface="Segoe UI" panose="020B0502040204020203" pitchFamily="34" charset="0"/>
                <a:cs typeface="Segoe UI" panose="020B0502040204020203" pitchFamily="34" charset="0"/>
              </a:rPr>
              <a:t>Participativos de Garantía: una alternativa para pequeños </a:t>
            </a:r>
            <a:r>
              <a:rPr lang="es-CO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 productores</a:t>
            </a:r>
            <a:r>
              <a:rPr lang="es-CO" sz="2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s-CO" sz="2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+mj-lt"/>
              <a:buAutoNum type="arabicPeriod"/>
            </a:pPr>
            <a:r>
              <a:rPr lang="es-ES" sz="2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sz="2600" dirty="0">
                <a:latin typeface="Segoe UI" panose="020B0502040204020203" pitchFamily="34" charset="0"/>
                <a:cs typeface="Segoe UI" panose="020B0502040204020203" pitchFamily="34" charset="0"/>
              </a:rPr>
              <a:t>SPG - Alimentos Agroecológicos de Familia a </a:t>
            </a:r>
            <a:r>
              <a:rPr lang="es-CO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Familia</a:t>
            </a:r>
            <a:r>
              <a:rPr lang="es-CO" sz="2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s-ES" sz="2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+mj-lt"/>
              <a:buAutoNum type="arabicPeriod"/>
            </a:pPr>
            <a:r>
              <a:rPr lang="es-ES" sz="2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sz="2600" dirty="0">
                <a:latin typeface="Segoe UI" panose="020B0502040204020203" pitchFamily="34" charset="0"/>
                <a:cs typeface="Segoe UI" panose="020B0502040204020203" pitchFamily="34" charset="0"/>
              </a:rPr>
              <a:t>“Certificación orgánica” SGP sistema de garantía </a:t>
            </a:r>
            <a:r>
              <a:rPr lang="es-CO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participativo</a:t>
            </a:r>
            <a:r>
              <a:rPr lang="es-ES" sz="2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s-CO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Sistemas </a:t>
            </a:r>
            <a:r>
              <a:rPr lang="es-CO" sz="2600" dirty="0">
                <a:latin typeface="Segoe UI" panose="020B0502040204020203" pitchFamily="34" charset="0"/>
                <a:cs typeface="Segoe UI" panose="020B0502040204020203" pitchFamily="34" charset="0"/>
              </a:rPr>
              <a:t>Participativos de Garantía: una alternativa para pequeños </a:t>
            </a:r>
            <a:r>
              <a:rPr lang="es-CO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productores.</a:t>
            </a:r>
            <a:endParaRPr lang="es-CO" sz="2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+mj-lt"/>
              <a:buAutoNum type="arabicPeriod"/>
            </a:pPr>
            <a:r>
              <a:rPr lang="es-ES" sz="2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Bibliografía.</a:t>
            </a:r>
            <a:endParaRPr lang="es-CO" sz="2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88325" y="888404"/>
            <a:ext cx="86842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 information that crops oer is turned into profitable decisions only when efficiently Managed”. </a:t>
            </a:r>
          </a:p>
          <a:p>
            <a:r>
              <a:rPr lang="en-US" sz="1600" dirty="0">
                <a:hlinkClick r:id="rId3"/>
              </a:rPr>
              <a:t>https://www.mdpi.com/2073-4395/10/2/207</a:t>
            </a:r>
            <a:endParaRPr lang="en-US" sz="1600" dirty="0"/>
          </a:p>
          <a:p>
            <a:pPr algn="just"/>
            <a:endParaRPr lang="es-CO" sz="1600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49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309141" y="641445"/>
            <a:ext cx="5255270" cy="712570"/>
          </a:xfrm>
        </p:spPr>
        <p:txBody>
          <a:bodyPr>
            <a:normAutofit/>
          </a:bodyPr>
          <a:lstStyle/>
          <a:p>
            <a:pPr algn="ctr"/>
            <a:r>
              <a:rPr lang="es-CO" sz="4000" b="1" dirty="0" smtClean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Introducción</a:t>
            </a:r>
            <a:endParaRPr lang="es-CO" sz="4000" b="1" dirty="0">
              <a:solidFill>
                <a:srgbClr val="00B0F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 rot="10800000" flipV="1">
            <a:off x="7297271" y="6261579"/>
            <a:ext cx="41954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b="1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Yaima</a:t>
            </a:r>
            <a:r>
              <a:rPr lang="es-ES" sz="12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 Vereda Paraíso, Líbano - Tolima, Marzo 2019</a:t>
            </a:r>
            <a:endParaRPr lang="es-CO" sz="1200" dirty="0">
              <a:solidFill>
                <a:prstClr val="black"/>
              </a:solidFill>
            </a:endParaRPr>
          </a:p>
          <a:p>
            <a:pPr lvl="0"/>
            <a:endParaRPr lang="es-CO" sz="1200" dirty="0">
              <a:solidFill>
                <a:prstClr val="black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986119" y="1685366"/>
            <a:ext cx="10739716" cy="217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s-ES" sz="2400" dirty="0">
                <a:solidFill>
                  <a:srgbClr val="373A3C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Times New Roman" panose="02020603050405020304" pitchFamily="18" charset="0"/>
              </a:rPr>
              <a:t>“Una agricultura alineada con la protección de la biodiversidad depende de dos pilares principales: Los aspectos de buenas prácticas agrícolas y el aspecto de la gestión de la biodiversidad</a:t>
            </a:r>
            <a:r>
              <a:rPr lang="es-CO" sz="2400" dirty="0">
                <a:solidFill>
                  <a:srgbClr val="373A3C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Times New Roman" panose="02020603050405020304" pitchFamily="18" charset="0"/>
              </a:rPr>
              <a:t>”. 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solidFill>
                  <a:prstClr val="black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Times New Roman" panose="02020603050405020304" pitchFamily="18" charset="0"/>
                <a:hlinkClick r:id="rId3"/>
              </a:rPr>
              <a:t>https://fundacionglobalnature.org/wpcontent/uploads/2020/01/olives_wine.pdf</a:t>
            </a:r>
            <a:endParaRPr lang="es-CO" sz="2400" dirty="0">
              <a:solidFill>
                <a:prstClr val="black"/>
              </a:solidFill>
              <a:latin typeface="Segoe UI Emoji" panose="020B0502040204020203" pitchFamily="34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382" y="3938257"/>
            <a:ext cx="3950873" cy="236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3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313899" y="791570"/>
            <a:ext cx="2599118" cy="627797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 fontScale="97500"/>
          </a:bodyPr>
          <a:lstStyle>
            <a:lvl1pPr algn="ctr" defTabSz="1018824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b="1" dirty="0" smtClean="0">
                <a:solidFill>
                  <a:srgbClr val="D11D5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 Objetivos</a:t>
            </a:r>
            <a:endParaRPr lang="es-CO" sz="3200" b="1" dirty="0">
              <a:solidFill>
                <a:srgbClr val="D11D5E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785951" y="1419367"/>
            <a:ext cx="11055736" cy="3206421"/>
          </a:xfrm>
          <a:prstGeom prst="rect">
            <a:avLst/>
          </a:prstGeom>
        </p:spPr>
        <p:txBody>
          <a:bodyPr vert="horz" lIns="101882" tIns="50941" rIns="101882" bIns="50941" rtlCol="0">
            <a:normAutofit fontScale="25000" lnSpcReduction="20000"/>
          </a:bodyPr>
          <a:lstStyle>
            <a:lvl1pPr marL="382059" indent="-382059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ES" sz="4200" dirty="0" smtClean="0"/>
          </a:p>
          <a:p>
            <a:pPr marL="0" indent="0" algn="just">
              <a:buNone/>
            </a:pPr>
            <a:endParaRPr lang="es-ES" sz="4200" dirty="0" smtClean="0"/>
          </a:p>
          <a:p>
            <a:pPr marL="0" indent="0" algn="just">
              <a:buNone/>
            </a:pPr>
            <a:r>
              <a:rPr lang="es-ES" sz="4200" dirty="0"/>
              <a:t>-</a:t>
            </a:r>
            <a:r>
              <a:rPr lang="es-ES" sz="8000" dirty="0" smtClean="0"/>
              <a:t>Comprender </a:t>
            </a:r>
            <a:r>
              <a:rPr lang="es-ES" sz="8000" dirty="0"/>
              <a:t>el </a:t>
            </a:r>
            <a:r>
              <a:rPr lang="es-ES" sz="8000" dirty="0" smtClean="0"/>
              <a:t>manejo de la Sistemas de Garantía Participativa “SGP” para realizar </a:t>
            </a:r>
            <a:r>
              <a:rPr lang="es-ES" sz="8000" dirty="0"/>
              <a:t>propuestas de cultivos de rentables y </a:t>
            </a:r>
            <a:r>
              <a:rPr lang="es-ES" sz="8000" dirty="0" smtClean="0"/>
              <a:t>competitivas en cultivos de ladera.</a:t>
            </a:r>
            <a:endParaRPr lang="es-ES" sz="8000" dirty="0"/>
          </a:p>
          <a:p>
            <a:pPr marL="0" indent="0" algn="just">
              <a:buNone/>
            </a:pPr>
            <a:endParaRPr lang="es-ES" sz="8000" dirty="0"/>
          </a:p>
          <a:p>
            <a:pPr marL="0" indent="0" algn="just">
              <a:buNone/>
            </a:pPr>
            <a:r>
              <a:rPr lang="es-ES" sz="8000" dirty="0"/>
              <a:t> - Motivar procesos de investigación y extensión rural, resolución de problemas, evaluación de proyectos y toma de decisiones técnicas en el manejo y producción, con técnica de última generación, con agricultura limpia y practicas agroecológicas.</a:t>
            </a:r>
          </a:p>
          <a:p>
            <a:pPr marL="0" indent="0" algn="just">
              <a:buNone/>
            </a:pPr>
            <a:endParaRPr lang="es-ES" sz="8000" dirty="0"/>
          </a:p>
          <a:p>
            <a:pPr marL="0" indent="0" algn="just">
              <a:buNone/>
            </a:pPr>
            <a:r>
              <a:rPr lang="es-ES" sz="8000" dirty="0"/>
              <a:t>- </a:t>
            </a:r>
            <a:r>
              <a:rPr lang="es-ES" sz="8000" dirty="0" smtClean="0"/>
              <a:t>Comprender los Sistemas </a:t>
            </a:r>
            <a:r>
              <a:rPr lang="es-ES" sz="8000" dirty="0"/>
              <a:t>de Garantía Participativa, procesos de certificación en las producciones con sistemas ecológicos, agroecológicos, orgánicos y especiales </a:t>
            </a:r>
            <a:r>
              <a:rPr lang="es-ES" sz="8000" dirty="0" smtClean="0"/>
              <a:t>en cultivos de ladera.</a:t>
            </a:r>
            <a:endParaRPr lang="es-CO" sz="8000" dirty="0"/>
          </a:p>
          <a:p>
            <a:pPr marL="0" indent="0" algn="just">
              <a:buNone/>
            </a:pPr>
            <a:endParaRPr lang="es-ES" sz="8000" dirty="0" smtClean="0"/>
          </a:p>
          <a:p>
            <a:pPr marL="0" indent="0" algn="just">
              <a:buNone/>
            </a:pPr>
            <a:endParaRPr lang="es-CO" sz="8000" dirty="0"/>
          </a:p>
          <a:p>
            <a:pPr marL="0" indent="0" algn="just">
              <a:buNone/>
            </a:pPr>
            <a:endParaRPr lang="es-CO" sz="8000" dirty="0"/>
          </a:p>
          <a:p>
            <a:pPr marL="0" indent="0">
              <a:buNone/>
            </a:pPr>
            <a:endParaRPr lang="es-CO" sz="2600" dirty="0"/>
          </a:p>
        </p:txBody>
      </p:sp>
      <p:sp>
        <p:nvSpPr>
          <p:cNvPr id="2" name="Rectángulo 1"/>
          <p:cNvSpPr/>
          <p:nvPr/>
        </p:nvSpPr>
        <p:spPr>
          <a:xfrm>
            <a:off x="7225553" y="6400800"/>
            <a:ext cx="430305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b="1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Yaima</a:t>
            </a:r>
            <a:r>
              <a:rPr lang="es-ES" sz="11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 Vereda Paraíso, Líbano - Tolima, Marzo 2019</a:t>
            </a:r>
            <a:endParaRPr lang="es-CO" sz="1100" dirty="0">
              <a:solidFill>
                <a:prstClr val="black"/>
              </a:solidFill>
            </a:endParaRPr>
          </a:p>
          <a:p>
            <a:pPr lvl="0"/>
            <a:endParaRPr lang="es-CO" sz="1100" dirty="0">
              <a:solidFill>
                <a:prstClr val="black"/>
              </a:solidFill>
            </a:endParaRPr>
          </a:p>
        </p:txBody>
      </p:sp>
      <p:pic>
        <p:nvPicPr>
          <p:cNvPr id="7" name="Picture 55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242" y="4625788"/>
            <a:ext cx="3583217" cy="209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29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573739" y="1016082"/>
            <a:ext cx="10739719" cy="956154"/>
          </a:xfrm>
          <a:prstGeom prst="rect">
            <a:avLst/>
          </a:prstGeom>
        </p:spPr>
        <p:txBody>
          <a:bodyPr vert="horz" lIns="101882" tIns="50941" rIns="101882" bIns="50941" rtlCol="0" anchor="ctr">
            <a:noAutofit/>
          </a:bodyPr>
          <a:lstStyle>
            <a:lvl1pPr algn="ctr" defTabSz="1018824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b="1" dirty="0" smtClean="0">
                <a:solidFill>
                  <a:srgbClr val="D11D5E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3. Reconocimiento Sistemas de Garantía Participativa “SGP”</a:t>
            </a:r>
            <a:endParaRPr lang="es-CO" sz="3200" b="1" dirty="0">
              <a:solidFill>
                <a:srgbClr val="D11D5E"/>
              </a:solidFill>
              <a:latin typeface="Segoe UI Emoj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78541" y="2528047"/>
            <a:ext cx="10434918" cy="2901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600" u="sng" dirty="0">
                <a:hlinkClick r:id="rId3"/>
              </a:rPr>
              <a:t>https://</a:t>
            </a:r>
            <a:r>
              <a:rPr lang="es-CO" sz="3600" u="sng" dirty="0" smtClean="0">
                <a:hlinkClick r:id="rId3"/>
              </a:rPr>
              <a:t>www.youtube.com/watch?v=3R1XEHaOLiY</a:t>
            </a:r>
            <a:endParaRPr lang="es-CO" sz="3600" u="sng" dirty="0" smtClean="0"/>
          </a:p>
          <a:p>
            <a:endParaRPr lang="es-CO" sz="3600" dirty="0"/>
          </a:p>
          <a:p>
            <a:r>
              <a:rPr lang="es-CO" sz="3600" dirty="0"/>
              <a:t>¿Qué es un Sistema Participativo de Garantía?</a:t>
            </a:r>
          </a:p>
          <a:p>
            <a:r>
              <a:rPr lang="es-CO" sz="3600" dirty="0"/>
              <a:t> </a:t>
            </a:r>
            <a:endParaRPr lang="es-CO" sz="3600" b="1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93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573741" y="1219200"/>
            <a:ext cx="9825318" cy="714104"/>
          </a:xfrm>
          <a:prstGeom prst="rect">
            <a:avLst/>
          </a:prstGeom>
        </p:spPr>
        <p:txBody>
          <a:bodyPr vert="horz" lIns="101882" tIns="50941" rIns="101882" bIns="50941" rtlCol="0" anchor="ctr">
            <a:noAutofit/>
          </a:bodyPr>
          <a:lstStyle>
            <a:lvl1pPr algn="ctr" defTabSz="1018824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b="1" dirty="0" smtClean="0">
              <a:solidFill>
                <a:srgbClr val="D11D5E"/>
              </a:solidFill>
              <a:latin typeface="Segoe UI Emoj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es-ES" sz="3200" b="1" dirty="0" smtClean="0">
                <a:solidFill>
                  <a:srgbClr val="D11D5E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s-ES" sz="3200" b="1" dirty="0">
                <a:solidFill>
                  <a:srgbClr val="D11D5E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. Visita Sistemas de Garantía Participativa “SGP”</a:t>
            </a:r>
            <a:endParaRPr lang="es-CO" sz="3200" b="1" dirty="0">
              <a:solidFill>
                <a:srgbClr val="D11D5E"/>
              </a:solidFill>
              <a:latin typeface="Segoe UI Emoj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es-CO" sz="3200" b="1" dirty="0">
              <a:solidFill>
                <a:srgbClr val="D11D5E"/>
              </a:solidFill>
              <a:latin typeface="Segoe UI Emoj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24753" y="2474259"/>
            <a:ext cx="1051175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sz="3600" u="sng" dirty="0" smtClean="0">
              <a:hlinkClick r:id="rId3"/>
            </a:endParaRPr>
          </a:p>
          <a:p>
            <a:r>
              <a:rPr lang="es-CO" sz="3600" dirty="0">
                <a:hlinkClick r:id="rId4"/>
              </a:rPr>
              <a:t>https://</a:t>
            </a:r>
            <a:r>
              <a:rPr lang="es-CO" sz="3600" dirty="0" smtClean="0">
                <a:hlinkClick r:id="rId4"/>
              </a:rPr>
              <a:t>www.youtube.com/watch?v=9LcGpZ8Lu44</a:t>
            </a:r>
            <a:endParaRPr lang="es-CO" sz="3600" dirty="0" smtClean="0"/>
          </a:p>
          <a:p>
            <a:endParaRPr lang="es-ES" sz="3600" dirty="0"/>
          </a:p>
          <a:p>
            <a:r>
              <a:rPr lang="es-CO" sz="3600" dirty="0"/>
              <a:t>PROAPO - Sistema Participativo de </a:t>
            </a:r>
            <a:r>
              <a:rPr lang="es-CO" sz="3600" dirty="0" smtClean="0"/>
              <a:t>Garantía </a:t>
            </a:r>
            <a:r>
              <a:rPr lang="es-CO" sz="3600" dirty="0"/>
              <a:t>[SPG]</a:t>
            </a:r>
          </a:p>
          <a:p>
            <a:endParaRPr lang="es-CO" sz="3600" dirty="0" smtClean="0"/>
          </a:p>
        </p:txBody>
      </p:sp>
    </p:spTree>
    <p:extLst>
      <p:ext uri="{BB962C8B-B14F-4D97-AF65-F5344CB8AC3E}">
        <p14:creationId xmlns:p14="http://schemas.microsoft.com/office/powerpoint/2010/main" val="29621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66165" y="1021976"/>
            <a:ext cx="11582400" cy="1165411"/>
          </a:xfrm>
          <a:prstGeom prst="rect">
            <a:avLst/>
          </a:prstGeom>
        </p:spPr>
        <p:txBody>
          <a:bodyPr vert="horz" lIns="101882" tIns="50941" rIns="101882" bIns="50941" rtlCol="0" anchor="ctr">
            <a:noAutofit/>
          </a:bodyPr>
          <a:lstStyle>
            <a:lvl1pPr algn="ctr" defTabSz="1018824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b="1" dirty="0" smtClean="0">
                <a:solidFill>
                  <a:srgbClr val="D11D5E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  5. </a:t>
            </a:r>
            <a:r>
              <a:rPr lang="es-ES" sz="3200" b="1" dirty="0">
                <a:solidFill>
                  <a:srgbClr val="D11D5E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Recorrido Sistemas de Garantía Participativa “SGP”</a:t>
            </a:r>
            <a:endParaRPr lang="es-CO" sz="3200" b="1" dirty="0">
              <a:solidFill>
                <a:srgbClr val="D11D5E"/>
              </a:solidFill>
              <a:latin typeface="Segoe UI Emoj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es-CO" sz="3200" b="1" dirty="0">
              <a:solidFill>
                <a:srgbClr val="D11D5E"/>
              </a:solidFill>
              <a:latin typeface="Segoe UI Emoj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45459" y="2402542"/>
            <a:ext cx="10668001" cy="2901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sz="3600" u="sng" dirty="0" smtClean="0">
              <a:hlinkClick r:id="rId3"/>
            </a:endParaRPr>
          </a:p>
          <a:p>
            <a:r>
              <a:rPr lang="es-CO" sz="3600" u="sng" dirty="0" smtClean="0">
                <a:hlinkClick r:id="rId3"/>
              </a:rPr>
              <a:t>https</a:t>
            </a:r>
            <a:r>
              <a:rPr lang="es-CO" sz="3600" u="sng" dirty="0">
                <a:hlinkClick r:id="rId3"/>
              </a:rPr>
              <a:t>://www.youtube.com/watch?v=nVZdaYZeQt4</a:t>
            </a:r>
            <a:endParaRPr lang="es-CO" sz="3600" dirty="0"/>
          </a:p>
          <a:p>
            <a:endParaRPr lang="es-CO" sz="3600" dirty="0" smtClean="0"/>
          </a:p>
          <a:p>
            <a:r>
              <a:rPr lang="es-CO" sz="3600" dirty="0" smtClean="0"/>
              <a:t>SPG </a:t>
            </a:r>
            <a:r>
              <a:rPr lang="es-CO" sz="3600" dirty="0"/>
              <a:t>- Alimentos Agroecológicos de Familia a Familia</a:t>
            </a:r>
            <a:endParaRPr lang="es-CO" sz="3600" b="1" dirty="0"/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s-CO" sz="3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54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950259" y="986118"/>
            <a:ext cx="1029148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>
                <a:solidFill>
                  <a:srgbClr val="D11D5E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3200" b="1" dirty="0" smtClean="0">
                <a:solidFill>
                  <a:srgbClr val="D11D5E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6. Certificación </a:t>
            </a:r>
            <a:r>
              <a:rPr lang="es-ES" sz="3200" b="1" dirty="0">
                <a:solidFill>
                  <a:srgbClr val="D11D5E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Sistemas de Garantía Participativa “SGP”</a:t>
            </a:r>
            <a:endParaRPr lang="es-CO" sz="3200" b="1" dirty="0">
              <a:solidFill>
                <a:srgbClr val="D11D5E"/>
              </a:solidFill>
              <a:latin typeface="Segoe UI Emoj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  <a:p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1075765" y="2545975"/>
            <a:ext cx="10165976" cy="2861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600" u="sng" dirty="0">
                <a:hlinkClick r:id="rId3"/>
              </a:rPr>
              <a:t>https://www.youtube.com/watch?v=Jdi-QYMP3u4</a:t>
            </a:r>
            <a:endParaRPr lang="es-CO" sz="3600" dirty="0"/>
          </a:p>
          <a:p>
            <a:endParaRPr lang="es-CO" sz="3600" dirty="0" smtClean="0"/>
          </a:p>
          <a:p>
            <a:r>
              <a:rPr lang="es-CO" sz="3600" dirty="0" smtClean="0"/>
              <a:t>“</a:t>
            </a:r>
            <a:r>
              <a:rPr lang="es-CO" sz="3600" dirty="0"/>
              <a:t>Certificación orgánica” SGP sistema de garantía participativo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3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78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75763" y="1294674"/>
            <a:ext cx="1023769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>
                <a:solidFill>
                  <a:srgbClr val="D11D5E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3200" b="1" dirty="0" smtClean="0">
                <a:solidFill>
                  <a:srgbClr val="D11D5E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7.  Alternativa Sistemas </a:t>
            </a:r>
            <a:r>
              <a:rPr lang="es-ES" sz="3200" b="1" dirty="0">
                <a:solidFill>
                  <a:srgbClr val="D11D5E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de Garantía Participativa “SGP”</a:t>
            </a:r>
            <a:endParaRPr lang="es-CO" sz="3200" b="1" dirty="0">
              <a:solidFill>
                <a:srgbClr val="D11D5E"/>
              </a:solidFill>
              <a:latin typeface="Segoe UI Emoj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  <a:p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1075763" y="2563906"/>
            <a:ext cx="100763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600" u="sng" dirty="0">
                <a:hlinkClick r:id="rId3"/>
              </a:rPr>
              <a:t>https://www.youtube.com/watch?v=tyQwgVi8tOw</a:t>
            </a:r>
            <a:endParaRPr lang="es-CO" sz="3600" dirty="0"/>
          </a:p>
          <a:p>
            <a:endParaRPr lang="es-CO" sz="3600" dirty="0" smtClean="0"/>
          </a:p>
          <a:p>
            <a:r>
              <a:rPr lang="es-CO" sz="3600" dirty="0" smtClean="0"/>
              <a:t>Sistemas </a:t>
            </a:r>
            <a:r>
              <a:rPr lang="es-CO" sz="3600" dirty="0"/>
              <a:t>Participativos de Garantía: una alternativa para pequeños productores</a:t>
            </a:r>
            <a:endParaRPr lang="es-CO" sz="3600" b="1" dirty="0"/>
          </a:p>
          <a:p>
            <a:pPr>
              <a:spcAft>
                <a:spcPts val="0"/>
              </a:spcAft>
            </a:pPr>
            <a:endParaRPr lang="es-CO" sz="3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19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470</Words>
  <Application>Microsoft Office PowerPoint</Application>
  <PresentationFormat>Panorámica</PresentationFormat>
  <Paragraphs>85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Segoe UI Emoji</vt:lpstr>
      <vt:lpstr>Times New Roman</vt:lpstr>
      <vt:lpstr>Tema de Office</vt:lpstr>
      <vt:lpstr>SISTEMAS DE GARANTÍA PARTICIPATIVA</vt:lpstr>
      <vt:lpstr>Tabla de Contenidos</vt:lpstr>
      <vt:lpstr>Introducción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9. BIBLIOGRAFIA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avendaño</dc:creator>
  <cp:lastModifiedBy>Maira yaima yate</cp:lastModifiedBy>
  <cp:revision>151</cp:revision>
  <dcterms:created xsi:type="dcterms:W3CDTF">2018-08-08T22:29:30Z</dcterms:created>
  <dcterms:modified xsi:type="dcterms:W3CDTF">2020-08-08T11:34:10Z</dcterms:modified>
</cp:coreProperties>
</file>