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9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A70FB8-EEB7-4713-ACCB-E40C365DB69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9D001BFE-6338-4458-ABD6-D6DCAD52E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8812C9AD-03A5-46D6-8C17-C7CA643E613F}"/>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EE653BD5-5EC8-4C6C-82A7-FA7BDC0CA212}"/>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15A7756B-8E77-4E11-BDF5-43F29ECB901A}"/>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236280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302E9B-A01B-4B4D-8582-A1C682E847E7}"/>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7BE9EACB-17A7-48D9-A55E-384CEDE761E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53608F9E-E6BC-4D67-AC24-D301805ACFC5}"/>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284EEAE6-E6EB-4734-9C30-191A8EA87A2A}"/>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D835B7CD-4C10-4667-BDCB-153462EA70B5}"/>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69832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B450D6B5-6B08-4DA1-80DB-8F8C539C19D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D89E70E6-7DA6-4C13-8AFC-687660FDBA1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2B7F1625-3FBE-4F2D-B69E-B2903BCA76F0}"/>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9AC2CEF3-BF3A-4037-B6DC-96FCA0E9955B}"/>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E822C159-6E3D-44B2-A86E-C684DC874EF9}"/>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26999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090213-705B-4CE5-9949-28933852BBC5}"/>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2FAA20F4-9E5A-4CFA-AE34-37E755ACBE9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9E008723-8BA8-497B-8E37-0A1CA45E61DB}"/>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81387338-5121-4D74-9498-1E80B8B2298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C4249369-B534-4F86-83DB-8CEBAA367C0A}"/>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427025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DD95B0-D55F-4FE4-8B0C-90CC9CD240C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B9337DE3-172F-42F1-B498-1D1B127C39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456B5B7-9070-457E-ABB7-E81604407FDE}"/>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F7F7582B-3F50-440F-B906-D26F82E96086}"/>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45F5E7C0-974E-4137-892F-65CF619641BB}"/>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10248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3C1804-3BA7-4FC7-B92A-F00C429A5ADB}"/>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07F0D95B-AC0B-4301-A7B4-580E71392D2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E04E41FD-CB76-4121-9C2C-EF1844FA3E3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CBD6EE87-E96C-48C5-9000-BA9A86C7BA9C}"/>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6" name="מציין מיקום של כותרת תחתונה 5">
            <a:extLst>
              <a:ext uri="{FF2B5EF4-FFF2-40B4-BE49-F238E27FC236}">
                <a16:creationId xmlns:a16="http://schemas.microsoft.com/office/drawing/2014/main" id="{457D161A-C6B0-4D64-88F1-AACC53E2C76B}"/>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FC66A348-4952-4D97-9346-E789B07BE20B}"/>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127801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90D3CB-E75D-460F-9465-8C529F1012C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0BFB90B2-F46C-4E1F-A72D-C3B402D78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F311867-1551-4A18-A6E7-290D71DFEF9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3643677D-26EB-45CB-9601-3CCC7232A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98D245F-824D-4F8A-AC91-BF11EEDB9D0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05477B27-9178-4E8E-90FB-68B72F7C91C2}"/>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8" name="מציין מיקום של כותרת תחתונה 7">
            <a:extLst>
              <a:ext uri="{FF2B5EF4-FFF2-40B4-BE49-F238E27FC236}">
                <a16:creationId xmlns:a16="http://schemas.microsoft.com/office/drawing/2014/main" id="{3B7417C8-60E1-42AC-94AF-EB095AAB7C7A}"/>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1A48368A-B51E-48A2-AB08-EF7B5BD3A309}"/>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7562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9C52EB-62A1-459F-BDB5-2D47977E1D8B}"/>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7F2B2FD6-E4CE-4DA5-9382-76FB4B229827}"/>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4" name="מציין מיקום של כותרת תחתונה 3">
            <a:extLst>
              <a:ext uri="{FF2B5EF4-FFF2-40B4-BE49-F238E27FC236}">
                <a16:creationId xmlns:a16="http://schemas.microsoft.com/office/drawing/2014/main" id="{A605B16D-BE1F-487D-B22A-295468BD7B09}"/>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8F3A19AE-C562-4C4A-9C32-A7CAC95DCA1B}"/>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24187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1E2F300-CA25-476C-A177-FD2A93F48AD9}"/>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3" name="מציין מיקום של כותרת תחתונה 2">
            <a:extLst>
              <a:ext uri="{FF2B5EF4-FFF2-40B4-BE49-F238E27FC236}">
                <a16:creationId xmlns:a16="http://schemas.microsoft.com/office/drawing/2014/main" id="{3D02A8AB-4D68-48D9-B4F8-63156B1D17E6}"/>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F5C1165E-7212-4BA7-892E-E63A7B79542C}"/>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87647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405778-EA33-46FA-A87F-399DFCF6BF1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3D1B8A19-5006-421B-8988-C4712A3D8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8B868173-1F8C-418B-8A7B-317CFA4B0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898FAF-C821-4396-80BF-097C12640C92}"/>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6" name="מציין מיקום של כותרת תחתונה 5">
            <a:extLst>
              <a:ext uri="{FF2B5EF4-FFF2-40B4-BE49-F238E27FC236}">
                <a16:creationId xmlns:a16="http://schemas.microsoft.com/office/drawing/2014/main" id="{2E076D59-D2B6-4476-9DCD-B055E8FD15B9}"/>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25DC433E-41D6-4A29-BA03-30A4DE108E0F}"/>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16007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7D0C0B-DA2B-4D85-B6D0-B1882644E90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C6590F66-242B-4B13-AF6F-980064E6F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898504D7-887F-434E-8745-8D5E2384B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EDF2766-DA2F-49DC-94FB-233F0E79EC09}"/>
              </a:ext>
            </a:extLst>
          </p:cNvPr>
          <p:cNvSpPr>
            <a:spLocks noGrp="1"/>
          </p:cNvSpPr>
          <p:nvPr>
            <p:ph type="dt" sz="half" idx="10"/>
          </p:nvPr>
        </p:nvSpPr>
        <p:spPr/>
        <p:txBody>
          <a:bodyPr/>
          <a:lstStyle/>
          <a:p>
            <a:fld id="{238BAF4B-9F90-4473-8219-3BDE3150946E}" type="datetimeFigureOut">
              <a:rPr lang="en-IL" smtClean="0"/>
              <a:t>08/30/2020</a:t>
            </a:fld>
            <a:endParaRPr lang="en-IL"/>
          </a:p>
        </p:txBody>
      </p:sp>
      <p:sp>
        <p:nvSpPr>
          <p:cNvPr id="6" name="מציין מיקום של כותרת תחתונה 5">
            <a:extLst>
              <a:ext uri="{FF2B5EF4-FFF2-40B4-BE49-F238E27FC236}">
                <a16:creationId xmlns:a16="http://schemas.microsoft.com/office/drawing/2014/main" id="{B662ECB4-6BDA-4208-8B36-78D1F3C1A6CB}"/>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A7B4CDB5-FC5A-4D19-899B-27BDD3C40E1E}"/>
              </a:ext>
            </a:extLst>
          </p:cNvPr>
          <p:cNvSpPr>
            <a:spLocks noGrp="1"/>
          </p:cNvSpPr>
          <p:nvPr>
            <p:ph type="sldNum" sz="quarter" idx="12"/>
          </p:nvPr>
        </p:nvSpPr>
        <p:spPr/>
        <p:txBody>
          <a:bodyPr/>
          <a:lstStyle/>
          <a:p>
            <a:fld id="{3AA56EDC-AE4E-4BAF-B6B7-EA0E08B98EA9}" type="slidenum">
              <a:rPr lang="en-IL" smtClean="0"/>
              <a:t>‹#›</a:t>
            </a:fld>
            <a:endParaRPr lang="en-IL"/>
          </a:p>
        </p:txBody>
      </p:sp>
    </p:spTree>
    <p:extLst>
      <p:ext uri="{BB962C8B-B14F-4D97-AF65-F5344CB8AC3E}">
        <p14:creationId xmlns:p14="http://schemas.microsoft.com/office/powerpoint/2010/main" val="137045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5FEA097-A582-4CA2-AED8-09EF311EBB0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C4632510-E442-4762-ABEC-FF31B32670D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987A0542-E4A1-4230-9637-2FFC42FBDBE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38BAF4B-9F90-4473-8219-3BDE3150946E}" type="datetimeFigureOut">
              <a:rPr lang="en-IL" smtClean="0"/>
              <a:t>08/30/2020</a:t>
            </a:fld>
            <a:endParaRPr lang="en-IL"/>
          </a:p>
        </p:txBody>
      </p:sp>
      <p:sp>
        <p:nvSpPr>
          <p:cNvPr id="5" name="מציין מיקום של כותרת תחתונה 4">
            <a:extLst>
              <a:ext uri="{FF2B5EF4-FFF2-40B4-BE49-F238E27FC236}">
                <a16:creationId xmlns:a16="http://schemas.microsoft.com/office/drawing/2014/main" id="{3160C726-D49E-4F02-99EC-7A2B052E4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C4D629BA-8C0C-4AA4-BFF2-CA2995BF3F1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AA56EDC-AE4E-4BAF-B6B7-EA0E08B98EA9}" type="slidenum">
              <a:rPr lang="en-IL" smtClean="0"/>
              <a:t>‹#›</a:t>
            </a:fld>
            <a:endParaRPr lang="en-IL"/>
          </a:p>
        </p:txBody>
      </p:sp>
    </p:spTree>
    <p:extLst>
      <p:ext uri="{BB962C8B-B14F-4D97-AF65-F5344CB8AC3E}">
        <p14:creationId xmlns:p14="http://schemas.microsoft.com/office/powerpoint/2010/main" val="227760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681306-5AD9-43D0-92BB-E6AC98B6F2FC}"/>
              </a:ext>
            </a:extLst>
          </p:cNvPr>
          <p:cNvSpPr>
            <a:spLocks noGrp="1"/>
          </p:cNvSpPr>
          <p:nvPr>
            <p:ph type="ctrTitle"/>
          </p:nvPr>
        </p:nvSpPr>
        <p:spPr>
          <a:xfrm>
            <a:off x="1524000" y="1122363"/>
            <a:ext cx="9144000" cy="1015195"/>
          </a:xfrm>
        </p:spPr>
        <p:txBody>
          <a:bodyPr>
            <a:normAutofit fontScale="90000"/>
          </a:bodyPr>
          <a:lstStyle/>
          <a:p>
            <a:r>
              <a:rPr lang="he-IL" u="sng" dirty="0"/>
              <a:t>מיני-פרויקט בבסיסי נתונים</a:t>
            </a:r>
            <a:br>
              <a:rPr lang="he-IL" dirty="0"/>
            </a:br>
            <a:r>
              <a:rPr lang="he-IL" sz="4400" dirty="0"/>
              <a:t>בנושא תפקוד בתי חולים בעתות חירום</a:t>
            </a:r>
            <a:endParaRPr lang="en-IL" dirty="0"/>
          </a:p>
        </p:txBody>
      </p:sp>
      <p:sp>
        <p:nvSpPr>
          <p:cNvPr id="3" name="כותרת משנה 2">
            <a:extLst>
              <a:ext uri="{FF2B5EF4-FFF2-40B4-BE49-F238E27FC236}">
                <a16:creationId xmlns:a16="http://schemas.microsoft.com/office/drawing/2014/main" id="{2749DAA1-8A7B-4734-B1E5-C1B3F5FCF4A0}"/>
              </a:ext>
            </a:extLst>
          </p:cNvPr>
          <p:cNvSpPr>
            <a:spLocks noGrp="1"/>
          </p:cNvSpPr>
          <p:nvPr>
            <p:ph type="subTitle" idx="1"/>
          </p:nvPr>
        </p:nvSpPr>
        <p:spPr/>
        <p:txBody>
          <a:bodyPr>
            <a:normAutofit/>
          </a:bodyPr>
          <a:lstStyle/>
          <a:p>
            <a:r>
              <a:rPr lang="he-IL" dirty="0"/>
              <a:t>מגישים:ראובן לריאונוב ויוסף קטרי</a:t>
            </a:r>
            <a:endParaRPr lang="en-IL" dirty="0"/>
          </a:p>
        </p:txBody>
      </p:sp>
    </p:spTree>
    <p:extLst>
      <p:ext uri="{BB962C8B-B14F-4D97-AF65-F5344CB8AC3E}">
        <p14:creationId xmlns:p14="http://schemas.microsoft.com/office/powerpoint/2010/main" val="380183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471D2-4F77-4D8E-A3CF-95258679EDE3}"/>
              </a:ext>
            </a:extLst>
          </p:cNvPr>
          <p:cNvSpPr>
            <a:spLocks noGrp="1"/>
          </p:cNvSpPr>
          <p:nvPr>
            <p:ph type="title"/>
          </p:nvPr>
        </p:nvSpPr>
        <p:spPr/>
        <p:txBody>
          <a:bodyPr>
            <a:normAutofit/>
          </a:bodyPr>
          <a:lstStyle/>
          <a:p>
            <a:pPr algn="ctr"/>
            <a:r>
              <a:rPr lang="he-IL" sz="7200" b="1" u="sng" dirty="0"/>
              <a:t>תרשימים</a:t>
            </a:r>
            <a:endParaRPr lang="en-IL" sz="7200" b="1" u="sng" dirty="0"/>
          </a:p>
        </p:txBody>
      </p:sp>
      <p:sp>
        <p:nvSpPr>
          <p:cNvPr id="3" name="מציין מיקום תוכן 2">
            <a:extLst>
              <a:ext uri="{FF2B5EF4-FFF2-40B4-BE49-F238E27FC236}">
                <a16:creationId xmlns:a16="http://schemas.microsoft.com/office/drawing/2014/main" id="{99E072A8-58AF-4574-BC71-FEDC929B3EBC}"/>
              </a:ext>
            </a:extLst>
          </p:cNvPr>
          <p:cNvSpPr>
            <a:spLocks noGrp="1"/>
          </p:cNvSpPr>
          <p:nvPr>
            <p:ph idx="1"/>
          </p:nvPr>
        </p:nvSpPr>
        <p:spPr>
          <a:xfrm>
            <a:off x="6294474" y="1738522"/>
            <a:ext cx="5055315" cy="821322"/>
          </a:xfrm>
        </p:spPr>
        <p:txBody>
          <a:bodyPr>
            <a:normAutofit fontScale="92500"/>
          </a:bodyPr>
          <a:lstStyle/>
          <a:p>
            <a:pPr marL="0" indent="0">
              <a:buNone/>
            </a:pPr>
            <a:r>
              <a:rPr lang="he-IL" sz="2400" dirty="0"/>
              <a:t>תרשים המראה כמה מתנדבים דוקטורים יש בכל בית חולים שהתפוסה שלו מעל ל-2700:</a:t>
            </a:r>
            <a:endParaRPr lang="en-IL" sz="2400" dirty="0"/>
          </a:p>
        </p:txBody>
      </p:sp>
      <p:pic>
        <p:nvPicPr>
          <p:cNvPr id="5" name="תמונה 4">
            <a:extLst>
              <a:ext uri="{FF2B5EF4-FFF2-40B4-BE49-F238E27FC236}">
                <a16:creationId xmlns:a16="http://schemas.microsoft.com/office/drawing/2014/main" id="{FA6F6A72-477B-469D-940C-5172B3B6F21B}"/>
              </a:ext>
            </a:extLst>
          </p:cNvPr>
          <p:cNvPicPr>
            <a:picLocks noChangeAspect="1"/>
          </p:cNvPicPr>
          <p:nvPr/>
        </p:nvPicPr>
        <p:blipFill>
          <a:blip r:embed="rId2"/>
          <a:stretch>
            <a:fillRect/>
          </a:stretch>
        </p:blipFill>
        <p:spPr>
          <a:xfrm>
            <a:off x="6520865" y="3429000"/>
            <a:ext cx="5286375" cy="3086100"/>
          </a:xfrm>
          <a:prstGeom prst="rect">
            <a:avLst/>
          </a:prstGeom>
        </p:spPr>
      </p:pic>
      <p:pic>
        <p:nvPicPr>
          <p:cNvPr id="6" name="תמונה 5">
            <a:extLst>
              <a:ext uri="{FF2B5EF4-FFF2-40B4-BE49-F238E27FC236}">
                <a16:creationId xmlns:a16="http://schemas.microsoft.com/office/drawing/2014/main" id="{3CA52DCA-8EA5-47C9-879D-56491080B5F9}"/>
              </a:ext>
            </a:extLst>
          </p:cNvPr>
          <p:cNvPicPr>
            <a:picLocks noChangeAspect="1"/>
          </p:cNvPicPr>
          <p:nvPr/>
        </p:nvPicPr>
        <p:blipFill>
          <a:blip r:embed="rId3"/>
          <a:stretch>
            <a:fillRect/>
          </a:stretch>
        </p:blipFill>
        <p:spPr>
          <a:xfrm>
            <a:off x="678821" y="3429000"/>
            <a:ext cx="5305425" cy="3133725"/>
          </a:xfrm>
          <a:prstGeom prst="rect">
            <a:avLst/>
          </a:prstGeom>
        </p:spPr>
      </p:pic>
      <p:sp>
        <p:nvSpPr>
          <p:cNvPr id="7" name="תיבת טקסט 6">
            <a:extLst>
              <a:ext uri="{FF2B5EF4-FFF2-40B4-BE49-F238E27FC236}">
                <a16:creationId xmlns:a16="http://schemas.microsoft.com/office/drawing/2014/main" id="{567CEC3C-7577-45E2-A23E-7281C52E4C9A}"/>
              </a:ext>
            </a:extLst>
          </p:cNvPr>
          <p:cNvSpPr txBox="1"/>
          <p:nvPr/>
        </p:nvSpPr>
        <p:spPr>
          <a:xfrm>
            <a:off x="589547" y="1738522"/>
            <a:ext cx="5305425" cy="646331"/>
          </a:xfrm>
          <a:prstGeom prst="rect">
            <a:avLst/>
          </a:prstGeom>
          <a:noFill/>
        </p:spPr>
        <p:txBody>
          <a:bodyPr wrap="square" rtlCol="0">
            <a:spAutoFit/>
          </a:bodyPr>
          <a:lstStyle/>
          <a:p>
            <a:r>
              <a:rPr lang="he-IL"/>
              <a:t>תרשים המראה כמה אמבולנסים יש בכל בית חולים שהתפוסה שלו מעל ל - 2700 :</a:t>
            </a:r>
            <a:endParaRPr lang="en-IL" dirty="0"/>
          </a:p>
        </p:txBody>
      </p:sp>
    </p:spTree>
    <p:extLst>
      <p:ext uri="{BB962C8B-B14F-4D97-AF65-F5344CB8AC3E}">
        <p14:creationId xmlns:p14="http://schemas.microsoft.com/office/powerpoint/2010/main" val="38222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0DE1BE-BB42-42F1-AD9C-2FA4DC046E43}"/>
              </a:ext>
            </a:extLst>
          </p:cNvPr>
          <p:cNvSpPr>
            <a:spLocks noGrp="1"/>
          </p:cNvSpPr>
          <p:nvPr>
            <p:ph type="title"/>
          </p:nvPr>
        </p:nvSpPr>
        <p:spPr/>
        <p:txBody>
          <a:bodyPr/>
          <a:lstStyle/>
          <a:p>
            <a:pPr algn="ctr"/>
            <a:r>
              <a:rPr lang="he-IL" sz="7200" b="1" u="sng" dirty="0"/>
              <a:t>ישויות</a:t>
            </a:r>
            <a:endParaRPr lang="en-IL" b="1" u="sng" dirty="0"/>
          </a:p>
        </p:txBody>
      </p:sp>
      <p:sp>
        <p:nvSpPr>
          <p:cNvPr id="3" name="TextBox 2">
            <a:extLst>
              <a:ext uri="{FF2B5EF4-FFF2-40B4-BE49-F238E27FC236}">
                <a16:creationId xmlns:a16="http://schemas.microsoft.com/office/drawing/2014/main" id="{412063E7-831B-4105-AD9F-528D95D17EA4}"/>
              </a:ext>
            </a:extLst>
          </p:cNvPr>
          <p:cNvSpPr txBox="1"/>
          <p:nvPr/>
        </p:nvSpPr>
        <p:spPr>
          <a:xfrm>
            <a:off x="530087" y="1690688"/>
            <a:ext cx="10823713" cy="4524315"/>
          </a:xfrm>
          <a:prstGeom prst="rect">
            <a:avLst/>
          </a:prstGeom>
          <a:noFill/>
        </p:spPr>
        <p:txBody>
          <a:bodyPr wrap="square" rtlCol="0">
            <a:spAutoFit/>
          </a:bodyPr>
          <a:lstStyle/>
          <a:p>
            <a:pPr marL="285750" indent="-285750">
              <a:buFont typeface="Arial" panose="020B0604020202020204" pitchFamily="34" charset="0"/>
              <a:buChar char="•"/>
            </a:pPr>
            <a:r>
              <a:rPr lang="en-US" sz="3600" b="1" dirty="0"/>
              <a:t>Hospitals</a:t>
            </a:r>
            <a:r>
              <a:rPr lang="he-IL" sz="3600" dirty="0"/>
              <a:t> – מאופיין במספר מזהה, שם ,תפוסה, כתובת.</a:t>
            </a:r>
          </a:p>
          <a:p>
            <a:pPr marL="285750" indent="-285750">
              <a:buFont typeface="Arial" panose="020B0604020202020204" pitchFamily="34" charset="0"/>
              <a:buChar char="•"/>
            </a:pPr>
            <a:r>
              <a:rPr lang="en-US" sz="3600" b="1" dirty="0"/>
              <a:t>Volunteers</a:t>
            </a:r>
            <a:r>
              <a:rPr lang="he-IL" sz="3600" dirty="0"/>
              <a:t>-מאופיין בת"ז, שם,מספר מזהה של בית החולים, כתובת.</a:t>
            </a:r>
          </a:p>
          <a:p>
            <a:pPr marL="285750" indent="-285750">
              <a:buFont typeface="Arial" panose="020B0604020202020204" pitchFamily="34" charset="0"/>
              <a:buChar char="•"/>
            </a:pPr>
            <a:r>
              <a:rPr lang="en-US" sz="3600" b="1" dirty="0" err="1"/>
              <a:t>Ambulance_Company</a:t>
            </a:r>
            <a:r>
              <a:rPr lang="he-IL" sz="3600" b="1" dirty="0"/>
              <a:t> </a:t>
            </a:r>
            <a:r>
              <a:rPr lang="he-IL" sz="3600" dirty="0"/>
              <a:t>– מאופיין במספר מזהה של חברת אמבולנסים, שם, כתובת, פלאפון.</a:t>
            </a:r>
          </a:p>
          <a:p>
            <a:pPr marL="285750" indent="-285750">
              <a:buFont typeface="Arial" panose="020B0604020202020204" pitchFamily="34" charset="0"/>
              <a:buChar char="•"/>
            </a:pPr>
            <a:r>
              <a:rPr lang="en-US" sz="3600" b="1" dirty="0"/>
              <a:t>Ambulance</a:t>
            </a:r>
            <a:r>
              <a:rPr lang="he-IL" sz="3600" dirty="0"/>
              <a:t>- מאופיין במספר מזהה של אמבולנס, מספר מזהה של בית חולים, מספר מזהה של חברת אמבולנסים, פלאפון,</a:t>
            </a:r>
            <a:endParaRPr lang="en-US" sz="3600" dirty="0"/>
          </a:p>
        </p:txBody>
      </p:sp>
    </p:spTree>
    <p:extLst>
      <p:ext uri="{BB962C8B-B14F-4D97-AF65-F5344CB8AC3E}">
        <p14:creationId xmlns:p14="http://schemas.microsoft.com/office/powerpoint/2010/main" val="165993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F546FB-4AC0-4F57-9A16-1F36B88474C4}"/>
              </a:ext>
            </a:extLst>
          </p:cNvPr>
          <p:cNvSpPr>
            <a:spLocks noGrp="1"/>
          </p:cNvSpPr>
          <p:nvPr>
            <p:ph type="title"/>
          </p:nvPr>
        </p:nvSpPr>
        <p:spPr/>
        <p:txBody>
          <a:bodyPr>
            <a:normAutofit/>
          </a:bodyPr>
          <a:lstStyle/>
          <a:p>
            <a:pPr algn="ctr"/>
            <a:r>
              <a:rPr lang="he-IL" sz="7200" b="1" u="sng" dirty="0" err="1"/>
              <a:t>איכלוס</a:t>
            </a:r>
            <a:endParaRPr lang="en-IL" sz="7200" b="1" u="sng" dirty="0"/>
          </a:p>
        </p:txBody>
      </p:sp>
      <p:sp>
        <p:nvSpPr>
          <p:cNvPr id="3" name="מציין מיקום תוכן 2">
            <a:extLst>
              <a:ext uri="{FF2B5EF4-FFF2-40B4-BE49-F238E27FC236}">
                <a16:creationId xmlns:a16="http://schemas.microsoft.com/office/drawing/2014/main" id="{7ACDBD5B-5BF6-478C-98C8-81973689C3FA}"/>
              </a:ext>
            </a:extLst>
          </p:cNvPr>
          <p:cNvSpPr>
            <a:spLocks noGrp="1"/>
          </p:cNvSpPr>
          <p:nvPr>
            <p:ph idx="1"/>
          </p:nvPr>
        </p:nvSpPr>
        <p:spPr/>
        <p:txBody>
          <a:bodyPr/>
          <a:lstStyle/>
          <a:p>
            <a:pPr marL="0" indent="0">
              <a:buNone/>
            </a:pPr>
            <a:r>
              <a:rPr lang="he-IL" dirty="0"/>
              <a:t>השתמשנו במגוון כלים כדי לאכלס את הטבלאות. הכלי העיקרי שהשתמשנו הוא </a:t>
            </a:r>
            <a:r>
              <a:rPr lang="en-US" dirty="0"/>
              <a:t>data generator</a:t>
            </a:r>
            <a:r>
              <a:rPr lang="he-IL" dirty="0"/>
              <a:t>בתוכנת ה- </a:t>
            </a:r>
            <a:r>
              <a:rPr lang="en-US" dirty="0"/>
              <a:t>SQL/PL </a:t>
            </a:r>
            <a:r>
              <a:rPr lang="he-IL" dirty="0"/>
              <a:t>כדי להכניס את הנתונים לשניים מתוך ארבעת הסכמות (אמבולנסים ומתנדבים).הכלי הזה מאפשר לך יצירה מהירה של נתונים רבים ולייצר נתונים בעזרת סכמות קיימות (אפשר לראות דוגמא לכך בתמונה הראשונה). כלי נוסף שהשתמשנו הוא באתר </a:t>
            </a:r>
            <a:r>
              <a:rPr lang="en-US" dirty="0" err="1"/>
              <a:t>mockaroo</a:t>
            </a:r>
            <a:r>
              <a:rPr lang="en-US" dirty="0"/>
              <a:t> </a:t>
            </a:r>
            <a:r>
              <a:rPr lang="he-IL" dirty="0"/>
              <a:t> על מנת למלא את טבלת חברות האמבולנסים ואת טבלת בתי החולים. האתר מאפשר בחירה מגוונת של נתוני סרק. באתר </a:t>
            </a:r>
            <a:r>
              <a:rPr lang="en-US" dirty="0" err="1"/>
              <a:t>mockaroo</a:t>
            </a:r>
            <a:r>
              <a:rPr lang="en-US" dirty="0"/>
              <a:t> </a:t>
            </a:r>
            <a:r>
              <a:rPr lang="he-IL" dirty="0"/>
              <a:t>אפשר להוריד את הנתונים כקובץ של פקודות </a:t>
            </a:r>
            <a:r>
              <a:rPr lang="en-US" dirty="0"/>
              <a:t>INSERT </a:t>
            </a:r>
            <a:r>
              <a:rPr lang="he-IL" dirty="0"/>
              <a:t> או כקובץ </a:t>
            </a:r>
            <a:r>
              <a:rPr lang="en-US" dirty="0"/>
              <a:t>CSV</a:t>
            </a:r>
            <a:r>
              <a:rPr lang="he-IL" dirty="0"/>
              <a:t> עד אלף נתונים (כמנוי חינמי).( אפשר גם לייצר נתונים בעזרת סכמות קיימות אבל אנחנו לא השתמשנו בזה.)</a:t>
            </a:r>
            <a:endParaRPr lang="en-IL" dirty="0"/>
          </a:p>
        </p:txBody>
      </p:sp>
    </p:spTree>
    <p:extLst>
      <p:ext uri="{BB962C8B-B14F-4D97-AF65-F5344CB8AC3E}">
        <p14:creationId xmlns:p14="http://schemas.microsoft.com/office/powerpoint/2010/main" val="74611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F546FB-4AC0-4F57-9A16-1F36B88474C4}"/>
              </a:ext>
            </a:extLst>
          </p:cNvPr>
          <p:cNvSpPr>
            <a:spLocks noGrp="1"/>
          </p:cNvSpPr>
          <p:nvPr>
            <p:ph type="title"/>
          </p:nvPr>
        </p:nvSpPr>
        <p:spPr/>
        <p:txBody>
          <a:bodyPr>
            <a:normAutofit/>
          </a:bodyPr>
          <a:lstStyle/>
          <a:p>
            <a:pPr algn="ctr"/>
            <a:r>
              <a:rPr lang="he-IL" sz="7200" b="1" u="sng" dirty="0" err="1"/>
              <a:t>איכלוס</a:t>
            </a:r>
            <a:endParaRPr lang="en-IL" sz="7200" b="1" u="sng" dirty="0"/>
          </a:p>
        </p:txBody>
      </p:sp>
      <p:sp>
        <p:nvSpPr>
          <p:cNvPr id="3" name="מציין מיקום תוכן 2">
            <a:extLst>
              <a:ext uri="{FF2B5EF4-FFF2-40B4-BE49-F238E27FC236}">
                <a16:creationId xmlns:a16="http://schemas.microsoft.com/office/drawing/2014/main" id="{7ACDBD5B-5BF6-478C-98C8-81973689C3FA}"/>
              </a:ext>
            </a:extLst>
          </p:cNvPr>
          <p:cNvSpPr>
            <a:spLocks noGrp="1"/>
          </p:cNvSpPr>
          <p:nvPr>
            <p:ph idx="1"/>
          </p:nvPr>
        </p:nvSpPr>
        <p:spPr/>
        <p:txBody>
          <a:bodyPr>
            <a:normAutofit fontScale="92500" lnSpcReduction="10000"/>
          </a:bodyPr>
          <a:lstStyle/>
          <a:p>
            <a:pPr marL="0" indent="0">
              <a:buNone/>
            </a:pPr>
            <a:r>
              <a:rPr lang="he-IL" dirty="0"/>
              <a:t>כמות הנתונים:</a:t>
            </a:r>
          </a:p>
          <a:p>
            <a:r>
              <a:rPr lang="he-IL" dirty="0"/>
              <a:t>אמבולנסים- 70,000</a:t>
            </a:r>
          </a:p>
          <a:p>
            <a:pPr marL="0" indent="0">
              <a:buNone/>
            </a:pPr>
            <a:r>
              <a:rPr lang="he-IL" dirty="0"/>
              <a:t>מתנדבים- 20,000</a:t>
            </a:r>
          </a:p>
          <a:p>
            <a:pPr marL="0" indent="0">
              <a:buNone/>
            </a:pPr>
            <a:r>
              <a:rPr lang="he-IL" dirty="0"/>
              <a:t> בתי חולים- 500 </a:t>
            </a:r>
          </a:p>
          <a:p>
            <a:pPr marL="0" indent="0">
              <a:buNone/>
            </a:pPr>
            <a:r>
              <a:rPr lang="he-IL" dirty="0"/>
              <a:t> חברות אמבולנסים- 400</a:t>
            </a:r>
          </a:p>
          <a:p>
            <a:pPr marL="0" indent="0">
              <a:buNone/>
            </a:pPr>
            <a:r>
              <a:rPr lang="he-IL" dirty="0"/>
              <a:t> נתקלנו בבעיה אחת, כשרצינו להכניס נתונים לכל אחד מהטבלאות יש ערך </a:t>
            </a:r>
            <a:r>
              <a:rPr lang="en-US" dirty="0"/>
              <a:t>UNIQE</a:t>
            </a:r>
            <a:r>
              <a:rPr lang="he-IL" dirty="0"/>
              <a:t> </a:t>
            </a:r>
            <a:r>
              <a:rPr lang="en-US" dirty="0"/>
              <a:t>, </a:t>
            </a:r>
            <a:r>
              <a:rPr lang="he-IL" dirty="0"/>
              <a:t>כלומר היינו צריכים לדאוג שהמספרים בערך הזה, לא יחזרו על עצמם, כדי לפתור את הבעיה השתמשנו במספר סידרתי שעולה עם כל נתון שאנחנו מכניסים, כך שלכל נתון יש ערך ייחודי באותו שדה. בנוסף, היו זוגות נוספים שמימשו את הישות בית חולים וגם הם התייחסו למספרי זהות של אנשים וכדי למנוע כפילות חילקנו את מספרים שישמשו כת"ז בין כולנו, אנחנו השתמשנו ב6000000-7000000. </a:t>
            </a:r>
            <a:endParaRPr lang="en-IL" dirty="0"/>
          </a:p>
        </p:txBody>
      </p:sp>
    </p:spTree>
    <p:extLst>
      <p:ext uri="{BB962C8B-B14F-4D97-AF65-F5344CB8AC3E}">
        <p14:creationId xmlns:p14="http://schemas.microsoft.com/office/powerpoint/2010/main" val="276929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81A0CF-44B0-45C5-88D3-2EDE3CFE8152}"/>
              </a:ext>
            </a:extLst>
          </p:cNvPr>
          <p:cNvSpPr>
            <a:spLocks noGrp="1"/>
          </p:cNvSpPr>
          <p:nvPr>
            <p:ph type="title"/>
          </p:nvPr>
        </p:nvSpPr>
        <p:spPr/>
        <p:txBody>
          <a:bodyPr>
            <a:normAutofit/>
          </a:bodyPr>
          <a:lstStyle/>
          <a:p>
            <a:pPr algn="ctr"/>
            <a:r>
              <a:rPr lang="he-IL" sz="7200" b="1" u="sng" dirty="0"/>
              <a:t>שאילתות עיקריות</a:t>
            </a:r>
            <a:endParaRPr lang="en-IL" sz="7200" b="1" u="sng" dirty="0"/>
          </a:p>
        </p:txBody>
      </p:sp>
      <p:sp>
        <p:nvSpPr>
          <p:cNvPr id="3" name="מציין מיקום תוכן 2">
            <a:extLst>
              <a:ext uri="{FF2B5EF4-FFF2-40B4-BE49-F238E27FC236}">
                <a16:creationId xmlns:a16="http://schemas.microsoft.com/office/drawing/2014/main" id="{F6D268BE-B70E-44B1-A082-66DCF53C38AC}"/>
              </a:ext>
            </a:extLst>
          </p:cNvPr>
          <p:cNvSpPr>
            <a:spLocks noGrp="1"/>
          </p:cNvSpPr>
          <p:nvPr>
            <p:ph idx="1"/>
          </p:nvPr>
        </p:nvSpPr>
        <p:spPr>
          <a:xfrm>
            <a:off x="838200" y="1690688"/>
            <a:ext cx="10515600" cy="864412"/>
          </a:xfrm>
        </p:spPr>
        <p:txBody>
          <a:bodyPr>
            <a:normAutofit fontScale="92500"/>
          </a:bodyPr>
          <a:lstStyle/>
          <a:p>
            <a:pPr marL="0" indent="0">
              <a:buNone/>
            </a:pPr>
            <a:r>
              <a:rPr lang="he-IL" dirty="0"/>
              <a:t>כחלק מהרצון לניהול נתונים ומשאבים נוח אנו כתבנו שאילתא שמחזירה את השם ותעודת הזהות של כל הרופאים המתנדבים. קוד </a:t>
            </a:r>
            <a:r>
              <a:rPr lang="he-IL" dirty="0" err="1"/>
              <a:t>השאילתא</a:t>
            </a:r>
            <a:r>
              <a:rPr lang="he-IL" dirty="0"/>
              <a:t> ודוגמת הרצה:</a:t>
            </a:r>
            <a:endParaRPr lang="en-IL" dirty="0"/>
          </a:p>
        </p:txBody>
      </p:sp>
      <p:pic>
        <p:nvPicPr>
          <p:cNvPr id="4" name="תמונה 3">
            <a:extLst>
              <a:ext uri="{FF2B5EF4-FFF2-40B4-BE49-F238E27FC236}">
                <a16:creationId xmlns:a16="http://schemas.microsoft.com/office/drawing/2014/main" id="{97F1EAFE-5D48-40CC-960D-6CC298932D72}"/>
              </a:ext>
            </a:extLst>
          </p:cNvPr>
          <p:cNvPicPr>
            <a:picLocks noChangeAspect="1"/>
          </p:cNvPicPr>
          <p:nvPr/>
        </p:nvPicPr>
        <p:blipFill>
          <a:blip r:embed="rId2"/>
          <a:stretch>
            <a:fillRect/>
          </a:stretch>
        </p:blipFill>
        <p:spPr>
          <a:xfrm>
            <a:off x="1210007" y="2555100"/>
            <a:ext cx="3191872" cy="4307104"/>
          </a:xfrm>
          <a:prstGeom prst="rect">
            <a:avLst/>
          </a:prstGeom>
        </p:spPr>
      </p:pic>
      <p:pic>
        <p:nvPicPr>
          <p:cNvPr id="5" name="תמונה 4">
            <a:extLst>
              <a:ext uri="{FF2B5EF4-FFF2-40B4-BE49-F238E27FC236}">
                <a16:creationId xmlns:a16="http://schemas.microsoft.com/office/drawing/2014/main" id="{85F35A39-0416-410A-B7A9-9658413C7A25}"/>
              </a:ext>
            </a:extLst>
          </p:cNvPr>
          <p:cNvPicPr>
            <a:picLocks noChangeAspect="1"/>
          </p:cNvPicPr>
          <p:nvPr/>
        </p:nvPicPr>
        <p:blipFill>
          <a:blip r:embed="rId3"/>
          <a:stretch>
            <a:fillRect/>
          </a:stretch>
        </p:blipFill>
        <p:spPr>
          <a:xfrm>
            <a:off x="5479865" y="3591257"/>
            <a:ext cx="5184825" cy="1895143"/>
          </a:xfrm>
          <a:prstGeom prst="rect">
            <a:avLst/>
          </a:prstGeom>
        </p:spPr>
      </p:pic>
    </p:spTree>
    <p:extLst>
      <p:ext uri="{BB962C8B-B14F-4D97-AF65-F5344CB8AC3E}">
        <p14:creationId xmlns:p14="http://schemas.microsoft.com/office/powerpoint/2010/main" val="406634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81A0CF-44B0-45C5-88D3-2EDE3CFE8152}"/>
              </a:ext>
            </a:extLst>
          </p:cNvPr>
          <p:cNvSpPr>
            <a:spLocks noGrp="1"/>
          </p:cNvSpPr>
          <p:nvPr>
            <p:ph type="title"/>
          </p:nvPr>
        </p:nvSpPr>
        <p:spPr/>
        <p:txBody>
          <a:bodyPr>
            <a:normAutofit/>
          </a:bodyPr>
          <a:lstStyle/>
          <a:p>
            <a:pPr algn="ctr"/>
            <a:r>
              <a:rPr lang="he-IL" sz="7200" b="1" u="sng" dirty="0"/>
              <a:t>שאילתות עיקריות</a:t>
            </a:r>
            <a:endParaRPr lang="en-IL" sz="7200" b="1" u="sng" dirty="0"/>
          </a:p>
        </p:txBody>
      </p:sp>
      <p:sp>
        <p:nvSpPr>
          <p:cNvPr id="3" name="מציין מיקום תוכן 2">
            <a:extLst>
              <a:ext uri="{FF2B5EF4-FFF2-40B4-BE49-F238E27FC236}">
                <a16:creationId xmlns:a16="http://schemas.microsoft.com/office/drawing/2014/main" id="{F6D268BE-B70E-44B1-A082-66DCF53C38AC}"/>
              </a:ext>
            </a:extLst>
          </p:cNvPr>
          <p:cNvSpPr>
            <a:spLocks noGrp="1"/>
          </p:cNvSpPr>
          <p:nvPr>
            <p:ph idx="1"/>
          </p:nvPr>
        </p:nvSpPr>
        <p:spPr>
          <a:xfrm>
            <a:off x="838200" y="1690688"/>
            <a:ext cx="10515600" cy="864412"/>
          </a:xfrm>
        </p:spPr>
        <p:txBody>
          <a:bodyPr>
            <a:normAutofit fontScale="92500"/>
          </a:bodyPr>
          <a:lstStyle/>
          <a:p>
            <a:pPr marL="0" indent="0">
              <a:buNone/>
            </a:pPr>
            <a:r>
              <a:rPr lang="he-IL" sz="2400" dirty="0"/>
              <a:t>על מנת לקבל דוח שותף על איזון בתי החולים בין כמות האמבולנסים לכמות המתנדבים והקיבולת, יצרנו שאילתא שמרכזת את כל הנתונים האלה עבור כל בית חולים. קוד </a:t>
            </a:r>
            <a:r>
              <a:rPr lang="he-IL" sz="2400" dirty="0" err="1"/>
              <a:t>השאילתא</a:t>
            </a:r>
            <a:r>
              <a:rPr lang="he-IL" sz="2400" dirty="0"/>
              <a:t> ודוגמת הרצה:</a:t>
            </a:r>
            <a:endParaRPr lang="en-IL" sz="2400" dirty="0"/>
          </a:p>
        </p:txBody>
      </p:sp>
      <p:pic>
        <p:nvPicPr>
          <p:cNvPr id="6" name="תמונה 5">
            <a:extLst>
              <a:ext uri="{FF2B5EF4-FFF2-40B4-BE49-F238E27FC236}">
                <a16:creationId xmlns:a16="http://schemas.microsoft.com/office/drawing/2014/main" id="{A6C26612-AA0B-4BB9-8D17-BA0253C3F065}"/>
              </a:ext>
            </a:extLst>
          </p:cNvPr>
          <p:cNvPicPr>
            <a:picLocks noChangeAspect="1"/>
          </p:cNvPicPr>
          <p:nvPr/>
        </p:nvPicPr>
        <p:blipFill>
          <a:blip r:embed="rId2"/>
          <a:stretch>
            <a:fillRect/>
          </a:stretch>
        </p:blipFill>
        <p:spPr>
          <a:xfrm>
            <a:off x="3722667" y="3636187"/>
            <a:ext cx="8469333" cy="1108888"/>
          </a:xfrm>
          <a:prstGeom prst="rect">
            <a:avLst/>
          </a:prstGeom>
        </p:spPr>
      </p:pic>
      <p:pic>
        <p:nvPicPr>
          <p:cNvPr id="7" name="תמונה 6">
            <a:extLst>
              <a:ext uri="{FF2B5EF4-FFF2-40B4-BE49-F238E27FC236}">
                <a16:creationId xmlns:a16="http://schemas.microsoft.com/office/drawing/2014/main" id="{6EC8C07C-4F9B-43D5-952A-E089B81DD716}"/>
              </a:ext>
            </a:extLst>
          </p:cNvPr>
          <p:cNvPicPr>
            <a:picLocks noChangeAspect="1"/>
          </p:cNvPicPr>
          <p:nvPr/>
        </p:nvPicPr>
        <p:blipFill>
          <a:blip r:embed="rId3"/>
          <a:stretch>
            <a:fillRect/>
          </a:stretch>
        </p:blipFill>
        <p:spPr>
          <a:xfrm>
            <a:off x="0" y="2463098"/>
            <a:ext cx="3513221" cy="4362571"/>
          </a:xfrm>
          <a:prstGeom prst="rect">
            <a:avLst/>
          </a:prstGeom>
        </p:spPr>
      </p:pic>
    </p:spTree>
    <p:extLst>
      <p:ext uri="{BB962C8B-B14F-4D97-AF65-F5344CB8AC3E}">
        <p14:creationId xmlns:p14="http://schemas.microsoft.com/office/powerpoint/2010/main" val="90922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76AC64-043E-4BA6-B971-1B82068A98B4}"/>
              </a:ext>
            </a:extLst>
          </p:cNvPr>
          <p:cNvSpPr>
            <a:spLocks noGrp="1"/>
          </p:cNvSpPr>
          <p:nvPr>
            <p:ph type="title"/>
          </p:nvPr>
        </p:nvSpPr>
        <p:spPr/>
        <p:txBody>
          <a:bodyPr>
            <a:normAutofit/>
          </a:bodyPr>
          <a:lstStyle/>
          <a:p>
            <a:pPr algn="ctr"/>
            <a:r>
              <a:rPr lang="he-IL" sz="7200" b="1" u="sng" dirty="0"/>
              <a:t>אינדקסים</a:t>
            </a:r>
            <a:endParaRPr lang="en-IL" sz="7200" b="1" u="sng" dirty="0"/>
          </a:p>
        </p:txBody>
      </p:sp>
      <p:sp>
        <p:nvSpPr>
          <p:cNvPr id="3" name="מציין מיקום תוכן 2">
            <a:extLst>
              <a:ext uri="{FF2B5EF4-FFF2-40B4-BE49-F238E27FC236}">
                <a16:creationId xmlns:a16="http://schemas.microsoft.com/office/drawing/2014/main" id="{1C0E4D74-B985-4ABD-ABBD-03261723D6F8}"/>
              </a:ext>
            </a:extLst>
          </p:cNvPr>
          <p:cNvSpPr>
            <a:spLocks noGrp="1"/>
          </p:cNvSpPr>
          <p:nvPr>
            <p:ph idx="1"/>
          </p:nvPr>
        </p:nvSpPr>
        <p:spPr>
          <a:xfrm>
            <a:off x="838200" y="1825625"/>
            <a:ext cx="10515600" cy="2512459"/>
          </a:xfrm>
        </p:spPr>
        <p:txBody>
          <a:bodyPr>
            <a:normAutofit/>
          </a:bodyPr>
          <a:lstStyle/>
          <a:p>
            <a:pPr marL="0" indent="0">
              <a:buNone/>
            </a:pPr>
            <a:r>
              <a:rPr lang="he-IL" sz="2000" dirty="0"/>
              <a:t>אינדקסים עוזרים למצוא במהירות גדולה יותר נתונים שנשמרו בטבלאות בבסיס הנתונים. אפשר לדמות את האינדקסים כמו מראה מקום בספר. במקום שנקרא את כל הספר כדי למצוא את מה שאנחנו מחפשים נלך למראה מקום שיראה לנו את כל המקומות שבהם מוזכר הנושא שאנחנו מחפשים. השימוש באינדקסים יחסוך לנו זמן ויהפוך את תהליך החיפוש ליעיל יותר. מהבחינה הזו האינדקסים בטבלאות של ה- </a:t>
            </a:r>
            <a:r>
              <a:rPr lang="en-US" sz="2000" dirty="0"/>
              <a:t>SQL </a:t>
            </a:r>
            <a:r>
              <a:rPr lang="he-IL" sz="2000" dirty="0"/>
              <a:t>זהים לאינדקס בספר. דוגמא לאינדקס:</a:t>
            </a:r>
          </a:p>
          <a:p>
            <a:pPr marL="0" indent="0">
              <a:buNone/>
            </a:pPr>
            <a:r>
              <a:rPr lang="he-IL" sz="2000" dirty="0"/>
              <a:t>עבור שאילתא 1 יצרנו את האינדקס הבא: אינדקס שממיין את התפקיד (</a:t>
            </a:r>
            <a:r>
              <a:rPr lang="en-US" sz="2000" dirty="0"/>
              <a:t>role (</a:t>
            </a:r>
            <a:r>
              <a:rPr lang="he-IL" sz="2000" dirty="0"/>
              <a:t>של כל מתנדב (</a:t>
            </a:r>
            <a:r>
              <a:rPr lang="en-US" sz="2000" dirty="0"/>
              <a:t>volunteer (</a:t>
            </a:r>
            <a:r>
              <a:rPr lang="he-IL" sz="2000" dirty="0"/>
              <a:t>עבור טבלת המתנדבים. ההסתברות לקבל שם של תפקיד ספיציפי היא כ-25.0 .בזכות המיון, האינדקס מקל בשאילתא על ביצוע ה-</a:t>
            </a:r>
            <a:r>
              <a:rPr lang="en-US" sz="2000" dirty="0"/>
              <a:t>where </a:t>
            </a:r>
            <a:r>
              <a:rPr lang="he-IL" sz="2000" dirty="0"/>
              <a:t>ומקצר את זמן הריצה של השאילתא, זמן הריצה התקצר בכשנייה.</a:t>
            </a:r>
            <a:endParaRPr lang="en-IL" sz="2000" dirty="0"/>
          </a:p>
        </p:txBody>
      </p:sp>
      <p:pic>
        <p:nvPicPr>
          <p:cNvPr id="4" name="Picture 3">
            <a:extLst>
              <a:ext uri="{FF2B5EF4-FFF2-40B4-BE49-F238E27FC236}">
                <a16:creationId xmlns:a16="http://schemas.microsoft.com/office/drawing/2014/main" id="{BB5ED7B6-7D62-42A4-8127-AA87C6A7EDF7}"/>
              </a:ext>
            </a:extLst>
          </p:cNvPr>
          <p:cNvPicPr>
            <a:picLocks noChangeAspect="1"/>
          </p:cNvPicPr>
          <p:nvPr/>
        </p:nvPicPr>
        <p:blipFill>
          <a:blip r:embed="rId2"/>
          <a:stretch>
            <a:fillRect/>
          </a:stretch>
        </p:blipFill>
        <p:spPr>
          <a:xfrm>
            <a:off x="1193921" y="4681902"/>
            <a:ext cx="8401763" cy="1554774"/>
          </a:xfrm>
          <a:prstGeom prst="rect">
            <a:avLst/>
          </a:prstGeom>
        </p:spPr>
      </p:pic>
    </p:spTree>
    <p:extLst>
      <p:ext uri="{BB962C8B-B14F-4D97-AF65-F5344CB8AC3E}">
        <p14:creationId xmlns:p14="http://schemas.microsoft.com/office/powerpoint/2010/main" val="63925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932FC7-6CC0-4FC0-8BEF-72D966B5E2E8}"/>
              </a:ext>
            </a:extLst>
          </p:cNvPr>
          <p:cNvSpPr>
            <a:spLocks noGrp="1"/>
          </p:cNvSpPr>
          <p:nvPr>
            <p:ph type="title"/>
          </p:nvPr>
        </p:nvSpPr>
        <p:spPr/>
        <p:txBody>
          <a:bodyPr>
            <a:normAutofit/>
          </a:bodyPr>
          <a:lstStyle/>
          <a:p>
            <a:pPr algn="ctr"/>
            <a:r>
              <a:rPr lang="he-IL" sz="7200" b="1" u="sng" dirty="0"/>
              <a:t>אינטגרציה</a:t>
            </a:r>
            <a:endParaRPr lang="en-IL" sz="7200" b="1" u="sng" dirty="0"/>
          </a:p>
        </p:txBody>
      </p:sp>
      <p:sp>
        <p:nvSpPr>
          <p:cNvPr id="3" name="מציין מיקום תוכן 2">
            <a:extLst>
              <a:ext uri="{FF2B5EF4-FFF2-40B4-BE49-F238E27FC236}">
                <a16:creationId xmlns:a16="http://schemas.microsoft.com/office/drawing/2014/main" id="{5F24E677-10D9-4166-ACBA-AB2BDC3A833F}"/>
              </a:ext>
            </a:extLst>
          </p:cNvPr>
          <p:cNvSpPr>
            <a:spLocks noGrp="1"/>
          </p:cNvSpPr>
          <p:nvPr>
            <p:ph idx="1"/>
          </p:nvPr>
        </p:nvSpPr>
        <p:spPr>
          <a:xfrm>
            <a:off x="838200" y="1825625"/>
            <a:ext cx="10515600" cy="3820264"/>
          </a:xfrm>
        </p:spPr>
        <p:txBody>
          <a:bodyPr>
            <a:normAutofit/>
          </a:bodyPr>
          <a:lstStyle/>
          <a:p>
            <a:pPr marL="0" indent="0">
              <a:buNone/>
            </a:pPr>
            <a:r>
              <a:rPr lang="he-IL" sz="2000" dirty="0"/>
              <a:t>החלטנו שעל מנת לעזור למדענים לפתח פתרון מדעי לבעיה שתצוץ בין אם זה יהיה אסון טבע או מגפה, נצוות להם מתנדב מבית החולים שהם עובדים בוא, על מנת לעשות זאת נקבל הרשאת גישה לישות ה</a:t>
            </a:r>
            <a:r>
              <a:rPr lang="en-US" sz="2000" dirty="0"/>
              <a:t>Scientist </a:t>
            </a:r>
            <a:r>
              <a:rPr lang="he-IL" sz="2000" dirty="0"/>
              <a:t>מאבינועם ואליעזר. </a:t>
            </a:r>
          </a:p>
          <a:p>
            <a:pPr marL="0" indent="0">
              <a:buNone/>
            </a:pPr>
            <a:r>
              <a:rPr lang="he-IL" sz="2000" dirty="0"/>
              <a:t>אולם, בתכנון המקורי של הישויות בבעלותנו וכן בבעלות אבינועם ואליעזר לא היו ישויות הקשורות אחת לשנייה. לכן, אנו ניצור טבלה שמקשרת בין מתנדב למדען שקוראים לה </a:t>
            </a:r>
            <a:r>
              <a:rPr lang="en-US" sz="2000" dirty="0"/>
              <a:t>Works</a:t>
            </a:r>
            <a:r>
              <a:rPr lang="he-IL" sz="2000" dirty="0"/>
              <a:t> ,</a:t>
            </a:r>
            <a:r>
              <a:rPr lang="en-US" sz="2000" dirty="0"/>
              <a:t>ID</a:t>
            </a:r>
            <a:r>
              <a:rPr lang="he-IL" sz="2000" dirty="0"/>
              <a:t> </a:t>
            </a:r>
            <a:r>
              <a:rPr lang="en-US" sz="2000" dirty="0"/>
              <a:t> </a:t>
            </a:r>
            <a:r>
              <a:rPr lang="he-IL" sz="2000" dirty="0"/>
              <a:t>של המתנדב יהווה מפתח לטבלה מכיוון שאנחנו רוצים שיהיה לכל מתנדב מדען אחד שהוא יעבוד </a:t>
            </a:r>
            <a:r>
              <a:rPr lang="he-IL" sz="2000" dirty="0" err="1"/>
              <a:t>איתו</a:t>
            </a:r>
            <a:r>
              <a:rPr lang="he-IL" sz="2000" dirty="0"/>
              <a:t>. </a:t>
            </a:r>
          </a:p>
          <a:p>
            <a:pPr marL="0" indent="0">
              <a:buNone/>
            </a:pPr>
            <a:r>
              <a:rPr lang="he-IL" sz="2000" dirty="0"/>
              <a:t>סכמת</a:t>
            </a:r>
            <a:r>
              <a:rPr lang="en-US" sz="2000" dirty="0"/>
              <a:t>Works  </a:t>
            </a:r>
            <a:r>
              <a:rPr lang="he-IL" sz="2000" dirty="0"/>
              <a:t>:</a:t>
            </a:r>
          </a:p>
          <a:p>
            <a:pPr marL="0" indent="0">
              <a:buNone/>
            </a:pPr>
            <a:r>
              <a:rPr lang="en-US" sz="2000" dirty="0" err="1"/>
              <a:t>IDVolunteer</a:t>
            </a:r>
            <a:r>
              <a:rPr lang="en-US" sz="2000" dirty="0"/>
              <a:t> </a:t>
            </a:r>
            <a:r>
              <a:rPr lang="he-IL" sz="2000" dirty="0"/>
              <a:t> -ת"ז של מתנדב. </a:t>
            </a:r>
          </a:p>
          <a:p>
            <a:pPr marL="0" indent="0">
              <a:buNone/>
            </a:pPr>
            <a:r>
              <a:rPr lang="he-IL" sz="2000" dirty="0"/>
              <a:t> </a:t>
            </a:r>
            <a:r>
              <a:rPr lang="en-US" sz="2000" dirty="0" err="1"/>
              <a:t>IDScientist</a:t>
            </a:r>
            <a:r>
              <a:rPr lang="he-IL" sz="2000" dirty="0"/>
              <a:t> -ת"ז של מדען.</a:t>
            </a:r>
          </a:p>
          <a:p>
            <a:pPr marL="0" indent="0">
              <a:buNone/>
            </a:pPr>
            <a:r>
              <a:rPr lang="he-IL" sz="2000" dirty="0"/>
              <a:t>על מנת שנוכל ליצור ולאכלס סכמה שעושה </a:t>
            </a:r>
            <a:r>
              <a:rPr lang="en-US" sz="2000" dirty="0"/>
              <a:t>REFERENCE </a:t>
            </a:r>
            <a:r>
              <a:rPr lang="he-IL" sz="2000" dirty="0"/>
              <a:t> לסכמה ה </a:t>
            </a:r>
            <a:r>
              <a:rPr lang="en-US" sz="2000" dirty="0"/>
              <a:t>Scientist </a:t>
            </a:r>
            <a:r>
              <a:rPr lang="he-IL" sz="2000" dirty="0"/>
              <a:t>שקיבלנו מאבינועם ואליעזר נצטרך מהם הרשאות </a:t>
            </a:r>
            <a:r>
              <a:rPr lang="en-US" sz="2000" dirty="0"/>
              <a:t>reference </a:t>
            </a:r>
            <a:r>
              <a:rPr lang="he-IL" sz="2000" dirty="0"/>
              <a:t>. ההרשאות:</a:t>
            </a:r>
            <a:endParaRPr lang="en-IL" sz="2000" dirty="0"/>
          </a:p>
        </p:txBody>
      </p:sp>
      <p:pic>
        <p:nvPicPr>
          <p:cNvPr id="5" name="תמונה 4">
            <a:extLst>
              <a:ext uri="{FF2B5EF4-FFF2-40B4-BE49-F238E27FC236}">
                <a16:creationId xmlns:a16="http://schemas.microsoft.com/office/drawing/2014/main" id="{70334BC1-6745-41BB-80AC-33C16F2E5CA4}"/>
              </a:ext>
            </a:extLst>
          </p:cNvPr>
          <p:cNvPicPr>
            <a:picLocks noChangeAspect="1"/>
          </p:cNvPicPr>
          <p:nvPr/>
        </p:nvPicPr>
        <p:blipFill>
          <a:blip r:embed="rId2"/>
          <a:stretch>
            <a:fillRect/>
          </a:stretch>
        </p:blipFill>
        <p:spPr>
          <a:xfrm>
            <a:off x="1073066" y="5642712"/>
            <a:ext cx="4742943" cy="936893"/>
          </a:xfrm>
          <a:prstGeom prst="rect">
            <a:avLst/>
          </a:prstGeom>
        </p:spPr>
      </p:pic>
      <p:pic>
        <p:nvPicPr>
          <p:cNvPr id="6" name="תמונה 5">
            <a:extLst>
              <a:ext uri="{FF2B5EF4-FFF2-40B4-BE49-F238E27FC236}">
                <a16:creationId xmlns:a16="http://schemas.microsoft.com/office/drawing/2014/main" id="{9628960D-385C-4EF1-8BAC-7A4BCA4A2291}"/>
              </a:ext>
            </a:extLst>
          </p:cNvPr>
          <p:cNvPicPr>
            <a:picLocks noChangeAspect="1"/>
          </p:cNvPicPr>
          <p:nvPr/>
        </p:nvPicPr>
        <p:blipFill>
          <a:blip r:embed="rId3"/>
          <a:stretch>
            <a:fillRect/>
          </a:stretch>
        </p:blipFill>
        <p:spPr>
          <a:xfrm>
            <a:off x="5816009" y="5559159"/>
            <a:ext cx="5305369" cy="1020447"/>
          </a:xfrm>
          <a:prstGeom prst="rect">
            <a:avLst/>
          </a:prstGeom>
        </p:spPr>
      </p:pic>
    </p:spTree>
    <p:extLst>
      <p:ext uri="{BB962C8B-B14F-4D97-AF65-F5344CB8AC3E}">
        <p14:creationId xmlns:p14="http://schemas.microsoft.com/office/powerpoint/2010/main" val="172366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932FC7-6CC0-4FC0-8BEF-72D966B5E2E8}"/>
              </a:ext>
            </a:extLst>
          </p:cNvPr>
          <p:cNvSpPr>
            <a:spLocks noGrp="1"/>
          </p:cNvSpPr>
          <p:nvPr>
            <p:ph type="title"/>
          </p:nvPr>
        </p:nvSpPr>
        <p:spPr/>
        <p:txBody>
          <a:bodyPr>
            <a:normAutofit/>
          </a:bodyPr>
          <a:lstStyle/>
          <a:p>
            <a:pPr algn="ctr"/>
            <a:r>
              <a:rPr lang="he-IL" sz="7200" b="1" u="sng" dirty="0"/>
              <a:t>אינטגרציה</a:t>
            </a:r>
            <a:endParaRPr lang="en-IL" sz="7200" b="1" u="sng" dirty="0"/>
          </a:p>
        </p:txBody>
      </p:sp>
      <p:sp>
        <p:nvSpPr>
          <p:cNvPr id="3" name="מציין מיקום תוכן 2">
            <a:extLst>
              <a:ext uri="{FF2B5EF4-FFF2-40B4-BE49-F238E27FC236}">
                <a16:creationId xmlns:a16="http://schemas.microsoft.com/office/drawing/2014/main" id="{5F24E677-10D9-4166-ACBA-AB2BDC3A833F}"/>
              </a:ext>
            </a:extLst>
          </p:cNvPr>
          <p:cNvSpPr>
            <a:spLocks noGrp="1"/>
          </p:cNvSpPr>
          <p:nvPr>
            <p:ph idx="1"/>
          </p:nvPr>
        </p:nvSpPr>
        <p:spPr>
          <a:xfrm>
            <a:off x="838200" y="1825625"/>
            <a:ext cx="10515600" cy="1512998"/>
          </a:xfrm>
        </p:spPr>
        <p:txBody>
          <a:bodyPr>
            <a:normAutofit/>
          </a:bodyPr>
          <a:lstStyle/>
          <a:p>
            <a:pPr marL="0" indent="0">
              <a:buNone/>
            </a:pPr>
            <a:r>
              <a:rPr lang="he-IL" sz="2000" dirty="0"/>
              <a:t>דוגמא לאינטגרציה:</a:t>
            </a:r>
          </a:p>
          <a:p>
            <a:pPr marL="0" indent="0">
              <a:buNone/>
            </a:pPr>
            <a:endParaRPr lang="he-IL" sz="2000" dirty="0"/>
          </a:p>
          <a:p>
            <a:pPr marL="0" indent="0">
              <a:buNone/>
            </a:pPr>
            <a:r>
              <a:rPr lang="he-IL" sz="2000" dirty="0"/>
              <a:t>על מנת לפקח על מספר המתנדבים שיש לכל מדען ולחלק אותם באופן הגיוני ניצור שאילתא שתחזיר לנו את כמות המתנדבים שיש לכל מדען. </a:t>
            </a:r>
            <a:endParaRPr lang="en-IL" sz="3200" dirty="0"/>
          </a:p>
        </p:txBody>
      </p:sp>
      <p:pic>
        <p:nvPicPr>
          <p:cNvPr id="4" name="תמונה 3">
            <a:extLst>
              <a:ext uri="{FF2B5EF4-FFF2-40B4-BE49-F238E27FC236}">
                <a16:creationId xmlns:a16="http://schemas.microsoft.com/office/drawing/2014/main" id="{4426D4A1-B227-468A-955B-1FC6FFDB307F}"/>
              </a:ext>
            </a:extLst>
          </p:cNvPr>
          <p:cNvPicPr>
            <a:picLocks noChangeAspect="1"/>
          </p:cNvPicPr>
          <p:nvPr/>
        </p:nvPicPr>
        <p:blipFill>
          <a:blip r:embed="rId2"/>
          <a:stretch>
            <a:fillRect/>
          </a:stretch>
        </p:blipFill>
        <p:spPr>
          <a:xfrm>
            <a:off x="838200" y="2902116"/>
            <a:ext cx="2879558" cy="3787123"/>
          </a:xfrm>
          <a:prstGeom prst="rect">
            <a:avLst/>
          </a:prstGeom>
        </p:spPr>
      </p:pic>
      <p:pic>
        <p:nvPicPr>
          <p:cNvPr id="7" name="תמונה 6">
            <a:extLst>
              <a:ext uri="{FF2B5EF4-FFF2-40B4-BE49-F238E27FC236}">
                <a16:creationId xmlns:a16="http://schemas.microsoft.com/office/drawing/2014/main" id="{03AB91C0-5FB4-4B85-B4A0-4916EB8D7A82}"/>
              </a:ext>
            </a:extLst>
          </p:cNvPr>
          <p:cNvPicPr>
            <a:picLocks noChangeAspect="1"/>
          </p:cNvPicPr>
          <p:nvPr/>
        </p:nvPicPr>
        <p:blipFill>
          <a:blip r:embed="rId3"/>
          <a:stretch>
            <a:fillRect/>
          </a:stretch>
        </p:blipFill>
        <p:spPr>
          <a:xfrm>
            <a:off x="4209528" y="3824502"/>
            <a:ext cx="7144272" cy="1942349"/>
          </a:xfrm>
          <a:prstGeom prst="rect">
            <a:avLst/>
          </a:prstGeom>
        </p:spPr>
      </p:pic>
    </p:spTree>
    <p:extLst>
      <p:ext uri="{BB962C8B-B14F-4D97-AF65-F5344CB8AC3E}">
        <p14:creationId xmlns:p14="http://schemas.microsoft.com/office/powerpoint/2010/main" val="164156014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670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ערכת נושא Office</vt:lpstr>
      <vt:lpstr>מיני-פרויקט בבסיסי נתונים בנושא תפקוד בתי חולים בעתות חירום</vt:lpstr>
      <vt:lpstr>ישויות</vt:lpstr>
      <vt:lpstr>איכלוס</vt:lpstr>
      <vt:lpstr>איכלוס</vt:lpstr>
      <vt:lpstr>שאילתות עיקריות</vt:lpstr>
      <vt:lpstr>שאילתות עיקריות</vt:lpstr>
      <vt:lpstr>אינדקסים</vt:lpstr>
      <vt:lpstr>אינטגרציה</vt:lpstr>
      <vt:lpstr>אינטגרציה</vt:lpstr>
      <vt:lpstr>תרשימים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reuven larionov</dc:creator>
  <cp:lastModifiedBy>ilank770@gmail.com</cp:lastModifiedBy>
  <cp:revision>11</cp:revision>
  <dcterms:created xsi:type="dcterms:W3CDTF">2020-08-21T13:05:49Z</dcterms:created>
  <dcterms:modified xsi:type="dcterms:W3CDTF">2020-08-30T07:49:46Z</dcterms:modified>
</cp:coreProperties>
</file>