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64" r:id="rId4"/>
    <p:sldId id="271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301" r:id="rId13"/>
    <p:sldId id="302" r:id="rId14"/>
    <p:sldId id="343" r:id="rId15"/>
    <p:sldId id="344" r:id="rId16"/>
    <p:sldId id="345" r:id="rId17"/>
    <p:sldId id="346" r:id="rId18"/>
    <p:sldId id="347" r:id="rId19"/>
    <p:sldId id="266" r:id="rId20"/>
    <p:sldId id="348" r:id="rId21"/>
    <p:sldId id="353" r:id="rId22"/>
    <p:sldId id="349" r:id="rId23"/>
    <p:sldId id="303" r:id="rId24"/>
    <p:sldId id="265" r:id="rId25"/>
    <p:sldId id="304" r:id="rId26"/>
    <p:sldId id="350" r:id="rId27"/>
    <p:sldId id="351" r:id="rId28"/>
    <p:sldId id="355" r:id="rId29"/>
    <p:sldId id="269" r:id="rId30"/>
    <p:sldId id="306" r:id="rId31"/>
    <p:sldId id="308" r:id="rId32"/>
    <p:sldId id="267" r:id="rId33"/>
    <p:sldId id="309" r:id="rId34"/>
    <p:sldId id="307" r:id="rId35"/>
    <p:sldId id="311" r:id="rId36"/>
    <p:sldId id="323" r:id="rId37"/>
    <p:sldId id="324" r:id="rId38"/>
    <p:sldId id="354" r:id="rId39"/>
    <p:sldId id="310" r:id="rId40"/>
    <p:sldId id="315" r:id="rId41"/>
    <p:sldId id="312" r:id="rId42"/>
    <p:sldId id="314" r:id="rId43"/>
    <p:sldId id="313" r:id="rId44"/>
    <p:sldId id="316" r:id="rId45"/>
    <p:sldId id="317" r:id="rId46"/>
    <p:sldId id="318" r:id="rId47"/>
    <p:sldId id="319" r:id="rId48"/>
    <p:sldId id="325" r:id="rId49"/>
    <p:sldId id="320" r:id="rId50"/>
    <p:sldId id="321" r:id="rId51"/>
    <p:sldId id="322" r:id="rId52"/>
    <p:sldId id="326" r:id="rId53"/>
    <p:sldId id="327" r:id="rId54"/>
    <p:sldId id="328" r:id="rId55"/>
    <p:sldId id="329" r:id="rId56"/>
    <p:sldId id="330" r:id="rId57"/>
    <p:sldId id="331" r:id="rId58"/>
    <p:sldId id="336" r:id="rId59"/>
    <p:sldId id="356" r:id="rId60"/>
    <p:sldId id="342" r:id="rId61"/>
    <p:sldId id="332" r:id="rId62"/>
    <p:sldId id="333" r:id="rId63"/>
    <p:sldId id="334" r:id="rId64"/>
    <p:sldId id="340" r:id="rId65"/>
    <p:sldId id="338" r:id="rId66"/>
    <p:sldId id="341" r:id="rId6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03B19FE-D6FA-40A2-9AF6-91EB4A7DB394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C12A9E7-4277-4DCE-A915-E045D16DD3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76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7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4405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16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7479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17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31843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18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4563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19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722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E5171-8FC2-4A4D-99DE-AE60A0C5C0FA}" type="slidenum">
              <a:rPr lang="he-IL" altLang="he-IL"/>
              <a:pPr/>
              <a:t>20</a:t>
            </a:fld>
            <a:endParaRPr lang="es-UY" altLang="he-IL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8129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1030-AA78-4339-BA16-27B6B6799A78}" type="slidenum">
              <a:rPr lang="he-IL" altLang="he-IL"/>
              <a:pPr/>
              <a:t>21</a:t>
            </a:fld>
            <a:endParaRPr lang="es-UY" altLang="he-IL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40766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D27AA-DD0B-4501-B790-04E5086607A2}" type="slidenum">
              <a:rPr lang="he-IL" altLang="he-IL"/>
              <a:pPr/>
              <a:t>22</a:t>
            </a:fld>
            <a:endParaRPr lang="es-UY" altLang="he-IL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00991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1DD8A-4737-42DC-AD0E-EEE48FD86D97}" type="slidenum">
              <a:rPr lang="he-IL" altLang="he-IL"/>
              <a:pPr/>
              <a:t>26</a:t>
            </a:fld>
            <a:endParaRPr lang="es-UY" altLang="he-IL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5883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AA2CE-311C-46B3-81CA-0162F0684186}" type="slidenum">
              <a:rPr lang="he-IL" altLang="he-IL"/>
              <a:pPr/>
              <a:t>27</a:t>
            </a:fld>
            <a:endParaRPr lang="es-UY" altLang="he-IL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47477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0A69E-63BA-4FAD-A98C-1764B88DF107}" type="slidenum">
              <a:rPr lang="he-IL" altLang="he-IL"/>
              <a:pPr/>
              <a:t>28</a:t>
            </a:fld>
            <a:endParaRPr lang="es-UY" altLang="he-IL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522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8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47933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A9E7-4277-4DCE-A915-E045D16DD331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8441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2A9E7-4277-4DCE-A915-E045D16DD331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996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9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329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10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9484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11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14715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12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574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DCD45-5768-4B7A-A331-BCD75089B797}" type="slidenum">
              <a:rPr lang="he-IL" altLang="he-IL"/>
              <a:pPr/>
              <a:t>13</a:t>
            </a:fld>
            <a:endParaRPr lang="es-UY" altLang="he-IL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8327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14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6220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D0220-E5CB-412B-84B7-162E4F4B8B01}" type="slidenum">
              <a:rPr lang="he-IL" altLang="he-IL"/>
              <a:pPr/>
              <a:t>15</a:t>
            </a:fld>
            <a:endParaRPr lang="es-UY" altLang="he-IL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846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b"/>
          <a:lstStyle>
            <a:lvl1pPr algn="ctr" rtl="1">
              <a:defRPr sz="6000"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263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69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extBox 6"/>
          <p:cNvSpPr txBox="1"/>
          <p:nvPr userDrawn="1"/>
        </p:nvSpPr>
        <p:spPr>
          <a:xfrm>
            <a:off x="11423073" y="0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717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2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67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07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38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1432-500C-458D-97A9-B09BD3295A89}" type="datetimeFigureOut">
              <a:rPr lang="he-IL" smtClean="0"/>
              <a:t>י"ד/אייר/תשע"ח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2A6F-9045-4269-8833-2D917B51A4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87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.org.il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תכנות פונקציונלי בשפת </a:t>
            </a:r>
            <a:r>
              <a:rPr lang="en-US" dirty="0"/>
              <a:t>Python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1"/>
            <a:r>
              <a:rPr lang="he-IL" dirty="0"/>
              <a:t>חלק א': הקדמה, טיפוסי נתונים בשפה</a:t>
            </a:r>
          </a:p>
        </p:txBody>
      </p:sp>
    </p:spTree>
    <p:extLst>
      <p:ext uri="{BB962C8B-B14F-4D97-AF65-F5344CB8AC3E}">
        <p14:creationId xmlns:p14="http://schemas.microsoft.com/office/powerpoint/2010/main" val="4710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95D7A7-7742-4A71-BA55-1EC13313C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15" y="1700806"/>
            <a:ext cx="9347123" cy="459782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00AF08D-6054-47D8-8554-B7ED3F155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3140" y="609600"/>
            <a:ext cx="9196998" cy="7311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Python Shell</a:t>
            </a:r>
          </a:p>
        </p:txBody>
      </p:sp>
    </p:spTree>
    <p:extLst>
      <p:ext uri="{BB962C8B-B14F-4D97-AF65-F5344CB8AC3E}">
        <p14:creationId xmlns:p14="http://schemas.microsoft.com/office/powerpoint/2010/main" val="33248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000AF08D-6054-47D8-8554-B7ED3F155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839" y="244015"/>
            <a:ext cx="11281537" cy="7311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Python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0D49F-24C9-447E-960E-719DC37641C1}"/>
              </a:ext>
            </a:extLst>
          </p:cNvPr>
          <p:cNvSpPr/>
          <p:nvPr/>
        </p:nvSpPr>
        <p:spPr>
          <a:xfrm>
            <a:off x="103239" y="2151726"/>
            <a:ext cx="2722890" cy="2554545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>
              <a:spcBef>
                <a:spcPts val="1200"/>
              </a:spcBef>
            </a:pPr>
            <a:r>
              <a:rPr lang="en-US" altLang="he-IL" sz="3200" dirty="0"/>
              <a:t>Results of the computation of expressions are printed on the screen.</a:t>
            </a:r>
            <a:endParaRPr lang="en-US" altLang="he-IL" sz="320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32D176-CC73-4FC0-8730-F9FAD1D5DD30}"/>
              </a:ext>
            </a:extLst>
          </p:cNvPr>
          <p:cNvCxnSpPr>
            <a:cxnSpLocks/>
          </p:cNvCxnSpPr>
          <p:nvPr/>
        </p:nvCxnSpPr>
        <p:spPr>
          <a:xfrm flipH="1">
            <a:off x="2852383" y="2650984"/>
            <a:ext cx="1037229" cy="77801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36AAAE-4607-4BB3-A9DB-749E434EFCC4}"/>
              </a:ext>
            </a:extLst>
          </p:cNvPr>
          <p:cNvCxnSpPr>
            <a:cxnSpLocks/>
          </p:cNvCxnSpPr>
          <p:nvPr/>
        </p:nvCxnSpPr>
        <p:spPr>
          <a:xfrm flipH="1">
            <a:off x="2852382" y="3039992"/>
            <a:ext cx="984725" cy="38900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DCD458-0F92-48F0-8CF4-3D42873F6547}"/>
              </a:ext>
            </a:extLst>
          </p:cNvPr>
          <p:cNvCxnSpPr>
            <a:cxnSpLocks/>
          </p:cNvCxnSpPr>
          <p:nvPr/>
        </p:nvCxnSpPr>
        <p:spPr>
          <a:xfrm flipH="1">
            <a:off x="2852382" y="3429000"/>
            <a:ext cx="1010977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93A89B-4413-47EE-B6AD-3B9CE75CEAC1}"/>
              </a:ext>
            </a:extLst>
          </p:cNvPr>
          <p:cNvCxnSpPr>
            <a:cxnSpLocks/>
          </p:cNvCxnSpPr>
          <p:nvPr/>
        </p:nvCxnSpPr>
        <p:spPr>
          <a:xfrm flipH="1" flipV="1">
            <a:off x="2852383" y="3429000"/>
            <a:ext cx="1011694" cy="37608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51EBA-1A97-4048-A64F-F1107188A42B}"/>
              </a:ext>
            </a:extLst>
          </p:cNvPr>
          <p:cNvCxnSpPr>
            <a:cxnSpLocks/>
          </p:cNvCxnSpPr>
          <p:nvPr/>
        </p:nvCxnSpPr>
        <p:spPr>
          <a:xfrm flipH="1" flipV="1">
            <a:off x="2852382" y="3428999"/>
            <a:ext cx="1011695" cy="74479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7F12991-F6E7-46FB-B909-7DA1E7FF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92" y="1228861"/>
            <a:ext cx="8089508" cy="403931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B9B20C-575E-4C85-BED5-9230A7E3A0E0}"/>
              </a:ext>
            </a:extLst>
          </p:cNvPr>
          <p:cNvCxnSpPr>
            <a:cxnSpLocks/>
          </p:cNvCxnSpPr>
          <p:nvPr/>
        </p:nvCxnSpPr>
        <p:spPr>
          <a:xfrm flipH="1" flipV="1">
            <a:off x="2816942" y="3421626"/>
            <a:ext cx="1052052" cy="118478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FE84F390-FECB-4FFB-8EF5-F098F31753E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482184"/>
            <a:ext cx="11505400" cy="1000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he-IL" b="1" dirty="0">
                <a:solidFill>
                  <a:schemeClr val="accent2"/>
                </a:solidFill>
              </a:rPr>
              <a:t>The Python Shell </a:t>
            </a:r>
            <a:r>
              <a:rPr lang="en-US" altLang="he-IL" dirty="0"/>
              <a:t>is a good place to try out some code, but what we type is not reusable.</a:t>
            </a:r>
          </a:p>
        </p:txBody>
      </p:sp>
    </p:spTree>
    <p:extLst>
      <p:ext uri="{BB962C8B-B14F-4D97-AF65-F5344CB8AC3E}">
        <p14:creationId xmlns:p14="http://schemas.microsoft.com/office/powerpoint/2010/main" val="14628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0CD84-4FC1-481F-802C-C018E4FEB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5" y="1388566"/>
            <a:ext cx="7772400" cy="491812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0CFE8D-AFCA-4F76-A1A8-0E77CA054F0B}"/>
              </a:ext>
            </a:extLst>
          </p:cNvPr>
          <p:cNvSpPr txBox="1">
            <a:spLocks noChangeArrowheads="1"/>
          </p:cNvSpPr>
          <p:nvPr/>
        </p:nvSpPr>
        <p:spPr>
          <a:xfrm>
            <a:off x="160895" y="36684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Editor Window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02AF27-A9F3-4FB3-9707-B2409359BF3B}"/>
              </a:ext>
            </a:extLst>
          </p:cNvPr>
          <p:cNvSpPr txBox="1">
            <a:spLocks noChangeArrowheads="1"/>
          </p:cNvSpPr>
          <p:nvPr/>
        </p:nvSpPr>
        <p:spPr>
          <a:xfrm>
            <a:off x="7964905" y="3449761"/>
            <a:ext cx="3537285" cy="1459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he-IL" dirty="0"/>
              <a:t>The IDLE IDE provides a second window: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he-IL" dirty="0"/>
              <a:t>the</a:t>
            </a:r>
            <a:r>
              <a:rPr lang="en-US" altLang="he-IL" b="1" dirty="0">
                <a:solidFill>
                  <a:schemeClr val="accent2"/>
                </a:solidFill>
              </a:rPr>
              <a:t> Editor window. </a:t>
            </a:r>
            <a:r>
              <a:rPr lang="en-US" altLang="he-IL" dirty="0"/>
              <a:t> </a:t>
            </a:r>
            <a:endParaRPr lang="en-US" altLang="he-IL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5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4372DC-B93B-4F59-ABD8-EB54449B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95" y="1234580"/>
            <a:ext cx="7817622" cy="43888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E3F72C-AB53-4764-B62A-56A962F16EEB}"/>
              </a:ext>
            </a:extLst>
          </p:cNvPr>
          <p:cNvSpPr/>
          <p:nvPr/>
        </p:nvSpPr>
        <p:spPr>
          <a:xfrm>
            <a:off x="7978517" y="2482587"/>
            <a:ext cx="405258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138">
              <a:spcBef>
                <a:spcPts val="1200"/>
              </a:spcBef>
            </a:pPr>
            <a:r>
              <a:rPr lang="en-US" altLang="he-IL" sz="2800" dirty="0"/>
              <a:t>In the </a:t>
            </a:r>
            <a:r>
              <a:rPr lang="en-US" altLang="he-IL" sz="2800" b="1" dirty="0">
                <a:solidFill>
                  <a:srgbClr val="C00000"/>
                </a:solidFill>
              </a:rPr>
              <a:t>Editor Window </a:t>
            </a:r>
            <a:r>
              <a:rPr lang="en-US" altLang="he-IL" sz="2800" dirty="0"/>
              <a:t>we </a:t>
            </a:r>
            <a:r>
              <a:rPr lang="en-US" altLang="he-IL" sz="2800" b="1" dirty="0">
                <a:solidFill>
                  <a:schemeClr val="accent6">
                    <a:lumMod val="75000"/>
                  </a:schemeClr>
                </a:solidFill>
              </a:rPr>
              <a:t>write</a:t>
            </a:r>
            <a:r>
              <a:rPr lang="en-US" altLang="he-IL" sz="2800" dirty="0"/>
              <a:t> (and/or </a:t>
            </a:r>
            <a:r>
              <a:rPr lang="en-US" altLang="he-IL" sz="2800" b="1" dirty="0">
                <a:solidFill>
                  <a:schemeClr val="accent6">
                    <a:lumMod val="75000"/>
                  </a:schemeClr>
                </a:solidFill>
              </a:rPr>
              <a:t>modify</a:t>
            </a:r>
            <a:r>
              <a:rPr lang="en-US" altLang="he-IL" sz="2800" dirty="0"/>
              <a:t>)  the </a:t>
            </a:r>
            <a:r>
              <a:rPr lang="en-US" altLang="he-IL" sz="2800" b="1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  <a:r>
              <a:rPr lang="en-US" altLang="he-IL" sz="2800" dirty="0"/>
              <a:t> that compose our program.</a:t>
            </a:r>
          </a:p>
          <a:p>
            <a:pPr marL="84138">
              <a:spcBef>
                <a:spcPts val="600"/>
              </a:spcBef>
            </a:pPr>
            <a:r>
              <a:rPr lang="en-US" altLang="he-IL" sz="2800" dirty="0"/>
              <a:t>(more on modules, later)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3486A9-B95C-4541-B78C-991669BCDB2B}"/>
              </a:ext>
            </a:extLst>
          </p:cNvPr>
          <p:cNvSpPr txBox="1">
            <a:spLocks noChangeArrowheads="1"/>
          </p:cNvSpPr>
          <p:nvPr/>
        </p:nvSpPr>
        <p:spPr>
          <a:xfrm>
            <a:off x="160895" y="36684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Editor Window</a:t>
            </a:r>
          </a:p>
        </p:txBody>
      </p:sp>
    </p:spTree>
    <p:extLst>
      <p:ext uri="{BB962C8B-B14F-4D97-AF65-F5344CB8AC3E}">
        <p14:creationId xmlns:p14="http://schemas.microsoft.com/office/powerpoint/2010/main" val="389644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761766" y="5011396"/>
            <a:ext cx="842493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he-IL" sz="2600" dirty="0"/>
              <a:t>Elements separated by commas will print in the same line, with a space between them, and a newline character will be printed at the end of the line.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21500-16B5-414F-B035-F734EE0C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2" y="1556792"/>
            <a:ext cx="8296275" cy="32194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0696215-6157-4855-920C-5A71A722C83D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  <a:cs typeface="+mn-cs"/>
              </a:rPr>
              <a:t>A Python Program using the print() function</a:t>
            </a:r>
            <a:endParaRPr lang="he-IL" altLang="he-IL" sz="3600" dirty="0">
              <a:latin typeface="Comic Sans MS" panose="030F0702030302020204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76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84747" y="4549676"/>
            <a:ext cx="116225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400" dirty="0"/>
              <a:t>Before it can be used</a:t>
            </a:r>
            <a:r>
              <a:rPr lang="en-US" altLang="he-I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he-IL" sz="2400" dirty="0"/>
              <a:t>, a program </a:t>
            </a:r>
            <a:r>
              <a:rPr lang="en-US" altLang="he-IL" sz="2400" b="1" i="1" dirty="0"/>
              <a:t>needs to be saved </a:t>
            </a:r>
            <a:r>
              <a:rPr lang="en-US" altLang="he-IL" sz="2400" dirty="0"/>
              <a:t>as a </a:t>
            </a:r>
            <a:r>
              <a:rPr lang="en-US" altLang="he-IL" sz="2400" b="1" dirty="0" err="1">
                <a:solidFill>
                  <a:srgbClr val="C00000"/>
                </a:solidFill>
              </a:rPr>
              <a:t>py</a:t>
            </a:r>
            <a:r>
              <a:rPr lang="en-US" altLang="he-IL" sz="2400" dirty="0"/>
              <a:t> file (actually a </a:t>
            </a:r>
            <a:r>
              <a:rPr lang="en-US" altLang="he-IL" sz="2400" b="1" dirty="0">
                <a:solidFill>
                  <a:schemeClr val="accent6">
                    <a:lumMod val="75000"/>
                  </a:schemeClr>
                </a:solidFill>
              </a:rPr>
              <a:t>module).</a:t>
            </a:r>
          </a:p>
          <a:p>
            <a:r>
              <a:rPr lang="en-US" altLang="he-IL" sz="2400" dirty="0"/>
              <a:t>Only after it is saved, </a:t>
            </a:r>
          </a:p>
          <a:p>
            <a:pPr marL="457200" indent="-457200">
              <a:buFontTx/>
              <a:buChar char="-"/>
            </a:pPr>
            <a:r>
              <a:rPr lang="en-US" altLang="he-IL" sz="2400" dirty="0"/>
              <a:t>it may be </a:t>
            </a:r>
            <a:r>
              <a:rPr lang="en-US" altLang="he-IL" sz="2400" b="1" dirty="0"/>
              <a:t>run</a:t>
            </a:r>
            <a:r>
              <a:rPr lang="en-US" altLang="he-IL" sz="2400" dirty="0"/>
              <a:t>, or </a:t>
            </a:r>
            <a:r>
              <a:rPr lang="en-US" altLang="he-IL" sz="2400" b="1" dirty="0"/>
              <a:t>imported</a:t>
            </a:r>
            <a:r>
              <a:rPr lang="en-US" altLang="he-IL" sz="2400" dirty="0"/>
              <a:t>, by the </a:t>
            </a:r>
            <a:r>
              <a:rPr lang="en-US" altLang="he-IL" sz="2400" b="1" dirty="0"/>
              <a:t>Python Shell</a:t>
            </a:r>
            <a:r>
              <a:rPr lang="en-US" altLang="he-IL" sz="24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altLang="he-IL" sz="2400" dirty="0"/>
              <a:t>It may be </a:t>
            </a:r>
            <a:r>
              <a:rPr lang="en-US" altLang="he-IL" sz="2400" b="1" dirty="0"/>
              <a:t>imported</a:t>
            </a:r>
            <a:r>
              <a:rPr lang="en-US" altLang="he-IL" sz="2400" dirty="0"/>
              <a:t> by </a:t>
            </a:r>
            <a:r>
              <a:rPr lang="en-US" altLang="he-IL" sz="2400" b="1" dirty="0"/>
              <a:t>another module</a:t>
            </a:r>
            <a:r>
              <a:rPr lang="en-US" altLang="he-IL" sz="2400" dirty="0"/>
              <a:t>. </a:t>
            </a:r>
          </a:p>
          <a:p>
            <a:endParaRPr lang="en-US" altLang="he-IL" sz="2400" dirty="0"/>
          </a:p>
          <a:p>
            <a:r>
              <a:rPr lang="en-US" altLang="he-IL" sz="2400" dirty="0"/>
              <a:t>A module is imported using the </a:t>
            </a:r>
            <a:r>
              <a:rPr lang="en-US" altLang="he-IL" sz="2400" b="1" dirty="0">
                <a:solidFill>
                  <a:srgbClr val="C00000"/>
                </a:solidFill>
              </a:rPr>
              <a:t>import</a:t>
            </a:r>
            <a:r>
              <a:rPr lang="en-US" altLang="he-IL" sz="2400" dirty="0"/>
              <a:t> statement).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1FBD4-589C-4679-911E-C16CC779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48" y="1403066"/>
            <a:ext cx="8223441" cy="31801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EE6A937-6FDF-4CCD-A6CB-50CE887536C9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A Python Program using the print() function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5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68B29-3E4F-4F50-AB4C-B60F56B74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50" y="1882108"/>
            <a:ext cx="8577245" cy="3317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E8648E-9E23-412D-BC11-B7646D3BE5DA}"/>
              </a:ext>
            </a:extLst>
          </p:cNvPr>
          <p:cNvSpPr/>
          <p:nvPr/>
        </p:nvSpPr>
        <p:spPr>
          <a:xfrm>
            <a:off x="4393595" y="3424335"/>
            <a:ext cx="5607569" cy="1107996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הבחירה ב-"</a:t>
            </a:r>
            <a:r>
              <a:rPr lang="en-US" altLang="he-IL" sz="2200" dirty="0"/>
              <a:t>Run Module</a:t>
            </a:r>
            <a:r>
              <a:rPr lang="he-IL" altLang="he-IL" sz="2200" dirty="0"/>
              <a:t>" מעבירה את השליטה ל-</a:t>
            </a:r>
            <a:r>
              <a:rPr lang="en-US" altLang="he-IL" sz="2200" dirty="0"/>
              <a:t>Python Shell</a:t>
            </a:r>
            <a:r>
              <a:rPr lang="he-IL" altLang="he-IL" sz="2200" dirty="0"/>
              <a:t>, שטוען ומריץ את המודול שכתבנו ב-</a:t>
            </a:r>
            <a:r>
              <a:rPr lang="en-US" altLang="he-IL" sz="2200" dirty="0"/>
              <a:t>Editor</a:t>
            </a:r>
            <a:r>
              <a:rPr lang="he-IL" altLang="he-IL" sz="2200" dirty="0"/>
              <a:t> (במקרה הזה, התכנית שכתבנו).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EE53E9-4650-457E-8AF2-F40672E8B054}"/>
              </a:ext>
            </a:extLst>
          </p:cNvPr>
          <p:cNvCxnSpPr/>
          <p:nvPr/>
        </p:nvCxnSpPr>
        <p:spPr>
          <a:xfrm>
            <a:off x="4393595" y="2867049"/>
            <a:ext cx="3510116" cy="56195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32F52BBA-2D2F-42CC-AE48-2085F2ACAD71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A Python Program using the print() function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4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AA8621-3A3D-4ABA-9E1E-722ED36B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8" y="1850986"/>
            <a:ext cx="8582250" cy="396044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30F98A9-02DF-4B88-A935-DDB83F520ECF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program is run inside the Python Shell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C0FDD-4E6C-4A25-A50A-422BB63468E8}"/>
              </a:ext>
            </a:extLst>
          </p:cNvPr>
          <p:cNvSpPr/>
          <p:nvPr/>
        </p:nvSpPr>
        <p:spPr>
          <a:xfrm>
            <a:off x="455231" y="4325349"/>
            <a:ext cx="6868227" cy="659567"/>
          </a:xfrm>
          <a:prstGeom prst="rect">
            <a:avLst/>
          </a:prstGeom>
          <a:noFill/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C3ED-903C-4F2B-AE6A-22C36768ECD3}"/>
              </a:ext>
            </a:extLst>
          </p:cNvPr>
          <p:cNvSpPr/>
          <p:nvPr/>
        </p:nvSpPr>
        <p:spPr>
          <a:xfrm>
            <a:off x="9629192" y="4430812"/>
            <a:ext cx="2497321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התכנית רצה תחת ה-</a:t>
            </a:r>
            <a:r>
              <a:rPr lang="en-US" altLang="he-IL" sz="2200" dirty="0"/>
              <a:t>Python Shell</a:t>
            </a:r>
            <a:endParaRPr lang="he-IL" altLang="he-IL" sz="2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0A834-7371-41D6-9D2D-0F39E42766CB}"/>
              </a:ext>
            </a:extLst>
          </p:cNvPr>
          <p:cNvCxnSpPr>
            <a:cxnSpLocks/>
          </p:cNvCxnSpPr>
          <p:nvPr/>
        </p:nvCxnSpPr>
        <p:spPr>
          <a:xfrm>
            <a:off x="7323458" y="4815532"/>
            <a:ext cx="230573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4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883532" y="5721870"/>
            <a:ext cx="8424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/>
              <a:t>Printing in the same line</a:t>
            </a:r>
            <a:r>
              <a:rPr lang="en-US" altLang="he-IL" sz="28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30F76C-088A-492B-8324-3E40478D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22" y="1844824"/>
            <a:ext cx="8732898" cy="338437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5078C57-B606-42DE-B677-F7498F5EEC15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A Python Program using the print() function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8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883532" y="6023655"/>
            <a:ext cx="84249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he-IL" sz="2600" dirty="0"/>
              <a:t>Printing in the same line.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46AEC-7B7A-490F-9751-D9C342E70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91" y="1628800"/>
            <a:ext cx="8806647" cy="410445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FE5CA12-D049-4B14-9111-0D1FC350A3CE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program is run inside the Python Shell</a:t>
            </a:r>
          </a:p>
        </p:txBody>
      </p:sp>
    </p:spTree>
    <p:extLst>
      <p:ext uri="{BB962C8B-B14F-4D97-AF65-F5344CB8AC3E}">
        <p14:creationId xmlns:p14="http://schemas.microsoft.com/office/powerpoint/2010/main" val="120919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כמה מלים על </a:t>
            </a:r>
            <a:r>
              <a:rPr lang="en-US" dirty="0"/>
              <a:t>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9030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שפת </a:t>
            </a:r>
            <a:r>
              <a:rPr lang="en-US" dirty="0"/>
              <a:t>Scripting </a:t>
            </a:r>
            <a:r>
              <a:rPr lang="he-IL" dirty="0"/>
              <a:t> נוחה לשימוש</a:t>
            </a:r>
          </a:p>
          <a:p>
            <a:r>
              <a:rPr lang="he-IL" dirty="0"/>
              <a:t>נוצרה בשנות ה-90 ע"י </a:t>
            </a:r>
            <a:r>
              <a:rPr lang="en-US" dirty="0"/>
              <a:t>Guido Van Rossum</a:t>
            </a:r>
            <a:r>
              <a:rPr lang="he-IL" dirty="0"/>
              <a:t> כפיתוח של שפת </a:t>
            </a:r>
            <a:r>
              <a:rPr lang="en-US" dirty="0"/>
              <a:t>ABC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מאז השתנתה השפה בצורה משמעותית, וגם כיום נמשך הפיתוח ומוכנסים שינויים רבים. </a:t>
            </a:r>
          </a:p>
          <a:p>
            <a:r>
              <a:rPr lang="he-IL" dirty="0"/>
              <a:t>גרסה 3 של </a:t>
            </a:r>
            <a:r>
              <a:rPr lang="he-IL" dirty="0" err="1"/>
              <a:t>פייתון</a:t>
            </a:r>
            <a:r>
              <a:rPr lang="he-IL" dirty="0"/>
              <a:t> (אותה אנו לומדים בקורס) איננה תואמת באופן מלא לגרסאות קודמות.</a:t>
            </a:r>
          </a:p>
          <a:p>
            <a:r>
              <a:rPr lang="he-IL" dirty="0" err="1"/>
              <a:t>פייתון</a:t>
            </a:r>
            <a:r>
              <a:rPr lang="he-IL" dirty="0"/>
              <a:t> פותחה מתוך רצון להגיע לשפה פשוטה ומובנת, נוחה לקריאה וקלה לתחזוקה. לנגד עיניהם של מפתחי השפה, עמדה המטרה לאפשר קוד "יפה", "מפורש" ו"פשוט". </a:t>
            </a:r>
          </a:p>
          <a:p>
            <a:r>
              <a:rPr lang="he-IL" dirty="0"/>
              <a:t>השפה היא </a:t>
            </a:r>
            <a:r>
              <a:rPr lang="en-US" dirty="0"/>
              <a:t>Open Source</a:t>
            </a:r>
            <a:r>
              <a:rPr lang="he-IL" dirty="0"/>
              <a:t>: הקוד פתוח ונגיש לכולם, ולכל אחד מותר לבצע בו שינויים </a:t>
            </a:r>
            <a:r>
              <a:rPr lang="he-IL" dirty="0" err="1"/>
              <a:t>ולהפיצו</a:t>
            </a:r>
            <a:r>
              <a:rPr lang="he-IL" dirty="0"/>
              <a:t> מחדש.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667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124200" y="2911202"/>
            <a:ext cx="5564088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CA" altLang="he-IL" dirty="0"/>
              <a:t># this will be printed</a:t>
            </a:r>
          </a:p>
          <a:p>
            <a:r>
              <a:rPr lang="en-CA" altLang="he-IL" dirty="0"/>
              <a:t>print(‘hello’)</a:t>
            </a:r>
          </a:p>
          <a:p>
            <a:r>
              <a:rPr lang="en-CA" altLang="he-IL" dirty="0"/>
              <a:t>#</a:t>
            </a:r>
          </a:p>
          <a:p>
            <a:r>
              <a:rPr lang="en-CA" altLang="he-IL" dirty="0"/>
              <a:t>print(‘hello’)  # this will be printed</a:t>
            </a:r>
          </a:p>
          <a:p>
            <a:r>
              <a:rPr lang="en-CA" altLang="he-IL" dirty="0"/>
              <a:t>#</a:t>
            </a:r>
          </a:p>
          <a:p>
            <a:r>
              <a:rPr lang="en-CA" altLang="he-IL" dirty="0"/>
              <a:t># this will not be printed</a:t>
            </a:r>
          </a:p>
          <a:p>
            <a:r>
              <a:rPr lang="en-CA" altLang="he-IL" dirty="0"/>
              <a:t># print(‘hello’)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124200" y="2057400"/>
            <a:ext cx="527605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3000" dirty="0"/>
              <a:t>The ‘#’ starts a line comment</a:t>
            </a:r>
            <a:endParaRPr lang="en-CA" altLang="he-IL" sz="3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9CA947-9CB7-4C70-BC50-5B469F151216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Documenting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1038059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1480" y="1423195"/>
            <a:ext cx="7696200" cy="1371600"/>
          </a:xfrm>
        </p:spPr>
        <p:txBody>
          <a:bodyPr/>
          <a:lstStyle/>
          <a:p>
            <a:pPr algn="l" rtl="0"/>
            <a:r>
              <a:rPr lang="en-US" altLang="he-IL" dirty="0"/>
              <a:t>“triple-quote” strings at the beginning of an object</a:t>
            </a:r>
          </a:p>
          <a:p>
            <a:pPr algn="l" rtl="0"/>
            <a:r>
              <a:rPr lang="en-US" altLang="he-IL" dirty="0"/>
              <a:t>Creates the __doc__ variable of the object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6380164" y="37607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he-IL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575561" y="2849482"/>
            <a:ext cx="76962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dirty="0"/>
              <a:t>"""docstring of module"""</a:t>
            </a:r>
          </a:p>
          <a:p>
            <a:endParaRPr lang="en-US" altLang="he-IL" dirty="0"/>
          </a:p>
          <a:p>
            <a:r>
              <a:rPr lang="en-US" altLang="he-IL" dirty="0"/>
              <a:t>class </a:t>
            </a:r>
            <a:r>
              <a:rPr lang="en-US" altLang="he-IL" dirty="0" err="1"/>
              <a:t>myclass</a:t>
            </a:r>
            <a:r>
              <a:rPr lang="en-US" altLang="he-IL" dirty="0"/>
              <a:t> :</a:t>
            </a:r>
          </a:p>
          <a:p>
            <a:r>
              <a:rPr lang="en-US" altLang="he-IL" dirty="0"/>
              <a:t>    """A class that really does nothing but demonstrate docstrings"""</a:t>
            </a:r>
          </a:p>
          <a:p>
            <a:endParaRPr lang="en-US" altLang="he-IL" dirty="0"/>
          </a:p>
          <a:p>
            <a:r>
              <a:rPr lang="en-US" altLang="he-IL" dirty="0"/>
              <a:t>def foo () :</a:t>
            </a:r>
          </a:p>
          <a:p>
            <a:r>
              <a:rPr lang="en-US" altLang="he-IL" dirty="0"/>
              <a:t>        """and a useless method for the same purpose"""</a:t>
            </a:r>
          </a:p>
          <a:p>
            <a:r>
              <a:rPr lang="en-US" altLang="he-IL" dirty="0"/>
              <a:t>        print 'hi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4011F5-7C86-42B3-86D8-6246A2B32B4D}"/>
              </a:ext>
            </a:extLst>
          </p:cNvPr>
          <p:cNvSpPr txBox="1">
            <a:spLocks noChangeArrowheads="1"/>
          </p:cNvSpPr>
          <p:nvPr/>
        </p:nvSpPr>
        <p:spPr>
          <a:xfrm>
            <a:off x="455231" y="196804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Doc</a:t>
            </a:r>
            <a:r>
              <a:rPr lang="en-US" altLang="he-IL" sz="3600" dirty="0">
                <a:latin typeface="Comic Sans MS" panose="030F0702030302020204" pitchFamily="66" charset="0"/>
              </a:rPr>
              <a:t>strings</a:t>
            </a:r>
            <a:endParaRPr lang="en-CA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08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599561" y="1208100"/>
            <a:ext cx="6210931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# input.py</a:t>
            </a:r>
          </a:p>
          <a:p>
            <a:r>
              <a:rPr lang="en-US" altLang="he-IL" dirty="0"/>
              <a:t>#</a:t>
            </a:r>
          </a:p>
          <a:p>
            <a:r>
              <a:rPr lang="en-US" altLang="he-IL" dirty="0"/>
              <a:t>name = input("What's your name? ")</a:t>
            </a:r>
          </a:p>
          <a:p>
            <a:endParaRPr lang="en-US" altLang="he-IL" dirty="0"/>
          </a:p>
          <a:p>
            <a:r>
              <a:rPr lang="en-US" altLang="he-IL" dirty="0"/>
              <a:t>birthyear = </a:t>
            </a:r>
            <a:r>
              <a:rPr lang="en-US" altLang="he-IL" dirty="0" err="1"/>
              <a:t>int</a:t>
            </a:r>
            <a:r>
              <a:rPr lang="en-US" altLang="he-IL" dirty="0"/>
              <a:t>(input("What year were you born? "))</a:t>
            </a:r>
          </a:p>
          <a:p>
            <a:endParaRPr lang="en-US" altLang="he-IL" dirty="0"/>
          </a:p>
          <a:p>
            <a:r>
              <a:rPr lang="en-US" altLang="he-IL" dirty="0"/>
              <a:t>print ("Hi %s! You are %d years old!" % (name, 2018 - birthyear))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7317602" y="1184403"/>
            <a:ext cx="4102213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200" dirty="0"/>
              <a:t>~: python input.py</a:t>
            </a:r>
          </a:p>
          <a:p>
            <a:r>
              <a:rPr lang="en-US" altLang="he-IL" sz="2200" dirty="0"/>
              <a:t>What's your name? Michael</a:t>
            </a:r>
          </a:p>
          <a:p>
            <a:r>
              <a:rPr lang="en-US" altLang="he-IL" sz="2200" dirty="0"/>
              <a:t>What year were you born? 1980</a:t>
            </a:r>
          </a:p>
          <a:p>
            <a:r>
              <a:rPr lang="en-US" altLang="he-IL" sz="2200" dirty="0"/>
              <a:t>Hi Michael! You are  37 years old!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93360-F111-4D64-BD87-F1E872852319}"/>
              </a:ext>
            </a:extLst>
          </p:cNvPr>
          <p:cNvSpPr txBox="1"/>
          <p:nvPr/>
        </p:nvSpPr>
        <p:spPr>
          <a:xfrm>
            <a:off x="7317601" y="2719272"/>
            <a:ext cx="41022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800000"/>
                </a:solidFill>
              </a:rPr>
              <a:t>Running this program at the command prompt of a Linux system.</a:t>
            </a:r>
            <a:endParaRPr lang="he-IL" b="1" dirty="0">
              <a:solidFill>
                <a:srgbClr val="8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95A745-E75E-42E7-8630-B2DBEF754167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A Python Program using the input() function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C2EB62-41CA-4F90-94E4-E607C4C3F94F}"/>
              </a:ext>
            </a:extLst>
          </p:cNvPr>
          <p:cNvSpPr txBox="1">
            <a:spLocks noChangeArrowheads="1"/>
          </p:cNvSpPr>
          <p:nvPr/>
        </p:nvSpPr>
        <p:spPr>
          <a:xfrm>
            <a:off x="710673" y="4196308"/>
            <a:ext cx="10709141" cy="225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b="1" dirty="0">
                <a:solidFill>
                  <a:schemeClr val="accent2"/>
                </a:solidFill>
              </a:rPr>
              <a:t>input</a:t>
            </a:r>
            <a:r>
              <a:rPr lang="en-US" altLang="he-IL" dirty="0"/>
              <a:t>(</a:t>
            </a:r>
            <a:r>
              <a:rPr lang="en-US" altLang="he-IL" i="1" dirty="0"/>
              <a:t>prompt</a:t>
            </a:r>
            <a:r>
              <a:rPr lang="en-US" altLang="he-IL" dirty="0"/>
              <a:t>) returns a line of </a:t>
            </a:r>
            <a:r>
              <a:rPr lang="en-US" altLang="he-IL" i="1" u="sng" dirty="0"/>
              <a:t>user input </a:t>
            </a:r>
            <a:r>
              <a:rPr lang="en-US" altLang="he-IL" dirty="0"/>
              <a:t>as a string.</a:t>
            </a:r>
          </a:p>
          <a:p>
            <a:pPr algn="l" rtl="0"/>
            <a:r>
              <a:rPr lang="en-US" altLang="he-IL" dirty="0"/>
              <a:t>The parameter is used as a prompt to the user.</a:t>
            </a:r>
          </a:p>
          <a:p>
            <a:pPr algn="l" rtl="0"/>
            <a:r>
              <a:rPr lang="en-US" altLang="he-IL" dirty="0"/>
              <a:t>The returned string can be converted by using the conversion methods </a:t>
            </a:r>
            <a:r>
              <a:rPr lang="en-US" altLang="he-IL" b="1" dirty="0">
                <a:solidFill>
                  <a:schemeClr val="accent2"/>
                </a:solidFill>
              </a:rPr>
              <a:t>int</a:t>
            </a:r>
            <a:r>
              <a:rPr lang="en-US" altLang="he-IL" dirty="0"/>
              <a:t>(string), </a:t>
            </a:r>
            <a:r>
              <a:rPr lang="en-US" altLang="he-IL" b="1" dirty="0">
                <a:solidFill>
                  <a:schemeClr val="accent2"/>
                </a:solidFill>
              </a:rPr>
              <a:t>float</a:t>
            </a:r>
            <a:r>
              <a:rPr lang="en-US" altLang="he-IL" dirty="0"/>
              <a:t>(string), etc., and also the more general </a:t>
            </a:r>
            <a:r>
              <a:rPr lang="en-US" altLang="he-IL" b="1" dirty="0">
                <a:solidFill>
                  <a:schemeClr val="accent2"/>
                </a:solidFill>
              </a:rPr>
              <a:t>eval </a:t>
            </a:r>
            <a:r>
              <a:rPr lang="en-US" altLang="he-IL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16213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40" y="51016"/>
            <a:ext cx="10515600" cy="652017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הגדרת פונקציה (ב-</a:t>
            </a:r>
            <a:r>
              <a:rPr lang="en-US" dirty="0"/>
              <a:t>Editor</a:t>
            </a:r>
            <a:r>
              <a:rPr lang="he-IL" dirty="0"/>
              <a:t>) והפעלתה (ב-</a:t>
            </a:r>
            <a:r>
              <a:rPr lang="en-US" dirty="0"/>
              <a:t>Python Shell</a:t>
            </a:r>
            <a:r>
              <a:rPr lang="he-IL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81" y="5316793"/>
            <a:ext cx="1076383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400" dirty="0"/>
              <a:t>השפה היא דינמית (בעלת </a:t>
            </a:r>
            <a:r>
              <a:rPr lang="en-US" sz="2400" dirty="0"/>
              <a:t>dynamic typing</a:t>
            </a:r>
            <a:r>
              <a:rPr lang="he-IL" sz="2400" dirty="0"/>
              <a:t>). </a:t>
            </a:r>
          </a:p>
          <a:p>
            <a:pPr algn="ctr" rtl="1"/>
            <a:r>
              <a:rPr lang="he-IL" sz="2400" dirty="0"/>
              <a:t>לכן, למעשה, פונקציה זו היא פולימורפית – באופן טבעי, היא תעבוד עבור סוגי נתונים שונים.</a:t>
            </a:r>
          </a:p>
          <a:p>
            <a:pPr algn="ctr" rtl="1"/>
            <a:r>
              <a:rPr lang="he-IL" sz="2400" dirty="0"/>
              <a:t>(</a:t>
            </a:r>
            <a:r>
              <a:rPr lang="he-IL" sz="2000" b="1" dirty="0"/>
              <a:t>דוגמאות הרצה בשני השקפים הבאים</a:t>
            </a:r>
            <a:r>
              <a:rPr lang="he-IL" sz="2400" dirty="0"/>
              <a:t>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387CC-32EA-432F-992F-757DA5691D3E}"/>
              </a:ext>
            </a:extLst>
          </p:cNvPr>
          <p:cNvSpPr/>
          <p:nvPr/>
        </p:nvSpPr>
        <p:spPr>
          <a:xfrm>
            <a:off x="1783522" y="896327"/>
            <a:ext cx="7888406" cy="523220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en-US" altLang="he-IL" sz="2800" b="1" dirty="0"/>
              <a:t>def</a:t>
            </a:r>
            <a:r>
              <a:rPr lang="he-IL" altLang="he-IL" sz="2800" b="1" dirty="0"/>
              <a:t> </a:t>
            </a:r>
            <a:r>
              <a:rPr lang="he-IL" altLang="he-IL" sz="2800" dirty="0"/>
              <a:t>– הפקודה להגדרת פונקציה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23B325-2DC7-4ADD-BB3A-497855E0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13" y="1743885"/>
            <a:ext cx="9541623" cy="3358987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68209B4A-971A-4C09-8EA7-BBA38FB332E9}"/>
              </a:ext>
            </a:extLst>
          </p:cNvPr>
          <p:cNvGrpSpPr/>
          <p:nvPr/>
        </p:nvGrpSpPr>
        <p:grpSpPr>
          <a:xfrm>
            <a:off x="3862018" y="2893821"/>
            <a:ext cx="6636518" cy="430887"/>
            <a:chOff x="3862018" y="2893821"/>
            <a:chExt cx="6636518" cy="4308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51DC35-B403-437E-BFB9-6A21267D5472}"/>
                </a:ext>
              </a:extLst>
            </p:cNvPr>
            <p:cNvSpPr/>
            <p:nvPr/>
          </p:nvSpPr>
          <p:spPr>
            <a:xfrm>
              <a:off x="8533258" y="2893821"/>
              <a:ext cx="1965278" cy="430887"/>
            </a:xfrm>
            <a:prstGeom prst="rect">
              <a:avLst/>
            </a:prstGeom>
            <a:solidFill>
              <a:srgbClr val="FFFF00">
                <a:alpha val="0"/>
              </a:srgb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שם הפונקציה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33468D-ED6F-4E7B-86E1-4A9D73DA86BA}"/>
                </a:ext>
              </a:extLst>
            </p:cNvPr>
            <p:cNvSpPr/>
            <p:nvPr/>
          </p:nvSpPr>
          <p:spPr>
            <a:xfrm>
              <a:off x="3862018" y="2893821"/>
              <a:ext cx="4671240" cy="430887"/>
            </a:xfrm>
            <a:prstGeom prst="rect">
              <a:avLst/>
            </a:prstGeom>
            <a:solidFill>
              <a:srgbClr val="FFFF00">
                <a:alpha val="0"/>
              </a:srgb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רשימת ארגומנטים (שיכולה להיות ריקה)</a:t>
              </a:r>
            </a:p>
          </p:txBody>
        </p: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0336857-ED13-4D01-949B-6BF07AD1CE8D}"/>
              </a:ext>
            </a:extLst>
          </p:cNvPr>
          <p:cNvSpPr/>
          <p:nvPr/>
        </p:nvSpPr>
        <p:spPr>
          <a:xfrm rot="16200000">
            <a:off x="1504355" y="2541881"/>
            <a:ext cx="430887" cy="463069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A409DF0-32C4-48FE-BA82-FE3974ADC116}"/>
              </a:ext>
            </a:extLst>
          </p:cNvPr>
          <p:cNvSpPr/>
          <p:nvPr/>
        </p:nvSpPr>
        <p:spPr>
          <a:xfrm rot="16200000">
            <a:off x="2176055" y="2580148"/>
            <a:ext cx="300740" cy="463070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4997D3-6F10-4649-9C4F-0D6474EAC7BC}"/>
              </a:ext>
            </a:extLst>
          </p:cNvPr>
          <p:cNvCxnSpPr>
            <a:cxnSpLocks/>
            <a:stCxn id="25" idx="0"/>
          </p:cNvCxnSpPr>
          <p:nvPr/>
        </p:nvCxnSpPr>
        <p:spPr>
          <a:xfrm rot="16200000" flipV="1">
            <a:off x="5389238" y="-1232839"/>
            <a:ext cx="430887" cy="7822433"/>
          </a:xfrm>
          <a:prstGeom prst="bentConnector2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8A87789-3AB6-4F51-A203-A4A97A049BFF}"/>
              </a:ext>
            </a:extLst>
          </p:cNvPr>
          <p:cNvCxnSpPr>
            <a:stCxn id="26" idx="0"/>
          </p:cNvCxnSpPr>
          <p:nvPr/>
        </p:nvCxnSpPr>
        <p:spPr>
          <a:xfrm rot="16200000" flipV="1">
            <a:off x="4090954" y="787136"/>
            <a:ext cx="335850" cy="3877519"/>
          </a:xfrm>
          <a:prstGeom prst="bentConnector2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9DCAF3D1-6FA6-4F2D-B8A5-CD66DCA6A65C}"/>
              </a:ext>
            </a:extLst>
          </p:cNvPr>
          <p:cNvSpPr/>
          <p:nvPr/>
        </p:nvSpPr>
        <p:spPr>
          <a:xfrm>
            <a:off x="2533500" y="3218159"/>
            <a:ext cx="321418" cy="814303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D9AA0-2F13-42D6-91CE-0F162BDED2CC}"/>
              </a:ext>
            </a:extLst>
          </p:cNvPr>
          <p:cNvSpPr/>
          <p:nvPr/>
        </p:nvSpPr>
        <p:spPr>
          <a:xfrm>
            <a:off x="2949892" y="3455653"/>
            <a:ext cx="3423612" cy="430887"/>
          </a:xfrm>
          <a:prstGeom prst="rect">
            <a:avLst/>
          </a:prstGeom>
          <a:solidFill>
            <a:srgbClr val="FFFF00">
              <a:alpha val="0"/>
            </a:srgb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גוף הפונקציה (</a:t>
            </a:r>
            <a:r>
              <a:rPr lang="he-IL" altLang="he-IL" sz="2200" dirty="0" err="1"/>
              <a:t>באינדנטציה</a:t>
            </a:r>
            <a:r>
              <a:rPr lang="he-IL" altLang="he-IL" sz="2200" dirty="0"/>
              <a:t>!!)</a:t>
            </a:r>
          </a:p>
        </p:txBody>
      </p:sp>
    </p:spTree>
    <p:extLst>
      <p:ext uri="{BB962C8B-B14F-4D97-AF65-F5344CB8AC3E}">
        <p14:creationId xmlns:p14="http://schemas.microsoft.com/office/powerpoint/2010/main" val="227191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40" y="51016"/>
            <a:ext cx="10515600" cy="652017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הגדרת פונקציה (ב-</a:t>
            </a:r>
            <a:r>
              <a:rPr lang="en-US" dirty="0"/>
              <a:t>Editor</a:t>
            </a:r>
            <a:r>
              <a:rPr lang="he-IL" dirty="0"/>
              <a:t>) והפעלתה (ב-</a:t>
            </a:r>
            <a:r>
              <a:rPr lang="en-US" dirty="0"/>
              <a:t>Python Shell</a:t>
            </a:r>
            <a:r>
              <a:rPr lang="he-IL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0689-8719-42CE-9396-1113EE5B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009649"/>
            <a:ext cx="9073441" cy="55533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DBB38-9E58-4915-AA41-9EE5CA75FB41}"/>
              </a:ext>
            </a:extLst>
          </p:cNvPr>
          <p:cNvCxnSpPr>
            <a:cxnSpLocks/>
          </p:cNvCxnSpPr>
          <p:nvPr/>
        </p:nvCxnSpPr>
        <p:spPr>
          <a:xfrm>
            <a:off x="4232787" y="2109019"/>
            <a:ext cx="131457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40" y="51016"/>
            <a:ext cx="10515600" cy="652017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הגדרת פונקציה (ב-</a:t>
            </a:r>
            <a:r>
              <a:rPr lang="en-US" dirty="0"/>
              <a:t>Editor</a:t>
            </a:r>
            <a:r>
              <a:rPr lang="he-IL" dirty="0"/>
              <a:t>) והפעלתה (ב-</a:t>
            </a:r>
            <a:r>
              <a:rPr lang="en-US" dirty="0"/>
              <a:t>Python Shell</a:t>
            </a:r>
            <a:r>
              <a:rPr lang="he-IL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B3DCD-3EB7-4B00-B3FF-4EEC84A8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6" y="1489231"/>
            <a:ext cx="11830087" cy="49767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7C6BA3-5424-422A-A578-97D9AF950F33}"/>
              </a:ext>
            </a:extLst>
          </p:cNvPr>
          <p:cNvSpPr/>
          <p:nvPr/>
        </p:nvSpPr>
        <p:spPr>
          <a:xfrm>
            <a:off x="180957" y="834522"/>
            <a:ext cx="11830086" cy="523220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800" dirty="0"/>
              <a:t>הפעלת הפונקציה </a:t>
            </a:r>
            <a:r>
              <a:rPr lang="en-US" altLang="he-IL" sz="2800" dirty="0" err="1"/>
              <a:t>mymax</a:t>
            </a:r>
            <a:r>
              <a:rPr lang="he-IL" altLang="he-IL" sz="2800" dirty="0"/>
              <a:t> עם פרמטרים בעלי טיפוסי נתונים שונים</a:t>
            </a:r>
          </a:p>
        </p:txBody>
      </p:sp>
    </p:spTree>
    <p:extLst>
      <p:ext uri="{BB962C8B-B14F-4D97-AF65-F5344CB8AC3E}">
        <p14:creationId xmlns:p14="http://schemas.microsoft.com/office/powerpoint/2010/main" val="5070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0200" y="2421572"/>
            <a:ext cx="7330440" cy="2014855"/>
          </a:xfrm>
        </p:spPr>
        <p:txBody>
          <a:bodyPr/>
          <a:lstStyle/>
          <a:p>
            <a:pPr algn="l" rtl="0"/>
            <a:r>
              <a:rPr lang="en-US" altLang="he-IL" dirty="0"/>
              <a:t>The highest level structure of Python programs</a:t>
            </a:r>
          </a:p>
          <a:p>
            <a:pPr algn="l" rtl="0"/>
            <a:r>
              <a:rPr lang="en-US" altLang="he-IL" dirty="0"/>
              <a:t>Each </a:t>
            </a:r>
            <a:r>
              <a:rPr lang="en-US" altLang="he-IL" b="1" dirty="0" err="1"/>
              <a:t>py</a:t>
            </a:r>
            <a:r>
              <a:rPr lang="en-US" altLang="he-IL" dirty="0"/>
              <a:t> file is a module</a:t>
            </a:r>
          </a:p>
          <a:p>
            <a:pPr algn="l" rtl="0"/>
            <a:r>
              <a:rPr lang="en-US" altLang="he-IL" dirty="0"/>
              <a:t>Each module defines its own namespace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DEC7F1-B3F1-4B2F-A1BC-B67479227034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Modules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26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4507"/>
              </p:ext>
            </p:extLst>
          </p:nvPr>
        </p:nvGraphicFramePr>
        <p:xfrm>
          <a:off x="465003" y="1559560"/>
          <a:ext cx="11281536" cy="4097338"/>
        </p:xfrm>
        <a:graphic>
          <a:graphicData uri="http://schemas.openxmlformats.org/drawingml/2006/table">
            <a:tbl>
              <a:tblPr/>
              <a:tblGrid>
                <a:gridCol w="4940117">
                  <a:extLst>
                    <a:ext uri="{9D8B030D-6E8A-4147-A177-3AD203B41FA5}">
                      <a16:colId xmlns:a16="http://schemas.microsoft.com/office/drawing/2014/main" val="2734266818"/>
                    </a:ext>
                  </a:extLst>
                </a:gridCol>
                <a:gridCol w="6341419">
                  <a:extLst>
                    <a:ext uri="{9D8B030D-6E8A-4147-A177-3AD203B41FA5}">
                      <a16:colId xmlns:a16="http://schemas.microsoft.com/office/drawing/2014/main" val="3409088433"/>
                    </a:ext>
                  </a:extLst>
                </a:gridCol>
              </a:tblGrid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import </a:t>
                      </a:r>
                      <a:r>
                        <a:rPr kumimoji="0" lang="en-US" altLang="he-IL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endParaRPr kumimoji="0" lang="en-US" altLang="he-IL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Brings all elements of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in, but each element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elem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defined in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must be referred to as 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mymodule.elem</a:t>
                      </a:r>
                      <a:endParaRPr kumimoji="0" lang="en-US" altLang="he-IL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097365"/>
                  </a:ext>
                </a:extLst>
              </a:tr>
              <a:tr h="135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from mymodule import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Imports </a:t>
                      </a:r>
                      <a:r>
                        <a:rPr kumimoji="0" lang="en-US" alt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from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r>
                        <a:rPr kumimoji="0" lang="en-US" alt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right into the current  namespace, and must be referred </a:t>
                      </a:r>
                      <a:r>
                        <a:rPr kumimoji="0" lang="en-US" altLang="he-IL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without 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 module name prefix.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232574"/>
                  </a:ext>
                </a:extLst>
              </a:tr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from mymodule import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Imports all elements of </a:t>
                      </a:r>
                      <a:r>
                        <a:rPr kumimoji="0" lang="en-US" altLang="he-IL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mymodule</a:t>
                      </a:r>
                      <a:r>
                        <a:rPr kumimoji="0" lang="en-US" alt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into the current namespace.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5731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62E1E9A5-7A96-4568-B606-AF9F0A26E801}"/>
              </a:ext>
            </a:extLst>
          </p:cNvPr>
          <p:cNvSpPr txBox="1">
            <a:spLocks noChangeArrowheads="1"/>
          </p:cNvSpPr>
          <p:nvPr/>
        </p:nvSpPr>
        <p:spPr>
          <a:xfrm>
            <a:off x="465002" y="247326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Modules: the import statement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2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756" y="980727"/>
            <a:ext cx="11776405" cy="1012965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 rtl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he-IL" sz="2000" b="1" dirty="0"/>
              <a:t>import </a:t>
            </a:r>
            <a:r>
              <a:rPr lang="en-US" altLang="he-IL" sz="2000" b="1" dirty="0" err="1"/>
              <a:t>myscripts</a:t>
            </a:r>
            <a:r>
              <a:rPr lang="en-US" altLang="he-IL" sz="2000" b="1" dirty="0"/>
              <a:t> 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he-IL" sz="2000" dirty="0"/>
              <a:t>will find the module file </a:t>
            </a:r>
            <a:r>
              <a:rPr lang="en-US" altLang="he-IL" sz="2000" b="1" dirty="0"/>
              <a:t>myscripts.py </a:t>
            </a:r>
            <a:r>
              <a:rPr lang="en-US" altLang="he-IL" sz="2000" dirty="0"/>
              <a:t>if it is in one of the directories whose names are in the global list  </a:t>
            </a:r>
            <a:r>
              <a:rPr lang="en-US" altLang="he-IL" sz="2000" b="1" dirty="0" err="1">
                <a:solidFill>
                  <a:schemeClr val="accent2"/>
                </a:solidFill>
              </a:rPr>
              <a:t>sys.path</a:t>
            </a:r>
            <a:r>
              <a:rPr lang="en-US" altLang="he-IL" sz="2000" dirty="0"/>
              <a:t>.</a:t>
            </a:r>
          </a:p>
          <a:p>
            <a:pPr marL="0" indent="0" algn="l" rtl="0">
              <a:buNone/>
            </a:pPr>
            <a:endParaRPr lang="en-US" altLang="he-IL" sz="2000" dirty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824459" y="3014951"/>
            <a:ext cx="10627833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import sys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sys.path</a:t>
            </a:r>
            <a:endParaRPr lang="en-US" altLang="he-IL" sz="2000" dirty="0"/>
          </a:p>
          <a:p>
            <a:r>
              <a:rPr lang="en-US" altLang="he-IL" sz="2000" dirty="0"/>
              <a:t>['C:\\Python36\\Lib\\</a:t>
            </a:r>
            <a:r>
              <a:rPr lang="en-US" altLang="he-IL" sz="2000" dirty="0" err="1"/>
              <a:t>idlelib</a:t>
            </a:r>
            <a:r>
              <a:rPr lang="en-US" altLang="he-IL" sz="2000" dirty="0"/>
              <a:t>', 'C:\\WINDOWS\\system32\\python36.zip', 'C:\\Python36\\DLLs', 'C:\\Python36\\lib', 'C:\\Python36\\lib\\plat-win', 'C:\\Python36\\lib\\lib-</a:t>
            </a:r>
            <a:r>
              <a:rPr lang="en-US" altLang="he-IL" sz="2000" dirty="0" err="1"/>
              <a:t>tk</a:t>
            </a:r>
            <a:r>
              <a:rPr lang="en-US" altLang="he-IL" sz="2000" dirty="0"/>
              <a:t>', 'C:\\Python36', 'C:\\Python36\\lib\\site-packages']</a:t>
            </a:r>
          </a:p>
          <a:p>
            <a:r>
              <a:rPr lang="en-US" altLang="he-IL" sz="2000" dirty="0"/>
              <a:t>&gt;&gt;&gt; import </a:t>
            </a:r>
            <a:r>
              <a:rPr lang="en-US" altLang="he-IL" sz="2000" dirty="0" err="1"/>
              <a:t>myscripts</a:t>
            </a:r>
            <a:endParaRPr lang="en-US" altLang="he-IL" sz="2000" dirty="0"/>
          </a:p>
          <a:p>
            <a:r>
              <a:rPr lang="en-US" altLang="he-IL" sz="20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  File "&lt;pyshell#2&gt;", line 1, in &lt;module&gt;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    import myscripts.py</a:t>
            </a:r>
          </a:p>
          <a:p>
            <a:r>
              <a:rPr lang="en-US" altLang="he-IL" sz="2000" dirty="0" err="1">
                <a:solidFill>
                  <a:srgbClr val="FF0000"/>
                </a:solidFill>
              </a:rPr>
              <a:t>ModuleNotFoundError</a:t>
            </a:r>
            <a:r>
              <a:rPr lang="en-US" altLang="he-IL" sz="2000" dirty="0">
                <a:solidFill>
                  <a:srgbClr val="FF0000"/>
                </a:solidFill>
              </a:rPr>
              <a:t>: No module named ‘myscripts.py’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315F0-45AC-472D-A3D4-A404DFCC303E}"/>
              </a:ext>
            </a:extLst>
          </p:cNvPr>
          <p:cNvSpPr/>
          <p:nvPr/>
        </p:nvSpPr>
        <p:spPr>
          <a:xfrm>
            <a:off x="164892" y="2008683"/>
            <a:ext cx="11782269" cy="75405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-US" altLang="he-IL" b="1" dirty="0"/>
              <a:t>PYTHONPATH</a:t>
            </a:r>
            <a:r>
              <a:rPr lang="en-US" altLang="he-IL" dirty="0"/>
              <a:t> </a:t>
            </a:r>
          </a:p>
          <a:p>
            <a:r>
              <a:rPr lang="en-US" altLang="he-IL" dirty="0"/>
              <a:t>If this </a:t>
            </a:r>
            <a:r>
              <a:rPr lang="en-US" altLang="he-IL" b="1" dirty="0">
                <a:solidFill>
                  <a:schemeClr val="accent2">
                    <a:lumMod val="75000"/>
                  </a:schemeClr>
                </a:solidFill>
              </a:rPr>
              <a:t>OS environment variable </a:t>
            </a:r>
            <a:r>
              <a:rPr lang="en-US" altLang="he-IL" dirty="0"/>
              <a:t>exists, all its contents are automatically appended to </a:t>
            </a:r>
            <a:r>
              <a:rPr lang="en-US" altLang="he-IL" sz="2000" b="1" dirty="0" err="1">
                <a:solidFill>
                  <a:schemeClr val="accent2"/>
                </a:solidFill>
              </a:rPr>
              <a:t>sys.path</a:t>
            </a:r>
            <a:r>
              <a:rPr lang="en-US" altLang="he-IL" dirty="0"/>
              <a:t>, when Python is started.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C2EA50-DB25-4D2F-9189-43B1034A7F5A}"/>
              </a:ext>
            </a:extLst>
          </p:cNvPr>
          <p:cNvSpPr txBox="1">
            <a:spLocks noChangeArrowheads="1"/>
          </p:cNvSpPr>
          <p:nvPr/>
        </p:nvSpPr>
        <p:spPr>
          <a:xfrm>
            <a:off x="170756" y="137963"/>
            <a:ext cx="11281537" cy="731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 algn="ctr">
              <a:spcBef>
                <a:spcPts val="1200"/>
              </a:spcBef>
              <a:spcAft>
                <a:spcPts val="1200"/>
              </a:spcAft>
            </a:pPr>
            <a:r>
              <a:rPr lang="en-US" altLang="he-IL" sz="3600" dirty="0">
                <a:latin typeface="Comic Sans MS" panose="030F0702030302020204" pitchFamily="66" charset="0"/>
              </a:rPr>
              <a:t>Modules: the import statement</a:t>
            </a:r>
            <a:endParaRPr lang="he-IL" altLang="he-IL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15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033EA-BD06-4E1A-B3D0-376B38C21D78}"/>
              </a:ext>
            </a:extLst>
          </p:cNvPr>
          <p:cNvSpPr/>
          <p:nvPr/>
        </p:nvSpPr>
        <p:spPr>
          <a:xfrm>
            <a:off x="6389099" y="931150"/>
            <a:ext cx="5621944" cy="4355038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800" dirty="0"/>
              <a:t>ב-</a:t>
            </a:r>
            <a:r>
              <a:rPr lang="en-US" altLang="he-IL" sz="2800" dirty="0"/>
              <a:t>Python</a:t>
            </a:r>
            <a:r>
              <a:rPr lang="he-IL" altLang="he-IL" sz="2800" dirty="0"/>
              <a:t>, </a:t>
            </a:r>
            <a:r>
              <a:rPr lang="he-IL" altLang="he-IL" sz="2800" u="sng" dirty="0"/>
              <a:t>כל דבר </a:t>
            </a:r>
            <a:r>
              <a:rPr lang="he-IL" altLang="he-IL" sz="2800" dirty="0"/>
              <a:t>הוא </a:t>
            </a:r>
            <a:r>
              <a:rPr lang="he-IL" altLang="he-IL" sz="2800" u="sng" dirty="0"/>
              <a:t>ערך</a:t>
            </a:r>
            <a:r>
              <a:rPr lang="he-IL" altLang="he-IL" sz="2800" dirty="0"/>
              <a:t> (אובייקט):</a:t>
            </a:r>
          </a:p>
          <a:p>
            <a:pPr marL="84138" algn="r" rtl="1">
              <a:spcBef>
                <a:spcPts val="300"/>
              </a:spcBef>
              <a:spcAft>
                <a:spcPts val="300"/>
              </a:spcAft>
            </a:pPr>
            <a:r>
              <a:rPr lang="he-IL" altLang="he-IL" sz="2800" b="1" dirty="0">
                <a:solidFill>
                  <a:srgbClr val="002060"/>
                </a:solidFill>
              </a:rPr>
              <a:t>ערכים בעלי טיפוסי נתונים בסיסיים, הבנויים בשפה:</a:t>
            </a:r>
          </a:p>
          <a:p>
            <a:pPr marL="84138" algn="r" rtl="1"/>
            <a:r>
              <a:rPr lang="he-IL" altLang="he-IL" sz="2800" dirty="0"/>
              <a:t>- </a:t>
            </a:r>
            <a:r>
              <a:rPr lang="en-US" altLang="he-IL" sz="2800" b="1" dirty="0">
                <a:solidFill>
                  <a:srgbClr val="C00000"/>
                </a:solidFill>
              </a:rPr>
              <a:t>bool</a:t>
            </a:r>
            <a:r>
              <a:rPr lang="he-IL" altLang="he-IL" sz="2800" dirty="0"/>
              <a:t> </a:t>
            </a:r>
          </a:p>
          <a:p>
            <a:pPr marL="84138" algn="r" rtl="1"/>
            <a:r>
              <a:rPr lang="he-IL" altLang="he-IL" sz="2800" dirty="0"/>
              <a:t>  </a:t>
            </a:r>
            <a:r>
              <a:rPr lang="en-US" altLang="he-IL" sz="2800" dirty="0"/>
              <a:t>True</a:t>
            </a:r>
            <a:r>
              <a:rPr lang="he-IL" altLang="he-IL" sz="2800" dirty="0"/>
              <a:t>, </a:t>
            </a:r>
            <a:r>
              <a:rPr lang="en-US" altLang="he-IL" sz="2800" dirty="0"/>
              <a:t>False</a:t>
            </a:r>
            <a:r>
              <a:rPr lang="he-IL" altLang="he-IL" sz="2800" dirty="0"/>
              <a:t> </a:t>
            </a:r>
          </a:p>
          <a:p>
            <a:pPr marL="84138" algn="r" rtl="1">
              <a:spcBef>
                <a:spcPts val="300"/>
              </a:spcBef>
              <a:spcAft>
                <a:spcPts val="300"/>
              </a:spcAft>
            </a:pPr>
            <a:r>
              <a:rPr lang="he-IL" altLang="he-IL" sz="2800" dirty="0"/>
              <a:t>- </a:t>
            </a:r>
            <a:r>
              <a:rPr lang="en-US" altLang="he-IL" sz="2800" b="1" dirty="0" err="1">
                <a:solidFill>
                  <a:srgbClr val="C00000"/>
                </a:solidFill>
              </a:rPr>
              <a:t>NoneType</a:t>
            </a:r>
            <a:endParaRPr lang="he-IL" altLang="he-IL" sz="2800" dirty="0"/>
          </a:p>
          <a:p>
            <a:pPr marL="84138" algn="r" rtl="1">
              <a:spcBef>
                <a:spcPts val="300"/>
              </a:spcBef>
              <a:spcAft>
                <a:spcPts val="300"/>
              </a:spcAft>
            </a:pPr>
            <a:r>
              <a:rPr lang="he-IL" altLang="he-IL" sz="2800" dirty="0"/>
              <a:t>  </a:t>
            </a:r>
            <a:r>
              <a:rPr lang="en-US" altLang="he-IL" sz="2800" dirty="0"/>
              <a:t>None</a:t>
            </a:r>
            <a:endParaRPr lang="he-IL" altLang="he-IL" sz="2800" dirty="0"/>
          </a:p>
          <a:p>
            <a:pPr marL="84138" algn="r" rtl="1"/>
            <a:r>
              <a:rPr lang="he-IL" altLang="he-IL" sz="2800" dirty="0"/>
              <a:t>- טיפוסים מספריים:</a:t>
            </a:r>
          </a:p>
          <a:p>
            <a:pPr marL="84138" algn="r" rtl="1"/>
            <a:r>
              <a:rPr lang="he-IL" altLang="he-IL" sz="2800" b="1" dirty="0"/>
              <a:t>  </a:t>
            </a:r>
            <a:r>
              <a:rPr lang="en-US" altLang="he-IL" sz="2800" b="1" dirty="0" err="1">
                <a:solidFill>
                  <a:srgbClr val="C00000"/>
                </a:solidFill>
              </a:rPr>
              <a:t>int</a:t>
            </a:r>
            <a:r>
              <a:rPr lang="en-US" altLang="he-IL" sz="2800" b="1" dirty="0">
                <a:solidFill>
                  <a:srgbClr val="C00000"/>
                </a:solidFill>
              </a:rPr>
              <a:t>, long, float, complex</a:t>
            </a:r>
            <a:endParaRPr lang="he-IL" altLang="he-IL" sz="2800" b="1" dirty="0">
              <a:solidFill>
                <a:srgbClr val="C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ערכים ב-</a:t>
            </a:r>
            <a:r>
              <a:rPr lang="en-US" dirty="0"/>
              <a:t>Python</a:t>
            </a:r>
            <a:endParaRPr lang="he-IL" dirty="0"/>
          </a:p>
        </p:txBody>
      </p:sp>
      <p:graphicFrame>
        <p:nvGraphicFramePr>
          <p:cNvPr id="12" name="אובייקט 8">
            <a:extLst>
              <a:ext uri="{FF2B5EF4-FFF2-40B4-BE49-F238E27FC236}">
                <a16:creationId xmlns:a16="http://schemas.microsoft.com/office/drawing/2014/main" id="{72061358-7D15-4ACB-926E-65819A5AE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35656"/>
              </p:ext>
            </p:extLst>
          </p:nvPr>
        </p:nvGraphicFramePr>
        <p:xfrm>
          <a:off x="180957" y="1063886"/>
          <a:ext cx="6208142" cy="364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Picture" r:id="rId3" imgW="3724979" imgH="2121592" progId="PhotoDraw.Document.2">
                  <p:embed/>
                </p:oleObj>
              </mc:Choice>
              <mc:Fallback>
                <p:oleObj name="Picture" r:id="rId3" imgW="3724979" imgH="2121592" progId="PhotoDraw.Document.2">
                  <p:embed/>
                  <p:pic>
                    <p:nvPicPr>
                      <p:cNvPr id="9" name="אובייקט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57" y="1063886"/>
                        <a:ext cx="6208142" cy="364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85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שפת </a:t>
            </a:r>
            <a:r>
              <a:rPr lang="en-US" dirty="0"/>
              <a:t>Python</a:t>
            </a:r>
            <a:r>
              <a:rPr lang="he-IL" dirty="0"/>
              <a:t> היא שפת </a:t>
            </a:r>
            <a:r>
              <a:rPr lang="en-US" dirty="0"/>
              <a:t>Scripting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אין בה צורך בהידור  </a:t>
            </a:r>
            <a:r>
              <a:rPr lang="en-US" dirty="0"/>
              <a:t>Compilation </a:t>
            </a:r>
            <a:r>
              <a:rPr lang="he-IL" dirty="0"/>
              <a:t> וקישור </a:t>
            </a:r>
            <a:r>
              <a:rPr lang="en-US" dirty="0"/>
              <a:t>Linkage </a:t>
            </a:r>
            <a:r>
              <a:rPr lang="he-IL" dirty="0"/>
              <a:t> של תכניות. </a:t>
            </a:r>
          </a:p>
          <a:p>
            <a:r>
              <a:rPr lang="he-IL" dirty="0"/>
              <a:t>ב- </a:t>
            </a:r>
            <a:r>
              <a:rPr lang="en-US" dirty="0"/>
              <a:t>Python </a:t>
            </a:r>
            <a:r>
              <a:rPr lang="he-IL" dirty="0"/>
              <a:t> פשוט כותבים ומריצים. </a:t>
            </a:r>
          </a:p>
          <a:p>
            <a:r>
              <a:rPr lang="he-IL" dirty="0"/>
              <a:t>כל סביבת עבודה של </a:t>
            </a:r>
            <a:r>
              <a:rPr lang="en-US" dirty="0"/>
              <a:t>Python </a:t>
            </a:r>
            <a:r>
              <a:rPr lang="he-IL" dirty="0"/>
              <a:t> מגיעה עם </a:t>
            </a:r>
            <a:r>
              <a:rPr lang="en-US" dirty="0"/>
              <a:t>Interpreter </a:t>
            </a:r>
            <a:r>
              <a:rPr lang="he-IL" dirty="0"/>
              <a:t> שמאפשר כתיבה ישירה של פקודות אליו, אפילו בלי צורך לכתוב תכנית. </a:t>
            </a:r>
          </a:p>
          <a:p>
            <a:r>
              <a:rPr lang="he-IL" dirty="0"/>
              <a:t>בצורה כזו מאוד נוח להתנסות בשפה, לבצע במהירות חישובים (עוד תכונה חזקה של </a:t>
            </a:r>
            <a:r>
              <a:rPr lang="en-US" dirty="0"/>
              <a:t>Python </a:t>
            </a:r>
            <a:r>
              <a:rPr lang="he-IL" dirty="0"/>
              <a:t>) ולבדוק דברים קטנים במהירות, בלי הצורך לכתוב תכנית שלמה.</a:t>
            </a:r>
          </a:p>
        </p:txBody>
      </p:sp>
    </p:spTree>
    <p:extLst>
      <p:ext uri="{BB962C8B-B14F-4D97-AF65-F5344CB8AC3E}">
        <p14:creationId xmlns:p14="http://schemas.microsoft.com/office/powerpoint/2010/main" val="3748555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ערכים ב-</a:t>
            </a:r>
            <a:r>
              <a:rPr lang="en-US" dirty="0"/>
              <a:t>Python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033EA-BD06-4E1A-B3D0-376B38C21D78}"/>
              </a:ext>
            </a:extLst>
          </p:cNvPr>
          <p:cNvSpPr/>
          <p:nvPr/>
        </p:nvSpPr>
        <p:spPr>
          <a:xfrm>
            <a:off x="4929938" y="1443155"/>
            <a:ext cx="7081105" cy="4277774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>
              <a:spcBef>
                <a:spcPts val="300"/>
              </a:spcBef>
              <a:spcAft>
                <a:spcPts val="300"/>
              </a:spcAft>
            </a:pPr>
            <a:r>
              <a:rPr lang="he-IL" altLang="he-IL" sz="2600" b="1" dirty="0">
                <a:solidFill>
                  <a:srgbClr val="002060"/>
                </a:solidFill>
              </a:rPr>
              <a:t>ערכים בעלי טיפוסי נתונים מורכבים, הבנויים בשפה</a:t>
            </a:r>
          </a:p>
          <a:p>
            <a:pPr marL="84138" algn="r" rtl="1"/>
            <a:r>
              <a:rPr lang="he-IL" altLang="he-IL" sz="2800" dirty="0"/>
              <a:t>- </a:t>
            </a:r>
            <a:r>
              <a:rPr lang="en-US" altLang="he-IL" sz="2800" b="1" dirty="0"/>
              <a:t>immutable data</a:t>
            </a:r>
          </a:p>
          <a:p>
            <a:pPr marL="84138" algn="r" rtl="1"/>
            <a:r>
              <a:rPr lang="he-IL" altLang="he-IL" sz="2800" dirty="0"/>
              <a:t>   </a:t>
            </a:r>
            <a:r>
              <a:rPr lang="en-US" altLang="he-IL" sz="2800" b="1" dirty="0" err="1">
                <a:solidFill>
                  <a:srgbClr val="C00000"/>
                </a:solidFill>
              </a:rPr>
              <a:t>str</a:t>
            </a:r>
            <a:r>
              <a:rPr lang="he-IL" altLang="he-IL" sz="2800" dirty="0"/>
              <a:t> (מחרוזת</a:t>
            </a:r>
            <a:r>
              <a:rPr lang="en-US" altLang="he-IL" sz="2800" dirty="0"/>
              <a:t>(</a:t>
            </a:r>
            <a:endParaRPr lang="he-IL" altLang="he-IL" sz="2800" dirty="0"/>
          </a:p>
          <a:p>
            <a:pPr marL="84138" algn="r" rtl="1"/>
            <a:r>
              <a:rPr lang="he-IL" altLang="he-IL" sz="2800" dirty="0"/>
              <a:t>   </a:t>
            </a:r>
            <a:r>
              <a:rPr lang="en-US" altLang="he-IL" sz="2800" b="1" dirty="0">
                <a:solidFill>
                  <a:srgbClr val="C00000"/>
                </a:solidFill>
              </a:rPr>
              <a:t>tuple</a:t>
            </a:r>
            <a:r>
              <a:rPr lang="he-IL" altLang="he-IL" sz="2800" dirty="0"/>
              <a:t> (רשומה)</a:t>
            </a:r>
          </a:p>
          <a:p>
            <a:pPr marL="84138" algn="r" rtl="1"/>
            <a:r>
              <a:rPr lang="he-IL" altLang="he-IL" sz="2800" dirty="0"/>
              <a:t>- </a:t>
            </a:r>
            <a:r>
              <a:rPr lang="en-US" altLang="he-IL" sz="2800" b="1" dirty="0"/>
              <a:t>mutable data</a:t>
            </a:r>
            <a:endParaRPr lang="he-IL" altLang="he-IL" sz="2800" b="1" dirty="0"/>
          </a:p>
          <a:p>
            <a:pPr marL="84138" algn="r" rtl="1"/>
            <a:r>
              <a:rPr lang="he-IL" altLang="he-IL" sz="2800" b="1" dirty="0"/>
              <a:t>  </a:t>
            </a:r>
            <a:r>
              <a:rPr lang="en-US" altLang="he-IL" sz="2800" b="1" dirty="0">
                <a:solidFill>
                  <a:srgbClr val="C00000"/>
                </a:solidFill>
              </a:rPr>
              <a:t>list</a:t>
            </a:r>
            <a:r>
              <a:rPr lang="he-IL" altLang="he-IL" sz="2800" dirty="0"/>
              <a:t> (רשימה)</a:t>
            </a:r>
          </a:p>
          <a:p>
            <a:pPr marL="84138" algn="r" rtl="1"/>
            <a:r>
              <a:rPr lang="he-IL" altLang="he-IL" sz="2800" dirty="0"/>
              <a:t>  </a:t>
            </a:r>
            <a:r>
              <a:rPr lang="en-US" altLang="he-IL" sz="2800" b="1" dirty="0">
                <a:solidFill>
                  <a:srgbClr val="C00000"/>
                </a:solidFill>
              </a:rPr>
              <a:t>dictionary</a:t>
            </a:r>
            <a:r>
              <a:rPr lang="he-IL" altLang="he-IL" sz="2800" dirty="0"/>
              <a:t> (מילון)</a:t>
            </a:r>
          </a:p>
          <a:p>
            <a:pPr marL="84138" algn="r" rtl="1"/>
            <a:r>
              <a:rPr lang="he-IL" altLang="he-IL" sz="2800" dirty="0"/>
              <a:t>  </a:t>
            </a:r>
            <a:r>
              <a:rPr lang="en-US" altLang="he-IL" sz="2800" b="1" dirty="0">
                <a:solidFill>
                  <a:srgbClr val="C00000"/>
                </a:solidFill>
              </a:rPr>
              <a:t>set</a:t>
            </a:r>
            <a:r>
              <a:rPr lang="he-IL" altLang="he-IL" sz="2800" dirty="0"/>
              <a:t> (קבוצה)</a:t>
            </a:r>
          </a:p>
          <a:p>
            <a:pPr marL="84138" algn="r" rtl="1">
              <a:lnSpc>
                <a:spcPct val="150000"/>
              </a:lnSpc>
              <a:spcBef>
                <a:spcPts val="800"/>
              </a:spcBef>
            </a:pPr>
            <a:r>
              <a:rPr lang="he-IL" altLang="he-IL" sz="2800" dirty="0"/>
              <a:t>באופן כללי, מדובר ב </a:t>
            </a:r>
            <a:r>
              <a:rPr lang="en-US" altLang="he-IL" sz="2800" b="1" dirty="0"/>
              <a:t>built-in </a:t>
            </a:r>
            <a:r>
              <a:rPr lang="en-US" altLang="he-IL" sz="2800" b="1" dirty="0" err="1"/>
              <a:t>iterables</a:t>
            </a:r>
            <a:endParaRPr lang="he-IL" altLang="he-IL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DBE26B-AA99-4456-84E6-735FDE6A768B}"/>
              </a:ext>
            </a:extLst>
          </p:cNvPr>
          <p:cNvSpPr/>
          <p:nvPr/>
        </p:nvSpPr>
        <p:spPr>
          <a:xfrm>
            <a:off x="180957" y="1443155"/>
            <a:ext cx="4748981" cy="4290598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/>
            <a:r>
              <a:rPr lang="he-IL" altLang="he-IL" sz="2600" b="1" dirty="0">
                <a:solidFill>
                  <a:srgbClr val="002060"/>
                </a:solidFill>
              </a:rPr>
              <a:t>פונקציות (ומתודות) הן ערכים </a:t>
            </a:r>
            <a:endParaRPr lang="en-US" altLang="he-IL" sz="2600" b="1" dirty="0">
              <a:solidFill>
                <a:srgbClr val="002060"/>
              </a:solidFill>
            </a:endParaRPr>
          </a:p>
          <a:p>
            <a:pPr marL="84138" algn="r" rtl="1"/>
            <a:r>
              <a:rPr lang="he-IL" altLang="he-IL" sz="2800" dirty="0"/>
              <a:t> </a:t>
            </a:r>
            <a:r>
              <a:rPr lang="he-IL" altLang="he-IL" sz="2400" dirty="0"/>
              <a:t>טיפוסי הנתונים:</a:t>
            </a:r>
          </a:p>
          <a:p>
            <a:pPr marL="84138" algn="r" rtl="1"/>
            <a:r>
              <a:rPr lang="en-US" altLang="he-IL" sz="2400" b="1" dirty="0" err="1">
                <a:solidFill>
                  <a:srgbClr val="C00000"/>
                </a:solidFill>
              </a:rPr>
              <a:t>BuiltinFunctionType</a:t>
            </a:r>
            <a:r>
              <a:rPr lang="en-US" altLang="he-IL" sz="2400" b="1" dirty="0">
                <a:solidFill>
                  <a:srgbClr val="C00000"/>
                </a:solidFill>
              </a:rPr>
              <a:t>  </a:t>
            </a:r>
            <a:endParaRPr lang="he-IL" altLang="he-IL" sz="2400" dirty="0">
              <a:solidFill>
                <a:srgbClr val="C00000"/>
              </a:solidFill>
            </a:endParaRPr>
          </a:p>
          <a:p>
            <a:pPr marL="84138" algn="r" rtl="1"/>
            <a:r>
              <a:rPr lang="he-IL" altLang="he-IL" sz="2400" dirty="0">
                <a:solidFill>
                  <a:srgbClr val="C00000"/>
                </a:solidFill>
              </a:rPr>
              <a:t>  </a:t>
            </a:r>
            <a:r>
              <a:rPr lang="en-US" altLang="he-IL" sz="2400" b="1" dirty="0" err="1">
                <a:solidFill>
                  <a:srgbClr val="C00000"/>
                </a:solidFill>
              </a:rPr>
              <a:t>FunctionType</a:t>
            </a:r>
            <a:r>
              <a:rPr lang="he-IL" altLang="he-IL" sz="2400" b="1" dirty="0">
                <a:solidFill>
                  <a:srgbClr val="C00000"/>
                </a:solidFill>
              </a:rPr>
              <a:t>, </a:t>
            </a:r>
            <a:r>
              <a:rPr lang="en-US" altLang="he-IL" sz="2400" b="1" dirty="0" err="1">
                <a:solidFill>
                  <a:srgbClr val="C00000"/>
                </a:solidFill>
              </a:rPr>
              <a:t>LambdaType</a:t>
            </a:r>
            <a:endParaRPr lang="en-US" altLang="he-IL" sz="2400" b="1" dirty="0">
              <a:solidFill>
                <a:srgbClr val="C00000"/>
              </a:solidFill>
            </a:endParaRPr>
          </a:p>
          <a:p>
            <a:pPr marL="84138" algn="r" rtl="1"/>
            <a:r>
              <a:rPr lang="he-IL" altLang="he-IL" sz="2400" b="1" dirty="0">
                <a:solidFill>
                  <a:srgbClr val="C00000"/>
                </a:solidFill>
              </a:rPr>
              <a:t>  </a:t>
            </a:r>
            <a:r>
              <a:rPr lang="en-US" altLang="he-IL" sz="2400" b="1" dirty="0" err="1">
                <a:solidFill>
                  <a:srgbClr val="C00000"/>
                </a:solidFill>
              </a:rPr>
              <a:t>BuiltinMethodType</a:t>
            </a:r>
            <a:r>
              <a:rPr lang="he-IL" altLang="he-IL" sz="2400" b="1" dirty="0">
                <a:solidFill>
                  <a:srgbClr val="C00000"/>
                </a:solidFill>
              </a:rPr>
              <a:t>, </a:t>
            </a:r>
            <a:r>
              <a:rPr lang="en-US" altLang="he-IL" sz="2400" b="1" dirty="0" err="1">
                <a:solidFill>
                  <a:srgbClr val="C00000"/>
                </a:solidFill>
              </a:rPr>
              <a:t>MethodType</a:t>
            </a:r>
            <a:endParaRPr lang="he-IL" altLang="he-IL" sz="2400" b="1" dirty="0">
              <a:solidFill>
                <a:srgbClr val="C00000"/>
              </a:solidFill>
            </a:endParaRPr>
          </a:p>
          <a:p>
            <a:pPr marL="84138" algn="r" rtl="1"/>
            <a:r>
              <a:rPr lang="he-IL" altLang="he-IL" sz="2600" b="1" dirty="0">
                <a:solidFill>
                  <a:srgbClr val="002060"/>
                </a:solidFill>
              </a:rPr>
              <a:t>מחלקות הן ערכים</a:t>
            </a:r>
          </a:p>
          <a:p>
            <a:pPr marL="84138" algn="r" rtl="1"/>
            <a:r>
              <a:rPr lang="he-IL" altLang="he-IL" sz="2800" dirty="0"/>
              <a:t>  </a:t>
            </a:r>
            <a:r>
              <a:rPr lang="he-IL" altLang="he-IL" sz="2400" dirty="0"/>
              <a:t>טיפוס הנתונים: </a:t>
            </a:r>
            <a:r>
              <a:rPr lang="en-US" altLang="he-IL" sz="2400" dirty="0"/>
              <a:t> </a:t>
            </a:r>
            <a:r>
              <a:rPr lang="en-US" altLang="he-IL" sz="2400" b="1" dirty="0">
                <a:solidFill>
                  <a:srgbClr val="C00000"/>
                </a:solidFill>
              </a:rPr>
              <a:t>type</a:t>
            </a:r>
            <a:endParaRPr lang="he-IL" altLang="he-IL" sz="2400" b="1" dirty="0">
              <a:solidFill>
                <a:srgbClr val="C00000"/>
              </a:solidFill>
            </a:endParaRPr>
          </a:p>
          <a:p>
            <a:pPr marL="84138" algn="r" rtl="1">
              <a:lnSpc>
                <a:spcPct val="150000"/>
              </a:lnSpc>
              <a:spcBef>
                <a:spcPts val="1000"/>
              </a:spcBef>
            </a:pPr>
            <a:r>
              <a:rPr lang="he-IL" altLang="he-IL" sz="2400" dirty="0"/>
              <a:t>באופן כללי, מדובר ב </a:t>
            </a:r>
            <a:r>
              <a:rPr lang="en-US" altLang="he-IL" sz="2400" b="1" dirty="0" err="1"/>
              <a:t>callables</a:t>
            </a:r>
            <a:endParaRPr lang="he-IL" altLang="he-IL" sz="2400" b="1" dirty="0"/>
          </a:p>
          <a:p>
            <a:pPr marL="84138" algn="r" rtl="1">
              <a:lnSpc>
                <a:spcPct val="150000"/>
              </a:lnSpc>
              <a:spcBef>
                <a:spcPts val="1200"/>
              </a:spcBef>
            </a:pPr>
            <a:endParaRPr lang="he-IL" altLang="he-IL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2E08B-6177-491F-9468-203B4591F991}"/>
              </a:ext>
            </a:extLst>
          </p:cNvPr>
          <p:cNvSpPr/>
          <p:nvPr/>
        </p:nvSpPr>
        <p:spPr>
          <a:xfrm>
            <a:off x="180957" y="919935"/>
            <a:ext cx="11830086" cy="523220"/>
          </a:xfrm>
          <a:prstGeom prst="rect">
            <a:avLst/>
          </a:prstGeom>
          <a:noFill/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800" dirty="0"/>
              <a:t>ב-</a:t>
            </a:r>
            <a:r>
              <a:rPr lang="en-US" altLang="he-IL" sz="2800" dirty="0"/>
              <a:t>Python</a:t>
            </a:r>
            <a:r>
              <a:rPr lang="he-IL" altLang="he-IL" sz="2800" dirty="0"/>
              <a:t>, </a:t>
            </a:r>
            <a:r>
              <a:rPr lang="he-IL" altLang="he-IL" sz="2800" u="sng" dirty="0"/>
              <a:t>כל דבר </a:t>
            </a:r>
            <a:r>
              <a:rPr lang="he-IL" altLang="he-IL" sz="2800" dirty="0"/>
              <a:t>הוא </a:t>
            </a:r>
            <a:r>
              <a:rPr lang="he-IL" altLang="he-IL" sz="2800" u="sng" dirty="0"/>
              <a:t>ערך</a:t>
            </a:r>
            <a:r>
              <a:rPr lang="he-IL" altLang="he-IL" sz="2800" dirty="0"/>
              <a:t> (אובייקט)</a:t>
            </a:r>
          </a:p>
        </p:txBody>
      </p:sp>
    </p:spTree>
    <p:extLst>
      <p:ext uri="{BB962C8B-B14F-4D97-AF65-F5344CB8AC3E}">
        <p14:creationId xmlns:p14="http://schemas.microsoft.com/office/powerpoint/2010/main" val="2938997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6981" y="937894"/>
            <a:ext cx="11813458" cy="540391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he-IL" sz="6500" b="1" dirty="0">
                <a:solidFill>
                  <a:srgbClr val="0070C0"/>
                </a:solidFill>
              </a:rPr>
              <a:t>משתנה</a:t>
            </a:r>
            <a:r>
              <a:rPr lang="he-IL" sz="6500" dirty="0"/>
              <a:t> הוא </a:t>
            </a:r>
            <a:r>
              <a:rPr lang="he-IL" sz="6500" u="sng" dirty="0"/>
              <a:t>קישור </a:t>
            </a:r>
            <a:r>
              <a:rPr lang="en-US" sz="6500" u="sng" dirty="0"/>
              <a:t>(</a:t>
            </a:r>
            <a:r>
              <a:rPr lang="en-US" sz="6500" b="1" u="sng" dirty="0">
                <a:solidFill>
                  <a:srgbClr val="C00000"/>
                </a:solidFill>
              </a:rPr>
              <a:t>reference</a:t>
            </a:r>
            <a:r>
              <a:rPr lang="en-US" sz="6500" u="sng" dirty="0"/>
              <a:t>)</a:t>
            </a:r>
            <a:r>
              <a:rPr lang="he-IL" sz="6500" dirty="0"/>
              <a:t> בין </a:t>
            </a:r>
            <a:r>
              <a:rPr lang="he-IL" sz="6500" b="1" dirty="0">
                <a:solidFill>
                  <a:srgbClr val="0070C0"/>
                </a:solidFill>
              </a:rPr>
              <a:t>שם</a:t>
            </a:r>
            <a:r>
              <a:rPr lang="he-IL" sz="6500" dirty="0"/>
              <a:t> ל</a:t>
            </a:r>
            <a:r>
              <a:rPr lang="he-IL" sz="6500" b="1" dirty="0">
                <a:solidFill>
                  <a:srgbClr val="0070C0"/>
                </a:solidFill>
              </a:rPr>
              <a:t>אובייקט</a:t>
            </a:r>
            <a:r>
              <a:rPr lang="he-IL" sz="6500" dirty="0"/>
              <a:t>.</a:t>
            </a:r>
          </a:p>
          <a:p>
            <a:r>
              <a:rPr lang="he-IL" sz="6500" dirty="0">
                <a:solidFill>
                  <a:srgbClr val="0070C0"/>
                </a:solidFill>
              </a:rPr>
              <a:t>שם כלשהו</a:t>
            </a:r>
            <a:r>
              <a:rPr lang="he-IL" sz="6500" dirty="0"/>
              <a:t>, </a:t>
            </a:r>
            <a:r>
              <a:rPr lang="he-IL" sz="6500" dirty="0">
                <a:solidFill>
                  <a:schemeClr val="accent6">
                    <a:lumMod val="75000"/>
                  </a:schemeClr>
                </a:solidFill>
              </a:rPr>
              <a:t>לפני ביצוע הקישור</a:t>
            </a:r>
            <a:r>
              <a:rPr lang="he-IL" sz="6500" dirty="0"/>
              <a:t>, הוא </a:t>
            </a:r>
            <a:r>
              <a:rPr lang="he-IL" sz="6500" dirty="0">
                <a:solidFill>
                  <a:srgbClr val="FF0000"/>
                </a:solidFill>
              </a:rPr>
              <a:t>משתנה לא קשור </a:t>
            </a:r>
            <a:r>
              <a:rPr lang="he-IL" sz="6500" dirty="0"/>
              <a:t>(</a:t>
            </a:r>
            <a:r>
              <a:rPr lang="en-US" sz="6500" b="1" dirty="0"/>
              <a:t>unbound variable </a:t>
            </a:r>
            <a:r>
              <a:rPr lang="he-IL" sz="6500" dirty="0"/>
              <a:t>או </a:t>
            </a:r>
            <a:r>
              <a:rPr lang="en-US" sz="6500" b="1" dirty="0"/>
              <a:t>undefined variable</a:t>
            </a:r>
            <a:r>
              <a:rPr lang="he-IL" sz="6500" dirty="0"/>
              <a:t>). </a:t>
            </a:r>
          </a:p>
          <a:p>
            <a:r>
              <a:rPr lang="he-IL" sz="6500" dirty="0">
                <a:solidFill>
                  <a:schemeClr val="accent6">
                    <a:lumMod val="75000"/>
                  </a:schemeClr>
                </a:solidFill>
              </a:rPr>
              <a:t>לאחר ביצוע הקישור, </a:t>
            </a:r>
            <a:r>
              <a:rPr lang="he-IL" sz="6500" dirty="0">
                <a:solidFill>
                  <a:srgbClr val="0070C0"/>
                </a:solidFill>
              </a:rPr>
              <a:t>המשתנה קיים</a:t>
            </a:r>
            <a:r>
              <a:rPr lang="he-IL" sz="6500" dirty="0"/>
              <a:t>, והוא </a:t>
            </a:r>
            <a:r>
              <a:rPr lang="he-IL" sz="6500" dirty="0">
                <a:solidFill>
                  <a:srgbClr val="FF0000"/>
                </a:solidFill>
              </a:rPr>
              <a:t>משתנה קשור </a:t>
            </a:r>
            <a:r>
              <a:rPr lang="he-IL" sz="6500" dirty="0"/>
              <a:t>(</a:t>
            </a:r>
            <a:r>
              <a:rPr lang="en-US" sz="6500" b="1" dirty="0"/>
              <a:t>bound variable</a:t>
            </a:r>
            <a:r>
              <a:rPr lang="he-IL" sz="6500" b="1" dirty="0"/>
              <a:t> </a:t>
            </a:r>
            <a:r>
              <a:rPr lang="he-IL" sz="6500" dirty="0"/>
              <a:t>או </a:t>
            </a:r>
            <a:r>
              <a:rPr lang="en-US" sz="6500" b="1" dirty="0"/>
              <a:t>defined</a:t>
            </a:r>
            <a:r>
              <a:rPr lang="en-US" sz="6500" dirty="0"/>
              <a:t> </a:t>
            </a:r>
            <a:r>
              <a:rPr lang="en-US" sz="6500" b="1" dirty="0"/>
              <a:t>variable</a:t>
            </a:r>
            <a:r>
              <a:rPr lang="he-IL" sz="6500" dirty="0"/>
              <a:t>). </a:t>
            </a:r>
          </a:p>
          <a:p>
            <a:r>
              <a:rPr lang="he-IL" sz="6500" dirty="0"/>
              <a:t>מאותו רגע, ניתן להשתמש במשתנה. </a:t>
            </a:r>
          </a:p>
          <a:p>
            <a:r>
              <a:rPr lang="he-IL" sz="6500" dirty="0">
                <a:solidFill>
                  <a:srgbClr val="0070C0"/>
                </a:solidFill>
              </a:rPr>
              <a:t>טיפוס הנתונים של משתנה </a:t>
            </a:r>
            <a:r>
              <a:rPr lang="he-IL" sz="6500" dirty="0"/>
              <a:t>הוא </a:t>
            </a:r>
            <a:r>
              <a:rPr lang="he-IL" sz="6500" dirty="0">
                <a:solidFill>
                  <a:srgbClr val="FF0000"/>
                </a:solidFill>
              </a:rPr>
              <a:t>טיפוס הנתונים של האובייקט שקשור אליו</a:t>
            </a:r>
            <a:r>
              <a:rPr lang="he-IL" sz="6500" dirty="0"/>
              <a:t>.</a:t>
            </a:r>
          </a:p>
          <a:p>
            <a:r>
              <a:rPr lang="he-IL" sz="6500" dirty="0"/>
              <a:t>לכן, אין צורך </a:t>
            </a:r>
            <a:r>
              <a:rPr lang="he-IL" sz="6500" u="sng" dirty="0"/>
              <a:t>להגדיר</a:t>
            </a:r>
            <a:r>
              <a:rPr lang="he-IL" sz="6500" dirty="0"/>
              <a:t> משתנה ב-</a:t>
            </a:r>
            <a:r>
              <a:rPr lang="en-US" sz="6500" b="1" dirty="0"/>
              <a:t>Python</a:t>
            </a:r>
            <a:r>
              <a:rPr lang="he-IL" sz="6500" dirty="0"/>
              <a:t>. </a:t>
            </a:r>
          </a:p>
          <a:p>
            <a:r>
              <a:rPr lang="he-IL" sz="6500" dirty="0"/>
              <a:t>ברוב המקרים, הקישור בין שם לאובייקט נוצר כתוצאה מביצוע </a:t>
            </a:r>
            <a:r>
              <a:rPr lang="he-IL" sz="6500" u="sng" dirty="0">
                <a:solidFill>
                  <a:srgbClr val="002060"/>
                </a:solidFill>
              </a:rPr>
              <a:t>פעולת השמה</a:t>
            </a:r>
            <a:r>
              <a:rPr lang="he-IL" sz="6500" dirty="0"/>
              <a:t>:</a:t>
            </a:r>
          </a:p>
          <a:p>
            <a:pPr marL="0" indent="0" algn="ctr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e-IL" sz="6500" dirty="0"/>
              <a:t> </a:t>
            </a:r>
            <a:r>
              <a:rPr lang="en-US" sz="6500" b="1" dirty="0"/>
              <a:t>identifier = </a:t>
            </a:r>
            <a:r>
              <a:rPr lang="en-US" sz="6500" b="1" dirty="0" err="1"/>
              <a:t>valueOfExpression</a:t>
            </a:r>
            <a:endParaRPr lang="he-IL" sz="6500" b="1" dirty="0"/>
          </a:p>
          <a:p>
            <a:pPr marL="0" indent="0">
              <a:buNone/>
            </a:pPr>
            <a:r>
              <a:rPr lang="he-IL" sz="6500" dirty="0"/>
              <a:t>ב-</a:t>
            </a:r>
            <a:r>
              <a:rPr lang="en-US" sz="6500" b="1" dirty="0"/>
              <a:t>Python</a:t>
            </a:r>
            <a:r>
              <a:rPr lang="he-IL" sz="6500" dirty="0"/>
              <a:t> יש שתי פונקציות שבאמצעותן אפשר לבדוק את טיפוס הנתונים של משתנה: </a:t>
            </a:r>
          </a:p>
          <a:p>
            <a:r>
              <a:rPr lang="en-US" sz="6500" b="1" dirty="0"/>
              <a:t>type(variable)</a:t>
            </a:r>
            <a:r>
              <a:rPr lang="he-IL" sz="6500" b="1" dirty="0"/>
              <a:t> </a:t>
            </a:r>
          </a:p>
          <a:p>
            <a:pPr marL="0" indent="0">
              <a:buNone/>
            </a:pPr>
            <a:r>
              <a:rPr lang="he-IL" sz="6500" dirty="0"/>
              <a:t>   מחזירה את שם טיפוס הנתונים של המשתנה. </a:t>
            </a:r>
          </a:p>
          <a:p>
            <a:r>
              <a:rPr lang="en-US" sz="6500" b="1" dirty="0" err="1"/>
              <a:t>isinstance</a:t>
            </a:r>
            <a:r>
              <a:rPr lang="en-US" sz="6500" b="1" dirty="0"/>
              <a:t>(variable, type-or-class-name) </a:t>
            </a:r>
            <a:r>
              <a:rPr lang="he-IL" sz="6500" b="1" dirty="0"/>
              <a:t> </a:t>
            </a:r>
          </a:p>
          <a:p>
            <a:r>
              <a:rPr lang="en-US" sz="6500" b="1" dirty="0" err="1"/>
              <a:t>isinstance</a:t>
            </a:r>
            <a:r>
              <a:rPr lang="en-US" sz="6500" b="1" dirty="0"/>
              <a:t>(variable, (type-or-class-name1, …, type-or-class-</a:t>
            </a:r>
            <a:r>
              <a:rPr lang="en-US" sz="6500" b="1" dirty="0" err="1"/>
              <a:t>nameN</a:t>
            </a:r>
            <a:r>
              <a:rPr lang="en-US" sz="6500" b="1" dirty="0"/>
              <a:t>)) </a:t>
            </a:r>
            <a:endParaRPr lang="he-IL" sz="6500" b="1" dirty="0"/>
          </a:p>
          <a:p>
            <a:pPr marL="0" indent="0">
              <a:buNone/>
            </a:pPr>
            <a:r>
              <a:rPr lang="he-IL" sz="6500" dirty="0"/>
              <a:t>   מחזירה ערך בוליאני. </a:t>
            </a:r>
            <a:r>
              <a:rPr lang="en-US" sz="6500" b="1" dirty="0"/>
              <a:t>True</a:t>
            </a:r>
            <a:r>
              <a:rPr lang="he-IL" sz="6500" dirty="0"/>
              <a:t>, משמעותו שערך המשתנה הוא מהטיפוס (או מאחד הטיפוסים) שמופיע כפרמטר שני.  </a:t>
            </a:r>
          </a:p>
          <a:p>
            <a:endParaRPr lang="he-IL" sz="65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4584FB-F1CC-45FD-9151-1400EE5E552A}"/>
              </a:ext>
            </a:extLst>
          </p:cNvPr>
          <p:cNvSpPr txBox="1">
            <a:spLocks/>
          </p:cNvSpPr>
          <p:nvPr/>
        </p:nvSpPr>
        <p:spPr>
          <a:xfrm>
            <a:off x="339214" y="176281"/>
            <a:ext cx="10837606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משתנים ב-</a:t>
            </a:r>
            <a:r>
              <a:rPr lang="en-US" dirty="0"/>
              <a:t>Python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7797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94968" y="937896"/>
            <a:ext cx="11547987" cy="4297782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600" dirty="0"/>
              <a:t>def </a:t>
            </a:r>
            <a:r>
              <a:rPr lang="en-US" sz="2600" dirty="0" err="1"/>
              <a:t>makeNewBoard</a:t>
            </a:r>
            <a:r>
              <a:rPr lang="en-US" sz="2600" dirty="0"/>
              <a:t>(</a:t>
            </a:r>
            <a:r>
              <a:rPr lang="en-US" sz="2600" dirty="0" err="1"/>
              <a:t>boardSize</a:t>
            </a:r>
            <a:r>
              <a:rPr lang="en-US" sz="2600" dirty="0"/>
              <a:t>):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FF0000"/>
                </a:solidFill>
              </a:rPr>
              <a:t>    # Creates a brand new, blank, board data structure.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2600" dirty="0"/>
              <a:t>    board = [] 		      		</a:t>
            </a:r>
            <a:r>
              <a:rPr lang="en-US" sz="2600" dirty="0">
                <a:solidFill>
                  <a:srgbClr val="FF0000"/>
                </a:solidFill>
              </a:rPr>
              <a:t># type of board: list</a:t>
            </a:r>
          </a:p>
          <a:p>
            <a:pPr marL="0" indent="0" algn="l" rtl="0">
              <a:lnSpc>
                <a:spcPct val="100000"/>
              </a:lnSpc>
              <a:buNone/>
            </a:pPr>
            <a:r>
              <a:rPr lang="en-US" sz="2600" dirty="0">
                <a:solidFill>
                  <a:srgbClr val="FF0000"/>
                </a:solidFill>
              </a:rPr>
              <a:t>    </a:t>
            </a:r>
            <a:r>
              <a:rPr lang="en-US" sz="2600" dirty="0"/>
              <a:t>if </a:t>
            </a:r>
            <a:r>
              <a:rPr lang="en-US" sz="2600" dirty="0" err="1"/>
              <a:t>isinstance</a:t>
            </a:r>
            <a:r>
              <a:rPr lang="en-US" sz="2600" dirty="0"/>
              <a:t>(</a:t>
            </a:r>
            <a:r>
              <a:rPr lang="en-US" sz="2600" dirty="0" err="1"/>
              <a:t>boardSize</a:t>
            </a:r>
            <a:r>
              <a:rPr lang="en-US" sz="2600" dirty="0"/>
              <a:t>, </a:t>
            </a:r>
            <a:r>
              <a:rPr lang="en-US" sz="2600" dirty="0" err="1"/>
              <a:t>int</a:t>
            </a:r>
            <a:r>
              <a:rPr lang="en-US" sz="2600" dirty="0"/>
              <a:t>):  	</a:t>
            </a:r>
            <a:r>
              <a:rPr lang="en-US" sz="2600" dirty="0">
                <a:solidFill>
                  <a:srgbClr val="FF0000"/>
                </a:solidFill>
              </a:rPr>
              <a:t># if type(</a:t>
            </a:r>
            <a:r>
              <a:rPr lang="en-US" sz="2600" dirty="0" err="1">
                <a:solidFill>
                  <a:srgbClr val="FF0000"/>
                </a:solidFill>
              </a:rPr>
              <a:t>boardSize</a:t>
            </a:r>
            <a:r>
              <a:rPr lang="en-US" sz="2600" dirty="0">
                <a:solidFill>
                  <a:srgbClr val="FF0000"/>
                </a:solidFill>
              </a:rPr>
              <a:t>) == </a:t>
            </a:r>
            <a:r>
              <a:rPr lang="en-US" sz="2600" dirty="0" err="1">
                <a:solidFill>
                  <a:srgbClr val="FF0000"/>
                </a:solidFill>
              </a:rPr>
              <a:t>int</a:t>
            </a:r>
            <a:r>
              <a:rPr lang="en-US" sz="2600" dirty="0">
                <a:solidFill>
                  <a:srgbClr val="FF0000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sz="2600" dirty="0"/>
              <a:t>	for </a:t>
            </a:r>
            <a:r>
              <a:rPr lang="en-US" sz="2600" dirty="0" err="1"/>
              <a:t>i</a:t>
            </a:r>
            <a:r>
              <a:rPr lang="en-US" sz="2600" dirty="0"/>
              <a:t> in range(</a:t>
            </a:r>
            <a:r>
              <a:rPr lang="en-US" sz="2600" dirty="0" err="1"/>
              <a:t>boardSize</a:t>
            </a:r>
            <a:r>
              <a:rPr lang="en-US" sz="2600" dirty="0"/>
              <a:t>):     </a:t>
            </a:r>
            <a:r>
              <a:rPr lang="en-US" sz="2600" dirty="0">
                <a:solidFill>
                  <a:srgbClr val="FF0000"/>
                </a:solidFill>
              </a:rPr>
              <a:t># type of i: </a:t>
            </a:r>
            <a:r>
              <a:rPr lang="en-US" sz="2600" dirty="0" err="1">
                <a:solidFill>
                  <a:srgbClr val="FF0000"/>
                </a:solidFill>
              </a:rPr>
              <a:t>int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600" dirty="0"/>
              <a:t>		line = [' '] * 8 		</a:t>
            </a:r>
            <a:r>
              <a:rPr lang="en-US" sz="2600" dirty="0">
                <a:solidFill>
                  <a:srgbClr val="FF0000"/>
                </a:solidFill>
              </a:rPr>
              <a:t># type of line: list  </a:t>
            </a:r>
          </a:p>
          <a:p>
            <a:pPr marL="0" indent="0" algn="l" rtl="0">
              <a:buNone/>
            </a:pPr>
            <a:r>
              <a:rPr lang="en-US" sz="2600" dirty="0"/>
              <a:t>		</a:t>
            </a:r>
            <a:r>
              <a:rPr lang="en-US" sz="2600" dirty="0" err="1"/>
              <a:t>board.append</a:t>
            </a:r>
            <a:r>
              <a:rPr lang="en-US" sz="2600" dirty="0"/>
              <a:t>(line) </a:t>
            </a:r>
          </a:p>
          <a:p>
            <a:pPr marL="0" indent="0" algn="l" rtl="0">
              <a:buNone/>
            </a:pPr>
            <a:r>
              <a:rPr lang="en-US" sz="2600" dirty="0">
                <a:solidFill>
                  <a:srgbClr val="FF0000"/>
                </a:solidFill>
              </a:rPr>
              <a:t>	# the created board includes </a:t>
            </a:r>
            <a:r>
              <a:rPr lang="en-US" sz="2600" dirty="0" err="1">
                <a:solidFill>
                  <a:srgbClr val="FF0000"/>
                </a:solidFill>
              </a:rPr>
              <a:t>boardSize</a:t>
            </a:r>
            <a:r>
              <a:rPr lang="en-US" sz="2600" dirty="0">
                <a:solidFill>
                  <a:srgbClr val="FF0000"/>
                </a:solidFill>
              </a:rPr>
              <a:t> elements, each of type list</a:t>
            </a:r>
            <a:endParaRPr lang="en-US" sz="2600" dirty="0"/>
          </a:p>
          <a:p>
            <a:pPr marL="0" indent="0" algn="l" rtl="0">
              <a:buNone/>
            </a:pPr>
            <a:r>
              <a:rPr lang="en-US" sz="2600" dirty="0"/>
              <a:t>    return board</a:t>
            </a:r>
            <a:endParaRPr lang="he-IL" sz="2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4584FB-F1CC-45FD-9151-1400EE5E552A}"/>
              </a:ext>
            </a:extLst>
          </p:cNvPr>
          <p:cNvSpPr txBox="1">
            <a:spLocks/>
          </p:cNvSpPr>
          <p:nvPr/>
        </p:nvSpPr>
        <p:spPr>
          <a:xfrm>
            <a:off x="661219" y="176281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משתנים ב-</a:t>
            </a:r>
            <a:r>
              <a:rPr lang="en-US" dirty="0"/>
              <a:t>Python</a:t>
            </a:r>
            <a:r>
              <a:rPr lang="he-IL" dirty="0"/>
              <a:t> - דוגמה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69AEDD-0E3B-477E-A6FC-363A9406BED4}"/>
              </a:ext>
            </a:extLst>
          </p:cNvPr>
          <p:cNvSpPr/>
          <p:nvPr/>
        </p:nvSpPr>
        <p:spPr>
          <a:xfrm>
            <a:off x="661219" y="5573723"/>
            <a:ext cx="10515600" cy="430887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אם ערך הפרמטר שמתקבל איננו מספר שלם, מה הפונקציה הזאת מחזירה?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C08A9-19FF-4FC8-AE22-53BF9C42536A}"/>
              </a:ext>
            </a:extLst>
          </p:cNvPr>
          <p:cNvGrpSpPr/>
          <p:nvPr/>
        </p:nvGrpSpPr>
        <p:grpSpPr>
          <a:xfrm>
            <a:off x="8804787" y="2048962"/>
            <a:ext cx="3195484" cy="2075649"/>
            <a:chOff x="8834283" y="883362"/>
            <a:chExt cx="3195484" cy="20756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18FAF3-7837-4932-96B5-CDF3D6B0ADD0}"/>
                </a:ext>
              </a:extLst>
            </p:cNvPr>
            <p:cNvSpPr/>
            <p:nvPr/>
          </p:nvSpPr>
          <p:spPr>
            <a:xfrm>
              <a:off x="8834283" y="883362"/>
              <a:ext cx="3195483" cy="430887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פרמטר            </a:t>
              </a:r>
              <a:r>
                <a:rPr lang="en-US" altLang="he-IL" sz="2200" dirty="0" err="1"/>
                <a:t>boardSize</a:t>
              </a:r>
              <a:endParaRPr lang="en-US" altLang="he-IL" sz="2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75CFD-9ADB-4D56-ADB4-4090530094BE}"/>
                </a:ext>
              </a:extLst>
            </p:cNvPr>
            <p:cNvSpPr/>
            <p:nvPr/>
          </p:nvSpPr>
          <p:spPr>
            <a:xfrm>
              <a:off x="8834283" y="1314249"/>
              <a:ext cx="3195484" cy="430887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משתנה לוקאלי        </a:t>
              </a:r>
              <a:r>
                <a:rPr lang="en-US" altLang="he-IL" sz="2200" dirty="0"/>
                <a:t>board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1A0190-C51F-46F6-8B3D-AF5015DB8A4E}"/>
                </a:ext>
              </a:extLst>
            </p:cNvPr>
            <p:cNvSpPr/>
            <p:nvPr/>
          </p:nvSpPr>
          <p:spPr>
            <a:xfrm>
              <a:off x="8834283" y="1745136"/>
              <a:ext cx="3195484" cy="769441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r" rtl="1"/>
              <a:r>
                <a:rPr lang="he-IL" altLang="he-IL" sz="2200" dirty="0"/>
                <a:t>משתנה לוקאלי               </a:t>
              </a:r>
              <a:r>
                <a:rPr lang="en-US" altLang="he-IL" sz="2200" dirty="0" err="1"/>
                <a:t>i</a:t>
              </a:r>
              <a:endParaRPr lang="he-IL" altLang="he-IL" sz="2200" dirty="0"/>
            </a:p>
            <a:p>
              <a:pPr marL="84138" algn="r" rtl="1"/>
              <a:r>
                <a:rPr lang="he-IL" altLang="he-IL" sz="2200" dirty="0"/>
                <a:t>(משתנה הלולאה)</a:t>
              </a:r>
              <a:endParaRPr lang="en-US" altLang="he-IL" sz="2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BD96A8-7C01-4B26-BA17-0C0CAE7E2467}"/>
                </a:ext>
              </a:extLst>
            </p:cNvPr>
            <p:cNvSpPr/>
            <p:nvPr/>
          </p:nvSpPr>
          <p:spPr>
            <a:xfrm>
              <a:off x="8834283" y="2528124"/>
              <a:ext cx="3195484" cy="430887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משתנה לוקאלי    </a:t>
              </a:r>
              <a:r>
                <a:rPr lang="en-US" altLang="he-IL" sz="2200" dirty="0"/>
                <a:t>line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642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4584FB-F1CC-45FD-9151-1400EE5E552A}"/>
              </a:ext>
            </a:extLst>
          </p:cNvPr>
          <p:cNvSpPr txBox="1">
            <a:spLocks/>
          </p:cNvSpPr>
          <p:nvPr/>
        </p:nvSpPr>
        <p:spPr>
          <a:xfrm>
            <a:off x="661219" y="176281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משתנים ב-</a:t>
            </a:r>
            <a:r>
              <a:rPr lang="en-US" dirty="0"/>
              <a:t>Python</a:t>
            </a:r>
            <a:r>
              <a:rPr lang="he-IL" dirty="0"/>
              <a:t> - דוגמה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B68F36-029B-477F-8BE6-508D7824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0" y="1023937"/>
            <a:ext cx="11044957" cy="49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2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בסיסיים: </a:t>
            </a:r>
            <a:r>
              <a:rPr lang="en-US" dirty="0" err="1"/>
              <a:t>int</a:t>
            </a:r>
            <a:r>
              <a:rPr lang="en-US" dirty="0"/>
              <a:t>, float, bool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2EA4E-A6C0-422F-ADD2-8177DC0AF107}"/>
              </a:ext>
            </a:extLst>
          </p:cNvPr>
          <p:cNvSpPr/>
          <p:nvPr/>
        </p:nvSpPr>
        <p:spPr>
          <a:xfrm>
            <a:off x="439640" y="787934"/>
            <a:ext cx="10515600" cy="430887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דוגמה של עבודה עם מספרים שלמים, ועם </a:t>
            </a:r>
            <a:r>
              <a:rPr lang="en-US" altLang="he-IL" sz="2200" dirty="0"/>
              <a:t>bool</a:t>
            </a:r>
            <a:endParaRPr lang="he-IL" altLang="he-IL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16C8AF-C6D0-4BE4-B8E6-0962F20D8A8F}"/>
              </a:ext>
            </a:extLst>
          </p:cNvPr>
          <p:cNvSpPr/>
          <p:nvPr/>
        </p:nvSpPr>
        <p:spPr>
          <a:xfrm>
            <a:off x="439639" y="1303722"/>
            <a:ext cx="5017263" cy="295465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CC9900"/>
                </a:solidFill>
              </a:rPr>
              <a:t>def </a:t>
            </a:r>
            <a:r>
              <a:rPr lang="en-US" sz="2400" dirty="0">
                <a:solidFill>
                  <a:srgbClr val="0066FF"/>
                </a:solidFill>
              </a:rPr>
              <a:t>leap</a:t>
            </a:r>
            <a:r>
              <a:rPr lang="en-US" sz="2400" dirty="0"/>
              <a:t>(y):</a:t>
            </a:r>
          </a:p>
          <a:p>
            <a:pPr lvl="1"/>
            <a:r>
              <a:rPr lang="en-US" sz="2400" dirty="0"/>
              <a:t>  </a:t>
            </a:r>
            <a:r>
              <a:rPr lang="en-US" sz="2400" dirty="0">
                <a:solidFill>
                  <a:srgbClr val="CC9900"/>
                </a:solidFill>
              </a:rPr>
              <a:t>if </a:t>
            </a:r>
            <a:r>
              <a:rPr lang="en-US" sz="2400" dirty="0"/>
              <a:t>(y % 400 == 0):</a:t>
            </a:r>
          </a:p>
          <a:p>
            <a:pPr lvl="1"/>
            <a:r>
              <a:rPr lang="en-US" sz="2400" dirty="0">
                <a:solidFill>
                  <a:srgbClr val="CC9900"/>
                </a:solidFill>
              </a:rPr>
              <a:t>    return True</a:t>
            </a:r>
          </a:p>
          <a:p>
            <a:pPr lvl="1"/>
            <a:r>
              <a:rPr lang="en-US" sz="2400" dirty="0"/>
              <a:t>  </a:t>
            </a:r>
            <a:r>
              <a:rPr lang="en-US" sz="2400" dirty="0">
                <a:solidFill>
                  <a:srgbClr val="CC9900"/>
                </a:solidFill>
              </a:rPr>
              <a:t>if </a:t>
            </a:r>
            <a:r>
              <a:rPr lang="en-US" sz="2400" dirty="0"/>
              <a:t>(y % 100 != 0):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>
                <a:solidFill>
                  <a:srgbClr val="CC9900"/>
                </a:solidFill>
              </a:rPr>
              <a:t>if </a:t>
            </a:r>
            <a:r>
              <a:rPr lang="en-US" sz="2400" dirty="0"/>
              <a:t>(y % 4 == 0):</a:t>
            </a:r>
          </a:p>
          <a:p>
            <a:pPr lvl="1"/>
            <a:r>
              <a:rPr lang="en-US" sz="2400" dirty="0">
                <a:solidFill>
                  <a:srgbClr val="CC9900"/>
                </a:solidFill>
              </a:rPr>
              <a:t>      return True</a:t>
            </a:r>
          </a:p>
          <a:p>
            <a:pPr lvl="1"/>
            <a:r>
              <a:rPr lang="en-US" sz="2400" dirty="0">
                <a:solidFill>
                  <a:srgbClr val="CC9900"/>
                </a:solidFill>
              </a:rPr>
              <a:t>  return False</a:t>
            </a:r>
            <a:endParaRPr lang="he-IL" sz="2400" dirty="0"/>
          </a:p>
          <a:p>
            <a:pPr lvl="1"/>
            <a:endParaRPr lang="en-US" dirty="0">
              <a:solidFill>
                <a:srgbClr val="CC99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CBCBA-05B8-491E-A972-6EC3850A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9" y="4616065"/>
            <a:ext cx="9991725" cy="1876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BDA894-BB2F-4FBD-B464-D789365DBA81}"/>
              </a:ext>
            </a:extLst>
          </p:cNvPr>
          <p:cNvSpPr/>
          <p:nvPr/>
        </p:nvSpPr>
        <p:spPr>
          <a:xfrm>
            <a:off x="5456902" y="1303722"/>
            <a:ext cx="5498338" cy="295465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CC9900"/>
                </a:solidFill>
              </a:rPr>
              <a:t>def </a:t>
            </a:r>
            <a:r>
              <a:rPr lang="en-US" sz="2400" dirty="0" err="1">
                <a:solidFill>
                  <a:srgbClr val="0066FF"/>
                </a:solidFill>
              </a:rPr>
              <a:t>PrintLeapYears</a:t>
            </a:r>
            <a:r>
              <a:rPr lang="en-US" sz="2400" dirty="0"/>
              <a:t>(</a:t>
            </a:r>
            <a:r>
              <a:rPr lang="en-US" sz="2400" dirty="0" err="1"/>
              <a:t>fr,to</a:t>
            </a:r>
            <a:r>
              <a:rPr lang="en-US" sz="2400" dirty="0"/>
              <a:t>):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>
                <a:solidFill>
                  <a:srgbClr val="CC9900"/>
                </a:solidFill>
              </a:rPr>
              <a:t>for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9900"/>
                </a:solidFill>
              </a:rPr>
              <a:t>in </a:t>
            </a:r>
            <a:r>
              <a:rPr lang="en-US" sz="2400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(</a:t>
            </a:r>
            <a:r>
              <a:rPr lang="en-US" sz="2400" dirty="0" err="1"/>
              <a:t>fr,to</a:t>
            </a:r>
            <a:r>
              <a:rPr lang="en-US" sz="2400" dirty="0"/>
              <a:t>):</a:t>
            </a:r>
          </a:p>
          <a:p>
            <a:pPr lvl="1"/>
            <a:r>
              <a:rPr lang="en-US" sz="2400" dirty="0"/>
              <a:t>        </a:t>
            </a:r>
            <a:r>
              <a:rPr lang="en-US" sz="2400" dirty="0">
                <a:solidFill>
                  <a:srgbClr val="CC9900"/>
                </a:solidFill>
              </a:rPr>
              <a:t>if </a:t>
            </a:r>
            <a:r>
              <a:rPr lang="en-US" sz="2400" dirty="0"/>
              <a:t>(leap(</a:t>
            </a:r>
            <a:r>
              <a:rPr lang="en-US" sz="2400" dirty="0" err="1"/>
              <a:t>i</a:t>
            </a:r>
            <a:r>
              <a:rPr lang="en-US" sz="2400" dirty="0"/>
              <a:t>)):</a:t>
            </a:r>
          </a:p>
          <a:p>
            <a:pPr lvl="1"/>
            <a:r>
              <a:rPr lang="en-US" sz="2400" dirty="0"/>
              <a:t>            </a:t>
            </a:r>
            <a:r>
              <a:rPr lang="en-US" sz="2400" dirty="0">
                <a:solidFill>
                  <a:srgbClr val="7030A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he-IL" sz="2400" dirty="0"/>
          </a:p>
          <a:p>
            <a:pPr lvl="1"/>
            <a:endParaRPr lang="en-US" dirty="0">
              <a:solidFill>
                <a:srgbClr val="CC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6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בסיסיים: </a:t>
            </a:r>
            <a:r>
              <a:rPr lang="en-US" dirty="0" err="1"/>
              <a:t>int</a:t>
            </a:r>
            <a:r>
              <a:rPr lang="en-US" dirty="0"/>
              <a:t>, float, bool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2EA4E-A6C0-422F-ADD2-8177DC0AF107}"/>
              </a:ext>
            </a:extLst>
          </p:cNvPr>
          <p:cNvSpPr/>
          <p:nvPr/>
        </p:nvSpPr>
        <p:spPr>
          <a:xfrm>
            <a:off x="439640" y="787934"/>
            <a:ext cx="10515600" cy="430887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דוגמה של עבודה עם מספרים שלמים, ועם </a:t>
            </a:r>
            <a:r>
              <a:rPr lang="en-US" altLang="he-IL" sz="2200" dirty="0"/>
              <a:t>bool</a:t>
            </a:r>
            <a:endParaRPr lang="he-IL" altLang="he-IL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16C8AF-C6D0-4BE4-B8E6-0962F20D8A8F}"/>
              </a:ext>
            </a:extLst>
          </p:cNvPr>
          <p:cNvSpPr/>
          <p:nvPr/>
        </p:nvSpPr>
        <p:spPr>
          <a:xfrm>
            <a:off x="439639" y="1303722"/>
            <a:ext cx="10515600" cy="1938992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9900"/>
                </a:solidFill>
              </a:rPr>
              <a:t>import</a:t>
            </a:r>
            <a:r>
              <a:rPr lang="en-US" sz="2000" dirty="0"/>
              <a:t> math</a:t>
            </a:r>
          </a:p>
          <a:p>
            <a:r>
              <a:rPr lang="en-US" sz="2000" dirty="0">
                <a:solidFill>
                  <a:srgbClr val="CC9900"/>
                </a:solidFill>
              </a:rPr>
              <a:t>def </a:t>
            </a:r>
            <a:r>
              <a:rPr lang="en-US" sz="2000" dirty="0" err="1">
                <a:solidFill>
                  <a:srgbClr val="0066FF"/>
                </a:solidFill>
              </a:rPr>
              <a:t>printSqrts</a:t>
            </a:r>
            <a:r>
              <a:rPr lang="en-US" sz="2000" dirty="0"/>
              <a:t>(</a:t>
            </a:r>
            <a:r>
              <a:rPr lang="en-US" sz="2000" dirty="0" err="1"/>
              <a:t>fr,to</a:t>
            </a:r>
            <a:r>
              <a:rPr lang="en-US" sz="2000" dirty="0"/>
              <a:t>):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CC9900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9900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range</a:t>
            </a:r>
            <a:r>
              <a:rPr lang="en-US" sz="2000" dirty="0"/>
              <a:t>(</a:t>
            </a:r>
            <a:r>
              <a:rPr lang="en-US" sz="2000" dirty="0" err="1"/>
              <a:t>fr,to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shoresh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7030A0"/>
                </a:solidFill>
              </a:rPr>
              <a:t>pow</a:t>
            </a:r>
            <a:r>
              <a:rPr lang="en-US" sz="2000" dirty="0"/>
              <a:t>(i,0.5)</a:t>
            </a:r>
          </a:p>
          <a:p>
            <a:r>
              <a:rPr lang="en-US" sz="2000" dirty="0"/>
              <a:t>        p2=</a:t>
            </a:r>
            <a:r>
              <a:rPr lang="en-US" sz="2000" dirty="0">
                <a:solidFill>
                  <a:srgbClr val="7030A0"/>
                </a:solidFill>
              </a:rPr>
              <a:t>pow</a:t>
            </a:r>
            <a:r>
              <a:rPr lang="en-US" sz="2000" dirty="0"/>
              <a:t>(i,2)</a:t>
            </a:r>
          </a:p>
          <a:p>
            <a:r>
              <a:rPr lang="en-US" sz="2000" dirty="0"/>
              <a:t>        </a:t>
            </a:r>
            <a:r>
              <a:rPr lang="en-US" sz="2000" dirty="0">
                <a:solidFill>
                  <a:srgbClr val="7030A0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" {0:10}  {1:5.3f}  {2:5.3f}" </a:t>
            </a:r>
            <a:r>
              <a:rPr lang="en-US" sz="2000" dirty="0"/>
              <a:t>.format(i,shoresh,p2))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EED6F-E289-4844-A613-2026CE68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9" y="3429000"/>
            <a:ext cx="105441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6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בסיסיים: </a:t>
            </a:r>
            <a:r>
              <a:rPr lang="en-US" dirty="0" err="1"/>
              <a:t>int</a:t>
            </a:r>
            <a:r>
              <a:rPr lang="en-US" dirty="0"/>
              <a:t>, float, bool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2EA4E-A6C0-422F-ADD2-8177DC0AF107}"/>
              </a:ext>
            </a:extLst>
          </p:cNvPr>
          <p:cNvSpPr/>
          <p:nvPr/>
        </p:nvSpPr>
        <p:spPr>
          <a:xfrm>
            <a:off x="439640" y="787934"/>
            <a:ext cx="10515600" cy="430887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טיפוס הנתונים </a:t>
            </a:r>
            <a:r>
              <a:rPr lang="en-US" altLang="he-IL" sz="2200" dirty="0"/>
              <a:t>bool</a:t>
            </a:r>
            <a:endParaRPr lang="he-IL" altLang="he-IL" sz="2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94F507-3F07-4F2D-91C6-B3FA9FDB67C9}"/>
              </a:ext>
            </a:extLst>
          </p:cNvPr>
          <p:cNvSpPr txBox="1">
            <a:spLocks noChangeArrowheads="1"/>
          </p:cNvSpPr>
          <p:nvPr/>
        </p:nvSpPr>
        <p:spPr>
          <a:xfrm>
            <a:off x="2212646" y="1321064"/>
            <a:ext cx="7772400" cy="534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/>
              <a:t>The two values of type </a:t>
            </a:r>
            <a:r>
              <a:rPr lang="en-US" altLang="he-IL" b="1" i="1">
                <a:solidFill>
                  <a:schemeClr val="accent2"/>
                </a:solidFill>
              </a:rPr>
              <a:t>bool</a:t>
            </a:r>
            <a:r>
              <a:rPr lang="en-US" altLang="he-IL"/>
              <a:t>, are </a:t>
            </a:r>
            <a:r>
              <a:rPr lang="en-US" altLang="he-IL" b="1">
                <a:solidFill>
                  <a:schemeClr val="accent2"/>
                </a:solidFill>
              </a:rPr>
              <a:t>True</a:t>
            </a:r>
            <a:r>
              <a:rPr lang="en-US" altLang="he-IL"/>
              <a:t> and </a:t>
            </a:r>
            <a:r>
              <a:rPr lang="en-US" altLang="he-IL" b="1">
                <a:solidFill>
                  <a:schemeClr val="accent2"/>
                </a:solidFill>
              </a:rPr>
              <a:t>False</a:t>
            </a:r>
          </a:p>
          <a:p>
            <a:pPr algn="l" rtl="0"/>
            <a:r>
              <a:rPr lang="en-US" altLang="he-IL"/>
              <a:t>Every </a:t>
            </a:r>
            <a:r>
              <a:rPr lang="en-US" altLang="he-IL" b="1">
                <a:solidFill>
                  <a:schemeClr val="accent2"/>
                </a:solidFill>
              </a:rPr>
              <a:t>“empty” </a:t>
            </a:r>
            <a:r>
              <a:rPr lang="en-US" altLang="he-IL"/>
              <a:t>value</a:t>
            </a:r>
            <a:r>
              <a:rPr lang="en-US" altLang="he-IL" b="1">
                <a:solidFill>
                  <a:schemeClr val="accent2"/>
                </a:solidFill>
              </a:rPr>
              <a:t> </a:t>
            </a:r>
            <a:r>
              <a:rPr lang="en-US" altLang="he-IL"/>
              <a:t>is equivalent to </a:t>
            </a:r>
            <a:r>
              <a:rPr lang="en-US" altLang="he-IL" b="1">
                <a:solidFill>
                  <a:schemeClr val="accent2"/>
                </a:solidFill>
              </a:rPr>
              <a:t>False</a:t>
            </a:r>
            <a:r>
              <a:rPr lang="en-US" altLang="he-IL"/>
              <a:t>: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/>
              <a:t>    0, 0.0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/>
              <a:t>    the empty string: “” and str()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/>
              <a:t>    the empty list: [] and list()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/>
              <a:t>    the empty tuple: () and tuple()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/>
              <a:t>    the empty set: {} and set() 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/>
              <a:t>    the empty dictionary: {} and dict()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/>
              <a:t>    and the special value None. </a:t>
            </a:r>
          </a:p>
          <a:p>
            <a:pPr algn="l" rtl="0"/>
            <a:r>
              <a:rPr lang="en-US" altLang="he-IL" b="1">
                <a:solidFill>
                  <a:schemeClr val="accent2"/>
                </a:solidFill>
              </a:rPr>
              <a:t>Everything else </a:t>
            </a:r>
            <a:r>
              <a:rPr lang="en-US" altLang="he-IL"/>
              <a:t>is equivalent to </a:t>
            </a:r>
            <a:r>
              <a:rPr lang="en-US" altLang="he-IL" b="1">
                <a:solidFill>
                  <a:schemeClr val="accent2"/>
                </a:solidFill>
              </a:rPr>
              <a:t>True</a:t>
            </a:r>
            <a:r>
              <a:rPr lang="en-US" altLang="he-IL"/>
              <a:t>. 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536514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בסיסיים: </a:t>
            </a:r>
            <a:r>
              <a:rPr lang="en-US" dirty="0" err="1"/>
              <a:t>int</a:t>
            </a:r>
            <a:r>
              <a:rPr lang="en-US" dirty="0"/>
              <a:t>, float, bool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2EA4E-A6C0-422F-ADD2-8177DC0AF107}"/>
              </a:ext>
            </a:extLst>
          </p:cNvPr>
          <p:cNvSpPr/>
          <p:nvPr/>
        </p:nvSpPr>
        <p:spPr>
          <a:xfrm>
            <a:off x="439640" y="787934"/>
            <a:ext cx="10515600" cy="430887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טיפוס הנתונים </a:t>
            </a:r>
            <a:r>
              <a:rPr lang="en-US" altLang="he-IL" sz="2200" dirty="0"/>
              <a:t>bool</a:t>
            </a:r>
            <a:endParaRPr lang="he-IL" altLang="he-IL" sz="2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BC5B48-4466-4786-852C-97B9C92EBE06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3" y="1340769"/>
            <a:ext cx="8067327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600"/>
              <a:t>Compound boolean expressions short circuit.</a:t>
            </a:r>
          </a:p>
          <a:p>
            <a:pPr algn="l" rtl="0"/>
            <a:r>
              <a:rPr lang="en-US" altLang="he-IL" sz="2600" b="1">
                <a:solidFill>
                  <a:schemeClr val="accent2"/>
                </a:solidFill>
              </a:rPr>
              <a:t>and</a:t>
            </a:r>
            <a:r>
              <a:rPr lang="en-US" altLang="he-IL" sz="2600"/>
              <a:t> and </a:t>
            </a:r>
            <a:r>
              <a:rPr lang="en-US" altLang="he-IL" sz="2600" b="1">
                <a:solidFill>
                  <a:schemeClr val="accent2"/>
                </a:solidFill>
              </a:rPr>
              <a:t>or </a:t>
            </a:r>
            <a:r>
              <a:rPr lang="en-US" altLang="he-IL" sz="2600"/>
              <a:t>return one of the elements in the expression.</a:t>
            </a:r>
          </a:p>
          <a:p>
            <a:pPr algn="l" rtl="0"/>
            <a:r>
              <a:rPr lang="en-US" altLang="he-IL" sz="2600"/>
              <a:t>Note that when None is returned, the interpreter does not print anything.</a:t>
            </a:r>
            <a:endParaRPr lang="en-US" altLang="he-IL" sz="2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A7BFA8-EDB5-4297-9D80-72489A24E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3" y="3247731"/>
            <a:ext cx="8067326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200" dirty="0"/>
              <a:t>&gt;&gt;&gt; True and False</a:t>
            </a:r>
          </a:p>
          <a:p>
            <a:r>
              <a:rPr lang="en-US" altLang="he-IL" sz="2200" dirty="0"/>
              <a:t>False</a:t>
            </a:r>
          </a:p>
          <a:p>
            <a:r>
              <a:rPr lang="en-US" altLang="he-IL" sz="2200" dirty="0"/>
              <a:t>&gt;&gt;&gt; False or True</a:t>
            </a:r>
          </a:p>
          <a:p>
            <a:r>
              <a:rPr lang="en-US" altLang="he-IL" sz="2200" dirty="0"/>
              <a:t>True</a:t>
            </a:r>
          </a:p>
          <a:p>
            <a:r>
              <a:rPr lang="en-US" altLang="he-IL" sz="2200" dirty="0"/>
              <a:t>&gt;&gt;&gt; 7 and 14</a:t>
            </a:r>
          </a:p>
          <a:p>
            <a:r>
              <a:rPr lang="en-US" altLang="he-IL" sz="2200" dirty="0"/>
              <a:t>14</a:t>
            </a:r>
          </a:p>
          <a:p>
            <a:r>
              <a:rPr lang="en-US" altLang="he-IL" sz="2200" dirty="0"/>
              <a:t>&gt;&gt;&gt; None and 2</a:t>
            </a:r>
          </a:p>
          <a:p>
            <a:r>
              <a:rPr lang="en-US" altLang="he-IL" sz="2200" dirty="0"/>
              <a:t>&gt;&gt;&gt; None or 2</a:t>
            </a:r>
          </a:p>
          <a:p>
            <a:r>
              <a:rPr lang="en-US" altLang="he-IL" sz="2200" dirty="0"/>
              <a:t>2</a:t>
            </a: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65FBD79A-82DA-4305-ACA6-E1750691E060}"/>
              </a:ext>
            </a:extLst>
          </p:cNvPr>
          <p:cNvSpPr txBox="1">
            <a:spLocks/>
          </p:cNvSpPr>
          <p:nvPr/>
        </p:nvSpPr>
        <p:spPr>
          <a:xfrm>
            <a:off x="4867021" y="5269195"/>
            <a:ext cx="4903818" cy="52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200" dirty="0"/>
              <a:t>שימו לב: הביטוי הבוליאני הזה מחזיר </a:t>
            </a:r>
            <a:r>
              <a:rPr lang="en-US" sz="2200" dirty="0"/>
              <a:t>None</a:t>
            </a:r>
            <a:endParaRPr lang="he-IL" sz="2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D412EF-A68F-4237-9376-194A62A46D04}"/>
              </a:ext>
            </a:extLst>
          </p:cNvPr>
          <p:cNvCxnSpPr>
            <a:cxnSpLocks/>
          </p:cNvCxnSpPr>
          <p:nvPr/>
        </p:nvCxnSpPr>
        <p:spPr>
          <a:xfrm flipH="1">
            <a:off x="3687097" y="5456903"/>
            <a:ext cx="126836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71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דוגמה: פתרון המשוואה הריבועית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C8D4EC-7D58-41B6-95FC-B88DC7B57B25}"/>
              </a:ext>
            </a:extLst>
          </p:cNvPr>
          <p:cNvSpPr/>
          <p:nvPr/>
        </p:nvSpPr>
        <p:spPr>
          <a:xfrm>
            <a:off x="6043775" y="2845975"/>
            <a:ext cx="5582644" cy="2369880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הרצת התכנית</a:t>
            </a:r>
          </a:p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endParaRPr lang="he-IL" altLang="he-IL" sz="2200" dirty="0"/>
          </a:p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endParaRPr lang="he-IL" altLang="he-IL" sz="2200" dirty="0"/>
          </a:p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endParaRPr lang="he-IL" altLang="he-IL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0BF5F-33DB-484A-8E96-FDB579C7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52" y="3561991"/>
            <a:ext cx="4997570" cy="12896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E2DEDE-13B1-4C11-AC0A-5C0A004A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39" y="703033"/>
            <a:ext cx="4856979" cy="597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25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מורכבים: מחרוזות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F6333-A8B8-482B-9624-DA9EA9FFE54E}"/>
              </a:ext>
            </a:extLst>
          </p:cNvPr>
          <p:cNvSpPr/>
          <p:nvPr/>
        </p:nvSpPr>
        <p:spPr>
          <a:xfrm>
            <a:off x="439640" y="787934"/>
            <a:ext cx="10515600" cy="430887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מחרוזות - </a:t>
            </a:r>
            <a:r>
              <a:rPr lang="en-US" altLang="he-IL" sz="2200" dirty="0" err="1"/>
              <a:t>str</a:t>
            </a:r>
            <a:endParaRPr lang="he-IL" altLang="he-IL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C19BE-83D3-4ED2-B5B4-AB9B5D2AF49C}"/>
              </a:ext>
            </a:extLst>
          </p:cNvPr>
          <p:cNvSpPr txBox="1">
            <a:spLocks noChangeArrowheads="1"/>
          </p:cNvSpPr>
          <p:nvPr/>
        </p:nvSpPr>
        <p:spPr>
          <a:xfrm>
            <a:off x="439640" y="1543778"/>
            <a:ext cx="7848600" cy="186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There is no char type like in C++ or Java</a:t>
            </a:r>
          </a:p>
          <a:p>
            <a:pPr algn="l" rtl="0"/>
            <a:r>
              <a:rPr lang="en-US" altLang="he-IL" dirty="0"/>
              <a:t>+ is overloaded to do concatenation</a:t>
            </a:r>
          </a:p>
          <a:p>
            <a:pPr algn="l" rtl="0"/>
            <a:r>
              <a:rPr lang="en-US" altLang="he-IL" dirty="0"/>
              <a:t>* is overloaded to do self-concatenation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41A730-068F-4537-A577-A7E30976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418" y="3455872"/>
            <a:ext cx="4714735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400" dirty="0"/>
              <a:t>&gt;&gt;&gt; x = 'hello'</a:t>
            </a:r>
          </a:p>
          <a:p>
            <a:r>
              <a:rPr lang="en-US" altLang="he-IL" sz="2400" dirty="0"/>
              <a:t>&gt;&gt;&gt; x = x + ' there'</a:t>
            </a:r>
          </a:p>
          <a:p>
            <a:r>
              <a:rPr lang="en-US" altLang="he-IL" sz="2400" dirty="0"/>
              <a:t>&gt;&gt;&gt; x</a:t>
            </a:r>
          </a:p>
          <a:p>
            <a:r>
              <a:rPr lang="en-US" altLang="he-IL" sz="2400" dirty="0"/>
              <a:t>'hello there’</a:t>
            </a:r>
          </a:p>
          <a:p>
            <a:r>
              <a:rPr lang="en-US" altLang="he-IL" sz="2400" dirty="0"/>
              <a:t>&gt;&gt;&gt; y = 2*x</a:t>
            </a:r>
          </a:p>
          <a:p>
            <a:r>
              <a:rPr lang="en-US" altLang="he-IL" sz="2400" dirty="0"/>
              <a:t>&gt;&gt;&gt; y</a:t>
            </a:r>
          </a:p>
          <a:p>
            <a:r>
              <a:rPr lang="en-US" altLang="he-IL" sz="2400" dirty="0"/>
              <a:t>‘hello </a:t>
            </a:r>
            <a:r>
              <a:rPr lang="en-US" altLang="he-IL" sz="2400" dirty="0" err="1"/>
              <a:t>therehello</a:t>
            </a:r>
            <a:r>
              <a:rPr lang="en-US" altLang="he-IL" sz="2400" dirty="0"/>
              <a:t> there’</a:t>
            </a:r>
          </a:p>
          <a:p>
            <a:r>
              <a:rPr lang="en-US" altLang="he-IL" sz="2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6351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השוואה בין תהליך התרגום של תכנית ב-</a:t>
            </a:r>
            <a:r>
              <a:rPr lang="en-US" dirty="0"/>
              <a:t>python </a:t>
            </a:r>
            <a:r>
              <a:rPr lang="he-IL" dirty="0"/>
              <a:t> ותכנית ב-</a:t>
            </a:r>
            <a:r>
              <a:rPr lang="en-US" dirty="0"/>
              <a:t>C</a:t>
            </a:r>
            <a:r>
              <a:rPr lang="he-IL" dirty="0"/>
              <a:t> (</a:t>
            </a:r>
            <a:r>
              <a:rPr lang="en-US" dirty="0"/>
              <a:t>©</a:t>
            </a:r>
            <a:r>
              <a:rPr lang="he-IL" dirty="0"/>
              <a:t>גבהים)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98" y="1690688"/>
            <a:ext cx="8262200" cy="54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90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מורכבים: מחרוזות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F6333-A8B8-482B-9624-DA9EA9FFE54E}"/>
              </a:ext>
            </a:extLst>
          </p:cNvPr>
          <p:cNvSpPr/>
          <p:nvPr/>
        </p:nvSpPr>
        <p:spPr>
          <a:xfrm>
            <a:off x="439640" y="787934"/>
            <a:ext cx="10515600" cy="430887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מחרוזות - </a:t>
            </a:r>
            <a:r>
              <a:rPr lang="en-US" altLang="he-IL" sz="2200" dirty="0" err="1"/>
              <a:t>str</a:t>
            </a:r>
            <a:endParaRPr lang="he-IL" altLang="he-IL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C19BE-83D3-4ED2-B5B4-AB9B5D2AF49C}"/>
              </a:ext>
            </a:extLst>
          </p:cNvPr>
          <p:cNvSpPr txBox="1">
            <a:spLocks noChangeArrowheads="1"/>
          </p:cNvSpPr>
          <p:nvPr/>
        </p:nvSpPr>
        <p:spPr>
          <a:xfrm>
            <a:off x="439640" y="1258970"/>
            <a:ext cx="10515600" cy="186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400" dirty="0"/>
              <a:t>Three alternatives to specify a string constant: </a:t>
            </a:r>
          </a:p>
          <a:p>
            <a:pPr algn="l" rtl="0"/>
            <a:r>
              <a:rPr lang="en-US" altLang="he-IL" sz="2400" dirty="0"/>
              <a:t>Using single quotes.</a:t>
            </a:r>
          </a:p>
          <a:p>
            <a:pPr algn="l" rtl="0"/>
            <a:r>
              <a:rPr lang="en-US" altLang="he-IL" sz="2400" dirty="0"/>
              <a:t>Using double quotes. </a:t>
            </a:r>
          </a:p>
          <a:p>
            <a:pPr algn="l" rtl="0"/>
            <a:r>
              <a:rPr lang="en-US" altLang="he-IL" sz="2400" dirty="0"/>
              <a:t>Using three double, or single, quotes (for a multi-line string).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E960D08-E469-4C95-B284-DF2782F6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40" y="2995275"/>
            <a:ext cx="10515600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'I am a string'</a:t>
            </a:r>
          </a:p>
          <a:p>
            <a:r>
              <a:rPr lang="en-US" altLang="he-IL" sz="2000" dirty="0"/>
              <a:t>'I am a string'</a:t>
            </a:r>
          </a:p>
          <a:p>
            <a:r>
              <a:rPr lang="en-US" altLang="he-IL" sz="2000" dirty="0"/>
              <a:t>&gt;&gt;&gt; "So am I!"</a:t>
            </a:r>
          </a:p>
          <a:p>
            <a:r>
              <a:rPr lang="en-US" altLang="he-IL" sz="2000" dirty="0"/>
              <a:t>'So am I!’</a:t>
            </a:r>
          </a:p>
          <a:p>
            <a:r>
              <a:rPr lang="en-US" altLang="he-IL" sz="2000" dirty="0"/>
              <a:t>&gt;&gt;&gt; s = """And me too!</a:t>
            </a:r>
          </a:p>
          <a:p>
            <a:r>
              <a:rPr lang="en-US" altLang="he-IL" sz="2000" dirty="0"/>
              <a:t>though I am much longer </a:t>
            </a:r>
          </a:p>
          <a:p>
            <a:r>
              <a:rPr lang="en-US" altLang="he-IL" sz="2000" dirty="0"/>
              <a:t>than the others :)"""</a:t>
            </a:r>
          </a:p>
          <a:p>
            <a:r>
              <a:rPr lang="en-US" altLang="he-IL" sz="2000" dirty="0"/>
              <a:t>'And me too!\</a:t>
            </a:r>
            <a:r>
              <a:rPr lang="en-US" altLang="he-IL" sz="2000" dirty="0" err="1"/>
              <a:t>nthough</a:t>
            </a:r>
            <a:r>
              <a:rPr lang="en-US" altLang="he-IL" sz="2000" dirty="0"/>
              <a:t> I am much longer\</a:t>
            </a:r>
            <a:r>
              <a:rPr lang="en-US" altLang="he-IL" sz="2000" dirty="0" err="1"/>
              <a:t>nthan</a:t>
            </a:r>
            <a:r>
              <a:rPr lang="en-US" altLang="he-IL" sz="2000" dirty="0"/>
              <a:t> the others :)‘</a:t>
            </a:r>
          </a:p>
          <a:p>
            <a:r>
              <a:rPr lang="en-US" altLang="he-IL" sz="2000" dirty="0"/>
              <a:t>&gt;&gt;&gt; print(s)</a:t>
            </a:r>
          </a:p>
          <a:p>
            <a:r>
              <a:rPr lang="en-US" altLang="he-IL" sz="2000" dirty="0"/>
              <a:t>And me too!</a:t>
            </a:r>
          </a:p>
          <a:p>
            <a:r>
              <a:rPr lang="en-US" altLang="he-IL" sz="2000" dirty="0"/>
              <a:t>though I am much longer</a:t>
            </a:r>
          </a:p>
          <a:p>
            <a:r>
              <a:rPr lang="en-US" altLang="he-IL" sz="2000" dirty="0"/>
              <a:t>than the others :)‘</a:t>
            </a: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010790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6519640"/>
            <a:chOff x="439640" y="51016"/>
            <a:chExt cx="10515600" cy="6519640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מחרוזות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30887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מחרוזות - </a:t>
              </a:r>
              <a:r>
                <a:rPr lang="en-US" altLang="he-IL" sz="2200" dirty="0" err="1"/>
                <a:t>str</a:t>
              </a:r>
              <a:endParaRPr lang="he-IL" altLang="he-IL" sz="2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388A30-9F9A-466F-9CAB-059EF7DD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070" y="1307677"/>
              <a:ext cx="8332839" cy="5262979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he-IL" sz="2400" u="sng" dirty="0"/>
                <a:t>Retrieving the character in position</a:t>
              </a:r>
              <a:r>
                <a:rPr lang="en-US" altLang="he-IL" sz="2400" u="sng" dirty="0">
                  <a:solidFill>
                    <a:schemeClr val="accent2"/>
                  </a:solidFill>
                </a:rPr>
                <a:t> </a:t>
              </a:r>
              <a:r>
                <a:rPr lang="en-US" altLang="he-IL" sz="2400" u="sng" dirty="0" err="1">
                  <a:solidFill>
                    <a:schemeClr val="accent2"/>
                  </a:solidFill>
                </a:rPr>
                <a:t>i</a:t>
              </a:r>
              <a:endParaRPr lang="en-US" altLang="he-IL" sz="2400" u="sng" dirty="0">
                <a:solidFill>
                  <a:schemeClr val="accent2"/>
                </a:solidFill>
              </a:endParaRPr>
            </a:p>
            <a:p>
              <a:pPr algn="ctr"/>
              <a:r>
                <a:rPr lang="en-US" altLang="he-IL" sz="2400" b="1" i="1" dirty="0">
                  <a:solidFill>
                    <a:schemeClr val="accent2"/>
                  </a:solidFill>
                </a:rPr>
                <a:t>string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[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]</a:t>
              </a:r>
              <a:r>
                <a:rPr lang="en-US" altLang="he-IL" sz="2400" dirty="0"/>
                <a:t> </a:t>
              </a:r>
            </a:p>
            <a:p>
              <a:r>
                <a:rPr lang="en-US" altLang="he-IL" sz="2400" b="1" dirty="0">
                  <a:solidFill>
                    <a:schemeClr val="accent2"/>
                  </a:solidFill>
                </a:rPr>
                <a:t>	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</a:t>
              </a:r>
              <a:r>
                <a:rPr lang="en-US" altLang="he-IL" sz="2400" dirty="0"/>
                <a:t> &gt;= 0   -  Referrers to a position numbered from left. </a:t>
              </a:r>
            </a:p>
            <a:p>
              <a:r>
                <a:rPr lang="en-US" altLang="he-IL" sz="2400" dirty="0"/>
                <a:t>  	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 </a:t>
              </a:r>
              <a:r>
                <a:rPr lang="en-US" altLang="he-IL" sz="2400" dirty="0"/>
                <a:t>&lt;= -1  -  Referrers to a position numbered from right. </a:t>
              </a:r>
            </a:p>
            <a:p>
              <a:r>
                <a:rPr lang="en-US" altLang="he-IL" sz="2400" dirty="0"/>
                <a:t>  	0              referrers to the first character of the string.</a:t>
              </a:r>
            </a:p>
            <a:p>
              <a:r>
                <a:rPr lang="en-US" altLang="he-IL" sz="2400" dirty="0"/>
                <a:t>  	-1             referrers to the last character of the string.</a:t>
              </a:r>
            </a:p>
            <a:p>
              <a:r>
                <a:rPr lang="en-US" altLang="he-IL" sz="2400" dirty="0"/>
                <a:t>  </a:t>
              </a:r>
            </a:p>
            <a:p>
              <a:pPr algn="ctr"/>
              <a:endParaRPr lang="en-US" altLang="he-IL" sz="2400" b="1" u="sng" dirty="0"/>
            </a:p>
            <a:p>
              <a:pPr algn="ctr"/>
              <a:endParaRPr lang="en-US" altLang="he-IL" sz="2400" b="1" u="sng" dirty="0"/>
            </a:p>
            <a:p>
              <a:pPr algn="ctr"/>
              <a:endParaRPr lang="en-US" altLang="he-IL" sz="2400" b="1" u="sng" dirty="0"/>
            </a:p>
            <a:p>
              <a:pPr algn="ctr"/>
              <a:r>
                <a:rPr lang="en-US" altLang="he-IL" sz="2400" u="sng" dirty="0"/>
                <a:t>Retrieving a </a:t>
              </a:r>
              <a:r>
                <a:rPr lang="en-US" altLang="he-IL" sz="2400" i="1" u="sng" dirty="0"/>
                <a:t>slice</a:t>
              </a:r>
              <a:r>
                <a:rPr lang="en-US" altLang="he-IL" sz="2400" u="sng" dirty="0"/>
                <a:t> of a string (a substring)</a:t>
              </a:r>
              <a:endParaRPr lang="en-US" altLang="he-IL" sz="2400" dirty="0"/>
            </a:p>
            <a:p>
              <a:pPr algn="ctr"/>
              <a:r>
                <a:rPr lang="en-US" altLang="he-IL" sz="2400" b="1" i="1" dirty="0">
                  <a:solidFill>
                    <a:schemeClr val="accent2"/>
                  </a:solidFill>
                </a:rPr>
                <a:t>string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[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i:j:k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]</a:t>
              </a:r>
              <a:r>
                <a:rPr lang="en-US" altLang="he-IL" sz="2400" dirty="0"/>
                <a:t> </a:t>
              </a:r>
            </a:p>
            <a:p>
              <a:r>
                <a:rPr lang="en-US" altLang="he-IL" sz="2400" dirty="0"/>
                <a:t>	Returns a new string containing the characters </a:t>
              </a:r>
            </a:p>
            <a:p>
              <a:r>
                <a:rPr lang="en-US" altLang="he-IL" sz="2400" dirty="0"/>
                <a:t>	of </a:t>
              </a:r>
              <a:r>
                <a:rPr lang="en-US" altLang="he-IL" sz="2400" b="1" i="1" dirty="0">
                  <a:solidFill>
                    <a:schemeClr val="accent2"/>
                  </a:solidFill>
                </a:rPr>
                <a:t>string</a:t>
              </a:r>
              <a:r>
                <a:rPr lang="en-US" altLang="he-IL" sz="2400" dirty="0"/>
                <a:t> between positions </a:t>
              </a:r>
              <a:r>
                <a:rPr lang="en-US" altLang="he-IL" sz="2400" b="1" dirty="0" err="1">
                  <a:solidFill>
                    <a:schemeClr val="accent2"/>
                  </a:solidFill>
                </a:rPr>
                <a:t>i</a:t>
              </a:r>
              <a:r>
                <a:rPr lang="en-US" altLang="he-IL" sz="2400" dirty="0"/>
                <a:t> and 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j-1</a:t>
              </a:r>
              <a:r>
                <a:rPr lang="en-US" altLang="he-IL" sz="2400" dirty="0"/>
                <a:t>with </a:t>
              </a:r>
              <a:r>
                <a:rPr lang="en-US" altLang="he-IL" sz="2400" u="sng" dirty="0"/>
                <a:t>step-length</a:t>
              </a:r>
              <a:r>
                <a:rPr lang="en-US" altLang="he-IL" sz="2400" dirty="0"/>
                <a:t> 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k</a:t>
              </a:r>
              <a:r>
                <a:rPr lang="en-US" altLang="he-IL" sz="2400" dirty="0"/>
                <a:t>.  </a:t>
              </a:r>
              <a:r>
                <a:rPr lang="en-US" altLang="he-IL" sz="2400" b="1" dirty="0">
                  <a:solidFill>
                    <a:schemeClr val="accent2"/>
                  </a:solidFill>
                </a:rPr>
                <a:t> </a:t>
              </a:r>
              <a:endParaRPr lang="en-US" altLang="he-IL" sz="2400" i="1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D39C867-7DD3-4BFF-9B04-DE78A022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378" y="3649582"/>
              <a:ext cx="6328196" cy="1261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854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מורכבים: מחרוזות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F6333-A8B8-482B-9624-DA9EA9FFE54E}"/>
              </a:ext>
            </a:extLst>
          </p:cNvPr>
          <p:cNvSpPr/>
          <p:nvPr/>
        </p:nvSpPr>
        <p:spPr>
          <a:xfrm>
            <a:off x="424892" y="773186"/>
            <a:ext cx="10515600" cy="430887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200" dirty="0"/>
              <a:t>דוגמאות על מחרוזות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63EFD-9B7B-4D5C-A70A-9D90BE09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8" y="1312617"/>
            <a:ext cx="8271481" cy="553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9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מחרוזות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מחרוזות </a:t>
              </a:r>
              <a:r>
                <a:rPr lang="he-IL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לא ניתנות לשינוי </a:t>
              </a:r>
              <a:r>
                <a:rPr lang="he-IL" altLang="he-IL" sz="2200" dirty="0"/>
                <a:t>- </a:t>
              </a:r>
              <a:r>
                <a:rPr lang="en-US" altLang="he-IL" sz="2400" dirty="0"/>
                <a:t>Strings are </a:t>
              </a:r>
              <a:r>
                <a:rPr lang="en-US" altLang="he-IL" sz="2400" b="1" i="1" dirty="0">
                  <a:solidFill>
                    <a:schemeClr val="accent2"/>
                  </a:solidFill>
                </a:rPr>
                <a:t>immutable</a:t>
              </a:r>
              <a:endParaRPr lang="he-IL" altLang="he-IL" sz="2200" dirty="0"/>
            </a:p>
          </p:txBody>
        </p:sp>
      </p:grp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D9B16896-1CB7-42A6-9521-1A20FA69A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354" y="1619147"/>
            <a:ext cx="8335297" cy="4638237"/>
          </a:xfrm>
        </p:spPr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de-DE" dirty="0"/>
              <a:t>&gt;&gt;&gt; version='Python 3.6'</a:t>
            </a:r>
          </a:p>
          <a:p>
            <a:pPr marL="0" indent="0" algn="l" rtl="0">
              <a:buNone/>
            </a:pPr>
            <a:r>
              <a:rPr lang="de-DE" dirty="0"/>
              <a:t>&gt;&gt;&gt; version36=version</a:t>
            </a:r>
          </a:p>
          <a:p>
            <a:pPr marL="0" indent="0" algn="l" rtl="0">
              <a:buNone/>
            </a:pPr>
            <a:r>
              <a:rPr lang="de-DE" dirty="0"/>
              <a:t>&gt;&gt;&gt; version36</a:t>
            </a:r>
          </a:p>
          <a:p>
            <a:pPr marL="0" indent="0" algn="l" rtl="0">
              <a:buNone/>
            </a:pPr>
            <a:r>
              <a:rPr lang="de-DE" dirty="0">
                <a:solidFill>
                  <a:srgbClr val="0066FF"/>
                </a:solidFill>
              </a:rPr>
              <a:t>'Python 3.6'</a:t>
            </a:r>
          </a:p>
          <a:p>
            <a:pPr marL="0" indent="0" algn="l" rtl="0">
              <a:buNone/>
            </a:pPr>
            <a:r>
              <a:rPr lang="de-DE" dirty="0"/>
              <a:t>&gt;&gt;&gt; version=version[0:-3]+"2.7"</a:t>
            </a:r>
          </a:p>
          <a:p>
            <a:pPr marL="0" indent="0" algn="l" rtl="0">
              <a:buNone/>
            </a:pPr>
            <a:r>
              <a:rPr lang="de-DE" dirty="0"/>
              <a:t>&gt;&gt;&gt; version</a:t>
            </a:r>
          </a:p>
          <a:p>
            <a:pPr marL="0" indent="0" algn="l" rtl="0">
              <a:buNone/>
            </a:pPr>
            <a:r>
              <a:rPr lang="de-DE" dirty="0">
                <a:solidFill>
                  <a:srgbClr val="0066FF"/>
                </a:solidFill>
              </a:rPr>
              <a:t>'Python 2.7'</a:t>
            </a:r>
          </a:p>
          <a:p>
            <a:pPr marL="0" indent="0" algn="l" rtl="0">
              <a:buNone/>
            </a:pPr>
            <a:r>
              <a:rPr lang="de-DE" dirty="0"/>
              <a:t>&gt;&gt;&gt; version36</a:t>
            </a:r>
          </a:p>
          <a:p>
            <a:pPr marL="0" indent="0" algn="l" rtl="0">
              <a:buNone/>
            </a:pPr>
            <a:r>
              <a:rPr lang="de-DE" dirty="0">
                <a:solidFill>
                  <a:srgbClr val="0066FF"/>
                </a:solidFill>
              </a:rPr>
              <a:t>'Python 3.6'</a:t>
            </a:r>
          </a:p>
          <a:p>
            <a:pPr marL="0" indent="0" algn="l" rtl="0">
              <a:buNone/>
            </a:pPr>
            <a:r>
              <a:rPr lang="en-US" dirty="0"/>
              <a:t>&gt;&gt;&gt; version[0]='p'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0000"/>
                </a:solidFill>
              </a:rPr>
              <a:t>TypeError</a:t>
            </a:r>
            <a:r>
              <a:rPr lang="en-US" dirty="0">
                <a:solidFill>
                  <a:srgbClr val="FF0000"/>
                </a:solidFill>
              </a:rPr>
              <a:t>: '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' object does not support item assignment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24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מחרוזות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מתודות על מחרוזות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Methods</a:t>
              </a:r>
              <a:r>
                <a:rPr lang="en-US" altLang="he-IL" sz="2200" dirty="0"/>
                <a:t> on </a:t>
              </a:r>
              <a:r>
                <a:rPr lang="en-US" altLang="he-IL" sz="2400" dirty="0"/>
                <a:t>strings </a:t>
              </a:r>
              <a:endParaRPr lang="he-IL" altLang="he-IL" sz="2200" dirty="0"/>
            </a:p>
          </p:txBody>
        </p:sp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8B7FF7C0-FB06-4228-BC7C-3AB488BEF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40" y="1536174"/>
            <a:ext cx="87849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6700" indent="-266700">
              <a:buFontTx/>
              <a:buChar char="•"/>
            </a:pPr>
            <a:r>
              <a:rPr lang="en-US" altLang="he-IL" sz="2800" b="1" dirty="0" err="1">
                <a:solidFill>
                  <a:schemeClr val="accent2"/>
                </a:solidFill>
              </a:rPr>
              <a:t>len</a:t>
            </a:r>
            <a:r>
              <a:rPr lang="en-US" altLang="he-IL" sz="2800" dirty="0"/>
              <a:t>(</a:t>
            </a:r>
            <a:r>
              <a:rPr lang="en-US" altLang="he-IL" sz="2800" i="1" dirty="0"/>
              <a:t>string</a:t>
            </a:r>
            <a:r>
              <a:rPr lang="en-US" altLang="he-IL" sz="2800" dirty="0"/>
              <a:t>) – returns the number of characters in </a:t>
            </a:r>
            <a:r>
              <a:rPr lang="en-US" altLang="he-IL" sz="2800" i="1" dirty="0"/>
              <a:t>string</a:t>
            </a:r>
          </a:p>
          <a:p>
            <a:pPr marL="266700" indent="-266700">
              <a:buFontTx/>
              <a:buChar char="•"/>
            </a:pPr>
            <a:r>
              <a:rPr lang="en-US" altLang="he-IL" sz="2800" b="1" dirty="0" err="1">
                <a:solidFill>
                  <a:schemeClr val="accent2"/>
                </a:solidFill>
              </a:rPr>
              <a:t>str</a:t>
            </a:r>
            <a:r>
              <a:rPr lang="en-US" altLang="he-IL" sz="2800" dirty="0"/>
              <a:t>(</a:t>
            </a:r>
            <a:r>
              <a:rPr lang="en-US" altLang="he-IL" sz="2800" i="1" dirty="0"/>
              <a:t>object</a:t>
            </a:r>
            <a:r>
              <a:rPr lang="en-US" altLang="he-IL" sz="2800" dirty="0"/>
              <a:t>) – returns a string representation of </a:t>
            </a:r>
            <a:r>
              <a:rPr lang="en-US" altLang="he-IL" sz="2800" i="1" dirty="0"/>
              <a:t>object</a:t>
            </a:r>
          </a:p>
          <a:p>
            <a:pPr marL="266700" indent="-266700">
              <a:buFontTx/>
              <a:buChar char="•"/>
            </a:pPr>
            <a:r>
              <a:rPr lang="en-US" altLang="he-IL" sz="2800" i="1" dirty="0" err="1"/>
              <a:t>string</a:t>
            </a:r>
            <a:r>
              <a:rPr lang="en-US" altLang="he-IL" sz="2800" dirty="0" err="1"/>
              <a:t>.</a:t>
            </a:r>
            <a:r>
              <a:rPr lang="en-US" altLang="he-IL" sz="2800" b="1" dirty="0" err="1">
                <a:solidFill>
                  <a:schemeClr val="accent2"/>
                </a:solidFill>
              </a:rPr>
              <a:t>upper</a:t>
            </a:r>
            <a:r>
              <a:rPr lang="en-US" altLang="he-IL" sz="2800" dirty="0"/>
              <a:t>( ) – returns a new string all in uppercase</a:t>
            </a:r>
          </a:p>
          <a:p>
            <a:pPr marL="266700" indent="-266700">
              <a:buFontTx/>
              <a:buChar char="•"/>
            </a:pPr>
            <a:r>
              <a:rPr lang="en-US" altLang="he-IL" sz="2800" i="1" dirty="0" err="1"/>
              <a:t>string.</a:t>
            </a:r>
            <a:r>
              <a:rPr lang="en-US" altLang="he-IL" sz="2800" b="1" dirty="0" err="1">
                <a:solidFill>
                  <a:schemeClr val="accent2"/>
                </a:solidFill>
              </a:rPr>
              <a:t>split</a:t>
            </a:r>
            <a:r>
              <a:rPr lang="en-US" altLang="he-IL" sz="2800" dirty="0"/>
              <a:t>([</a:t>
            </a:r>
            <a:r>
              <a:rPr lang="en-US" altLang="he-IL" sz="2800" dirty="0" err="1"/>
              <a:t>sep</a:t>
            </a:r>
            <a:r>
              <a:rPr lang="en-US" altLang="he-IL" sz="2800" dirty="0"/>
              <a:t>]) – splits the string and returns a new list containing the substrings of </a:t>
            </a:r>
            <a:r>
              <a:rPr lang="en-US" altLang="he-IL" sz="2800" i="1" dirty="0"/>
              <a:t>string</a:t>
            </a:r>
            <a:r>
              <a:rPr lang="en-US" altLang="he-IL" sz="2800" dirty="0"/>
              <a:t>.</a:t>
            </a:r>
          </a:p>
          <a:p>
            <a:pPr marL="266700" indent="-266700">
              <a:buFontTx/>
              <a:buChar char="•"/>
            </a:pPr>
            <a:r>
              <a:rPr lang="en-US" altLang="he-IL" sz="2800" i="1" dirty="0" err="1"/>
              <a:t>string</a:t>
            </a:r>
            <a:r>
              <a:rPr lang="en-US" altLang="he-IL" sz="2800" dirty="0" err="1"/>
              <a:t>.</a:t>
            </a:r>
            <a:r>
              <a:rPr lang="en-US" altLang="he-IL" sz="2800" b="1" dirty="0" err="1">
                <a:solidFill>
                  <a:schemeClr val="accent2"/>
                </a:solidFill>
              </a:rPr>
              <a:t>join</a:t>
            </a:r>
            <a:r>
              <a:rPr lang="en-US" altLang="he-IL" sz="2800" dirty="0"/>
              <a:t>(</a:t>
            </a:r>
            <a:r>
              <a:rPr lang="en-US" altLang="he-IL" sz="2800" i="1" dirty="0" err="1"/>
              <a:t>list_of_strings</a:t>
            </a:r>
            <a:r>
              <a:rPr lang="en-US" altLang="he-IL" sz="2800" dirty="0"/>
              <a:t>) – returns a new string containing the strings in the list, separated by </a:t>
            </a:r>
            <a:r>
              <a:rPr lang="en-US" altLang="he-IL" sz="2800" i="1" dirty="0"/>
              <a:t>string.</a:t>
            </a:r>
            <a:r>
              <a:rPr lang="en-US" altLang="he-IL" sz="2800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BCF0C5-85BB-4E84-BDE7-112530407CD7}"/>
              </a:ext>
            </a:extLst>
          </p:cNvPr>
          <p:cNvGrpSpPr/>
          <p:nvPr/>
        </p:nvGrpSpPr>
        <p:grpSpPr>
          <a:xfrm>
            <a:off x="1490432" y="4788474"/>
            <a:ext cx="8395683" cy="1785104"/>
            <a:chOff x="208765" y="3562938"/>
            <a:chExt cx="8395683" cy="1785104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F194D53B-221F-44F9-A6C7-2470D87C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65" y="3562938"/>
              <a:ext cx="3272851" cy="1785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dirty="0"/>
                <a:t>&gt;&gt;&gt; x = ‘I love Python’</a:t>
              </a:r>
            </a:p>
            <a:p>
              <a:r>
                <a:rPr lang="en-US" altLang="he-IL" sz="2200" dirty="0"/>
                <a:t>&gt;&gt;&gt; </a:t>
              </a:r>
              <a:r>
                <a:rPr lang="en-US" altLang="he-IL" sz="2200" dirty="0" err="1"/>
                <a:t>len</a:t>
              </a:r>
              <a:r>
                <a:rPr lang="en-US" altLang="he-IL" sz="2200" dirty="0"/>
                <a:t>(x)</a:t>
              </a:r>
            </a:p>
            <a:p>
              <a:r>
                <a:rPr lang="en-US" altLang="he-IL" sz="2200" dirty="0"/>
                <a:t>13</a:t>
              </a:r>
            </a:p>
            <a:p>
              <a:r>
                <a:rPr lang="en-US" altLang="he-IL" sz="2200" dirty="0"/>
                <a:t>&gt;&gt;&gt; </a:t>
              </a:r>
              <a:r>
                <a:rPr lang="en-US" altLang="he-IL" sz="2200" dirty="0" err="1"/>
                <a:t>str</a:t>
              </a:r>
              <a:r>
                <a:rPr lang="en-US" altLang="he-IL" sz="2200" dirty="0"/>
                <a:t>(10.3)</a:t>
              </a:r>
            </a:p>
            <a:p>
              <a:r>
                <a:rPr lang="en-US" altLang="he-IL" sz="2200" dirty="0"/>
                <a:t>'10.3’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6D3394-783E-494F-B779-BD6855DD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3562938"/>
              <a:ext cx="5112568" cy="1785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200" dirty="0"/>
                <a:t>&gt;&gt;&gt; </a:t>
              </a:r>
              <a:r>
                <a:rPr lang="en-US" altLang="he-IL" sz="2200" dirty="0" err="1"/>
                <a:t>x.split</a:t>
              </a:r>
              <a:r>
                <a:rPr lang="en-US" altLang="he-IL" sz="2200" dirty="0"/>
                <a:t>(‘ ‘)</a:t>
              </a:r>
            </a:p>
            <a:p>
              <a:r>
                <a:rPr lang="en-US" altLang="he-IL" sz="2200" dirty="0"/>
                <a:t>[‘I’, ‘love’, ‘Python’]</a:t>
              </a:r>
            </a:p>
            <a:p>
              <a:r>
                <a:rPr lang="en-US" altLang="he-IL" sz="2200" dirty="0"/>
                <a:t>&gt;&gt;&gt; ‘ ‘.join(</a:t>
              </a:r>
              <a:r>
                <a:rPr lang="en-US" altLang="he-IL" sz="2200" dirty="0" err="1"/>
                <a:t>x.split</a:t>
              </a:r>
              <a:r>
                <a:rPr lang="en-US" altLang="he-IL" sz="2200" dirty="0"/>
                <a:t>(‘ ‘))</a:t>
              </a:r>
            </a:p>
            <a:p>
              <a:r>
                <a:rPr lang="en-US" altLang="he-IL" sz="2200" dirty="0"/>
                <a:t>‘I love Python’</a:t>
              </a:r>
            </a:p>
            <a:p>
              <a:r>
                <a:rPr lang="en-US" altLang="he-IL" sz="2200" dirty="0"/>
                <a:t>&gt;&gt;&gt;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197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39" y="51016"/>
            <a:ext cx="11137843" cy="1198583"/>
            <a:chOff x="439639" y="51016"/>
            <a:chExt cx="11137843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39" y="51016"/>
              <a:ext cx="11019857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מחרוזות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39" y="787934"/>
              <a:ext cx="11137843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מתודות לחיפוש על מחרוזות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Search Methods</a:t>
              </a:r>
              <a:r>
                <a:rPr lang="en-US" altLang="he-IL" sz="2200" dirty="0"/>
                <a:t> on </a:t>
              </a:r>
              <a:r>
                <a:rPr lang="en-US" altLang="he-IL" sz="2400" dirty="0"/>
                <a:t>strings </a:t>
              </a:r>
              <a:endParaRPr lang="he-IL" altLang="he-IL" sz="2200" dirty="0"/>
            </a:p>
          </p:txBody>
        </p:sp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7B8479C4-D3D0-459C-8930-4C95EF64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40" y="1246010"/>
            <a:ext cx="1113784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>
              <a:buFontTx/>
              <a:buChar char="•"/>
            </a:pPr>
            <a:r>
              <a:rPr lang="en-US" altLang="he-IL" sz="2600" b="1" i="1" dirty="0" err="1">
                <a:solidFill>
                  <a:schemeClr val="accent2"/>
                </a:solidFill>
              </a:rPr>
              <a:t>string.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find</a:t>
            </a:r>
            <a:r>
              <a:rPr lang="en-US" altLang="he-IL" sz="2600" dirty="0"/>
              <a:t>(</a:t>
            </a:r>
            <a:r>
              <a:rPr lang="en-US" altLang="he-IL" sz="2600" i="1" dirty="0" err="1"/>
              <a:t>substr</a:t>
            </a:r>
            <a:r>
              <a:rPr lang="en-US" altLang="he-IL" sz="2600" dirty="0"/>
              <a:t>) – returns the index of the first occurrence of </a:t>
            </a:r>
            <a:r>
              <a:rPr lang="en-US" altLang="he-IL" sz="2600" i="1" dirty="0" err="1"/>
              <a:t>substr</a:t>
            </a:r>
            <a:r>
              <a:rPr lang="en-US" altLang="he-IL" sz="2600" dirty="0"/>
              <a:t> in </a:t>
            </a:r>
            <a:r>
              <a:rPr lang="en-US" altLang="he-IL" sz="2600" i="1" dirty="0"/>
              <a:t>string</a:t>
            </a:r>
            <a:r>
              <a:rPr lang="en-US" altLang="he-IL" sz="2600" dirty="0"/>
              <a:t>. It returns -1 if not found. See also </a:t>
            </a:r>
            <a:r>
              <a:rPr lang="en-US" altLang="he-IL" sz="2600" b="1" i="1" dirty="0" err="1">
                <a:solidFill>
                  <a:schemeClr val="accent2"/>
                </a:solidFill>
              </a:rPr>
              <a:t>string.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rfind</a:t>
            </a:r>
            <a:r>
              <a:rPr lang="en-US" altLang="he-IL" sz="2600" dirty="0"/>
              <a:t>()</a:t>
            </a:r>
          </a:p>
          <a:p>
            <a:pPr marL="182563" indent="-182563">
              <a:buFontTx/>
              <a:buChar char="•"/>
            </a:pPr>
            <a:r>
              <a:rPr lang="en-US" altLang="he-IL" sz="2600" dirty="0"/>
              <a:t> </a:t>
            </a:r>
            <a:r>
              <a:rPr lang="en-US" altLang="he-IL" sz="2600" b="1" i="1" dirty="0" err="1">
                <a:solidFill>
                  <a:schemeClr val="accent2"/>
                </a:solidFill>
              </a:rPr>
              <a:t>string.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index</a:t>
            </a:r>
            <a:r>
              <a:rPr lang="en-US" altLang="he-IL" sz="2600" dirty="0"/>
              <a:t>(</a:t>
            </a:r>
            <a:r>
              <a:rPr lang="en-US" altLang="he-IL" sz="2600" i="1" dirty="0" err="1"/>
              <a:t>substr</a:t>
            </a:r>
            <a:r>
              <a:rPr lang="en-US" altLang="he-IL" sz="2600" dirty="0"/>
              <a:t>) – like find, but instead -1 it raises the exception Value Error. See also </a:t>
            </a:r>
            <a:r>
              <a:rPr lang="en-US" altLang="he-IL" sz="2600" b="1" i="1" dirty="0" err="1">
                <a:solidFill>
                  <a:schemeClr val="accent2"/>
                </a:solidFill>
              </a:rPr>
              <a:t>string.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rindex</a:t>
            </a:r>
            <a:r>
              <a:rPr lang="en-US" altLang="he-IL" sz="2600" dirty="0"/>
              <a:t>()</a:t>
            </a:r>
          </a:p>
          <a:p>
            <a:pPr marL="182563" indent="-182563">
              <a:buFontTx/>
              <a:buChar char="•"/>
            </a:pPr>
            <a:r>
              <a:rPr lang="en-US" altLang="he-IL" sz="2600" b="1" i="1" dirty="0" err="1">
                <a:solidFill>
                  <a:schemeClr val="accent2"/>
                </a:solidFill>
              </a:rPr>
              <a:t>string.count</a:t>
            </a:r>
            <a:r>
              <a:rPr lang="en-US" altLang="he-IL" sz="2600" dirty="0"/>
              <a:t>(</a:t>
            </a:r>
            <a:r>
              <a:rPr lang="en-US" altLang="he-IL" sz="2600" i="1" dirty="0" err="1"/>
              <a:t>substr</a:t>
            </a:r>
            <a:r>
              <a:rPr lang="en-US" altLang="he-IL" sz="2600" dirty="0"/>
              <a:t>) – returns number of non-overlapping occurrences of </a:t>
            </a:r>
            <a:r>
              <a:rPr lang="en-US" altLang="he-IL" sz="2600" i="1" dirty="0" err="1"/>
              <a:t>substr</a:t>
            </a:r>
            <a:r>
              <a:rPr lang="en-US" altLang="he-IL" sz="2600" i="1" dirty="0"/>
              <a:t>.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22786D6-023F-4CD1-81BD-A645F46B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33" y="3329109"/>
            <a:ext cx="5861524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s = “Jerusalem is my city”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s.find</a:t>
            </a:r>
            <a:r>
              <a:rPr lang="en-US" altLang="he-IL" sz="2000" dirty="0"/>
              <a:t>(“e”)  #  </a:t>
            </a:r>
            <a:r>
              <a:rPr lang="en-US" altLang="he-IL" sz="2000" dirty="0" err="1"/>
              <a:t>s.index</a:t>
            </a:r>
            <a:r>
              <a:rPr lang="en-US" altLang="he-IL" sz="2000" dirty="0"/>
              <a:t>(“e”) returns the same value</a:t>
            </a:r>
          </a:p>
          <a:p>
            <a:r>
              <a:rPr lang="en-US" altLang="he-IL" sz="2000" dirty="0"/>
              <a:t>1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s.rfind</a:t>
            </a:r>
            <a:r>
              <a:rPr lang="en-US" altLang="he-IL" sz="2000" dirty="0"/>
              <a:t>(“e”) # </a:t>
            </a:r>
            <a:r>
              <a:rPr lang="en-US" altLang="he-IL" sz="2000" dirty="0" err="1"/>
              <a:t>s.rindex</a:t>
            </a:r>
            <a:r>
              <a:rPr lang="en-US" altLang="he-IL" sz="2000" dirty="0"/>
              <a:t>(“e”) returns the same value</a:t>
            </a:r>
          </a:p>
          <a:p>
            <a:r>
              <a:rPr lang="en-US" altLang="he-IL" sz="2000" dirty="0"/>
              <a:t>7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s.find</a:t>
            </a:r>
            <a:r>
              <a:rPr lang="en-US" altLang="he-IL" sz="2000" dirty="0"/>
              <a:t>(“</a:t>
            </a:r>
            <a:r>
              <a:rPr lang="en-US" altLang="he-IL" sz="2000" dirty="0" err="1"/>
              <a:t>salam</a:t>
            </a:r>
            <a:r>
              <a:rPr lang="en-US" altLang="he-IL" sz="2000" dirty="0"/>
              <a:t>”)</a:t>
            </a:r>
          </a:p>
          <a:p>
            <a:r>
              <a:rPr lang="en-US" altLang="he-IL" sz="2000" dirty="0"/>
              <a:t>-1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s.index</a:t>
            </a:r>
            <a:r>
              <a:rPr lang="en-US" altLang="he-IL" sz="2000" dirty="0"/>
              <a:t>(“</a:t>
            </a:r>
            <a:r>
              <a:rPr lang="en-US" altLang="he-IL" sz="2000" dirty="0" err="1"/>
              <a:t>salam</a:t>
            </a:r>
            <a:r>
              <a:rPr lang="en-US" altLang="he-IL" sz="2000" dirty="0"/>
              <a:t>”)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Traceback ….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….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Value Error: substring not found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63A5D593-7E00-44C5-829F-14AE6D9DA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58" y="3323150"/>
            <a:ext cx="2124299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s.count</a:t>
            </a:r>
            <a:r>
              <a:rPr lang="en-US" altLang="he-IL" sz="2000" dirty="0"/>
              <a:t>(“e”)</a:t>
            </a:r>
          </a:p>
          <a:p>
            <a:r>
              <a:rPr lang="en-US" altLang="he-IL" sz="2000" dirty="0"/>
              <a:t>2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s.count</a:t>
            </a:r>
            <a:r>
              <a:rPr lang="en-US" altLang="he-IL" sz="2000" dirty="0"/>
              <a:t>(“</a:t>
            </a:r>
            <a:r>
              <a:rPr lang="en-US" altLang="he-IL" sz="2000" dirty="0" err="1"/>
              <a:t>er</a:t>
            </a:r>
            <a:r>
              <a:rPr lang="en-US" altLang="he-IL" sz="2000" dirty="0"/>
              <a:t>”)</a:t>
            </a:r>
          </a:p>
          <a:p>
            <a:r>
              <a:rPr lang="en-US" altLang="he-IL" sz="2000" dirty="0"/>
              <a:t>1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s.count</a:t>
            </a:r>
            <a:r>
              <a:rPr lang="en-US" altLang="he-IL" sz="2000" dirty="0"/>
              <a:t>(“era”)</a:t>
            </a:r>
          </a:p>
          <a:p>
            <a:r>
              <a:rPr lang="en-US" altLang="he-IL" sz="2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66784-B6DF-4A5D-B490-3ECBC5C59022}"/>
              </a:ext>
            </a:extLst>
          </p:cNvPr>
          <p:cNvSpPr txBox="1"/>
          <p:nvPr/>
        </p:nvSpPr>
        <p:spPr>
          <a:xfrm>
            <a:off x="7555927" y="5890813"/>
            <a:ext cx="43933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strings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51245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רשימות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רשימות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list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48134A63-432F-4C54-BD84-08889CE0C180}"/>
              </a:ext>
            </a:extLst>
          </p:cNvPr>
          <p:cNvSpPr txBox="1">
            <a:spLocks noChangeArrowheads="1"/>
          </p:cNvSpPr>
          <p:nvPr/>
        </p:nvSpPr>
        <p:spPr>
          <a:xfrm>
            <a:off x="2286387" y="1334500"/>
            <a:ext cx="8209160" cy="244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600" dirty="0"/>
              <a:t>Ordered collection of </a:t>
            </a:r>
            <a:r>
              <a:rPr lang="en-US" altLang="he-IL" sz="2600" b="1" i="1" dirty="0">
                <a:solidFill>
                  <a:schemeClr val="accent2"/>
                </a:solidFill>
              </a:rPr>
              <a:t>heterogeneous</a:t>
            </a:r>
            <a:r>
              <a:rPr lang="en-US" altLang="he-IL" sz="2600" dirty="0"/>
              <a:t> data</a:t>
            </a:r>
          </a:p>
          <a:p>
            <a:pPr algn="l" rtl="0"/>
            <a:r>
              <a:rPr lang="en-US" altLang="he-IL" sz="2600" dirty="0"/>
              <a:t>Lists are </a:t>
            </a:r>
            <a:r>
              <a:rPr lang="en-US" altLang="he-IL" sz="2600" b="1" i="1" dirty="0">
                <a:solidFill>
                  <a:schemeClr val="accent2"/>
                </a:solidFill>
              </a:rPr>
              <a:t>mutable</a:t>
            </a:r>
          </a:p>
          <a:p>
            <a:pPr algn="l" rtl="0"/>
            <a:r>
              <a:rPr lang="en-US" altLang="he-IL" sz="2600" dirty="0"/>
              <a:t>Different lists may refer to </a:t>
            </a:r>
            <a:r>
              <a:rPr lang="en-US" altLang="he-IL" sz="2600" b="1" i="1" dirty="0">
                <a:solidFill>
                  <a:schemeClr val="accent2"/>
                </a:solidFill>
              </a:rPr>
              <a:t>shared </a:t>
            </a:r>
            <a:r>
              <a:rPr lang="en-US" altLang="he-IL" sz="2600" dirty="0"/>
              <a:t>objects</a:t>
            </a:r>
          </a:p>
          <a:p>
            <a:pPr algn="l" rtl="0"/>
            <a:r>
              <a:rPr lang="en-US" altLang="he-IL" sz="2600" b="1" i="1" dirty="0">
                <a:solidFill>
                  <a:schemeClr val="accent2"/>
                </a:solidFill>
              </a:rPr>
              <a:t>Indices</a:t>
            </a:r>
            <a:r>
              <a:rPr lang="en-US" altLang="he-IL" sz="2600" dirty="0"/>
              <a:t> and </a:t>
            </a:r>
            <a:r>
              <a:rPr lang="en-US" altLang="he-IL" sz="2600" b="1" i="1" dirty="0">
                <a:solidFill>
                  <a:schemeClr val="accent2"/>
                </a:solidFill>
              </a:rPr>
              <a:t>slices</a:t>
            </a:r>
            <a:r>
              <a:rPr lang="en-US" altLang="he-IL" sz="2600" dirty="0"/>
              <a:t> as in strings</a:t>
            </a:r>
          </a:p>
          <a:p>
            <a:pPr algn="l" rtl="0"/>
            <a:r>
              <a:rPr lang="en-US" altLang="he-IL" sz="2600" b="1" dirty="0">
                <a:solidFill>
                  <a:schemeClr val="accent2"/>
                </a:solidFill>
              </a:rPr>
              <a:t>+</a:t>
            </a:r>
            <a:r>
              <a:rPr lang="en-US" altLang="he-IL" sz="2600" dirty="0"/>
              <a:t> and </a:t>
            </a:r>
            <a:r>
              <a:rPr lang="en-US" altLang="he-IL" sz="2600" b="1" dirty="0">
                <a:solidFill>
                  <a:schemeClr val="accent2"/>
                </a:solidFill>
              </a:rPr>
              <a:t>*</a:t>
            </a:r>
            <a:r>
              <a:rPr lang="en-US" altLang="he-IL" sz="2600" dirty="0"/>
              <a:t> as in strings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B0C3D4E-3EFB-45B1-AB02-7FC063C8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386" y="3687901"/>
            <a:ext cx="2803973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000" dirty="0"/>
              <a:t>&gt;&gt;&gt; x = [1,'hello', (3 + 2j)]</a:t>
            </a:r>
          </a:p>
          <a:p>
            <a:r>
              <a:rPr lang="en-US" altLang="he-IL" sz="2000" dirty="0"/>
              <a:t>&gt;&gt;&gt; x</a:t>
            </a:r>
          </a:p>
          <a:p>
            <a:r>
              <a:rPr lang="en-US" altLang="he-IL" sz="2000" dirty="0"/>
              <a:t>[1, 'hello', (3+2j)]</a:t>
            </a:r>
          </a:p>
          <a:p>
            <a:r>
              <a:rPr lang="en-US" altLang="he-IL" sz="2000" dirty="0"/>
              <a:t>&gt;&gt;&gt; x[2]</a:t>
            </a:r>
          </a:p>
          <a:p>
            <a:r>
              <a:rPr lang="en-US" altLang="he-IL" sz="2000" dirty="0"/>
              <a:t>(3+2j)</a:t>
            </a:r>
          </a:p>
          <a:p>
            <a:r>
              <a:rPr lang="en-US" altLang="he-IL" sz="2000" dirty="0"/>
              <a:t>&gt;&gt;&gt; x[:2]</a:t>
            </a:r>
          </a:p>
          <a:p>
            <a:r>
              <a:rPr lang="en-US" altLang="he-IL" sz="2000" dirty="0"/>
              <a:t>[1, 'hello’]</a:t>
            </a:r>
          </a:p>
          <a:p>
            <a:r>
              <a:rPr lang="en-US" altLang="he-IL" sz="2000" dirty="0"/>
              <a:t>&gt;&gt;&gt; x[::2]</a:t>
            </a:r>
          </a:p>
          <a:p>
            <a:r>
              <a:rPr lang="en-US" altLang="he-IL" sz="2000" dirty="0"/>
              <a:t>[1,(3+2j)]</a:t>
            </a:r>
          </a:p>
          <a:p>
            <a:r>
              <a:rPr lang="en-US" altLang="he-IL" sz="2000" dirty="0"/>
              <a:t>&gt;&gt;&gt;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2E06C-F8E2-4342-89F7-D9C58558F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576" y="3429000"/>
            <a:ext cx="4542192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y = [5, x, ‘</a:t>
            </a:r>
            <a:r>
              <a:rPr lang="en-US" altLang="he-IL" sz="2000" dirty="0" err="1"/>
              <a:t>abc</a:t>
            </a:r>
            <a:r>
              <a:rPr lang="en-US" altLang="he-IL" sz="2000" dirty="0"/>
              <a:t>’]   # y is a nested list</a:t>
            </a:r>
          </a:p>
          <a:p>
            <a:r>
              <a:rPr lang="en-US" altLang="he-IL" sz="2000" dirty="0"/>
              <a:t>&gt;&gt;&gt; y</a:t>
            </a:r>
          </a:p>
          <a:p>
            <a:r>
              <a:rPr lang="en-US" altLang="he-IL" sz="2000" dirty="0"/>
              <a:t>[5,[1, 'hello', (3+2j)],’</a:t>
            </a:r>
            <a:r>
              <a:rPr lang="en-US" altLang="he-IL" sz="2000" dirty="0" err="1"/>
              <a:t>abc</a:t>
            </a:r>
            <a:r>
              <a:rPr lang="en-US" altLang="he-IL" sz="2000" dirty="0"/>
              <a:t>’]</a:t>
            </a:r>
          </a:p>
          <a:p>
            <a:r>
              <a:rPr lang="en-US" altLang="he-IL" sz="2000" dirty="0"/>
              <a:t>&gt;&gt;&gt; id(x)</a:t>
            </a:r>
          </a:p>
          <a:p>
            <a:r>
              <a:rPr lang="en-US" altLang="he-IL" sz="2000" dirty="0"/>
              <a:t>2516447480072</a:t>
            </a:r>
          </a:p>
          <a:p>
            <a:r>
              <a:rPr lang="en-US" altLang="he-IL" sz="2000" dirty="0"/>
              <a:t>&gt;&gt;&gt; id(y[1])</a:t>
            </a:r>
          </a:p>
          <a:p>
            <a:r>
              <a:rPr lang="en-US" altLang="he-IL" sz="2000" dirty="0"/>
              <a:t>2516447480072</a:t>
            </a:r>
          </a:p>
          <a:p>
            <a:r>
              <a:rPr lang="en-US" altLang="he-IL" sz="2000" dirty="0"/>
              <a:t>&gt;&gt;&gt; z = x[:]  # a copy list is created</a:t>
            </a:r>
          </a:p>
          <a:p>
            <a:r>
              <a:rPr lang="en-US" altLang="he-IL" sz="2000" dirty="0"/>
              <a:t>&gt;&gt;&gt; id(z)</a:t>
            </a:r>
          </a:p>
          <a:p>
            <a:r>
              <a:rPr lang="en-US" altLang="he-IL" sz="2000" dirty="0"/>
              <a:t>2516447551880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E100B5-D938-4030-91ED-19FC30F54098}"/>
              </a:ext>
            </a:extLst>
          </p:cNvPr>
          <p:cNvSpPr txBox="1"/>
          <p:nvPr/>
        </p:nvSpPr>
        <p:spPr>
          <a:xfrm>
            <a:off x="7843013" y="4660106"/>
            <a:ext cx="245175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/>
              <a:t>Both, y[1] and x, refer to the same object!</a:t>
            </a:r>
            <a:endParaRPr lang="he-IL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C85423-5A1F-4799-867A-E6D40AFA86C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55227" y="4804123"/>
            <a:ext cx="287784" cy="209926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279428-803B-4C81-8711-523DCB95A4EC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flipH="1">
            <a:off x="7555227" y="5014049"/>
            <a:ext cx="287786" cy="353944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82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רשימות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מתודות לחיפוש על רשימות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Search Methods</a:t>
              </a:r>
              <a:r>
                <a:rPr lang="en-US" altLang="he-IL" sz="2200" dirty="0"/>
                <a:t> on list</a:t>
              </a:r>
              <a:r>
                <a:rPr lang="en-US" altLang="he-IL" sz="2400" dirty="0"/>
                <a:t>s </a:t>
              </a:r>
              <a:endParaRPr lang="he-IL" altLang="he-IL" sz="2200" dirty="0"/>
            </a:p>
          </p:txBody>
        </p:sp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7B8479C4-D3D0-459C-8930-4C95EF64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83" y="1246010"/>
            <a:ext cx="904552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563" indent="-182563">
              <a:buFontTx/>
              <a:buChar char="•"/>
            </a:pPr>
            <a:r>
              <a:rPr lang="en-US" altLang="he-IL" sz="2600" b="1" i="1" dirty="0" err="1">
                <a:solidFill>
                  <a:schemeClr val="accent2"/>
                </a:solidFill>
              </a:rPr>
              <a:t>L.</a:t>
            </a:r>
            <a:r>
              <a:rPr lang="en-US" altLang="he-IL" sz="2600" b="1" dirty="0" err="1">
                <a:solidFill>
                  <a:schemeClr val="accent2"/>
                </a:solidFill>
              </a:rPr>
              <a:t>index</a:t>
            </a:r>
            <a:r>
              <a:rPr lang="en-US" altLang="he-IL" sz="2600" dirty="0"/>
              <a:t>(</a:t>
            </a:r>
            <a:r>
              <a:rPr lang="en-US" altLang="he-IL" sz="2600" dirty="0" err="1"/>
              <a:t>val</a:t>
            </a:r>
            <a:r>
              <a:rPr lang="en-US" altLang="he-IL" sz="2600" dirty="0"/>
              <a:t>) – like index in strings.</a:t>
            </a:r>
          </a:p>
          <a:p>
            <a:pPr marL="182563" indent="-182563">
              <a:buFontTx/>
              <a:buChar char="•"/>
            </a:pPr>
            <a:r>
              <a:rPr lang="en-US" altLang="he-IL" sz="2600" b="1" i="1" dirty="0" err="1">
                <a:solidFill>
                  <a:schemeClr val="accent2"/>
                </a:solidFill>
              </a:rPr>
              <a:t>L.count</a:t>
            </a:r>
            <a:r>
              <a:rPr lang="en-US" altLang="he-IL" sz="2600" dirty="0"/>
              <a:t>(</a:t>
            </a:r>
            <a:r>
              <a:rPr lang="en-US" altLang="he-IL" sz="2600" dirty="0" err="1"/>
              <a:t>val</a:t>
            </a:r>
            <a:r>
              <a:rPr lang="en-US" altLang="he-IL" sz="2600" dirty="0"/>
              <a:t>) – returns number of occurrences of </a:t>
            </a:r>
            <a:r>
              <a:rPr lang="en-US" altLang="he-IL" sz="2600" i="1" dirty="0"/>
              <a:t>val.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22786D6-023F-4CD1-81BD-A645F46B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337" y="2583526"/>
            <a:ext cx="5861524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L = “Jerusalem is my city, my </a:t>
            </a:r>
            <a:r>
              <a:rPr lang="en-US" altLang="he-IL" sz="2000" dirty="0" err="1"/>
              <a:t>love”.split</a:t>
            </a:r>
            <a:r>
              <a:rPr lang="en-US" altLang="he-IL" sz="2000" dirty="0"/>
              <a:t>()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L.index</a:t>
            </a:r>
            <a:r>
              <a:rPr lang="en-US" altLang="he-IL" sz="2000" dirty="0"/>
              <a:t>(“my”)  </a:t>
            </a:r>
          </a:p>
          <a:p>
            <a:r>
              <a:rPr lang="en-US" altLang="he-IL" sz="2000" dirty="0"/>
              <a:t>2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L.count</a:t>
            </a:r>
            <a:r>
              <a:rPr lang="en-US" altLang="he-IL" sz="2000" dirty="0"/>
              <a:t>(“my”) </a:t>
            </a:r>
          </a:p>
          <a:p>
            <a:r>
              <a:rPr lang="en-US" altLang="he-IL" sz="2000" dirty="0"/>
              <a:t>2</a:t>
            </a:r>
          </a:p>
          <a:p>
            <a:r>
              <a:rPr lang="en-US" altLang="he-IL" sz="2000" dirty="0"/>
              <a:t>&gt;&gt;&gt; </a:t>
            </a:r>
            <a:r>
              <a:rPr lang="en-US" altLang="he-IL" sz="2000" dirty="0" err="1"/>
              <a:t>L.index</a:t>
            </a:r>
            <a:r>
              <a:rPr lang="en-US" altLang="he-IL" sz="2000" dirty="0"/>
              <a:t>(“lobe”)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Traceback ….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….</a:t>
            </a:r>
          </a:p>
          <a:p>
            <a:r>
              <a:rPr lang="en-US" altLang="he-IL" sz="2000" dirty="0">
                <a:solidFill>
                  <a:srgbClr val="FF0000"/>
                </a:solidFill>
              </a:rPr>
              <a:t>Value Error: ‘lobe’ is not in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66784-B6DF-4A5D-B490-3ECBC5C59022}"/>
              </a:ext>
            </a:extLst>
          </p:cNvPr>
          <p:cNvSpPr txBox="1"/>
          <p:nvPr/>
        </p:nvSpPr>
        <p:spPr>
          <a:xfrm>
            <a:off x="2909414" y="5882269"/>
            <a:ext cx="43933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lists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096298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רשימות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מתודות לשינוי תוכן ברשימות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Methods </a:t>
              </a:r>
              <a:r>
                <a:rPr lang="en-US" altLang="he-IL" sz="2200" dirty="0"/>
                <a:t>that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modify contents</a:t>
              </a:r>
              <a:r>
                <a:rPr lang="en-US" altLang="he-IL" sz="2200" dirty="0"/>
                <a:t> on list</a:t>
              </a:r>
              <a:r>
                <a:rPr lang="en-US" altLang="he-IL" sz="2400" dirty="0"/>
                <a:t>s </a:t>
              </a:r>
              <a:endParaRPr lang="he-IL" altLang="he-IL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666784-B6DF-4A5D-B490-3ECBC5C59022}"/>
              </a:ext>
            </a:extLst>
          </p:cNvPr>
          <p:cNvSpPr txBox="1"/>
          <p:nvPr/>
        </p:nvSpPr>
        <p:spPr>
          <a:xfrm>
            <a:off x="8716297" y="3844474"/>
            <a:ext cx="338213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r>
              <a:rPr lang="en-US" altLang="he-IL" sz="2000" u="sng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he-IL" sz="2000" u="sng" dirty="0"/>
              <a:t>and learn all about Python’s lists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2ED83E-2557-4A35-95E6-D25D9194FE1C}"/>
              </a:ext>
            </a:extLst>
          </p:cNvPr>
          <p:cNvSpPr txBox="1">
            <a:spLocks noChangeArrowheads="1"/>
          </p:cNvSpPr>
          <p:nvPr/>
        </p:nvSpPr>
        <p:spPr>
          <a:xfrm>
            <a:off x="800909" y="1341310"/>
            <a:ext cx="8928992" cy="65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2700" dirty="0"/>
              <a:t>The methods </a:t>
            </a:r>
            <a:r>
              <a:rPr lang="en-US" altLang="he-IL" sz="2700" b="1" dirty="0">
                <a:solidFill>
                  <a:schemeClr val="accent2"/>
                </a:solidFill>
              </a:rPr>
              <a:t>append</a:t>
            </a:r>
            <a:r>
              <a:rPr lang="en-US" altLang="he-IL" sz="2700" dirty="0"/>
              <a:t>, </a:t>
            </a:r>
            <a:r>
              <a:rPr lang="en-US" altLang="he-IL" sz="2700" b="1" dirty="0">
                <a:solidFill>
                  <a:schemeClr val="accent2"/>
                </a:solidFill>
              </a:rPr>
              <a:t>extend</a:t>
            </a:r>
            <a:r>
              <a:rPr lang="en-US" altLang="he-IL" sz="2700" dirty="0"/>
              <a:t>, </a:t>
            </a:r>
            <a:r>
              <a:rPr lang="en-US" altLang="he-IL" sz="2700" b="1" dirty="0">
                <a:solidFill>
                  <a:schemeClr val="accent2"/>
                </a:solidFill>
              </a:rPr>
              <a:t>insert</a:t>
            </a:r>
            <a:r>
              <a:rPr lang="en-US" altLang="he-IL" sz="2700" dirty="0"/>
              <a:t>, </a:t>
            </a:r>
            <a:r>
              <a:rPr lang="en-US" altLang="he-IL" sz="2700" b="1" dirty="0">
                <a:solidFill>
                  <a:schemeClr val="accent2"/>
                </a:solidFill>
              </a:rPr>
              <a:t>pop</a:t>
            </a:r>
            <a:r>
              <a:rPr lang="en-US" altLang="he-IL" sz="2700" dirty="0"/>
              <a:t>, </a:t>
            </a:r>
            <a:r>
              <a:rPr lang="en-US" altLang="he-IL" sz="2700" b="1" dirty="0">
                <a:solidFill>
                  <a:schemeClr val="accent2"/>
                </a:solidFill>
              </a:rPr>
              <a:t>del</a:t>
            </a:r>
            <a:r>
              <a:rPr lang="en-US" altLang="he-IL" sz="2700" dirty="0"/>
              <a:t>, and </a:t>
            </a:r>
            <a:r>
              <a:rPr lang="en-US" altLang="he-IL" sz="2700" b="1" dirty="0">
                <a:solidFill>
                  <a:schemeClr val="accent2"/>
                </a:solidFill>
              </a:rPr>
              <a:t>remove</a:t>
            </a:r>
            <a:r>
              <a:rPr lang="en-US" altLang="he-IL" sz="2700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779127-1E6E-4D10-89F9-C95A7B30DAFF}"/>
              </a:ext>
            </a:extLst>
          </p:cNvPr>
          <p:cNvGrpSpPr/>
          <p:nvPr/>
        </p:nvGrpSpPr>
        <p:grpSpPr>
          <a:xfrm>
            <a:off x="1120820" y="1805134"/>
            <a:ext cx="7471904" cy="4093428"/>
            <a:chOff x="462782" y="1583134"/>
            <a:chExt cx="7471904" cy="4093428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8A7E3992-F26E-46B3-ADEA-2F684072F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82" y="1583134"/>
              <a:ext cx="3888432" cy="4093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(3 + 2j)] 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x.append</a:t>
              </a:r>
              <a:r>
                <a:rPr lang="en-US" altLang="he-IL" sz="2000" dirty="0"/>
                <a:t>([1,2,3])</a:t>
              </a:r>
            </a:p>
            <a:p>
              <a:r>
                <a:rPr lang="en-US" altLang="he-IL" sz="2000" dirty="0"/>
                <a:t>&gt;&gt;&gt; x </a:t>
              </a:r>
            </a:p>
            <a:p>
              <a:r>
                <a:rPr lang="en-US" altLang="he-IL" sz="2000" dirty="0"/>
                <a:t>[1,15, (3 + 2j), [1,2,3]] 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topitem</a:t>
              </a:r>
              <a:r>
                <a:rPr lang="en-US" altLang="he-IL" sz="2000" dirty="0"/>
                <a:t> = </a:t>
              </a:r>
              <a:r>
                <a:rPr lang="en-US" altLang="he-IL" sz="2000" dirty="0" err="1"/>
                <a:t>x.pop</a:t>
              </a:r>
              <a:r>
                <a:rPr lang="en-US" altLang="he-IL" sz="2000" dirty="0"/>
                <a:t>()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topitem</a:t>
              </a:r>
              <a:endParaRPr lang="en-US" altLang="he-IL" sz="2000" dirty="0"/>
            </a:p>
            <a:p>
              <a:r>
                <a:rPr lang="en-US" altLang="he-IL" sz="2000" dirty="0"/>
                <a:t>[1,2,3]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(3 + 2j)] 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x.extend</a:t>
              </a:r>
              <a:r>
                <a:rPr lang="en-US" altLang="he-IL" sz="2000" dirty="0"/>
                <a:t>([‘a’,23])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(3 + 2j), ’a’,23]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A61A50-CFA4-440A-985E-132AD9E0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214" y="1583134"/>
              <a:ext cx="3583472" cy="40934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x.insert</a:t>
              </a:r>
              <a:r>
                <a:rPr lang="en-US" altLang="he-IL" sz="2000" dirty="0"/>
                <a:t>(2,”yes”)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“yes”,(3 + 2j), ’a’,23]  </a:t>
              </a:r>
            </a:p>
            <a:p>
              <a:endParaRPr lang="en-US" altLang="he-IL" sz="2000" dirty="0"/>
            </a:p>
            <a:p>
              <a:r>
                <a:rPr lang="en-US" altLang="he-IL" sz="2000" dirty="0"/>
                <a:t>&gt;&gt;&gt; del x[2]</a:t>
              </a:r>
            </a:p>
            <a:p>
              <a:r>
                <a:rPr lang="en-US" altLang="he-IL" sz="2000" dirty="0"/>
                <a:t>&gt;&gt;&gt; x</a:t>
              </a:r>
            </a:p>
            <a:p>
              <a:r>
                <a:rPr lang="en-US" altLang="he-IL" sz="2000" dirty="0"/>
                <a:t>[1,15, (3 + 2j),’a’,23] </a:t>
              </a:r>
            </a:p>
            <a:p>
              <a:r>
                <a:rPr lang="en-US" altLang="he-IL" sz="2000" dirty="0"/>
                <a:t>&gt;&gt;&gt; </a:t>
              </a:r>
              <a:r>
                <a:rPr lang="en-US" altLang="he-IL" sz="2000" dirty="0" err="1"/>
                <a:t>x.remove</a:t>
              </a:r>
              <a:r>
                <a:rPr lang="en-US" altLang="he-IL" sz="2000" dirty="0"/>
                <a:t>(‘a’)</a:t>
              </a:r>
            </a:p>
            <a:p>
              <a:r>
                <a:rPr lang="en-US" altLang="he-IL" sz="2000" dirty="0"/>
                <a:t>&gt;&gt;&gt; x </a:t>
              </a:r>
            </a:p>
            <a:p>
              <a:r>
                <a:rPr lang="en-US" altLang="he-IL" sz="2000" dirty="0"/>
                <a:t>[1,15, (3 + 2j),23] </a:t>
              </a:r>
            </a:p>
            <a:p>
              <a:r>
                <a:rPr lang="en-US" altLang="he-IL" sz="2000" dirty="0"/>
                <a:t>&gt;&gt;&gt;</a:t>
              </a:r>
            </a:p>
            <a:p>
              <a:endParaRPr lang="en-US" altLang="he-IL" sz="2000" dirty="0"/>
            </a:p>
            <a:p>
              <a:endParaRPr lang="en-US" altLang="he-IL" sz="2000" dirty="0"/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B75E4467-A67F-4B68-A024-53B694D70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09" y="6070066"/>
            <a:ext cx="8760657" cy="65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he-IL" sz="2700" dirty="0"/>
              <a:t>Note that those methods modify the list, but return </a:t>
            </a:r>
            <a:r>
              <a:rPr lang="en-US" altLang="he-IL" sz="2700" b="1" dirty="0">
                <a:solidFill>
                  <a:schemeClr val="accent2"/>
                </a:solidFill>
              </a:rPr>
              <a:t>None</a:t>
            </a:r>
            <a:r>
              <a:rPr lang="en-US" altLang="he-IL" sz="2700" b="1" dirty="0"/>
              <a:t>.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936061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רשומות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רשומות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tuple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123494E5-871F-4B07-8C40-72AC971BB997}"/>
              </a:ext>
            </a:extLst>
          </p:cNvPr>
          <p:cNvSpPr txBox="1">
            <a:spLocks noChangeArrowheads="1"/>
          </p:cNvSpPr>
          <p:nvPr/>
        </p:nvSpPr>
        <p:spPr>
          <a:xfrm>
            <a:off x="439640" y="1263122"/>
            <a:ext cx="10515600" cy="261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400" dirty="0"/>
              <a:t>Tuples are </a:t>
            </a:r>
            <a:r>
              <a:rPr lang="en-US" altLang="he-IL" sz="2400" b="1" i="1" dirty="0">
                <a:solidFill>
                  <a:schemeClr val="accent2"/>
                </a:solidFill>
              </a:rPr>
              <a:t>immutable</a:t>
            </a:r>
            <a:r>
              <a:rPr lang="en-US" altLang="he-IL" sz="2400" b="1" dirty="0"/>
              <a:t> </a:t>
            </a:r>
            <a:r>
              <a:rPr lang="en-US" altLang="he-IL" sz="2400" dirty="0"/>
              <a:t>lists (with the exception of tuples containing at least one mutable item).</a:t>
            </a:r>
          </a:p>
          <a:p>
            <a:pPr algn="l" rtl="0"/>
            <a:r>
              <a:rPr lang="en-US" altLang="he-IL" sz="2400" dirty="0"/>
              <a:t>Different tuples may refer to </a:t>
            </a:r>
            <a:r>
              <a:rPr lang="en-US" altLang="he-IL" sz="2400" b="1" i="1" dirty="0">
                <a:solidFill>
                  <a:schemeClr val="accent2"/>
                </a:solidFill>
              </a:rPr>
              <a:t>shared </a:t>
            </a:r>
            <a:r>
              <a:rPr lang="en-US" altLang="he-IL" sz="2400" dirty="0"/>
              <a:t>objects as in lists.</a:t>
            </a:r>
          </a:p>
          <a:p>
            <a:pPr algn="l" rtl="0"/>
            <a:r>
              <a:rPr lang="en-US" altLang="he-IL" sz="2400" b="1" i="1" dirty="0">
                <a:solidFill>
                  <a:schemeClr val="accent2"/>
                </a:solidFill>
              </a:rPr>
              <a:t>Indices</a:t>
            </a:r>
            <a:r>
              <a:rPr lang="en-US" altLang="he-IL" sz="2400" dirty="0"/>
              <a:t> and </a:t>
            </a:r>
            <a:r>
              <a:rPr lang="en-US" altLang="he-IL" sz="2400" b="1" i="1" dirty="0">
                <a:solidFill>
                  <a:schemeClr val="accent2"/>
                </a:solidFill>
              </a:rPr>
              <a:t>slices</a:t>
            </a:r>
            <a:r>
              <a:rPr lang="en-US" altLang="he-IL" sz="2400" dirty="0"/>
              <a:t> as in strings and lists.</a:t>
            </a:r>
          </a:p>
          <a:p>
            <a:pPr algn="l" rtl="0"/>
            <a:r>
              <a:rPr lang="en-US" altLang="he-IL" sz="2400" b="1" dirty="0">
                <a:solidFill>
                  <a:schemeClr val="accent2"/>
                </a:solidFill>
              </a:rPr>
              <a:t>+</a:t>
            </a:r>
            <a:r>
              <a:rPr lang="en-US" altLang="he-IL" sz="2400" dirty="0"/>
              <a:t> and </a:t>
            </a:r>
            <a:r>
              <a:rPr lang="en-US" altLang="he-IL" sz="2400" b="1" dirty="0">
                <a:solidFill>
                  <a:schemeClr val="accent2"/>
                </a:solidFill>
              </a:rPr>
              <a:t>*</a:t>
            </a:r>
            <a:r>
              <a:rPr lang="en-US" altLang="he-IL" sz="2400" dirty="0"/>
              <a:t> as in strings and lists.</a:t>
            </a:r>
          </a:p>
          <a:p>
            <a:pPr algn="l" rtl="0"/>
            <a:r>
              <a:rPr lang="en-US" altLang="he-IL" sz="2400" dirty="0"/>
              <a:t>Search is done as in lists.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49281-148E-4D2F-99FA-68B834A886CB}"/>
              </a:ext>
            </a:extLst>
          </p:cNvPr>
          <p:cNvGrpSpPr/>
          <p:nvPr/>
        </p:nvGrpSpPr>
        <p:grpSpPr>
          <a:xfrm>
            <a:off x="780410" y="3942384"/>
            <a:ext cx="7183719" cy="2560642"/>
            <a:chOff x="704135" y="3566919"/>
            <a:chExt cx="7720457" cy="2560642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A49E5D8D-211C-460E-9B92-FC76DF3FE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5" y="3566919"/>
              <a:ext cx="3852592" cy="2554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000" dirty="0"/>
                <a:t>&gt;&gt;&gt; x = (1,2,3)</a:t>
              </a:r>
            </a:p>
            <a:p>
              <a:r>
                <a:rPr lang="en-US" altLang="he-IL" sz="2000" dirty="0"/>
                <a:t>&gt;&gt;&gt; x[1:]</a:t>
              </a:r>
            </a:p>
            <a:p>
              <a:r>
                <a:rPr lang="en-US" altLang="he-IL" sz="2000" dirty="0"/>
                <a:t>(2, 3)</a:t>
              </a:r>
            </a:p>
            <a:p>
              <a:r>
                <a:rPr lang="en-US" altLang="he-IL" sz="2000" dirty="0"/>
                <a:t>&gt;&gt;&gt; y = (2,)  # a one-element tuple</a:t>
              </a:r>
            </a:p>
            <a:p>
              <a:r>
                <a:rPr lang="en-US" altLang="he-IL" sz="2000" dirty="0"/>
                <a:t>&gt;&gt;&gt; y</a:t>
              </a:r>
            </a:p>
            <a:p>
              <a:r>
                <a:rPr lang="en-US" altLang="he-IL" sz="2000" dirty="0"/>
                <a:t>(2,)</a:t>
              </a:r>
            </a:p>
            <a:p>
              <a:r>
                <a:rPr lang="en-US" altLang="he-IL" sz="2000" dirty="0"/>
                <a:t>&gt;&gt;&gt; </a:t>
              </a:r>
            </a:p>
            <a:p>
              <a:endParaRPr lang="en-US" altLang="he-IL" sz="2000" dirty="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4F3ADFD9-5C76-4DAA-9A9D-2BDBB502A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573016"/>
              <a:ext cx="3852592" cy="2554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he-IL" sz="2000" dirty="0"/>
                <a:t>&gt;&gt;&gt; z = tuple([“a”, x, “</a:t>
              </a:r>
              <a:r>
                <a:rPr lang="en-US" altLang="he-IL" sz="2000" dirty="0" err="1"/>
                <a:t>rt</a:t>
              </a:r>
              <a:r>
                <a:rPr lang="en-US" altLang="he-IL" sz="2000" dirty="0"/>
                <a:t>”])</a:t>
              </a:r>
            </a:p>
            <a:p>
              <a:r>
                <a:rPr lang="en-US" altLang="he-IL" sz="2000" dirty="0"/>
                <a:t>&gt;&gt;&gt; z</a:t>
              </a:r>
            </a:p>
            <a:p>
              <a:r>
                <a:rPr lang="en-US" altLang="he-IL" sz="2000" dirty="0"/>
                <a:t>(“a”, (1,2,3), “</a:t>
              </a:r>
              <a:r>
                <a:rPr lang="en-US" altLang="he-IL" sz="2000" dirty="0" err="1"/>
                <a:t>rt</a:t>
              </a:r>
              <a:r>
                <a:rPr lang="en-US" altLang="he-IL" sz="2000" dirty="0"/>
                <a:t>”)</a:t>
              </a:r>
            </a:p>
            <a:p>
              <a:r>
                <a:rPr lang="en-US" altLang="he-IL" sz="2000" dirty="0"/>
                <a:t>&gt;&gt;&gt; id(x)</a:t>
              </a:r>
            </a:p>
            <a:p>
              <a:r>
                <a:rPr lang="en-US" altLang="he-IL" sz="2000" dirty="0"/>
                <a:t>2516448241776</a:t>
              </a:r>
            </a:p>
            <a:p>
              <a:r>
                <a:rPr lang="en-US" altLang="he-IL" sz="2000" dirty="0"/>
                <a:t>&gt;&gt;&gt; id(z[1])</a:t>
              </a:r>
            </a:p>
            <a:p>
              <a:r>
                <a:rPr lang="en-US" altLang="he-IL" sz="2000" dirty="0"/>
                <a:t>2516448241776</a:t>
              </a:r>
            </a:p>
            <a:p>
              <a:r>
                <a:rPr lang="en-US" altLang="he-IL" sz="2000" dirty="0"/>
                <a:t>&gt;&gt;&gt;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8081579" y="4579215"/>
            <a:ext cx="385259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tuples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9356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יתרונות וחסרונות של השפה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375755"/>
              </p:ext>
            </p:extLst>
          </p:nvPr>
        </p:nvGraphicFramePr>
        <p:xfrm>
          <a:off x="838200" y="1825625"/>
          <a:ext cx="10515600" cy="3703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251759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79194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יתרונות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חסרונות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1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פשוטה ללימוד, לקריאה ולכתיבה.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he-IL" dirty="0"/>
                        <a:t>מכילה בתוכה אוסף מכובד מאד של ספריות סטנדרטיות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תומכת בתכנות מכוון עצמים,</a:t>
                      </a:r>
                      <a:r>
                        <a:rPr lang="he-IL" baseline="0" dirty="0"/>
                        <a:t> תכונות מסוימות של </a:t>
                      </a:r>
                      <a:r>
                        <a:rPr lang="he-IL" dirty="0"/>
                        <a:t>תכנות פונקציונלי, ועוד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יש תאימות לאחור בגרסאות.</a:t>
                      </a:r>
                      <a:r>
                        <a:rPr lang="he-IL" baseline="0" dirty="0"/>
                        <a:t> אבל אין תאימות בין גרסאות </a:t>
                      </a:r>
                      <a:r>
                        <a:rPr lang="en-US" baseline="0" dirty="0"/>
                        <a:t>2.*</a:t>
                      </a:r>
                      <a:r>
                        <a:rPr lang="he-IL" baseline="0" dirty="0"/>
                        <a:t> לגרסאות </a:t>
                      </a:r>
                      <a:r>
                        <a:rPr lang="en-US" baseline="0" dirty="0"/>
                        <a:t>3.*</a:t>
                      </a:r>
                      <a:r>
                        <a:rPr lang="he-IL" baseline="0" dirty="0"/>
                        <a:t>.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baseline="0" dirty="0"/>
                        <a:t>אחת השפות הפופולאריות היום.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השימוש</a:t>
                      </a:r>
                      <a:r>
                        <a:rPr lang="he-IL" baseline="0" dirty="0"/>
                        <a:t> באינטרפרטר גורם לאיטיות בחישוב. 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he-IL" baseline="0" dirty="0"/>
                        <a:t>הטיפוסים של השפה דינמיים, דבר שגורם לסיכון של שגיאות בזמן ריצה, שבשפה סטטית היו </a:t>
                      </a:r>
                      <a:r>
                        <a:rPr lang="he-IL" baseline="0" dirty="0" err="1"/>
                        <a:t>נתגלים</a:t>
                      </a:r>
                      <a:r>
                        <a:rPr lang="he-IL" baseline="0" dirty="0"/>
                        <a:t> בזמן </a:t>
                      </a:r>
                      <a:r>
                        <a:rPr lang="he-IL" baseline="0" dirty="0" err="1"/>
                        <a:t>קימפול</a:t>
                      </a:r>
                      <a:r>
                        <a:rPr lang="he-IL" baseline="0" dirty="0"/>
                        <a:t>.</a:t>
                      </a:r>
                    </a:p>
                    <a:p>
                      <a:pPr marL="285750" indent="-28575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19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310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Immutability  vs  Mutability</a:t>
            </a:r>
            <a:endParaRPr lang="he-I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F6333-A8B8-482B-9624-DA9EA9FFE54E}"/>
              </a:ext>
            </a:extLst>
          </p:cNvPr>
          <p:cNvSpPr/>
          <p:nvPr/>
        </p:nvSpPr>
        <p:spPr>
          <a:xfrm>
            <a:off x="439640" y="787934"/>
            <a:ext cx="10515600" cy="461665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>
              <a:spcBef>
                <a:spcPts val="1200"/>
              </a:spcBef>
              <a:spcAft>
                <a:spcPts val="1200"/>
              </a:spcAft>
            </a:pPr>
            <a:r>
              <a:rPr lang="he-IL" altLang="he-IL" sz="2400" dirty="0"/>
              <a:t>מה קורה כאן??</a:t>
            </a:r>
            <a:r>
              <a:rPr lang="en-US" altLang="he-IL" sz="2400" dirty="0"/>
              <a:t> </a:t>
            </a:r>
            <a:endParaRPr lang="he-IL" altLang="he-IL" sz="2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BF46A6-E9C5-4669-A569-896AAABC1574}"/>
              </a:ext>
            </a:extLst>
          </p:cNvPr>
          <p:cNvGrpSpPr/>
          <p:nvPr/>
        </p:nvGrpSpPr>
        <p:grpSpPr>
          <a:xfrm>
            <a:off x="814037" y="1530214"/>
            <a:ext cx="9766806" cy="4945063"/>
            <a:chOff x="-122342" y="1839930"/>
            <a:chExt cx="9766806" cy="4945063"/>
          </a:xfrm>
        </p:grpSpPr>
        <p:graphicFrame>
          <p:nvGraphicFramePr>
            <p:cNvPr id="10" name="אובייקט 3">
              <a:extLst>
                <a:ext uri="{FF2B5EF4-FFF2-40B4-BE49-F238E27FC236}">
                  <a16:creationId xmlns:a16="http://schemas.microsoft.com/office/drawing/2014/main" id="{4E47B574-3A27-498A-8845-A5DA43025E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2701910"/>
                </p:ext>
              </p:extLst>
            </p:nvPr>
          </p:nvGraphicFramePr>
          <p:xfrm>
            <a:off x="6645677" y="1839930"/>
            <a:ext cx="2998787" cy="4945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Picture" r:id="rId3" imgW="2999492" imgH="4944285" progId="PhotoDraw.Document.2">
                    <p:embed/>
                  </p:oleObj>
                </mc:Choice>
                <mc:Fallback>
                  <p:oleObj name="Picture" r:id="rId3" imgW="2999492" imgH="4944285" progId="PhotoDraw.Document.2">
                    <p:embed/>
                    <p:pic>
                      <p:nvPicPr>
                        <p:cNvPr id="4" name="אובייקט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45677" y="1839930"/>
                          <a:ext cx="2998787" cy="4945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id="{907D1998-7723-4201-8E72-424B6ECE2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2342" y="2265608"/>
              <a:ext cx="6697662" cy="1150937"/>
              <a:chOff x="385" y="1117"/>
              <a:chExt cx="4219" cy="725"/>
            </a:xfrm>
          </p:grpSpPr>
          <p:grpSp>
            <p:nvGrpSpPr>
              <p:cNvPr id="12" name="Group 14">
                <a:extLst>
                  <a:ext uri="{FF2B5EF4-FFF2-40B4-BE49-F238E27FC236}">
                    <a16:creationId xmlns:a16="http://schemas.microsoft.com/office/drawing/2014/main" id="{89DA8442-0D2D-4147-BB25-083B81718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1117"/>
                <a:ext cx="1140" cy="696"/>
                <a:chOff x="2472" y="1344"/>
                <a:chExt cx="1140" cy="696"/>
              </a:xfrm>
            </p:grpSpPr>
            <p:grpSp>
              <p:nvGrpSpPr>
                <p:cNvPr id="18" name="Group 9">
                  <a:extLst>
                    <a:ext uri="{FF2B5EF4-FFF2-40B4-BE49-F238E27FC236}">
                      <a16:creationId xmlns:a16="http://schemas.microsoft.com/office/drawing/2014/main" id="{2EDF040E-3C49-4C52-8815-2C3DD685E2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72" y="1344"/>
                  <a:ext cx="1140" cy="292"/>
                  <a:chOff x="2466" y="1344"/>
                  <a:chExt cx="1140" cy="292"/>
                </a:xfrm>
              </p:grpSpPr>
              <p:sp>
                <p:nvSpPr>
                  <p:cNvPr id="22" name="Text Box 6">
                    <a:extLst>
                      <a:ext uri="{FF2B5EF4-FFF2-40B4-BE49-F238E27FC236}">
                        <a16:creationId xmlns:a16="http://schemas.microsoft.com/office/drawing/2014/main" id="{755D564A-661D-4909-82D3-A279C5FCB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6" y="1348"/>
                    <a:ext cx="27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he-IL" dirty="0"/>
                      <a:t>x</a:t>
                    </a:r>
                  </a:p>
                </p:txBody>
              </p:sp>
              <p:sp>
                <p:nvSpPr>
                  <p:cNvPr id="23" name="Text Box 7">
                    <a:extLst>
                      <a:ext uri="{FF2B5EF4-FFF2-40B4-BE49-F238E27FC236}">
                        <a16:creationId xmlns:a16="http://schemas.microsoft.com/office/drawing/2014/main" id="{19738B05-7866-4591-8891-47A9DFC5F7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8" y="1344"/>
                    <a:ext cx="40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he-IL" dirty="0"/>
                      <a:t>3.5</a:t>
                    </a:r>
                  </a:p>
                </p:txBody>
              </p:sp>
              <p:sp>
                <p:nvSpPr>
                  <p:cNvPr id="24" name="Line 8">
                    <a:extLst>
                      <a:ext uri="{FF2B5EF4-FFF2-40B4-BE49-F238E27FC236}">
                        <a16:creationId xmlns:a16="http://schemas.microsoft.com/office/drawing/2014/main" id="{3464CA8D-8FF1-4B83-9C3A-D75238BA90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25" y="1525"/>
                    <a:ext cx="45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19" name="Text Box 11">
                  <a:extLst>
                    <a:ext uri="{FF2B5EF4-FFF2-40B4-BE49-F238E27FC236}">
                      <a16:creationId xmlns:a16="http://schemas.microsoft.com/office/drawing/2014/main" id="{F679D51B-1F72-4DBB-9D4D-A517BE5871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72" y="1752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/>
                    <a:t>y</a:t>
                  </a:r>
                </a:p>
              </p:txBody>
            </p:sp>
            <p:sp>
              <p:nvSpPr>
                <p:cNvPr id="21" name="Line 13">
                  <a:extLst>
                    <a:ext uri="{FF2B5EF4-FFF2-40B4-BE49-F238E27FC236}">
                      <a16:creationId xmlns:a16="http://schemas.microsoft.com/office/drawing/2014/main" id="{9F2E5E47-C65C-45C5-A331-4223773DD6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4" y="1616"/>
                  <a:ext cx="544" cy="3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9A735964-B8A6-490D-B17A-411E032E5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842"/>
                <a:ext cx="42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41D18233-CA8F-4D88-9B0C-47FFBCFB99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2342" y="3561008"/>
              <a:ext cx="6650037" cy="1004887"/>
              <a:chOff x="385" y="1950"/>
              <a:chExt cx="4189" cy="633"/>
            </a:xfrm>
          </p:grpSpPr>
          <p:grpSp>
            <p:nvGrpSpPr>
              <p:cNvPr id="26" name="Group 17">
                <a:extLst>
                  <a:ext uri="{FF2B5EF4-FFF2-40B4-BE49-F238E27FC236}">
                    <a16:creationId xmlns:a16="http://schemas.microsoft.com/office/drawing/2014/main" id="{804F1F3F-DA04-41D5-B3F1-C43EF2475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2" y="1950"/>
                <a:ext cx="1140" cy="292"/>
                <a:chOff x="2466" y="1344"/>
                <a:chExt cx="1140" cy="292"/>
              </a:xfrm>
            </p:grpSpPr>
            <p:sp>
              <p:nvSpPr>
                <p:cNvPr id="35" name="Text Box 18">
                  <a:extLst>
                    <a:ext uri="{FF2B5EF4-FFF2-40B4-BE49-F238E27FC236}">
                      <a16:creationId xmlns:a16="http://schemas.microsoft.com/office/drawing/2014/main" id="{840A70E0-926C-4EA8-B3C7-E8A3B344DF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6" y="1348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/>
                    <a:t>x</a:t>
                  </a:r>
                </a:p>
              </p:txBody>
            </p:sp>
            <p:sp>
              <p:nvSpPr>
                <p:cNvPr id="36" name="Text Box 19">
                  <a:extLst>
                    <a:ext uri="{FF2B5EF4-FFF2-40B4-BE49-F238E27FC236}">
                      <a16:creationId xmlns:a16="http://schemas.microsoft.com/office/drawing/2014/main" id="{DD16727F-A6F1-4635-ADE8-BEF804F675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8" y="1344"/>
                  <a:ext cx="4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 dirty="0"/>
                    <a:t>4.5</a:t>
                  </a:r>
                </a:p>
              </p:txBody>
            </p:sp>
            <p:sp>
              <p:nvSpPr>
                <p:cNvPr id="37" name="Line 20">
                  <a:extLst>
                    <a:ext uri="{FF2B5EF4-FFF2-40B4-BE49-F238E27FC236}">
                      <a16:creationId xmlns:a16="http://schemas.microsoft.com/office/drawing/2014/main" id="{71F3B220-0B8F-45DB-A535-E2BA9D3A1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525"/>
                  <a:ext cx="4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27" name="Group 23">
                <a:extLst>
                  <a:ext uri="{FF2B5EF4-FFF2-40B4-BE49-F238E27FC236}">
                    <a16:creationId xmlns:a16="http://schemas.microsoft.com/office/drawing/2014/main" id="{4E69D1BC-9EC7-463E-A2F3-94308B4F35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2" y="2251"/>
                <a:ext cx="1140" cy="292"/>
                <a:chOff x="2466" y="1344"/>
                <a:chExt cx="1140" cy="292"/>
              </a:xfrm>
            </p:grpSpPr>
            <p:sp>
              <p:nvSpPr>
                <p:cNvPr id="32" name="Text Box 24">
                  <a:extLst>
                    <a:ext uri="{FF2B5EF4-FFF2-40B4-BE49-F238E27FC236}">
                      <a16:creationId xmlns:a16="http://schemas.microsoft.com/office/drawing/2014/main" id="{019BA52C-2FBC-4793-8C94-581F0FFBE5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6" y="1348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/>
                    <a:t>y</a:t>
                  </a:r>
                </a:p>
              </p:txBody>
            </p:sp>
            <p:sp>
              <p:nvSpPr>
                <p:cNvPr id="33" name="Text Box 25">
                  <a:extLst>
                    <a:ext uri="{FF2B5EF4-FFF2-40B4-BE49-F238E27FC236}">
                      <a16:creationId xmlns:a16="http://schemas.microsoft.com/office/drawing/2014/main" id="{63244B7D-ECC1-4B7D-92B5-B3AF74312E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8" y="1344"/>
                  <a:ext cx="4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he-IL" dirty="0"/>
                    <a:t>3.5</a:t>
                  </a:r>
                </a:p>
              </p:txBody>
            </p:sp>
            <p:sp>
              <p:nvSpPr>
                <p:cNvPr id="34" name="Line 26">
                  <a:extLst>
                    <a:ext uri="{FF2B5EF4-FFF2-40B4-BE49-F238E27FC236}">
                      <a16:creationId xmlns:a16="http://schemas.microsoft.com/office/drawing/2014/main" id="{DB689431-67E3-4725-AFF2-F82D08B2B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5" y="1525"/>
                  <a:ext cx="4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28" name="Group 30">
                <a:extLst>
                  <a:ext uri="{FF2B5EF4-FFF2-40B4-BE49-F238E27FC236}">
                    <a16:creationId xmlns:a16="http://schemas.microsoft.com/office/drawing/2014/main" id="{8EF643C8-1EE0-40B1-81CE-1D0F39C8C1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" y="2069"/>
                <a:ext cx="4189" cy="514"/>
                <a:chOff x="374" y="2011"/>
                <a:chExt cx="4189" cy="514"/>
              </a:xfrm>
            </p:grpSpPr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871D0A2B-B333-4FBD-9DD2-23CEC61AF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0" y="2523"/>
                  <a:ext cx="2273" cy="2"/>
                </a:xfrm>
                <a:custGeom>
                  <a:avLst/>
                  <a:gdLst>
                    <a:gd name="T0" fmla="*/ 0 w 2273"/>
                    <a:gd name="T1" fmla="*/ 2 h 2"/>
                    <a:gd name="T2" fmla="*/ 2273 w 2273"/>
                    <a:gd name="T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273" h="2">
                      <a:moveTo>
                        <a:pt x="0" y="2"/>
                      </a:moveTo>
                      <a:lnTo>
                        <a:pt x="2273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0" name="Freeform 28">
                  <a:extLst>
                    <a:ext uri="{FF2B5EF4-FFF2-40B4-BE49-F238E27FC236}">
                      <a16:creationId xmlns:a16="http://schemas.microsoft.com/office/drawing/2014/main" id="{FF377EF9-8743-4C78-A3A4-014F46A8E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" y="2069"/>
                  <a:ext cx="700" cy="444"/>
                </a:xfrm>
                <a:custGeom>
                  <a:avLst/>
                  <a:gdLst>
                    <a:gd name="T0" fmla="*/ 0 w 700"/>
                    <a:gd name="T1" fmla="*/ 0 h 444"/>
                    <a:gd name="T2" fmla="*/ 700 w 700"/>
                    <a:gd name="T3" fmla="*/ 444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700" h="444">
                      <a:moveTo>
                        <a:pt x="0" y="0"/>
                      </a:moveTo>
                      <a:lnTo>
                        <a:pt x="700" y="44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1" name="Freeform 29">
                  <a:extLst>
                    <a:ext uri="{FF2B5EF4-FFF2-40B4-BE49-F238E27FC236}">
                      <a16:creationId xmlns:a16="http://schemas.microsoft.com/office/drawing/2014/main" id="{FA7057CF-4F53-4005-A798-1E1494894E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43846" flipV="1">
                  <a:off x="374" y="2011"/>
                  <a:ext cx="1244" cy="71"/>
                </a:xfrm>
                <a:custGeom>
                  <a:avLst/>
                  <a:gdLst>
                    <a:gd name="T0" fmla="*/ 0 w 2273"/>
                    <a:gd name="T1" fmla="*/ 2 h 2"/>
                    <a:gd name="T2" fmla="*/ 2273 w 2273"/>
                    <a:gd name="T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273" h="2">
                      <a:moveTo>
                        <a:pt x="0" y="2"/>
                      </a:moveTo>
                      <a:lnTo>
                        <a:pt x="2273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e-IL"/>
                </a:p>
              </p:txBody>
            </p:sp>
          </p:grpSp>
        </p:grpSp>
      </p:grpSp>
      <p:sp>
        <p:nvSpPr>
          <p:cNvPr id="38" name="מציין מיקום תוכן 2">
            <a:extLst>
              <a:ext uri="{FF2B5EF4-FFF2-40B4-BE49-F238E27FC236}">
                <a16:creationId xmlns:a16="http://schemas.microsoft.com/office/drawing/2014/main" id="{0E91BA01-DA70-4DBA-9D63-6EB109ED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29" y="5097861"/>
            <a:ext cx="6108290" cy="750853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מספרים לא </a:t>
            </a:r>
            <a:r>
              <a:rPr lang="he-IL" dirty="0" err="1"/>
              <a:t>נתנים</a:t>
            </a:r>
            <a:r>
              <a:rPr lang="he-IL" dirty="0"/>
              <a:t> לשינוי  -  הם </a:t>
            </a:r>
            <a:r>
              <a:rPr lang="en-US" dirty="0"/>
              <a:t>immutable</a:t>
            </a:r>
            <a:endParaRPr lang="he-IL" dirty="0"/>
          </a:p>
          <a:p>
            <a:r>
              <a:rPr lang="he-IL" dirty="0"/>
              <a:t>רשימות ניתנות לשינוי  -  הן </a:t>
            </a:r>
            <a:r>
              <a:rPr lang="en-US" dirty="0"/>
              <a:t>mutable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561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השוואה בין </a:t>
            </a:r>
            <a:r>
              <a:rPr lang="en-US" dirty="0"/>
              <a:t>Lists</a:t>
            </a:r>
            <a:r>
              <a:rPr lang="he-IL" dirty="0"/>
              <a:t> לבין </a:t>
            </a:r>
            <a:r>
              <a:rPr lang="en-US" dirty="0"/>
              <a:t>Tuples</a:t>
            </a:r>
            <a:endParaRPr lang="he-IL" b="1" dirty="0"/>
          </a:p>
        </p:txBody>
      </p:sp>
      <p:sp>
        <p:nvSpPr>
          <p:cNvPr id="39" name="מציין מיקום תוכן 2">
            <a:extLst>
              <a:ext uri="{FF2B5EF4-FFF2-40B4-BE49-F238E27FC236}">
                <a16:creationId xmlns:a16="http://schemas.microsoft.com/office/drawing/2014/main" id="{3CAA9CAC-5A16-4BD9-8ADF-1129107B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33" y="825910"/>
            <a:ext cx="11018134" cy="5796116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&gt;&gt;&gt; a=('a','b',1,2)</a:t>
            </a:r>
          </a:p>
          <a:p>
            <a:pPr marL="0" indent="0" algn="l" rtl="0">
              <a:buNone/>
            </a:pPr>
            <a:r>
              <a:rPr lang="en-US" dirty="0"/>
              <a:t>&gt;&gt;&gt; b=['a','b',1,2]</a:t>
            </a:r>
          </a:p>
          <a:p>
            <a:pPr marL="0" indent="0" algn="l" rtl="0">
              <a:buNone/>
            </a:pPr>
            <a:r>
              <a:rPr lang="en-US" dirty="0"/>
              <a:t>&gt;&gt;&gt; a==b</a:t>
            </a:r>
          </a:p>
          <a:p>
            <a:pPr marL="0" indent="0" algn="l" rtl="0">
              <a:buNone/>
            </a:pPr>
            <a:r>
              <a:rPr lang="en-US" dirty="0"/>
              <a:t>False</a:t>
            </a:r>
          </a:p>
          <a:p>
            <a:pPr marL="0" indent="0" algn="l" rtl="0">
              <a:buNone/>
            </a:pPr>
            <a:r>
              <a:rPr lang="en-US" dirty="0"/>
              <a:t>&gt;&gt;&gt; a[0]==b[0]</a:t>
            </a:r>
          </a:p>
          <a:p>
            <a:pPr marL="0" indent="0" algn="l" rtl="0">
              <a:buNone/>
            </a:pPr>
            <a:r>
              <a:rPr lang="en-US" dirty="0"/>
              <a:t>True</a:t>
            </a:r>
          </a:p>
          <a:p>
            <a:pPr marL="0" indent="0" algn="l" rtl="0">
              <a:buNone/>
            </a:pPr>
            <a:r>
              <a:rPr lang="en-US" dirty="0"/>
              <a:t>&gt;&gt;&gt; a[0]='b'</a:t>
            </a:r>
          </a:p>
          <a:p>
            <a:pPr marL="0" indent="0" algn="l" rtl="0">
              <a:buNone/>
            </a:pPr>
            <a:r>
              <a:rPr lang="en-US" dirty="0" err="1"/>
              <a:t>TypeError</a:t>
            </a:r>
            <a:r>
              <a:rPr lang="en-US" dirty="0"/>
              <a:t>: 'tuple' object does not support item assignment</a:t>
            </a:r>
          </a:p>
          <a:p>
            <a:pPr marL="0" indent="0" algn="l" rtl="0">
              <a:buNone/>
            </a:pPr>
            <a:r>
              <a:rPr lang="en-US" dirty="0"/>
              <a:t>&gt;&gt;&gt; b[0]='b'</a:t>
            </a:r>
          </a:p>
          <a:p>
            <a:pPr marL="0" indent="0" algn="l" rtl="0">
              <a:buNone/>
            </a:pPr>
            <a:r>
              <a:rPr lang="en-US" dirty="0"/>
              <a:t>&gt;&gt;&gt; b</a:t>
            </a:r>
          </a:p>
          <a:p>
            <a:pPr marL="0" indent="0" algn="l" rtl="0">
              <a:buNone/>
            </a:pPr>
            <a:r>
              <a:rPr lang="en-US" dirty="0"/>
              <a:t>['b', 'b', 1, 2]</a:t>
            </a:r>
          </a:p>
          <a:p>
            <a:pPr marL="0" indent="0" algn="l" rtl="0">
              <a:buNone/>
            </a:pPr>
            <a:r>
              <a:rPr lang="en-US" dirty="0"/>
              <a:t>&gt;&gt;&gt; a=('a','b',1,2,['</a:t>
            </a:r>
            <a:r>
              <a:rPr lang="en-US" dirty="0" err="1"/>
              <a:t>a','b','c</a:t>
            </a:r>
            <a:r>
              <a:rPr lang="en-US" dirty="0"/>
              <a:t>'])</a:t>
            </a:r>
          </a:p>
          <a:p>
            <a:pPr marL="0" indent="0" algn="l" rtl="0">
              <a:buNone/>
            </a:pPr>
            <a:r>
              <a:rPr lang="en-US" dirty="0"/>
              <a:t>&gt;&gt;&gt; a[4][0]='b'</a:t>
            </a:r>
          </a:p>
          <a:p>
            <a:pPr marL="0" indent="0" algn="l" rtl="0">
              <a:buNone/>
            </a:pPr>
            <a:r>
              <a:rPr lang="en-US" dirty="0"/>
              <a:t>&gt;&gt;&gt; a</a:t>
            </a:r>
          </a:p>
          <a:p>
            <a:pPr marL="0" indent="0" algn="l" rtl="0">
              <a:buNone/>
            </a:pPr>
            <a:r>
              <a:rPr lang="en-US" dirty="0"/>
              <a:t>('a', 'b', 1, 2, ['b', 'b', 'c'])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4B5736-6361-4333-8264-D4DCD56ABF93}"/>
              </a:ext>
            </a:extLst>
          </p:cNvPr>
          <p:cNvCxnSpPr>
            <a:cxnSpLocks/>
          </p:cNvCxnSpPr>
          <p:nvPr/>
        </p:nvCxnSpPr>
        <p:spPr>
          <a:xfrm flipH="1">
            <a:off x="8096866" y="3657600"/>
            <a:ext cx="7374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מציין מיקום תוכן 2">
            <a:extLst>
              <a:ext uri="{FF2B5EF4-FFF2-40B4-BE49-F238E27FC236}">
                <a16:creationId xmlns:a16="http://schemas.microsoft.com/office/drawing/2014/main" id="{07C7D19B-8880-4796-8525-8C2E6EDE5CDB}"/>
              </a:ext>
            </a:extLst>
          </p:cNvPr>
          <p:cNvSpPr txBox="1">
            <a:spLocks/>
          </p:cNvSpPr>
          <p:nvPr/>
        </p:nvSpPr>
        <p:spPr>
          <a:xfrm>
            <a:off x="8834284" y="3348541"/>
            <a:ext cx="3001048" cy="750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sz="2200" dirty="0"/>
              <a:t>שימו לב בהודעת השגיאה.</a:t>
            </a:r>
          </a:p>
          <a:p>
            <a:pPr marL="0" indent="0">
              <a:buNone/>
            </a:pPr>
            <a:r>
              <a:rPr lang="he-IL" sz="2200" dirty="0"/>
              <a:t>מה הסיבה?</a:t>
            </a:r>
          </a:p>
        </p:txBody>
      </p:sp>
    </p:spTree>
    <p:extLst>
      <p:ext uri="{BB962C8B-B14F-4D97-AF65-F5344CB8AC3E}">
        <p14:creationId xmlns:p14="http://schemas.microsoft.com/office/powerpoint/2010/main" val="2526034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קבוצות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קבוצות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set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8081579" y="4579215"/>
            <a:ext cx="385259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sets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7F17D6D-BB3E-43FF-A814-01984A00E4B7}"/>
              </a:ext>
            </a:extLst>
          </p:cNvPr>
          <p:cNvSpPr txBox="1">
            <a:spLocks noChangeArrowheads="1"/>
          </p:cNvSpPr>
          <p:nvPr/>
        </p:nvSpPr>
        <p:spPr>
          <a:xfrm>
            <a:off x="439641" y="1263123"/>
            <a:ext cx="10813378" cy="213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 algn="l" rtl="0"/>
            <a:r>
              <a:rPr lang="en-US" altLang="he-IL" sz="2600" b="1" i="1" dirty="0">
                <a:solidFill>
                  <a:schemeClr val="accent2"/>
                </a:solidFill>
              </a:rPr>
              <a:t>Unordered</a:t>
            </a:r>
            <a:r>
              <a:rPr lang="en-US" altLang="he-IL" sz="2600" dirty="0"/>
              <a:t> collection of </a:t>
            </a:r>
            <a:r>
              <a:rPr lang="en-US" altLang="he-IL" sz="2600" b="1" i="1" dirty="0">
                <a:solidFill>
                  <a:schemeClr val="accent2"/>
                </a:solidFill>
              </a:rPr>
              <a:t>heterogeneous</a:t>
            </a:r>
            <a:r>
              <a:rPr lang="en-US" altLang="he-IL" sz="2600" dirty="0"/>
              <a:t> data </a:t>
            </a:r>
            <a:r>
              <a:rPr lang="en-US" altLang="he-IL" sz="2600" b="1" i="1" dirty="0">
                <a:solidFill>
                  <a:schemeClr val="accent2"/>
                </a:solidFill>
              </a:rPr>
              <a:t>without duplicates</a:t>
            </a:r>
            <a:r>
              <a:rPr lang="en-US" altLang="he-IL" sz="2600" dirty="0"/>
              <a:t>.</a:t>
            </a:r>
          </a:p>
          <a:p>
            <a:pPr marL="182563" indent="-182563" algn="l" rtl="0"/>
            <a:r>
              <a:rPr lang="en-US" altLang="he-IL" sz="2600" dirty="0"/>
              <a:t>Data in sets must be </a:t>
            </a:r>
            <a:r>
              <a:rPr lang="en-US" altLang="he-IL" sz="2600" b="1" i="1" dirty="0" err="1">
                <a:solidFill>
                  <a:schemeClr val="accent2"/>
                </a:solidFill>
              </a:rPr>
              <a:t>Hashable</a:t>
            </a:r>
            <a:r>
              <a:rPr lang="en-US" altLang="he-IL" sz="2600" dirty="0"/>
              <a:t>.</a:t>
            </a:r>
          </a:p>
          <a:p>
            <a:pPr marL="182563" indent="-182563" algn="l" rtl="0"/>
            <a:r>
              <a:rPr lang="en-US" altLang="he-IL" sz="2600" dirty="0"/>
              <a:t>Sets are </a:t>
            </a:r>
            <a:r>
              <a:rPr lang="en-US" altLang="he-IL" sz="2600" b="1" i="1" dirty="0">
                <a:solidFill>
                  <a:schemeClr val="accent2"/>
                </a:solidFill>
              </a:rPr>
              <a:t>mutable.</a:t>
            </a:r>
            <a:endParaRPr lang="en-US" altLang="he-IL" sz="2600" dirty="0"/>
          </a:p>
          <a:p>
            <a:pPr marL="182563" indent="-182563" algn="l" rtl="0"/>
            <a:r>
              <a:rPr lang="en-US" altLang="he-IL" sz="2600" dirty="0"/>
              <a:t>Set operators: </a:t>
            </a:r>
            <a:r>
              <a:rPr lang="en-US" altLang="he-IL" sz="2600" b="1" dirty="0">
                <a:solidFill>
                  <a:schemeClr val="accent2"/>
                </a:solidFill>
              </a:rPr>
              <a:t>&amp;</a:t>
            </a:r>
            <a:r>
              <a:rPr lang="en-US" altLang="he-IL" sz="2600" dirty="0"/>
              <a:t> (intersection), </a:t>
            </a:r>
            <a:r>
              <a:rPr lang="en-US" altLang="he-IL" sz="2600" b="1" dirty="0">
                <a:solidFill>
                  <a:schemeClr val="accent2"/>
                </a:solidFill>
              </a:rPr>
              <a:t>|</a:t>
            </a:r>
            <a:r>
              <a:rPr lang="en-US" altLang="he-IL" sz="2600" dirty="0"/>
              <a:t> (union), </a:t>
            </a:r>
            <a:r>
              <a:rPr lang="en-US" altLang="he-IL" sz="2600" b="1" dirty="0">
                <a:solidFill>
                  <a:schemeClr val="accent2"/>
                </a:solidFill>
              </a:rPr>
              <a:t>-</a:t>
            </a:r>
            <a:r>
              <a:rPr lang="en-US" altLang="he-IL" sz="2600" dirty="0"/>
              <a:t> (difference), </a:t>
            </a:r>
            <a:r>
              <a:rPr lang="en-US" altLang="he-IL" sz="2600" b="1" dirty="0">
                <a:solidFill>
                  <a:schemeClr val="accent2"/>
                </a:solidFill>
              </a:rPr>
              <a:t>^</a:t>
            </a:r>
            <a:r>
              <a:rPr lang="en-US" altLang="he-IL" sz="2600" dirty="0"/>
              <a:t> (</a:t>
            </a:r>
            <a:r>
              <a:rPr lang="en-US" altLang="he-IL" sz="2600" dirty="0" err="1"/>
              <a:t>xor</a:t>
            </a:r>
            <a:r>
              <a:rPr lang="en-US" altLang="he-IL" sz="2600" dirty="0"/>
              <a:t> - </a:t>
            </a:r>
            <a:r>
              <a:rPr lang="he-IL" altLang="he-IL" sz="2600" dirty="0"/>
              <a:t>הפרש סימטרי</a:t>
            </a:r>
            <a:r>
              <a:rPr lang="en-US" altLang="he-IL" sz="2600" dirty="0"/>
              <a:t>) </a:t>
            </a:r>
          </a:p>
          <a:p>
            <a:endParaRPr lang="en-US" altLang="he-IL" i="1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CCB0C28-2D13-4070-B91D-120676E2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189" y="3333136"/>
            <a:ext cx="468052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sz="2000" dirty="0"/>
              <a:t>&gt;&gt;&gt; s1 = {1, 'two’, 'blah’, 5, 1}</a:t>
            </a:r>
          </a:p>
          <a:p>
            <a:r>
              <a:rPr lang="en-US" altLang="he-IL" sz="2000" dirty="0"/>
              <a:t>&gt;&gt;&gt; s1</a:t>
            </a:r>
          </a:p>
          <a:p>
            <a:r>
              <a:rPr lang="en-US" altLang="he-IL" sz="2000" dirty="0"/>
              <a:t>{'two’, 1, 'blah’, 5}</a:t>
            </a:r>
          </a:p>
          <a:p>
            <a:r>
              <a:rPr lang="en-US" altLang="he-IL" sz="2000" dirty="0"/>
              <a:t>&gt;&gt;&gt; s2 = set([‘was’, 4, 5, 4, ‘two’, (5,3,8)])</a:t>
            </a:r>
          </a:p>
          <a:p>
            <a:r>
              <a:rPr lang="en-US" altLang="he-IL" sz="2000" dirty="0"/>
              <a:t>&gt;&gt;&gt; s2</a:t>
            </a:r>
          </a:p>
          <a:p>
            <a:r>
              <a:rPr lang="en-US" altLang="he-IL" sz="2000" dirty="0"/>
              <a:t>{‘two', (5, 3, 8), 4, 'was’, 5}</a:t>
            </a:r>
          </a:p>
          <a:p>
            <a:r>
              <a:rPr lang="en-US" altLang="he-IL" sz="2000" dirty="0"/>
              <a:t>&gt;&gt;&gt; s1 &amp; s2</a:t>
            </a:r>
          </a:p>
          <a:p>
            <a:r>
              <a:rPr lang="en-US" altLang="he-IL" sz="2000" dirty="0"/>
              <a:t>{5, ‘two’}</a:t>
            </a:r>
          </a:p>
          <a:p>
            <a:r>
              <a:rPr lang="en-US" altLang="he-IL" sz="2000" dirty="0"/>
              <a:t>&gt;&gt;&gt; s1 | s2</a:t>
            </a:r>
          </a:p>
          <a:p>
            <a:r>
              <a:rPr lang="en-US" altLang="he-IL" sz="2000" dirty="0"/>
              <a:t>{'two’, 1, 'blah’, 5, (5, 3, 8), 4, 'was’}</a:t>
            </a:r>
          </a:p>
        </p:txBody>
      </p:sp>
    </p:spTree>
    <p:extLst>
      <p:ext uri="{BB962C8B-B14F-4D97-AF65-F5344CB8AC3E}">
        <p14:creationId xmlns:p14="http://schemas.microsoft.com/office/powerpoint/2010/main" val="1613073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מילונים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מילונים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dictionary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222C69-9730-4DFF-BB0E-C5BCF5373061}"/>
              </a:ext>
            </a:extLst>
          </p:cNvPr>
          <p:cNvSpPr txBox="1">
            <a:spLocks noChangeArrowheads="1"/>
          </p:cNvSpPr>
          <p:nvPr/>
        </p:nvSpPr>
        <p:spPr>
          <a:xfrm>
            <a:off x="3216941" y="1511975"/>
            <a:ext cx="6324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/>
              <a:t>A </a:t>
            </a:r>
            <a:r>
              <a:rPr lang="en-US" altLang="he-IL" b="1">
                <a:solidFill>
                  <a:schemeClr val="accent2"/>
                </a:solidFill>
              </a:rPr>
              <a:t>set</a:t>
            </a:r>
            <a:r>
              <a:rPr lang="en-US" altLang="he-IL"/>
              <a:t> of (</a:t>
            </a:r>
            <a:r>
              <a:rPr lang="en-US" altLang="he-IL" b="1" i="1">
                <a:solidFill>
                  <a:schemeClr val="accent2"/>
                </a:solidFill>
              </a:rPr>
              <a:t>key, value</a:t>
            </a:r>
            <a:r>
              <a:rPr lang="en-US" altLang="he-IL"/>
              <a:t>)</a:t>
            </a:r>
            <a:r>
              <a:rPr lang="en-US" altLang="he-IL" b="1" i="1">
                <a:solidFill>
                  <a:schemeClr val="accent2"/>
                </a:solidFill>
              </a:rPr>
              <a:t> </a:t>
            </a:r>
            <a:r>
              <a:rPr lang="en-US" altLang="he-IL"/>
              <a:t>pairs</a:t>
            </a:r>
            <a:r>
              <a:rPr lang="en-US" altLang="he-IL" b="1" i="1">
                <a:solidFill>
                  <a:schemeClr val="accent2"/>
                </a:solidFill>
              </a:rPr>
              <a:t>.</a:t>
            </a:r>
          </a:p>
          <a:p>
            <a:pPr algn="l" rtl="0"/>
            <a:r>
              <a:rPr lang="en-US" altLang="he-IL"/>
              <a:t>Dictionaries are </a:t>
            </a:r>
            <a:r>
              <a:rPr lang="en-US" altLang="he-IL" b="1" i="1">
                <a:solidFill>
                  <a:schemeClr val="accent2"/>
                </a:solidFill>
              </a:rPr>
              <a:t>mutable.</a:t>
            </a:r>
          </a:p>
          <a:p>
            <a:pPr algn="l" rtl="0"/>
            <a:r>
              <a:rPr lang="en-US" altLang="he-IL" b="1" i="1">
                <a:solidFill>
                  <a:schemeClr val="accent6"/>
                </a:solidFill>
              </a:rPr>
              <a:t>Keys</a:t>
            </a:r>
            <a:r>
              <a:rPr lang="en-US" altLang="he-IL"/>
              <a:t> must be </a:t>
            </a:r>
            <a:r>
              <a:rPr lang="en-US" altLang="he-IL" b="1" i="1">
                <a:solidFill>
                  <a:schemeClr val="accent6"/>
                </a:solidFill>
              </a:rPr>
              <a:t>Hashable</a:t>
            </a:r>
            <a:r>
              <a:rPr lang="en-US" altLang="he-IL"/>
              <a:t> values.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he-IL" b="1" i="1" dirty="0">
              <a:solidFill>
                <a:schemeClr val="accent2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AB47257-C250-416E-82BE-A6C6C659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325" y="3312175"/>
            <a:ext cx="7300229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he-IL" dirty="0"/>
              <a:t>&gt;&gt;&gt; d1 = {1 : 'hello', 'two' : 42, 'blah' : [1,2,3]}</a:t>
            </a:r>
          </a:p>
          <a:p>
            <a:r>
              <a:rPr lang="en-US" altLang="he-IL" dirty="0"/>
              <a:t>&gt;&gt;&gt; d1</a:t>
            </a:r>
          </a:p>
          <a:p>
            <a:r>
              <a:rPr lang="en-US" altLang="he-IL" dirty="0"/>
              <a:t>{1: 'hello', 'two': 42, 'blah': [1, 2, 3]}</a:t>
            </a:r>
          </a:p>
          <a:p>
            <a:r>
              <a:rPr lang="en-US" altLang="he-IL" dirty="0"/>
              <a:t>&gt;&gt;&gt; d2 = </a:t>
            </a:r>
            <a:r>
              <a:rPr lang="en-US" altLang="he-IL" dirty="0" err="1"/>
              <a:t>dict</a:t>
            </a:r>
            <a:r>
              <a:rPr lang="en-US" altLang="he-IL" dirty="0"/>
              <a:t>([(1, 'hello’), ('two’, 42), ('blah’, [1, 2, 3])])</a:t>
            </a:r>
          </a:p>
          <a:p>
            <a:r>
              <a:rPr lang="en-US" altLang="he-IL" dirty="0"/>
              <a:t>&gt;&gt;&gt; d2</a:t>
            </a:r>
          </a:p>
          <a:p>
            <a:r>
              <a:rPr lang="en-US" altLang="he-IL" dirty="0"/>
              <a:t>{1: 'hello', 'two': 42, 'blah': [1, 2, 3]}</a:t>
            </a:r>
          </a:p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754994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מילונים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גישה ושינוי במילונים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Retrieving and Modifying Contents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A3F493-9C70-40AF-8740-67ED94B7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399" y="1334500"/>
            <a:ext cx="8862081" cy="311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>
              <a:spcBef>
                <a:spcPts val="0"/>
              </a:spcBef>
            </a:pPr>
            <a:r>
              <a:rPr lang="en-US" altLang="he-IL" sz="2600" b="1" dirty="0">
                <a:solidFill>
                  <a:srgbClr val="800000"/>
                </a:solidFill>
              </a:rPr>
              <a:t>x[k] = a</a:t>
            </a:r>
            <a:r>
              <a:rPr lang="en-US" altLang="he-IL" sz="2600" dirty="0"/>
              <a:t>  –  if a pair with key </a:t>
            </a:r>
            <a:r>
              <a:rPr lang="en-US" altLang="he-IL" sz="2600" b="1" dirty="0">
                <a:solidFill>
                  <a:srgbClr val="800000"/>
                </a:solidFill>
              </a:rPr>
              <a:t>k</a:t>
            </a:r>
            <a:r>
              <a:rPr lang="en-US" altLang="he-IL" sz="2600" dirty="0"/>
              <a:t> does not exist in the dictionary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he-IL" sz="2600" b="1" dirty="0">
                <a:solidFill>
                  <a:srgbClr val="800000"/>
                </a:solidFill>
              </a:rPr>
              <a:t>		x</a:t>
            </a:r>
            <a:r>
              <a:rPr lang="en-US" altLang="he-IL" sz="2600" dirty="0"/>
              <a:t>, the pair (</a:t>
            </a:r>
            <a:r>
              <a:rPr lang="en-US" altLang="he-IL" sz="2600" b="1" dirty="0">
                <a:solidFill>
                  <a:srgbClr val="800000"/>
                </a:solidFill>
              </a:rPr>
              <a:t>k, a</a:t>
            </a:r>
            <a:r>
              <a:rPr lang="en-US" altLang="he-IL" sz="2600" dirty="0"/>
              <a:t>)  is created and added to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he-IL" sz="2600" dirty="0"/>
              <a:t> 		dictionary. </a:t>
            </a:r>
          </a:p>
          <a:p>
            <a:pPr marL="365125" indent="-365125">
              <a:spcBef>
                <a:spcPts val="0"/>
              </a:spcBef>
              <a:buNone/>
            </a:pPr>
            <a:r>
              <a:rPr lang="en-US" altLang="he-IL" sz="2600" dirty="0"/>
              <a:t>                    –  if a pair with key </a:t>
            </a:r>
            <a:r>
              <a:rPr lang="en-US" altLang="he-IL" sz="2600" b="1" dirty="0">
                <a:solidFill>
                  <a:srgbClr val="800000"/>
                </a:solidFill>
              </a:rPr>
              <a:t>k</a:t>
            </a:r>
            <a:r>
              <a:rPr lang="en-US" altLang="he-IL" sz="2600" dirty="0"/>
              <a:t> exists in the dictionary </a:t>
            </a:r>
            <a:r>
              <a:rPr lang="en-US" altLang="he-IL" sz="2600" b="1" dirty="0">
                <a:solidFill>
                  <a:srgbClr val="800000"/>
                </a:solidFill>
              </a:rPr>
              <a:t>x</a:t>
            </a:r>
            <a:r>
              <a:rPr lang="en-US" altLang="he-IL" sz="2600" dirty="0"/>
              <a:t>, the </a:t>
            </a:r>
          </a:p>
          <a:p>
            <a:pPr marL="365125" indent="-365125">
              <a:spcBef>
                <a:spcPts val="0"/>
              </a:spcBef>
              <a:buNone/>
            </a:pPr>
            <a:r>
              <a:rPr lang="en-US" altLang="he-IL" sz="2600" dirty="0"/>
              <a:t>			pair is updated, and becomes the pair (</a:t>
            </a:r>
            <a:r>
              <a:rPr lang="en-US" altLang="he-IL" sz="2600" b="1" dirty="0">
                <a:solidFill>
                  <a:srgbClr val="800000"/>
                </a:solidFill>
              </a:rPr>
              <a:t>k, a</a:t>
            </a:r>
            <a:r>
              <a:rPr lang="en-US" altLang="he-IL" sz="2600" dirty="0"/>
              <a:t>).</a:t>
            </a:r>
          </a:p>
          <a:p>
            <a:pPr marL="365125" indent="-365125"/>
            <a:r>
              <a:rPr lang="en-US" altLang="he-IL" sz="2600" b="1" dirty="0">
                <a:solidFill>
                  <a:srgbClr val="800000"/>
                </a:solidFill>
              </a:rPr>
              <a:t>n = x[k] </a:t>
            </a:r>
            <a:r>
              <a:rPr lang="en-US" altLang="he-IL" sz="2600" dirty="0"/>
              <a:t>retrieves the value of the pair whose key is </a:t>
            </a:r>
            <a:r>
              <a:rPr lang="en-US" altLang="he-IL" sz="2600" b="1" dirty="0">
                <a:solidFill>
                  <a:srgbClr val="800000"/>
                </a:solidFill>
              </a:rPr>
              <a:t>k</a:t>
            </a:r>
            <a:r>
              <a:rPr lang="en-US" altLang="he-IL" sz="2600" dirty="0"/>
              <a:t>, and assigns it to the </a:t>
            </a:r>
            <a:r>
              <a:rPr lang="en-US" altLang="he-IL" sz="2600" i="1" u="sng" dirty="0"/>
              <a:t>variable n</a:t>
            </a:r>
            <a:r>
              <a:rPr lang="en-US" altLang="he-IL" sz="2600" dirty="0"/>
              <a:t>.</a:t>
            </a:r>
          </a:p>
          <a:p>
            <a:endParaRPr lang="en-US" altLang="he-IL" sz="2800" b="1" dirty="0">
              <a:solidFill>
                <a:srgbClr val="800000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2A501A7-79B5-4720-856E-D54382BF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96" y="4443989"/>
            <a:ext cx="5761038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dirty="0"/>
              <a:t>&gt;&gt;&gt; d</a:t>
            </a:r>
          </a:p>
          <a:p>
            <a:r>
              <a:rPr lang="en-US" altLang="he-IL" dirty="0"/>
              <a:t>{1: 'hello', 'two': 42, 'blah': [1, 2, 3]}</a:t>
            </a:r>
          </a:p>
          <a:p>
            <a:r>
              <a:rPr lang="en-US" altLang="he-IL" dirty="0"/>
              <a:t>&gt;&gt;&gt; d['blah’]    #   retrieves [1,2,3]</a:t>
            </a:r>
          </a:p>
          <a:p>
            <a:r>
              <a:rPr lang="en-US" altLang="he-IL" dirty="0"/>
              <a:t>[1, 2, 3]</a:t>
            </a:r>
          </a:p>
          <a:p>
            <a:r>
              <a:rPr lang="en-US" altLang="he-IL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994292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מילונים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גישה ושינוי במילונים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Retrieving and Modifying Contents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8D0B5-07CC-4EB5-B9ED-012CEF520D74}"/>
              </a:ext>
            </a:extLst>
          </p:cNvPr>
          <p:cNvSpPr txBox="1">
            <a:spLocks noChangeArrowheads="1"/>
          </p:cNvSpPr>
          <p:nvPr/>
        </p:nvSpPr>
        <p:spPr>
          <a:xfrm>
            <a:off x="1842525" y="1468848"/>
            <a:ext cx="8135938" cy="7191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altLang="he-IL" sz="3000" dirty="0"/>
              <a:t>Entries can be changed by assigning to that entry</a:t>
            </a:r>
          </a:p>
          <a:p>
            <a:endParaRPr lang="en-US" altLang="he-IL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DD80A5-4394-43AA-8B50-B77B313C0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740" y="2134215"/>
            <a:ext cx="58674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/>
              <a:t>&gt;&gt;&gt; d</a:t>
            </a:r>
          </a:p>
          <a:p>
            <a:r>
              <a:rPr lang="en-US" altLang="he-IL"/>
              <a:t>{1: 'hello', 'two': 42, 'blah': [1, 2, 3]}</a:t>
            </a:r>
          </a:p>
          <a:p>
            <a:r>
              <a:rPr lang="en-US" altLang="he-IL"/>
              <a:t>&gt;&gt;&gt; d['two'] = 99</a:t>
            </a:r>
          </a:p>
          <a:p>
            <a:r>
              <a:rPr lang="en-US" altLang="he-IL"/>
              <a:t>&gt;&gt;&gt; d</a:t>
            </a:r>
          </a:p>
          <a:p>
            <a:r>
              <a:rPr lang="en-US" altLang="he-IL"/>
              <a:t>{1: 'hello', 'two': 99, 'blah': [1, 2, 3]}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8F6250D-39D6-452B-BA73-C801EC34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194" y="4022316"/>
            <a:ext cx="7848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he-IL" sz="2800" dirty="0"/>
              <a:t>Assigning to a key that does not exist, adds an entry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895D106-0F76-4185-B56F-45EBA56C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4" y="4797425"/>
            <a:ext cx="662463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dirty="0"/>
              <a:t>&gt;&gt;&gt; d[7] = 'new entry' </a:t>
            </a:r>
          </a:p>
          <a:p>
            <a:r>
              <a:rPr lang="en-US" altLang="he-IL" dirty="0"/>
              <a:t>&gt;&gt;&gt; d</a:t>
            </a:r>
          </a:p>
          <a:p>
            <a:r>
              <a:rPr lang="en-US" altLang="he-IL" dirty="0"/>
              <a:t>{1: 'hello', 7: 'new entry', 'two': 99, 'blah': [1, 2, 3]}</a:t>
            </a:r>
          </a:p>
        </p:txBody>
      </p:sp>
    </p:spTree>
    <p:extLst>
      <p:ext uri="{BB962C8B-B14F-4D97-AF65-F5344CB8AC3E}">
        <p14:creationId xmlns:p14="http://schemas.microsoft.com/office/powerpoint/2010/main" val="3883357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מילונים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מחיקת פריטים (זוגות) במילונים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Deleting Elements from Dictionaries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492D3A4-996D-4C18-857A-F22365CB4806}"/>
              </a:ext>
            </a:extLst>
          </p:cNvPr>
          <p:cNvSpPr txBox="1"/>
          <p:nvPr/>
        </p:nvSpPr>
        <p:spPr>
          <a:xfrm>
            <a:off x="7300452" y="5921317"/>
            <a:ext cx="475170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  <a:hlinkClick r:id="rId2"/>
              </a:rPr>
              <a:t>https://www.python.org/doc/</a:t>
            </a:r>
            <a:endParaRPr lang="en-US" altLang="he-IL" sz="2000" u="sng" dirty="0">
              <a:solidFill>
                <a:schemeClr val="accent2"/>
              </a:solidFill>
            </a:endParaRPr>
          </a:p>
          <a:p>
            <a:pPr algn="ctr"/>
            <a:r>
              <a:rPr lang="en-US" altLang="he-IL" sz="2000" u="sng" dirty="0"/>
              <a:t>and learn all about Python’s 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91F26FA-5349-4776-8C26-1E9E0662D175}"/>
              </a:ext>
            </a:extLst>
          </p:cNvPr>
          <p:cNvSpPr txBox="1">
            <a:spLocks noChangeArrowheads="1"/>
          </p:cNvSpPr>
          <p:nvPr/>
        </p:nvSpPr>
        <p:spPr>
          <a:xfrm>
            <a:off x="1485009" y="1641988"/>
            <a:ext cx="8424862" cy="72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The </a:t>
            </a:r>
            <a:r>
              <a:rPr lang="en-US" altLang="he-IL" b="1" dirty="0">
                <a:solidFill>
                  <a:schemeClr val="accent2"/>
                </a:solidFill>
              </a:rPr>
              <a:t>del</a:t>
            </a:r>
            <a:r>
              <a:rPr lang="en-US" altLang="he-IL" dirty="0"/>
              <a:t> method deletes an entry from a dictionary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619A728-BEA1-4CD3-A883-25177DF7D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81400"/>
            <a:ext cx="3183564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&gt;&gt;&gt; d</a:t>
            </a:r>
          </a:p>
          <a:p>
            <a:r>
              <a:rPr lang="en-US" altLang="he-IL" dirty="0"/>
              <a:t>{1: 'hello', 2: 'there', 10: 'world'}</a:t>
            </a:r>
          </a:p>
          <a:p>
            <a:r>
              <a:rPr lang="en-US" altLang="he-IL" dirty="0"/>
              <a:t>&gt;&gt;&gt; del(d[2])</a:t>
            </a:r>
          </a:p>
          <a:p>
            <a:r>
              <a:rPr lang="en-US" altLang="he-IL" dirty="0"/>
              <a:t>&gt;&gt;&gt; d</a:t>
            </a:r>
          </a:p>
          <a:p>
            <a:r>
              <a:rPr lang="en-US" altLang="he-IL" dirty="0"/>
              <a:t>{1: 'hello', 10: 'world'}</a:t>
            </a:r>
          </a:p>
          <a:p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982374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מורכבים: רשימות ומילונים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העתקת מילונים ורשימות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Copying Dictionaries and Lists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2EC940C5-9A97-4444-92AC-4BE2210A6D3C}"/>
              </a:ext>
            </a:extLst>
          </p:cNvPr>
          <p:cNvSpPr txBox="1">
            <a:spLocks noChangeArrowheads="1"/>
          </p:cNvSpPr>
          <p:nvPr/>
        </p:nvSpPr>
        <p:spPr>
          <a:xfrm>
            <a:off x="339971" y="2236191"/>
            <a:ext cx="6934554" cy="246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sz="2600" dirty="0"/>
              <a:t>Two alternative ways are available to copy a list: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sz="2600" dirty="0"/>
              <a:t>    - Using the built-in </a:t>
            </a:r>
            <a:r>
              <a:rPr lang="en-US" altLang="he-IL" sz="2600" b="1" dirty="0">
                <a:solidFill>
                  <a:schemeClr val="accent2"/>
                </a:solidFill>
              </a:rPr>
              <a:t>list</a:t>
            </a:r>
            <a:r>
              <a:rPr lang="en-US" altLang="he-IL" sz="2600" dirty="0"/>
              <a:t> function.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US" altLang="he-IL" sz="2600" dirty="0"/>
              <a:t>    - Using the special kind of slice L1[:].</a:t>
            </a:r>
          </a:p>
          <a:p>
            <a:pPr algn="l" rtl="0"/>
            <a:r>
              <a:rPr lang="en-US" altLang="he-IL" sz="2600" dirty="0"/>
              <a:t>Dictionaries have a method called </a:t>
            </a:r>
            <a:r>
              <a:rPr lang="en-US" altLang="he-IL" sz="2600" b="1" dirty="0">
                <a:solidFill>
                  <a:schemeClr val="accent2"/>
                </a:solidFill>
              </a:rPr>
              <a:t>copy</a:t>
            </a:r>
            <a:r>
              <a:rPr lang="en-US" altLang="he-IL" sz="2600" dirty="0"/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8164-B01D-4014-85FC-FA012C388852}"/>
              </a:ext>
            </a:extLst>
          </p:cNvPr>
          <p:cNvGrpSpPr/>
          <p:nvPr/>
        </p:nvGrpSpPr>
        <p:grpSpPr>
          <a:xfrm>
            <a:off x="7691543" y="2053319"/>
            <a:ext cx="3813993" cy="2831544"/>
            <a:chOff x="4965827" y="2141419"/>
            <a:chExt cx="3813993" cy="2231201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797A5B6F-3FF2-4ADB-87BD-7FE22EA42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27" y="2141419"/>
              <a:ext cx="1709442" cy="22312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 sz="2000" dirty="0"/>
                <a:t>&gt;&gt;&gt; l1 = [1]</a:t>
              </a:r>
            </a:p>
            <a:p>
              <a:r>
                <a:rPr lang="en-US" altLang="he-IL" sz="2000" dirty="0"/>
                <a:t>&gt;&gt;&gt; l2 = list(l1)</a:t>
              </a:r>
            </a:p>
            <a:p>
              <a:r>
                <a:rPr lang="en-US" altLang="he-IL" sz="2000" dirty="0"/>
                <a:t>&gt;&gt;&gt; l1[0] = 22</a:t>
              </a:r>
            </a:p>
            <a:p>
              <a:r>
                <a:rPr lang="en-US" altLang="he-IL" sz="2000" dirty="0"/>
                <a:t>&gt;&gt;&gt; l1</a:t>
              </a:r>
            </a:p>
            <a:p>
              <a:r>
                <a:rPr lang="en-US" altLang="he-IL" sz="2000" dirty="0"/>
                <a:t>[22]</a:t>
              </a:r>
            </a:p>
            <a:p>
              <a:r>
                <a:rPr lang="en-US" altLang="he-IL" sz="2000" dirty="0"/>
                <a:t>&gt;&gt;&gt; l2</a:t>
              </a:r>
            </a:p>
            <a:p>
              <a:r>
                <a:rPr lang="en-US" altLang="he-IL" sz="2000" dirty="0"/>
                <a:t>[1]</a:t>
              </a:r>
            </a:p>
            <a:p>
              <a:r>
                <a:rPr lang="en-US" altLang="he-IL" sz="2000" dirty="0"/>
                <a:t>&gt;&gt;&gt; l3 = l1[:]</a:t>
              </a:r>
            </a:p>
            <a:p>
              <a:endParaRPr lang="en-US" altLang="he-IL" dirty="0"/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1B97ECF5-A477-4625-95B8-53BFDCAB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380" y="2141419"/>
              <a:ext cx="1981440" cy="198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 sz="2000" dirty="0"/>
                <a:t>&gt;&gt;&gt; d = {1 : 10}</a:t>
              </a:r>
            </a:p>
            <a:p>
              <a:r>
                <a:rPr lang="en-US" altLang="he-IL" sz="2000" dirty="0"/>
                <a:t>&gt;&gt;&gt; d2 = </a:t>
              </a:r>
              <a:r>
                <a:rPr lang="en-US" altLang="he-IL" sz="2000" dirty="0" err="1"/>
                <a:t>d.copy</a:t>
              </a:r>
              <a:r>
                <a:rPr lang="en-US" altLang="he-IL" sz="2000" dirty="0"/>
                <a:t>()</a:t>
              </a:r>
            </a:p>
            <a:p>
              <a:r>
                <a:rPr lang="en-US" altLang="he-IL" sz="2000" dirty="0"/>
                <a:t>&gt;&gt;&gt; d[1] = 22</a:t>
              </a:r>
            </a:p>
            <a:p>
              <a:r>
                <a:rPr lang="en-US" altLang="he-IL" sz="2000" dirty="0"/>
                <a:t>&gt;&gt;&gt; d</a:t>
              </a:r>
            </a:p>
            <a:p>
              <a:r>
                <a:rPr lang="en-US" altLang="he-IL" sz="2000" dirty="0"/>
                <a:t>{1: 22}</a:t>
              </a:r>
            </a:p>
            <a:p>
              <a:r>
                <a:rPr lang="en-US" altLang="he-IL" sz="2000" dirty="0"/>
                <a:t>&gt;&gt;&gt; d2</a:t>
              </a:r>
            </a:p>
            <a:p>
              <a:r>
                <a:rPr lang="en-US" altLang="he-IL" sz="2000" dirty="0"/>
                <a:t>{1: 10}</a:t>
              </a:r>
            </a:p>
            <a:p>
              <a:endParaRPr lang="en-US" altLang="he-IL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CBAD05E-73AA-4913-8CD1-965C25EF5B00}"/>
              </a:ext>
            </a:extLst>
          </p:cNvPr>
          <p:cNvSpPr txBox="1"/>
          <p:nvPr/>
        </p:nvSpPr>
        <p:spPr>
          <a:xfrm>
            <a:off x="1712462" y="6427113"/>
            <a:ext cx="945521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altLang="he-IL" sz="2000" u="sng" dirty="0"/>
              <a:t>Go to </a:t>
            </a:r>
            <a:r>
              <a:rPr lang="en-US" altLang="he-IL" sz="2000" u="sng" dirty="0">
                <a:solidFill>
                  <a:schemeClr val="accent2"/>
                </a:solidFill>
              </a:rPr>
              <a:t>https://www.python.org/doc/</a:t>
            </a:r>
            <a:r>
              <a:rPr lang="en-US" altLang="he-IL" sz="2000" u="sng" dirty="0"/>
              <a:t>and learn all about Python’s lists </a:t>
            </a:r>
            <a:r>
              <a:rPr lang="en-US" altLang="he-IL" sz="2000" u="sng" dirty="0" err="1"/>
              <a:t>anddictionaries</a:t>
            </a:r>
            <a:r>
              <a:rPr lang="en-US" altLang="he-IL" sz="2000" dirty="0"/>
              <a:t>.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08818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ערכים מסוג </a:t>
            </a:r>
            <a:r>
              <a:rPr lang="en-US" b="1" dirty="0" err="1"/>
              <a:t>Hashable</a:t>
            </a:r>
            <a:endParaRPr lang="he-I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FA936C-4933-4B72-A994-556C22302324}"/>
              </a:ext>
            </a:extLst>
          </p:cNvPr>
          <p:cNvSpPr/>
          <p:nvPr/>
        </p:nvSpPr>
        <p:spPr>
          <a:xfrm>
            <a:off x="111465" y="741042"/>
            <a:ext cx="11872210" cy="3431709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r" rtl="1"/>
            <a:r>
              <a:rPr lang="he-IL" sz="2200" dirty="0"/>
              <a:t>המקום בו מאוחסן פריט השייך לקבוצה, או זוג (מפתח, ערך) השייך למילון, נקבע על ידי </a:t>
            </a:r>
            <a:r>
              <a:rPr lang="he-IL" sz="2200" b="1" dirty="0">
                <a:solidFill>
                  <a:srgbClr val="002060"/>
                </a:solidFill>
              </a:rPr>
              <a:t>פונקציית </a:t>
            </a:r>
            <a:r>
              <a:rPr lang="en-US" sz="2200" b="1" dirty="0">
                <a:solidFill>
                  <a:srgbClr val="002060"/>
                </a:solidFill>
              </a:rPr>
              <a:t>hash</a:t>
            </a:r>
            <a:r>
              <a:rPr lang="he-IL" sz="2200" b="1" dirty="0">
                <a:solidFill>
                  <a:srgbClr val="002060"/>
                </a:solidFill>
              </a:rPr>
              <a:t> </a:t>
            </a:r>
            <a:r>
              <a:rPr lang="he-IL" sz="2200" dirty="0"/>
              <a:t>של השפה. </a:t>
            </a:r>
          </a:p>
          <a:p>
            <a:pPr marL="84138" algn="r" rtl="1">
              <a:spcBef>
                <a:spcPts val="1200"/>
              </a:spcBef>
            </a:pPr>
            <a:r>
              <a:rPr lang="he-IL" sz="2200" b="1" dirty="0">
                <a:solidFill>
                  <a:schemeClr val="accent6">
                    <a:lumMod val="50000"/>
                  </a:schemeClr>
                </a:solidFill>
              </a:rPr>
              <a:t>הערך המועבר </a:t>
            </a:r>
            <a:r>
              <a:rPr lang="he-IL" sz="2200" dirty="0"/>
              <a:t>לפונקציית ה-</a:t>
            </a:r>
            <a:r>
              <a:rPr lang="en-US" sz="2200" dirty="0"/>
              <a:t>hash</a:t>
            </a:r>
            <a:r>
              <a:rPr lang="he-IL" sz="2200" dirty="0"/>
              <a:t> חייב להיות מסוג 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</a:rPr>
              <a:t>Hashable</a:t>
            </a:r>
            <a:r>
              <a:rPr lang="he-IL" sz="22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pPr marL="84138" algn="r" rtl="1"/>
            <a:r>
              <a:rPr lang="he-IL" sz="2200" b="1" dirty="0">
                <a:solidFill>
                  <a:schemeClr val="accent6">
                    <a:lumMod val="50000"/>
                  </a:schemeClr>
                </a:solidFill>
              </a:rPr>
              <a:t>הערך המוחזר </a:t>
            </a:r>
            <a:r>
              <a:rPr lang="he-IL" sz="2200" dirty="0"/>
              <a:t>על ידי פונקציית ה-</a:t>
            </a:r>
            <a:r>
              <a:rPr lang="en-US" sz="2200" dirty="0"/>
              <a:t>hash</a:t>
            </a:r>
            <a:r>
              <a:rPr lang="he-IL" sz="2200" dirty="0"/>
              <a:t> הוא הכתובת של המקום בו הפריט (או הזוג) יאוחסן. </a:t>
            </a:r>
            <a:endParaRPr lang="he-IL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84138" algn="r" rtl="1">
              <a:spcBef>
                <a:spcPts val="1200"/>
              </a:spcBef>
            </a:pPr>
            <a:r>
              <a:rPr lang="he-IL" sz="2200" dirty="0"/>
              <a:t>אובייקט מסוים הוא מסוג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</a:rPr>
              <a:t>Hashable</a:t>
            </a:r>
            <a:r>
              <a:rPr lang="he-IL" sz="2200" dirty="0"/>
              <a:t> אם </a:t>
            </a:r>
            <a:r>
              <a:rPr lang="he-IL" sz="2200" u="sng" dirty="0"/>
              <a:t>ערך ה-</a:t>
            </a:r>
            <a:r>
              <a:rPr lang="en-US" sz="2200" u="sng" dirty="0"/>
              <a:t>hash </a:t>
            </a:r>
            <a:r>
              <a:rPr lang="he-IL" sz="2200" u="sng" dirty="0"/>
              <a:t> שלו </a:t>
            </a:r>
            <a:r>
              <a:rPr lang="he-IL" sz="2200" i="1" u="sng" dirty="0"/>
              <a:t>לא משתנה </a:t>
            </a:r>
            <a:r>
              <a:rPr lang="he-IL" sz="2200" u="sng" dirty="0"/>
              <a:t>לאורך חיי האובייקט.</a:t>
            </a:r>
            <a:r>
              <a:rPr lang="he-IL" sz="2200" dirty="0"/>
              <a:t> משמעות הדבר:</a:t>
            </a:r>
          </a:p>
          <a:p>
            <a:pPr marL="427038" indent="-342900" algn="r" rtl="1">
              <a:buFontTx/>
              <a:buChar char="-"/>
            </a:pPr>
            <a:r>
              <a:rPr lang="he-IL" sz="2200" dirty="0"/>
              <a:t>כל ערך שהוא בעל טיפוס נתונים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immutable </a:t>
            </a:r>
            <a:r>
              <a:rPr lang="he-IL" sz="2200" dirty="0"/>
              <a:t> ש</a:t>
            </a:r>
            <a:r>
              <a:rPr lang="he-IL" sz="2200" u="sng" dirty="0"/>
              <a:t>בנוי בשפה (</a:t>
            </a:r>
            <a:r>
              <a:rPr lang="en-US" sz="2200" b="1" u="sng" dirty="0"/>
              <a:t>built-in</a:t>
            </a:r>
            <a:r>
              <a:rPr lang="he-IL" sz="2200" u="sng" dirty="0"/>
              <a:t>)</a:t>
            </a:r>
            <a:r>
              <a:rPr lang="he-IL" sz="2200" dirty="0"/>
              <a:t>, הוא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</a:rPr>
              <a:t>Hashable</a:t>
            </a:r>
            <a:r>
              <a:rPr lang="he-IL" sz="2200" dirty="0"/>
              <a:t>.  </a:t>
            </a:r>
          </a:p>
          <a:p>
            <a:pPr marL="427038" indent="-342900" algn="r" rtl="1">
              <a:buFontTx/>
              <a:buChar char="-"/>
            </a:pPr>
            <a:r>
              <a:rPr lang="he-IL" sz="2200" dirty="0"/>
              <a:t>כל ערך שהוא בעל טיפוס נתונים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mutable </a:t>
            </a:r>
            <a:r>
              <a:rPr lang="he-IL" sz="2200" dirty="0"/>
              <a:t> ש</a:t>
            </a:r>
            <a:r>
              <a:rPr lang="he-IL" sz="2200" u="sng" dirty="0"/>
              <a:t>בנוי בשפה (</a:t>
            </a:r>
            <a:r>
              <a:rPr lang="en-US" sz="2200" b="1" u="sng" dirty="0"/>
              <a:t>built-in</a:t>
            </a:r>
            <a:r>
              <a:rPr lang="he-IL" sz="2200" u="sng" dirty="0"/>
              <a:t>)</a:t>
            </a:r>
            <a:r>
              <a:rPr lang="he-IL" sz="2200" dirty="0"/>
              <a:t>, </a:t>
            </a:r>
            <a:r>
              <a:rPr lang="he-IL" sz="2200" i="1" u="sng" dirty="0"/>
              <a:t>אינו </a:t>
            </a:r>
            <a:r>
              <a:rPr lang="en-US" sz="2200" b="1" dirty="0" err="1">
                <a:solidFill>
                  <a:schemeClr val="accent6">
                    <a:lumMod val="50000"/>
                  </a:schemeClr>
                </a:solidFill>
              </a:rPr>
              <a:t>Hashable</a:t>
            </a:r>
            <a:r>
              <a:rPr lang="he-IL" sz="2200" dirty="0"/>
              <a:t>.  </a:t>
            </a:r>
          </a:p>
          <a:p>
            <a:pPr marL="427038" indent="-342900" algn="r" rtl="1">
              <a:buFontTx/>
              <a:buChar char="-"/>
            </a:pPr>
            <a:r>
              <a:rPr lang="he-IL" sz="2200" dirty="0"/>
              <a:t>כל ערך שהוא </a:t>
            </a:r>
            <a:r>
              <a:rPr lang="he-IL" sz="2200" b="1" dirty="0"/>
              <a:t>מופע של מחלקה </a:t>
            </a:r>
            <a:r>
              <a:rPr lang="he-IL" sz="2200" dirty="0"/>
              <a:t>שהתכניתן יצר, הוא </a:t>
            </a:r>
            <a:r>
              <a:rPr lang="en-US" sz="2200" b="1" dirty="0" err="1"/>
              <a:t>Hashable</a:t>
            </a:r>
            <a:r>
              <a:rPr lang="he-IL" sz="2200" dirty="0"/>
              <a:t>.</a:t>
            </a:r>
            <a:r>
              <a:rPr lang="he-IL" sz="2000" dirty="0"/>
              <a:t> שני מופעים שונים של אותה מחלקה, </a:t>
            </a:r>
            <a:r>
              <a:rPr lang="he-IL" sz="2000" u="sng" dirty="0"/>
              <a:t>גם אם תוכנם זהה</a:t>
            </a:r>
            <a:r>
              <a:rPr lang="he-IL" sz="2000" dirty="0"/>
              <a:t>, נחשבים מופעים שונים עם ערך </a:t>
            </a:r>
            <a:r>
              <a:rPr lang="en-US" sz="2000" dirty="0"/>
              <a:t>hash</a:t>
            </a:r>
            <a:r>
              <a:rPr lang="he-IL" sz="2000" dirty="0"/>
              <a:t> שונה. </a:t>
            </a:r>
            <a:r>
              <a:rPr lang="he-IL" sz="2000" u="sng" dirty="0"/>
              <a:t> </a:t>
            </a:r>
            <a:r>
              <a:rPr lang="he-IL" sz="21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AA8537-180B-466C-9D39-1B86A4B3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545" y="4295775"/>
            <a:ext cx="65532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617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ערכים מסוג </a:t>
            </a:r>
            <a:r>
              <a:rPr lang="en-US" dirty="0"/>
              <a:t>:</a:t>
            </a:r>
            <a:r>
              <a:rPr lang="en-US" dirty="0" err="1"/>
              <a:t>Hashable</a:t>
            </a:r>
            <a:r>
              <a:rPr lang="he-IL" dirty="0"/>
              <a:t> דוגמה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E68D5-EFA5-4676-9B6E-9239904E5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29" y="767838"/>
            <a:ext cx="4744372" cy="5889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3289E-4B66-44D6-BC2E-C56E0A34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60" y="1688230"/>
            <a:ext cx="3925529" cy="368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מקורות ללימוד השפה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python</a:t>
            </a:r>
            <a:r>
              <a:rPr lang="he-IL" dirty="0"/>
              <a:t> (ספר לימוד חינמי שניתן להורדה; יש גם מספר עותקים בספריית המכון)</a:t>
            </a:r>
          </a:p>
          <a:p>
            <a:r>
              <a:rPr lang="en-US" altLang="he-IL" dirty="0"/>
              <a:t>Learning Python</a:t>
            </a:r>
          </a:p>
          <a:p>
            <a:r>
              <a:rPr lang="en-US" altLang="he-IL" dirty="0"/>
              <a:t>Python in a Nutshell</a:t>
            </a:r>
          </a:p>
          <a:p>
            <a:r>
              <a:rPr lang="en-US" altLang="he-IL" dirty="0"/>
              <a:t>Fluent Python</a:t>
            </a:r>
            <a:r>
              <a:rPr lang="he-IL" altLang="he-IL" dirty="0"/>
              <a:t> (יש מספר עותקים בספריית המכון)</a:t>
            </a:r>
            <a:endParaRPr lang="en-US" altLang="he-IL" dirty="0"/>
          </a:p>
          <a:p>
            <a:r>
              <a:rPr lang="he-IL" dirty="0"/>
              <a:t>ספר בעברית – גבהים </a:t>
            </a:r>
            <a:r>
              <a:rPr lang="en-US" dirty="0">
                <a:hlinkClick r:id="rId2"/>
              </a:rPr>
              <a:t>http://www.cyber.org.il</a:t>
            </a:r>
            <a:r>
              <a:rPr lang="he-IL" dirty="0"/>
              <a:t> – עבור </a:t>
            </a:r>
            <a:r>
              <a:rPr lang="en-US" dirty="0"/>
              <a:t>Python 2.7</a:t>
            </a:r>
            <a:r>
              <a:rPr lang="he-IL" dirty="0"/>
              <a:t> !!!!</a:t>
            </a:r>
          </a:p>
          <a:p>
            <a:r>
              <a:rPr lang="en-US" altLang="he-IL" dirty="0"/>
              <a:t>www.python.org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1219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מורכבים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פונקציית </a:t>
              </a:r>
              <a:r>
                <a:rPr lang="en-US" altLang="he-IL" sz="2200" b="1" i="1" dirty="0">
                  <a:solidFill>
                    <a:srgbClr val="C00000"/>
                  </a:solidFill>
                </a:rPr>
                <a:t>range</a:t>
              </a:r>
              <a:r>
                <a:rPr lang="he-IL" altLang="he-IL" sz="2200" b="1" i="1" dirty="0">
                  <a:solidFill>
                    <a:srgbClr val="C00000"/>
                  </a:solidFill>
                </a:rPr>
                <a:t> </a:t>
              </a:r>
              <a:r>
                <a:rPr lang="he-IL" altLang="he-IL" sz="2200" dirty="0"/>
                <a:t>כאמצעי ליצירת רשימות, רשומות, קבוצות, ומילונים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CB420F9-EC1E-4AAB-8155-66C214E7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89" y="1334500"/>
            <a:ext cx="5342021" cy="53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83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ב-</a:t>
              </a:r>
              <a:r>
                <a:rPr lang="en-US" b="1" dirty="0"/>
                <a:t>Python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סיכום של הדיון בטיפוסי הנתונים ב-</a:t>
              </a:r>
              <a:r>
                <a:rPr lang="en-US" altLang="he-IL" sz="2200" dirty="0"/>
                <a:t>Python</a:t>
              </a:r>
              <a:r>
                <a:rPr lang="he-IL" altLang="he-IL" sz="2200" dirty="0"/>
                <a:t>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Data Types Summary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FDCA1FEF-D819-4745-888B-0BAC757E2F53}"/>
              </a:ext>
            </a:extLst>
          </p:cNvPr>
          <p:cNvSpPr txBox="1">
            <a:spLocks noChangeArrowheads="1"/>
          </p:cNvSpPr>
          <p:nvPr/>
        </p:nvSpPr>
        <p:spPr>
          <a:xfrm>
            <a:off x="1135626" y="1959274"/>
            <a:ext cx="8841871" cy="3080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Numbers, </a:t>
            </a:r>
            <a:r>
              <a:rPr lang="en-US" altLang="he-IL" dirty="0" err="1"/>
              <a:t>booleans</a:t>
            </a:r>
            <a:r>
              <a:rPr lang="en-US" altLang="he-IL" dirty="0"/>
              <a:t>, strings, and tuples as </a:t>
            </a:r>
            <a:r>
              <a:rPr lang="en-US" altLang="he-IL" b="1" i="1" dirty="0">
                <a:solidFill>
                  <a:schemeClr val="accent2"/>
                </a:solidFill>
              </a:rPr>
              <a:t>immutable</a:t>
            </a:r>
            <a:r>
              <a:rPr lang="en-US" altLang="he-IL" dirty="0"/>
              <a:t>. </a:t>
            </a:r>
          </a:p>
          <a:p>
            <a:pPr algn="l" rtl="0"/>
            <a:r>
              <a:rPr lang="en-US" altLang="he-IL" dirty="0"/>
              <a:t>Lists, Tuples, and Dictionaries can store </a:t>
            </a:r>
            <a:r>
              <a:rPr lang="en-US" altLang="he-IL" b="1" i="1" dirty="0">
                <a:solidFill>
                  <a:schemeClr val="accent2"/>
                </a:solidFill>
              </a:rPr>
              <a:t>any type of value</a:t>
            </a:r>
            <a:r>
              <a:rPr lang="en-US" altLang="he-IL" dirty="0"/>
              <a:t> (including other lists, tuples, sets, and dictionaries!)</a:t>
            </a:r>
          </a:p>
          <a:p>
            <a:pPr algn="l" rtl="0"/>
            <a:r>
              <a:rPr lang="en-US" altLang="he-IL" dirty="0"/>
              <a:t>Sets can store only </a:t>
            </a:r>
            <a:r>
              <a:rPr lang="en-US" altLang="he-IL" b="1" i="1" dirty="0" err="1">
                <a:solidFill>
                  <a:schemeClr val="accent2"/>
                </a:solidFill>
              </a:rPr>
              <a:t>Hashable</a:t>
            </a:r>
            <a:r>
              <a:rPr lang="en-US" altLang="he-IL" dirty="0"/>
              <a:t> values. </a:t>
            </a:r>
          </a:p>
          <a:p>
            <a:pPr algn="l" rtl="0"/>
            <a:r>
              <a:rPr lang="en-US" altLang="he-IL" dirty="0"/>
              <a:t>Dictionary’s keys must be </a:t>
            </a:r>
            <a:r>
              <a:rPr lang="en-US" altLang="he-IL" b="1" i="1" dirty="0" err="1">
                <a:solidFill>
                  <a:schemeClr val="accent2"/>
                </a:solidFill>
              </a:rPr>
              <a:t>Hashable</a:t>
            </a:r>
            <a:r>
              <a:rPr lang="en-US" altLang="he-IL" dirty="0"/>
              <a:t> values. </a:t>
            </a:r>
          </a:p>
          <a:p>
            <a:pPr algn="l" rtl="0"/>
            <a:r>
              <a:rPr lang="en-US" altLang="he-IL" dirty="0"/>
              <a:t>Only lists, sets and dictionaries are </a:t>
            </a:r>
            <a:r>
              <a:rPr lang="en-US" altLang="he-IL" b="1" i="1" dirty="0">
                <a:solidFill>
                  <a:schemeClr val="accent2"/>
                </a:solidFill>
              </a:rPr>
              <a:t>mutable</a:t>
            </a:r>
            <a:endParaRPr lang="en-US" altLang="he-IL" dirty="0"/>
          </a:p>
          <a:p>
            <a:pPr algn="l" rtl="0"/>
            <a:r>
              <a:rPr lang="en-US" altLang="he-IL" dirty="0"/>
              <a:t>All variables are references</a:t>
            </a:r>
          </a:p>
        </p:txBody>
      </p:sp>
    </p:spTree>
    <p:extLst>
      <p:ext uri="{BB962C8B-B14F-4D97-AF65-F5344CB8AC3E}">
        <p14:creationId xmlns:p14="http://schemas.microsoft.com/office/powerpoint/2010/main" val="3331694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1334B-CB1D-4597-9322-1FF5B7CB821D}"/>
              </a:ext>
            </a:extLst>
          </p:cNvPr>
          <p:cNvGrpSpPr/>
          <p:nvPr/>
        </p:nvGrpSpPr>
        <p:grpSpPr>
          <a:xfrm>
            <a:off x="439640" y="51016"/>
            <a:ext cx="10515600" cy="1198583"/>
            <a:chOff x="439640" y="51016"/>
            <a:chExt cx="10515600" cy="1198583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DA8B83DA-D446-420A-A628-CE90F8DB68DF}"/>
                </a:ext>
              </a:extLst>
            </p:cNvPr>
            <p:cNvSpPr txBox="1">
              <a:spLocks/>
            </p:cNvSpPr>
            <p:nvPr/>
          </p:nvSpPr>
          <p:spPr>
            <a:xfrm>
              <a:off x="439640" y="51016"/>
              <a:ext cx="10515600" cy="65201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lIns="91440" tIns="45720" rIns="91440" bIns="45720" rtlCol="0" anchor="ctr">
              <a:normAutofit fontScale="97500" lnSpcReduction="10000"/>
            </a:bodyPr>
            <a:lstStyle>
              <a:lvl1pPr algn="r" defTabSz="914400" rtl="1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he-IL" dirty="0"/>
                <a:t>טיפוסי נתונים ב-</a:t>
              </a:r>
              <a:r>
                <a:rPr lang="en-US" b="1" dirty="0"/>
                <a:t>Python</a:t>
              </a:r>
              <a:endParaRPr lang="he-I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EF6333-A8B8-482B-9624-DA9EA9FFE54E}"/>
                </a:ext>
              </a:extLst>
            </p:cNvPr>
            <p:cNvSpPr/>
            <p:nvPr/>
          </p:nvSpPr>
          <p:spPr>
            <a:xfrm>
              <a:off x="439640" y="787934"/>
              <a:ext cx="10515600" cy="461665"/>
            </a:xfrm>
            <a:prstGeom prst="rect">
              <a:avLst/>
            </a:prstGeom>
            <a:solidFill>
              <a:schemeClr val="accent4">
                <a:alpha val="0"/>
              </a:schemeClr>
            </a:solidFill>
            <a:ln w="22225">
              <a:solidFill>
                <a:schemeClr val="accent5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84138" algn="ctr" rtl="1">
                <a:spcBef>
                  <a:spcPts val="1200"/>
                </a:spcBef>
                <a:spcAft>
                  <a:spcPts val="1200"/>
                </a:spcAft>
              </a:pPr>
              <a:r>
                <a:rPr lang="he-IL" altLang="he-IL" sz="2200" dirty="0"/>
                <a:t>סיכום של הדיון על טיפוסי הנתונים ב-</a:t>
              </a:r>
              <a:r>
                <a:rPr lang="en-US" altLang="he-IL" sz="2200" dirty="0"/>
                <a:t>Python</a:t>
              </a:r>
              <a:r>
                <a:rPr lang="he-IL" altLang="he-IL" sz="2200" dirty="0"/>
                <a:t> – </a:t>
              </a:r>
              <a:r>
                <a:rPr lang="en-US" altLang="he-IL" sz="2200" i="1" dirty="0">
                  <a:solidFill>
                    <a:schemeClr val="accent2">
                      <a:lumMod val="75000"/>
                    </a:schemeClr>
                  </a:solidFill>
                </a:rPr>
                <a:t>Data Types Summary </a:t>
              </a:r>
              <a:r>
                <a:rPr lang="en-US" altLang="he-IL" sz="2400" dirty="0"/>
                <a:t> </a:t>
              </a:r>
              <a:endParaRPr lang="he-IL" altLang="he-IL" sz="2200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5A0C8A61-E278-4D6A-BFA8-973C1C7DBBD2}"/>
              </a:ext>
            </a:extLst>
          </p:cNvPr>
          <p:cNvSpPr txBox="1">
            <a:spLocks noChangeArrowheads="1"/>
          </p:cNvSpPr>
          <p:nvPr/>
        </p:nvSpPr>
        <p:spPr>
          <a:xfrm>
            <a:off x="2003323" y="1501877"/>
            <a:ext cx="7772400" cy="4780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altLang="he-IL" dirty="0"/>
              <a:t>Integers: 2323, 3234L</a:t>
            </a:r>
          </a:p>
          <a:p>
            <a:pPr algn="l" rtl="0"/>
            <a:r>
              <a:rPr lang="en-US" altLang="he-IL" dirty="0"/>
              <a:t>Floating Point: 32.3, 3.1E2</a:t>
            </a:r>
          </a:p>
          <a:p>
            <a:pPr algn="l" rtl="0"/>
            <a:r>
              <a:rPr lang="en-US" altLang="he-IL" dirty="0"/>
              <a:t>Complex: 3 + 2j, 1j</a:t>
            </a:r>
          </a:p>
          <a:p>
            <a:pPr algn="l" rtl="0"/>
            <a:r>
              <a:rPr lang="en-US" altLang="he-IL" dirty="0"/>
              <a:t>Booleans: True, False</a:t>
            </a:r>
          </a:p>
          <a:p>
            <a:pPr algn="l" rtl="0"/>
            <a:r>
              <a:rPr lang="en-US" altLang="he-IL" dirty="0"/>
              <a:t>Lists: L =  [ 1,2,3]</a:t>
            </a:r>
          </a:p>
          <a:p>
            <a:pPr algn="l" rtl="0"/>
            <a:r>
              <a:rPr lang="en-US" altLang="he-IL" dirty="0"/>
              <a:t>Tuples: t = (1,2,3)</a:t>
            </a:r>
          </a:p>
          <a:p>
            <a:pPr algn="l" rtl="0"/>
            <a:r>
              <a:rPr lang="en-US" altLang="he-IL" dirty="0"/>
              <a:t>Sets: s = {2.0, 6, ‘Hi!’, (3,7)}</a:t>
            </a:r>
          </a:p>
          <a:p>
            <a:pPr algn="l" rtl="0"/>
            <a:r>
              <a:rPr lang="en-US" altLang="he-IL" dirty="0"/>
              <a:t>Dictionaries: d = {‘hello’ : ‘there’, 2 : 15}</a:t>
            </a:r>
          </a:p>
          <a:p>
            <a:pPr algn="l" rtl="0"/>
            <a:r>
              <a:rPr lang="en-US" altLang="he-IL" dirty="0" err="1"/>
              <a:t>NoneType</a:t>
            </a:r>
            <a:r>
              <a:rPr lang="en-US" altLang="he-IL" dirty="0"/>
              <a:t>: None</a:t>
            </a:r>
          </a:p>
          <a:p>
            <a:pPr algn="l" rtl="0"/>
            <a:r>
              <a:rPr lang="en-US" altLang="he-IL" dirty="0" err="1"/>
              <a:t>FunctionType</a:t>
            </a:r>
            <a:r>
              <a:rPr lang="en-US" altLang="he-IL" dirty="0"/>
              <a:t>: </a:t>
            </a:r>
            <a:r>
              <a:rPr lang="he-IL" altLang="he-IL" dirty="0"/>
              <a:t>אובייקטים מסוג פונקציה</a:t>
            </a:r>
          </a:p>
          <a:p>
            <a:pPr algn="l" rtl="0"/>
            <a:r>
              <a:rPr lang="en-US" altLang="he-IL" dirty="0"/>
              <a:t>Type: </a:t>
            </a:r>
            <a:r>
              <a:rPr lang="he-IL" altLang="he-IL" dirty="0"/>
              <a:t>אובייקטים מסוג מחלקה (~טיפוס)</a:t>
            </a:r>
            <a:endParaRPr lang="en-US" altLang="he-IL" dirty="0"/>
          </a:p>
          <a:p>
            <a:pPr algn="l" rtl="0"/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659543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ב-</a:t>
            </a:r>
            <a:r>
              <a:rPr lang="en-US" b="1" dirty="0"/>
              <a:t>Python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1177-1467-4D23-AA9F-990A16D19088}"/>
              </a:ext>
            </a:extLst>
          </p:cNvPr>
          <p:cNvSpPr/>
          <p:nvPr/>
        </p:nvSpPr>
        <p:spPr>
          <a:xfrm>
            <a:off x="439640" y="731171"/>
            <a:ext cx="10515600" cy="800219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/>
            <a:r>
              <a:rPr lang="he-IL" altLang="he-IL" sz="2200" dirty="0"/>
              <a:t>פעולות שליפה ברצפים (או טיפוסי נתונים מורכבים) </a:t>
            </a:r>
          </a:p>
          <a:p>
            <a:pPr marL="84138" algn="ctr" rtl="1"/>
            <a:r>
              <a:rPr lang="en-US" altLang="he-IL" sz="2200" i="1" dirty="0">
                <a:solidFill>
                  <a:schemeClr val="accent2">
                    <a:lumMod val="75000"/>
                  </a:schemeClr>
                </a:solidFill>
              </a:rPr>
              <a:t>Retrieval Operations in Sequences (or Containers )</a:t>
            </a:r>
            <a:r>
              <a:rPr lang="en-US" altLang="he-IL" sz="2400" dirty="0"/>
              <a:t> </a:t>
            </a:r>
            <a:r>
              <a:rPr lang="he-IL" altLang="he-IL" sz="2400" dirty="0"/>
              <a:t> </a:t>
            </a:r>
            <a:endParaRPr lang="he-IL" altLang="he-IL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7503A-666D-469A-A020-5E23529D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35794"/>
              </p:ext>
            </p:extLst>
          </p:nvPr>
        </p:nvGraphicFramePr>
        <p:xfrm>
          <a:off x="439642" y="1607574"/>
          <a:ext cx="10515599" cy="5073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862">
                  <a:extLst>
                    <a:ext uri="{9D8B030D-6E8A-4147-A177-3AD203B41FA5}">
                      <a16:colId xmlns:a16="http://schemas.microsoft.com/office/drawing/2014/main" val="4087141692"/>
                    </a:ext>
                  </a:extLst>
                </a:gridCol>
                <a:gridCol w="5235678">
                  <a:extLst>
                    <a:ext uri="{9D8B030D-6E8A-4147-A177-3AD203B41FA5}">
                      <a16:colId xmlns:a16="http://schemas.microsoft.com/office/drawing/2014/main" val="3940316624"/>
                    </a:ext>
                  </a:extLst>
                </a:gridCol>
                <a:gridCol w="3463059">
                  <a:extLst>
                    <a:ext uri="{9D8B030D-6E8A-4147-A177-3AD203B41FA5}">
                      <a16:colId xmlns:a16="http://schemas.microsoft.com/office/drawing/2014/main" val="3673639997"/>
                    </a:ext>
                  </a:extLst>
                </a:gridCol>
              </a:tblGrid>
              <a:tr h="686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Operation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Result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Defined?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875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x in 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True if the value of x is an item of s, else False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 or container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1240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x not in 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False if the value of x is not an item of s, else True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 or container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0811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 + 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the concatenation of s and t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sequences only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9798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 * n, n * 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n shallow copies of s concatenated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sequences only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78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s[i]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item </a:t>
                      </a:r>
                      <a:r>
                        <a:rPr lang="en-US" sz="2000" dirty="0" err="1">
                          <a:effectLst/>
                          <a:cs typeface="+mn-cs"/>
                        </a:rPr>
                        <a:t>i</a:t>
                      </a:r>
                      <a:r>
                        <a:rPr lang="en-US" sz="2000" dirty="0">
                          <a:effectLst/>
                          <a:cs typeface="+mn-cs"/>
                        </a:rPr>
                        <a:t> of 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sequences,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index value.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dictionaries,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key value.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 In sets.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79828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s[i:j]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cs typeface="+mn-cs"/>
                        </a:rPr>
                        <a:t>slice of s: elements from </a:t>
                      </a:r>
                      <a:r>
                        <a:rPr lang="en-US" sz="2000" dirty="0" err="1">
                          <a:effectLst/>
                          <a:cs typeface="+mn-cs"/>
                        </a:rPr>
                        <a:t>i</a:t>
                      </a:r>
                      <a:r>
                        <a:rPr lang="en-US" sz="2000" dirty="0">
                          <a:effectLst/>
                          <a:cs typeface="+mn-cs"/>
                        </a:rPr>
                        <a:t> to j-1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1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323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ב-</a:t>
            </a:r>
            <a:r>
              <a:rPr lang="en-US" b="1" dirty="0"/>
              <a:t>Python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1177-1467-4D23-AA9F-990A16D19088}"/>
              </a:ext>
            </a:extLst>
          </p:cNvPr>
          <p:cNvSpPr/>
          <p:nvPr/>
        </p:nvSpPr>
        <p:spPr>
          <a:xfrm>
            <a:off x="439640" y="731171"/>
            <a:ext cx="10515600" cy="800219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/>
            <a:r>
              <a:rPr lang="he-IL" altLang="he-IL" sz="2200" dirty="0"/>
              <a:t>פעולות שליפה ברצפים (או טיפוסי נתונים מורכבים) </a:t>
            </a:r>
          </a:p>
          <a:p>
            <a:pPr marL="84138" algn="ctr" rtl="1"/>
            <a:r>
              <a:rPr lang="en-US" altLang="he-IL" sz="2200" i="1" dirty="0">
                <a:solidFill>
                  <a:schemeClr val="accent2">
                    <a:lumMod val="75000"/>
                  </a:schemeClr>
                </a:solidFill>
              </a:rPr>
              <a:t>Retrieval Operations in Sequences (or Containers )</a:t>
            </a:r>
            <a:r>
              <a:rPr lang="en-US" altLang="he-IL" sz="2400" dirty="0"/>
              <a:t> </a:t>
            </a:r>
            <a:r>
              <a:rPr lang="he-IL" altLang="he-IL" sz="2400" dirty="0"/>
              <a:t> </a:t>
            </a:r>
            <a:endParaRPr lang="he-IL" altLang="he-IL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7503A-666D-469A-A020-5E23529D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99900"/>
              </p:ext>
            </p:extLst>
          </p:nvPr>
        </p:nvGraphicFramePr>
        <p:xfrm>
          <a:off x="439642" y="1607574"/>
          <a:ext cx="10515599" cy="5073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08">
                  <a:extLst>
                    <a:ext uri="{9D8B030D-6E8A-4147-A177-3AD203B41FA5}">
                      <a16:colId xmlns:a16="http://schemas.microsoft.com/office/drawing/2014/main" val="4087141692"/>
                    </a:ext>
                  </a:extLst>
                </a:gridCol>
                <a:gridCol w="4546805">
                  <a:extLst>
                    <a:ext uri="{9D8B030D-6E8A-4147-A177-3AD203B41FA5}">
                      <a16:colId xmlns:a16="http://schemas.microsoft.com/office/drawing/2014/main" val="3940316624"/>
                    </a:ext>
                  </a:extLst>
                </a:gridCol>
                <a:gridCol w="4141486">
                  <a:extLst>
                    <a:ext uri="{9D8B030D-6E8A-4147-A177-3AD203B41FA5}">
                      <a16:colId xmlns:a16="http://schemas.microsoft.com/office/drawing/2014/main" val="3673639997"/>
                    </a:ext>
                  </a:extLst>
                </a:gridCol>
              </a:tblGrid>
              <a:tr h="6868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Operation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Result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Defined?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875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i:j:k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slice of s: elements from 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 j-1 with step k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1240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len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(s)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(or size) of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sequence, container.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0811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min(s)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smallest item of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sequence, container.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dictionaries, refers to the key values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9798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max(s)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largest item of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sequence, container.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dictionaries, refers to the key values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78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s.index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(x[,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[, j]])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of the first occurrence of x in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 in dictionaries.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Undefined in sets.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79828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s.count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number of occurrences of 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 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any sequence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1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00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ב-</a:t>
            </a:r>
            <a:r>
              <a:rPr lang="en-US" b="1" dirty="0"/>
              <a:t>Python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1177-1467-4D23-AA9F-990A16D19088}"/>
              </a:ext>
            </a:extLst>
          </p:cNvPr>
          <p:cNvSpPr/>
          <p:nvPr/>
        </p:nvSpPr>
        <p:spPr>
          <a:xfrm>
            <a:off x="439640" y="731171"/>
            <a:ext cx="10515600" cy="800219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/>
            <a:r>
              <a:rPr lang="he-IL" altLang="he-IL" sz="2200" dirty="0"/>
              <a:t>פעולות שליפה ברצפים (או טיפוסי נתונים מורכבים) </a:t>
            </a:r>
          </a:p>
          <a:p>
            <a:pPr marL="84138" algn="ctr" rtl="1"/>
            <a:r>
              <a:rPr lang="en-US" altLang="he-IL" sz="2200" i="1" dirty="0">
                <a:solidFill>
                  <a:schemeClr val="accent2">
                    <a:lumMod val="75000"/>
                  </a:schemeClr>
                </a:solidFill>
              </a:rPr>
              <a:t>Modification Operations in Sequences (or Containers )</a:t>
            </a:r>
            <a:r>
              <a:rPr lang="en-US" altLang="he-IL" sz="2400" dirty="0"/>
              <a:t> </a:t>
            </a:r>
            <a:r>
              <a:rPr lang="he-IL" altLang="he-IL" sz="2400" dirty="0"/>
              <a:t> </a:t>
            </a:r>
            <a:endParaRPr lang="he-IL" altLang="he-IL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7503A-666D-469A-A020-5E23529D48DC}"/>
              </a:ext>
            </a:extLst>
          </p:cNvPr>
          <p:cNvGraphicFramePr>
            <a:graphicFrameLocks noGrp="1"/>
          </p:cNvGraphicFramePr>
          <p:nvPr/>
        </p:nvGraphicFramePr>
        <p:xfrm>
          <a:off x="439641" y="1559528"/>
          <a:ext cx="10515599" cy="475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635">
                  <a:extLst>
                    <a:ext uri="{9D8B030D-6E8A-4147-A177-3AD203B41FA5}">
                      <a16:colId xmlns:a16="http://schemas.microsoft.com/office/drawing/2014/main" val="4087141692"/>
                    </a:ext>
                  </a:extLst>
                </a:gridCol>
                <a:gridCol w="4984955">
                  <a:extLst>
                    <a:ext uri="{9D8B030D-6E8A-4147-A177-3AD203B41FA5}">
                      <a16:colId xmlns:a16="http://schemas.microsoft.com/office/drawing/2014/main" val="3940316624"/>
                    </a:ext>
                  </a:extLst>
                </a:gridCol>
                <a:gridCol w="3935009">
                  <a:extLst>
                    <a:ext uri="{9D8B030D-6E8A-4147-A177-3AD203B41FA5}">
                      <a16:colId xmlns:a16="http://schemas.microsoft.com/office/drawing/2014/main" val="3673639997"/>
                    </a:ext>
                  </a:extLst>
                </a:gridCol>
              </a:tblGrid>
              <a:tr h="461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Operation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Result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Defined?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8754"/>
                  </a:ext>
                </a:extLst>
              </a:tr>
              <a:tr h="931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 = 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 lists: item 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of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is replaced by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dicts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if key 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exists, x replaces the value,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if key 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does not exist, pair (</a:t>
                      </a:r>
                      <a:r>
                        <a:rPr lang="en-US" sz="200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i,x</a:t>
                      </a:r>
                      <a:r>
                        <a:rPr lang="en-US" sz="200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) is inserted</a:t>
                      </a:r>
                      <a:endParaRPr lang="en-US" sz="2000" i="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lists: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index, x is a new item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 key, x is a value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12404"/>
                  </a:ext>
                </a:extLst>
              </a:tr>
              <a:tr h="63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i:j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 = 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slice of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from 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to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is replaced by the contents of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iterable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08114"/>
                  </a:ext>
                </a:extLst>
              </a:tr>
              <a:tr h="396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del 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i:j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 as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i:j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] = []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97984"/>
                  </a:ext>
                </a:extLst>
              </a:tr>
              <a:tr h="63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i:j:k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 = 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tt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elements of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i:j:k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]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are replaced by those of 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tt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784"/>
                  </a:ext>
                </a:extLst>
              </a:tr>
              <a:tr h="4636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del 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i:j:k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removes the elements of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i:j:k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]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from the list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679828"/>
                  </a:ext>
                </a:extLst>
              </a:tr>
              <a:tr h="5180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s.append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 as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len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(s):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len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(s)] = [x]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319656"/>
                  </a:ext>
                </a:extLst>
              </a:tr>
              <a:tr h="6714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s.extend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same as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s[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len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(s):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len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Courier"/>
                        </a:rPr>
                        <a:t>(s)] = x</a:t>
                      </a:r>
                      <a:endParaRPr lang="en-US" sz="20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7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91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8B83DA-D446-420A-A628-CE90F8DB68DF}"/>
              </a:ext>
            </a:extLst>
          </p:cNvPr>
          <p:cNvSpPr txBox="1">
            <a:spLocks/>
          </p:cNvSpPr>
          <p:nvPr/>
        </p:nvSpPr>
        <p:spPr>
          <a:xfrm>
            <a:off x="439640" y="51016"/>
            <a:ext cx="10515600" cy="652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dirty="0"/>
              <a:t>טיפוסי נתונים ב-</a:t>
            </a:r>
            <a:r>
              <a:rPr lang="en-US" b="1" dirty="0"/>
              <a:t>Python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1177-1467-4D23-AA9F-990A16D19088}"/>
              </a:ext>
            </a:extLst>
          </p:cNvPr>
          <p:cNvSpPr/>
          <p:nvPr/>
        </p:nvSpPr>
        <p:spPr>
          <a:xfrm>
            <a:off x="439640" y="731171"/>
            <a:ext cx="10515600" cy="800219"/>
          </a:xfrm>
          <a:prstGeom prst="rect">
            <a:avLst/>
          </a:prstGeom>
          <a:solidFill>
            <a:schemeClr val="accent4">
              <a:alpha val="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4138" algn="ctr" rtl="1"/>
            <a:r>
              <a:rPr lang="he-IL" altLang="he-IL" sz="2200" dirty="0"/>
              <a:t>פעולות שליפה ברצפים (או טיפוסי נתונים מורכבים) </a:t>
            </a:r>
          </a:p>
          <a:p>
            <a:pPr marL="84138" algn="ctr" rtl="1"/>
            <a:r>
              <a:rPr lang="en-US" altLang="he-IL" sz="2200" i="1" dirty="0">
                <a:solidFill>
                  <a:schemeClr val="accent2">
                    <a:lumMod val="75000"/>
                  </a:schemeClr>
                </a:solidFill>
              </a:rPr>
              <a:t>Modification Operations in Sequences (or Containers )</a:t>
            </a:r>
            <a:r>
              <a:rPr lang="en-US" altLang="he-IL" sz="2400" dirty="0"/>
              <a:t> </a:t>
            </a:r>
            <a:r>
              <a:rPr lang="he-IL" altLang="he-IL" sz="2400" dirty="0"/>
              <a:t> </a:t>
            </a:r>
            <a:endParaRPr lang="he-IL" altLang="he-IL" sz="2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37503A-666D-469A-A020-5E23529D4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32360"/>
              </p:ext>
            </p:extLst>
          </p:nvPr>
        </p:nvGraphicFramePr>
        <p:xfrm>
          <a:off x="439641" y="1883378"/>
          <a:ext cx="10515599" cy="2673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635">
                  <a:extLst>
                    <a:ext uri="{9D8B030D-6E8A-4147-A177-3AD203B41FA5}">
                      <a16:colId xmlns:a16="http://schemas.microsoft.com/office/drawing/2014/main" val="4087141692"/>
                    </a:ext>
                  </a:extLst>
                </a:gridCol>
                <a:gridCol w="4479824">
                  <a:extLst>
                    <a:ext uri="{9D8B030D-6E8A-4147-A177-3AD203B41FA5}">
                      <a16:colId xmlns:a16="http://schemas.microsoft.com/office/drawing/2014/main" val="3940316624"/>
                    </a:ext>
                  </a:extLst>
                </a:gridCol>
                <a:gridCol w="4440140">
                  <a:extLst>
                    <a:ext uri="{9D8B030D-6E8A-4147-A177-3AD203B41FA5}">
                      <a16:colId xmlns:a16="http://schemas.microsoft.com/office/drawing/2014/main" val="3673639997"/>
                    </a:ext>
                  </a:extLst>
                </a:gridCol>
              </a:tblGrid>
              <a:tr h="461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Operation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Result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Defined?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18754"/>
                  </a:ext>
                </a:extLst>
              </a:tr>
              <a:tr h="931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s.insert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(I, 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 s[i:i] = [x]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index, x is a new item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12404"/>
                  </a:ext>
                </a:extLst>
              </a:tr>
              <a:tr h="6331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s.pop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([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])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 x = s[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];del s[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 return x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lists: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an index. 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08114"/>
                  </a:ext>
                </a:extLst>
              </a:tr>
              <a:tr h="3964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s.remove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Mincho" panose="02020609040205080304" pitchFamily="49" charset="-128"/>
                          <a:cs typeface="Calibri" panose="020F0502020204030204" pitchFamily="34" charset="0"/>
                        </a:rPr>
                        <a:t>(x)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Calibri" panose="020F0502020204030204" pitchFamily="34" charset="0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 del s[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s.index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(x)]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 lists: x is the value of the item to be removed.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89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9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091" y="26518"/>
            <a:ext cx="10515600" cy="1325563"/>
          </a:xfrm>
        </p:spPr>
        <p:txBody>
          <a:bodyPr/>
          <a:lstStyle/>
          <a:p>
            <a:pPr algn="ctr"/>
            <a:r>
              <a:rPr lang="he-IL" altLang="he-IL" sz="3600" dirty="0">
                <a:latin typeface="Comic Sans MS" panose="030F0702030302020204" pitchFamily="66" charset="0"/>
              </a:rPr>
              <a:t>אנו נשתמש בסביבת פיתוח בשם </a:t>
            </a:r>
            <a:r>
              <a:rPr lang="en-US" altLang="he-IL" sz="3600" dirty="0">
                <a:latin typeface="Comic Sans MS" panose="030F0702030302020204" pitchFamily="66" charset="0"/>
              </a:rPr>
              <a:t>IDLE</a:t>
            </a:r>
            <a:endParaRPr lang="en-CA" altLang="he-IL" sz="3600" dirty="0">
              <a:latin typeface="Comic Sans MS" panose="030F0702030302020204" pitchFamily="66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82230" y="1352081"/>
            <a:ext cx="81346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3000" dirty="0"/>
              <a:t>Open the standard Python Windows installation, from the Start Menu: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88BFA-A864-4B9C-8C45-68ED4B5B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564904"/>
            <a:ext cx="3816424" cy="27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3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12181"/>
            <a:ext cx="10515600" cy="951056"/>
          </a:xfrm>
        </p:spPr>
        <p:txBody>
          <a:bodyPr>
            <a:normAutofit fontScale="90000"/>
          </a:bodyPr>
          <a:lstStyle/>
          <a:p>
            <a:pPr algn="ctr" rtl="0"/>
            <a:r>
              <a:rPr lang="en-CA" altLang="he-IL" sz="3600" dirty="0">
                <a:latin typeface="Comic Sans MS" panose="030F0702030302020204" pitchFamily="66" charset="0"/>
              </a:rPr>
              <a:t>IDLE </a:t>
            </a:r>
            <a:r>
              <a:rPr lang="en-US" altLang="he-IL" sz="2700" dirty="0">
                <a:latin typeface="Comic Sans MS" panose="030F0702030302020204" pitchFamily="66" charset="0"/>
              </a:rPr>
              <a:t>(</a:t>
            </a:r>
            <a:r>
              <a:rPr lang="en-US" sz="3600" b="1" i="1" dirty="0"/>
              <a:t>I</a:t>
            </a:r>
            <a:r>
              <a:rPr lang="en-US" sz="3600" dirty="0"/>
              <a:t>ntegrated </a:t>
            </a:r>
            <a:r>
              <a:rPr lang="en-US" sz="3600" b="1" i="1" dirty="0"/>
              <a:t>D</a:t>
            </a:r>
            <a:r>
              <a:rPr lang="en-US" sz="3600" dirty="0"/>
              <a:t>eve</a:t>
            </a:r>
            <a:r>
              <a:rPr lang="en-US" sz="3600" b="1" i="1" dirty="0"/>
              <a:t>l</a:t>
            </a:r>
            <a:r>
              <a:rPr lang="en-US" sz="3600" dirty="0"/>
              <a:t>opment </a:t>
            </a:r>
            <a:r>
              <a:rPr lang="en-US" sz="3600" b="1" i="1" dirty="0"/>
              <a:t>E</a:t>
            </a:r>
            <a:r>
              <a:rPr lang="en-US" sz="3600" dirty="0"/>
              <a:t>nvironment) </a:t>
            </a:r>
            <a:r>
              <a:rPr lang="en-CA" altLang="he-IL" sz="3600" dirty="0">
                <a:latin typeface="Comic Sans MS" panose="030F0702030302020204" pitchFamily="66" charset="0"/>
              </a:rPr>
              <a:t> </a:t>
            </a:r>
            <a:br>
              <a:rPr lang="en-CA" altLang="he-IL" sz="3600" dirty="0">
                <a:latin typeface="Comic Sans MS" panose="030F0702030302020204" pitchFamily="66" charset="0"/>
              </a:rPr>
            </a:br>
            <a:r>
              <a:rPr lang="en-CA" altLang="he-IL" sz="3600" dirty="0">
                <a:latin typeface="Comic Sans MS" panose="030F0702030302020204" pitchFamily="66" charset="0"/>
              </a:rPr>
              <a:t>The most basic Python IDE</a:t>
            </a:r>
            <a:endParaRPr lang="en-CA" altLang="he-IL" sz="36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32513" y="1275238"/>
            <a:ext cx="10521287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he-IL" sz="3200" dirty="0"/>
              <a:t>Open the IDLE IDE: the </a:t>
            </a:r>
            <a:r>
              <a:rPr lang="en-US" altLang="he-IL" sz="3200" b="1" dirty="0">
                <a:solidFill>
                  <a:schemeClr val="accent2"/>
                </a:solidFill>
              </a:rPr>
              <a:t>Python Shell window</a:t>
            </a:r>
          </a:p>
          <a:p>
            <a:pPr marL="269875" indent="-269875" algn="just">
              <a:spcBef>
                <a:spcPct val="50000"/>
              </a:spcBef>
              <a:buFontTx/>
              <a:buChar char="•"/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ctr">
              <a:spcBef>
                <a:spcPts val="1200"/>
              </a:spcBef>
            </a:pPr>
            <a:r>
              <a:rPr lang="en-US" altLang="he-IL" sz="3200" dirty="0"/>
              <a:t>The Python Shell is </a:t>
            </a:r>
            <a:r>
              <a:rPr lang="en-US" altLang="he-IL" sz="3200" b="1" dirty="0">
                <a:solidFill>
                  <a:schemeClr val="accent2"/>
                </a:solidFill>
              </a:rPr>
              <a:t>Python’s Interpreter</a:t>
            </a:r>
          </a:p>
          <a:p>
            <a:pPr marL="541338" indent="-457200">
              <a:spcBef>
                <a:spcPts val="1200"/>
              </a:spcBef>
              <a:buFontTx/>
              <a:buChar char="•"/>
            </a:pPr>
            <a:r>
              <a:rPr lang="en-US" altLang="he-IL" sz="2800" dirty="0"/>
              <a:t>The interpreter provides an interactive environment to play with the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03CFD-345D-4A23-9FF8-9D949AEC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63" y="1756634"/>
            <a:ext cx="6335874" cy="3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141" y="332428"/>
            <a:ext cx="8134671" cy="73116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CA" altLang="he-IL" sz="3600" dirty="0">
                <a:latin typeface="Comic Sans MS" panose="030F0702030302020204" pitchFamily="66" charset="0"/>
              </a:rPr>
              <a:t>IDLE: the Python Shell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852142" y="1340768"/>
            <a:ext cx="813467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just">
              <a:spcBef>
                <a:spcPct val="50000"/>
              </a:spcBef>
            </a:pPr>
            <a:endParaRPr lang="en-US" altLang="he-IL" sz="3200" dirty="0"/>
          </a:p>
          <a:p>
            <a:pPr algn="ctr">
              <a:spcBef>
                <a:spcPct val="50000"/>
              </a:spcBef>
            </a:pPr>
            <a:endParaRPr lang="en-US" altLang="he-IL" sz="3200" dirty="0"/>
          </a:p>
          <a:p>
            <a:pPr algn="ctr">
              <a:spcBef>
                <a:spcPct val="50000"/>
              </a:spcBef>
            </a:pPr>
            <a:r>
              <a:rPr lang="en-US" altLang="he-IL" sz="3200" dirty="0"/>
              <a:t>At the prompt, type ‘hello world!’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03CFD-345D-4A23-9FF8-9D949AEC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62" y="1340767"/>
            <a:ext cx="8770174" cy="425599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BE25B0-05DA-4D5D-A33C-2D5A3435B1D7}"/>
              </a:ext>
            </a:extLst>
          </p:cNvPr>
          <p:cNvCxnSpPr>
            <a:cxnSpLocks/>
          </p:cNvCxnSpPr>
          <p:nvPr/>
        </p:nvCxnSpPr>
        <p:spPr>
          <a:xfrm flipH="1" flipV="1">
            <a:off x="2079523" y="2271252"/>
            <a:ext cx="2551471" cy="36026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9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4887</Words>
  <Application>Microsoft Office PowerPoint</Application>
  <PresentationFormat>Widescreen</PresentationFormat>
  <Paragraphs>734</Paragraphs>
  <Slides>66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MS Mincho</vt:lpstr>
      <vt:lpstr>Arial</vt:lpstr>
      <vt:lpstr>Calibri</vt:lpstr>
      <vt:lpstr>Calibri Light</vt:lpstr>
      <vt:lpstr>Cambria</vt:lpstr>
      <vt:lpstr>Comic Sans MS</vt:lpstr>
      <vt:lpstr>Courier</vt:lpstr>
      <vt:lpstr>Times New Roman</vt:lpstr>
      <vt:lpstr>Office Theme</vt:lpstr>
      <vt:lpstr>Picture</vt:lpstr>
      <vt:lpstr>תכנות פונקציונלי בשפת Python</vt:lpstr>
      <vt:lpstr>כמה מלים על  Python</vt:lpstr>
      <vt:lpstr>שפת Python היא שפת Scripting</vt:lpstr>
      <vt:lpstr>השוואה בין תהליך התרגום של תכנית ב-python  ותכנית ב-C (©גבהים)</vt:lpstr>
      <vt:lpstr>יתרונות וחסרונות של השפה</vt:lpstr>
      <vt:lpstr>מקורות ללימוד השפה</vt:lpstr>
      <vt:lpstr>אנו נשתמש בסביבת פיתוח בשם IDLE</vt:lpstr>
      <vt:lpstr>IDLE (Integrated Development Environment)   The most basic Python IDE</vt:lpstr>
      <vt:lpstr>IDLE: the Python Shell</vt:lpstr>
      <vt:lpstr>IDLE: the Python Shell</vt:lpstr>
      <vt:lpstr>IDLE: the Python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הגדרת פונקציה (ב-Editor) והפעלתה (ב-Python Shell)</vt:lpstr>
      <vt:lpstr>הגדרת פונקציה (ב-Editor) והפעלתה (ב-Python Shell)</vt:lpstr>
      <vt:lpstr>הגדרת פונקציה (ב-Editor) והפעלתה (ב-Python Shell)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פונקציוני בשפת Python</dc:title>
  <dc:creator>rina azulay</dc:creator>
  <cp:lastModifiedBy>moshe goldstein</cp:lastModifiedBy>
  <cp:revision>383</cp:revision>
  <dcterms:created xsi:type="dcterms:W3CDTF">2018-04-10T06:28:30Z</dcterms:created>
  <dcterms:modified xsi:type="dcterms:W3CDTF">2018-04-29T21:27:17Z</dcterms:modified>
</cp:coreProperties>
</file>