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50" r:id="rId3"/>
    <p:sldId id="360" r:id="rId4"/>
    <p:sldId id="359" r:id="rId5"/>
    <p:sldId id="356" r:id="rId6"/>
    <p:sldId id="357" r:id="rId7"/>
    <p:sldId id="358" r:id="rId8"/>
    <p:sldId id="355" r:id="rId9"/>
    <p:sldId id="351" r:id="rId10"/>
    <p:sldId id="273" r:id="rId11"/>
    <p:sldId id="272" r:id="rId12"/>
    <p:sldId id="274" r:id="rId13"/>
    <p:sldId id="275" r:id="rId14"/>
    <p:sldId id="276" r:id="rId15"/>
    <p:sldId id="277" r:id="rId16"/>
    <p:sldId id="279" r:id="rId17"/>
    <p:sldId id="363" r:id="rId18"/>
    <p:sldId id="364" r:id="rId19"/>
    <p:sldId id="362" r:id="rId20"/>
    <p:sldId id="280" r:id="rId21"/>
    <p:sldId id="295" r:id="rId22"/>
    <p:sldId id="293" r:id="rId23"/>
    <p:sldId id="290" r:id="rId24"/>
    <p:sldId id="300" r:id="rId25"/>
    <p:sldId id="301" r:id="rId26"/>
    <p:sldId id="302" r:id="rId27"/>
    <p:sldId id="365" r:id="rId28"/>
    <p:sldId id="367" r:id="rId29"/>
    <p:sldId id="366" r:id="rId30"/>
    <p:sldId id="368" r:id="rId31"/>
    <p:sldId id="369" r:id="rId32"/>
    <p:sldId id="390" r:id="rId33"/>
    <p:sldId id="393" r:id="rId34"/>
    <p:sldId id="391" r:id="rId35"/>
    <p:sldId id="392" r:id="rId36"/>
    <p:sldId id="394" r:id="rId37"/>
    <p:sldId id="307" r:id="rId38"/>
    <p:sldId id="311" r:id="rId39"/>
    <p:sldId id="312" r:id="rId40"/>
    <p:sldId id="313" r:id="rId41"/>
    <p:sldId id="314" r:id="rId42"/>
    <p:sldId id="316" r:id="rId43"/>
    <p:sldId id="317" r:id="rId44"/>
    <p:sldId id="370" r:id="rId45"/>
    <p:sldId id="337" r:id="rId46"/>
    <p:sldId id="338" r:id="rId47"/>
    <p:sldId id="339" r:id="rId48"/>
    <p:sldId id="340" r:id="rId49"/>
    <p:sldId id="341" r:id="rId50"/>
    <p:sldId id="336" r:id="rId51"/>
    <p:sldId id="304" r:id="rId52"/>
    <p:sldId id="305" r:id="rId53"/>
    <p:sldId id="306" r:id="rId54"/>
    <p:sldId id="388" r:id="rId55"/>
    <p:sldId id="389" r:id="rId56"/>
    <p:sldId id="371" r:id="rId5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75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3B19FE-D6FA-40A2-9AF6-91EB4A7DB394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12A9E7-4277-4DCE-A915-E045D16DD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2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05166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55EA6-3EB7-4499-B819-8876B1FB4F5A}" type="slidenum">
              <a:rPr lang="he-IL" altLang="he-IL"/>
              <a:pPr/>
              <a:t>12</a:t>
            </a:fld>
            <a:endParaRPr lang="es-UY" altLang="he-IL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64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8C320-F35F-407B-8A55-9FB30435F3A9}" type="slidenum">
              <a:rPr lang="he-IL" altLang="he-IL"/>
              <a:pPr/>
              <a:t>13</a:t>
            </a:fld>
            <a:endParaRPr lang="es-UY" altLang="he-IL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6246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518CC-EFA8-4CED-A7B3-64BAEAA4E39B}" type="slidenum">
              <a:rPr lang="he-IL" altLang="he-IL"/>
              <a:pPr/>
              <a:t>14</a:t>
            </a:fld>
            <a:endParaRPr lang="es-UY" altLang="he-IL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0205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A34D-7473-4989-B977-2206C3489FB4}" type="slidenum">
              <a:rPr lang="he-IL" altLang="he-IL"/>
              <a:pPr/>
              <a:t>15</a:t>
            </a:fld>
            <a:endParaRPr lang="es-UY" altLang="he-IL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04871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D41B6-4C96-4418-B561-DDC2D7F2F98B}" type="slidenum">
              <a:rPr lang="he-IL" altLang="he-IL"/>
              <a:pPr/>
              <a:t>16</a:t>
            </a:fld>
            <a:endParaRPr lang="es-UY" altLang="he-IL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7786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D41B6-4C96-4418-B561-DDC2D7F2F98B}" type="slidenum">
              <a:rPr lang="he-IL" altLang="he-IL"/>
              <a:pPr/>
              <a:t>17</a:t>
            </a:fld>
            <a:endParaRPr lang="es-UY" altLang="he-IL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272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D41B6-4C96-4418-B561-DDC2D7F2F98B}" type="slidenum">
              <a:rPr lang="he-IL" altLang="he-IL"/>
              <a:pPr/>
              <a:t>18</a:t>
            </a:fld>
            <a:endParaRPr lang="es-UY" altLang="he-IL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81060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D41B6-4C96-4418-B561-DDC2D7F2F98B}" type="slidenum">
              <a:rPr lang="he-IL" altLang="he-IL"/>
              <a:pPr/>
              <a:t>19</a:t>
            </a:fld>
            <a:endParaRPr lang="es-UY" altLang="he-IL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1596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1036B-991A-4EC8-A2EE-0C63AFC1D50E}" type="slidenum">
              <a:rPr lang="he-IL" altLang="he-IL"/>
              <a:pPr/>
              <a:t>20</a:t>
            </a:fld>
            <a:endParaRPr lang="es-UY" altLang="he-I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1705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20F6D-5428-4A39-95C2-32B118F8B255}" type="slidenum">
              <a:rPr lang="he-IL" altLang="he-IL"/>
              <a:pPr/>
              <a:t>23</a:t>
            </a:fld>
            <a:endParaRPr lang="es-UY" altLang="he-IL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1004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3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7531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B78F-F752-44FA-864E-92B888CE17B8}" type="slidenum">
              <a:rPr lang="he-IL" altLang="he-IL"/>
              <a:pPr/>
              <a:t>24</a:t>
            </a:fld>
            <a:endParaRPr lang="es-UY" altLang="he-IL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5755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B78F-F752-44FA-864E-92B888CE17B8}" type="slidenum">
              <a:rPr lang="he-IL" altLang="he-IL"/>
              <a:pPr/>
              <a:t>25</a:t>
            </a:fld>
            <a:endParaRPr lang="es-UY" altLang="he-IL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67801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26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2436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27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7983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28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42382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29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9447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30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1397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31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15482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32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5625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33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0183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4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15257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34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7451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35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250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36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72279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0E583-9051-4697-A2FD-3ACE314F1BEB}" type="slidenum">
              <a:rPr lang="he-IL" altLang="he-IL"/>
              <a:pPr/>
              <a:t>38</a:t>
            </a:fld>
            <a:endParaRPr lang="es-UY" altLang="he-IL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99255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EBFC7-E286-4BFA-A626-CB5CAE951616}" type="slidenum">
              <a:rPr lang="he-IL" altLang="he-IL"/>
              <a:pPr/>
              <a:t>39</a:t>
            </a:fld>
            <a:endParaRPr lang="es-UY" altLang="he-IL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134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A0133-CDA0-4202-A19B-DF48E5B0CDF2}" type="slidenum">
              <a:rPr lang="he-IL" altLang="he-IL"/>
              <a:pPr/>
              <a:t>40</a:t>
            </a:fld>
            <a:endParaRPr lang="es-UY" altLang="he-I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982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AA540-1C74-47D8-94BB-1189A52025EB}" type="slidenum">
              <a:rPr lang="he-IL" altLang="he-IL"/>
              <a:pPr/>
              <a:t>41</a:t>
            </a:fld>
            <a:endParaRPr lang="es-UY" altLang="he-IL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79085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2A6E1-99B9-433A-A45E-D6963FA1D728}" type="slidenum">
              <a:rPr lang="he-IL" altLang="he-IL"/>
              <a:pPr/>
              <a:t>42</a:t>
            </a:fld>
            <a:endParaRPr lang="es-UY" altLang="he-IL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13827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1CA4C-49A7-4CE7-8B63-005D8B1B53C5}" type="slidenum">
              <a:rPr lang="he-IL" altLang="he-IL"/>
              <a:pPr/>
              <a:t>43</a:t>
            </a:fld>
            <a:endParaRPr lang="es-UY" altLang="he-IL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4662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54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695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5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677833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55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1578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6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3014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7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5883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8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4026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4EB9C-A7D6-4B70-B23C-03BDFC653B56}" type="slidenum">
              <a:rPr lang="he-IL" altLang="he-IL"/>
              <a:pPr/>
              <a:t>9</a:t>
            </a:fld>
            <a:endParaRPr lang="es-UY" altLang="he-IL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1303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64939-F81D-4ACE-B0C8-E2D6B0D6BEC3}" type="slidenum">
              <a:rPr lang="he-IL" altLang="he-IL"/>
              <a:pPr/>
              <a:t>11</a:t>
            </a:fld>
            <a:endParaRPr lang="es-UY" altLang="he-IL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2614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6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9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17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7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432-500C-458D-97A9-B09BD3295A89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7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rtl="1"/>
            <a:r>
              <a:rPr lang="he-IL" dirty="0"/>
              <a:t>תכנות בשפת </a:t>
            </a:r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6552"/>
            <a:ext cx="9144000" cy="1655762"/>
          </a:xfrm>
        </p:spPr>
        <p:txBody>
          <a:bodyPr/>
          <a:lstStyle/>
          <a:p>
            <a:pPr rtl="1"/>
            <a:r>
              <a:rPr lang="he-IL" dirty="0"/>
              <a:t>חלק ב': העתקת ושיתוף אובייקטים מורכבים, קלט/פלט, משפטי בקרה, פונקציות, </a:t>
            </a:r>
            <a:r>
              <a:rPr lang="en-US" dirty="0"/>
              <a:t>OOP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10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משפטי בקרה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95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274" y="1381955"/>
            <a:ext cx="9366673" cy="4496331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he-IL" dirty="0"/>
              <a:t>Python uses </a:t>
            </a:r>
            <a:r>
              <a:rPr lang="en-US" altLang="he-IL" b="1" i="1" u="sng" dirty="0"/>
              <a:t>indentation</a:t>
            </a:r>
            <a:r>
              <a:rPr lang="en-US" altLang="he-IL" dirty="0"/>
              <a:t> instead of braces to determine the scope of expressions in control flow statements, function definitions, class definitions, etc. </a:t>
            </a:r>
          </a:p>
          <a:p>
            <a:pPr algn="l" rtl="0">
              <a:lnSpc>
                <a:spcPct val="90000"/>
              </a:lnSpc>
            </a:pPr>
            <a:r>
              <a:rPr lang="en-US" altLang="he-IL" dirty="0"/>
              <a:t>All lines must be indented the same amount to be part of the scope (or indented more if part of an inner scope)</a:t>
            </a:r>
          </a:p>
          <a:p>
            <a:pPr algn="l" rtl="0">
              <a:lnSpc>
                <a:spcPct val="90000"/>
              </a:lnSpc>
            </a:pPr>
            <a:r>
              <a:rPr lang="en-US" altLang="he-IL" dirty="0"/>
              <a:t>This forces the programmer to use proper indentation since the indenting is part of the program!</a:t>
            </a:r>
          </a:p>
          <a:p>
            <a:pPr algn="l" rtl="0">
              <a:lnSpc>
                <a:spcPct val="90000"/>
              </a:lnSpc>
            </a:pPr>
            <a:r>
              <a:rPr lang="en-US" altLang="he-IL" dirty="0"/>
              <a:t>Proper indentation must be tab-based or spaces-based, but it cannot be a mixture of tabs and spaces. </a:t>
            </a:r>
          </a:p>
          <a:p>
            <a:pPr marL="0" indent="0">
              <a:buNone/>
            </a:pPr>
            <a:endParaRPr lang="en-US" alt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7BE97B-FA3A-4CAC-BA32-241CA253379C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64579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No braces!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1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5C6EA1-0AB7-4AAD-AF13-371BA9CC79E5}"/>
              </a:ext>
            </a:extLst>
          </p:cNvPr>
          <p:cNvSpPr txBox="1">
            <a:spLocks noChangeArrowheads="1"/>
          </p:cNvSpPr>
          <p:nvPr/>
        </p:nvSpPr>
        <p:spPr>
          <a:xfrm>
            <a:off x="505496" y="328594"/>
            <a:ext cx="11207533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if</a:t>
            </a:r>
            <a:r>
              <a:rPr lang="en-US" altLang="he-IL" sz="3600" dirty="0">
                <a:latin typeface="Comic Sans MS" panose="030F0702030302020204" pitchFamily="66" charset="0"/>
              </a:rPr>
              <a:t> Statement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F2948-2C90-4AA9-B49E-A9F3CC00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1" y="1190390"/>
            <a:ext cx="4392996" cy="391130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710A7E-AE21-4063-BF5A-DA59D34A6C6C}"/>
              </a:ext>
            </a:extLst>
          </p:cNvPr>
          <p:cNvGrpSpPr/>
          <p:nvPr/>
        </p:nvGrpSpPr>
        <p:grpSpPr>
          <a:xfrm>
            <a:off x="622011" y="5313594"/>
            <a:ext cx="4037075" cy="1138788"/>
            <a:chOff x="5609149" y="2042759"/>
            <a:chExt cx="4326077" cy="1192833"/>
          </a:xfrm>
        </p:grpSpPr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5609149" y="2773927"/>
              <a:ext cx="3672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400" b="1" dirty="0"/>
                <a:t>Run result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C4EF3A-5C96-417A-8BFA-33307599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149" y="2042759"/>
              <a:ext cx="4326077" cy="731168"/>
            </a:xfrm>
            <a:prstGeom prst="rect">
              <a:avLst/>
            </a:prstGeom>
          </p:spPr>
        </p:pic>
      </p:grpSp>
      <p:sp>
        <p:nvSpPr>
          <p:cNvPr id="10" name="Rectangle 18">
            <a:extLst>
              <a:ext uri="{FF2B5EF4-FFF2-40B4-BE49-F238E27FC236}">
                <a16:creationId xmlns:a16="http://schemas.microsoft.com/office/drawing/2014/main" id="{3E568939-5B58-4799-8978-8A51CF63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88" y="1307797"/>
            <a:ext cx="3817658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if booleanExpr1: 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[[</a:t>
            </a:r>
            <a:r>
              <a:rPr lang="en-US" altLang="he-IL" b="1" dirty="0" err="1"/>
              <a:t>elif</a:t>
            </a:r>
            <a:r>
              <a:rPr lang="en-US" altLang="he-IL" b="1" dirty="0"/>
              <a:t> booleanExpr2: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endParaRPr lang="en-US" altLang="he-IL" b="1" dirty="0"/>
          </a:p>
          <a:p>
            <a:r>
              <a:rPr lang="en-US" altLang="he-IL" b="1" dirty="0"/>
              <a:t>  </a:t>
            </a:r>
          </a:p>
          <a:p>
            <a:r>
              <a:rPr lang="en-US" altLang="he-IL" b="1" dirty="0"/>
              <a:t> [</a:t>
            </a:r>
            <a:r>
              <a:rPr lang="en-US" altLang="he-IL" b="1" dirty="0" err="1"/>
              <a:t>elif</a:t>
            </a:r>
            <a:r>
              <a:rPr lang="en-US" altLang="he-IL" b="1" dirty="0"/>
              <a:t> </a:t>
            </a:r>
            <a:r>
              <a:rPr lang="en-US" altLang="he-IL" b="1" dirty="0" err="1"/>
              <a:t>booleanExprN</a:t>
            </a:r>
            <a:r>
              <a:rPr lang="en-US" altLang="he-IL" b="1" dirty="0"/>
              <a:t>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r>
              <a:rPr lang="en-US" altLang="he-IL" b="1" dirty="0"/>
              <a:t> [</a:t>
            </a:r>
            <a:r>
              <a:rPr lang="en-US" altLang="he-IL" b="1" dirty="0" err="1"/>
              <a:t>elif</a:t>
            </a:r>
            <a:r>
              <a:rPr lang="en-US" altLang="he-IL" b="1" dirty="0"/>
              <a:t> </a:t>
            </a:r>
            <a:r>
              <a:rPr lang="en-US" altLang="he-IL" b="1" dirty="0" err="1"/>
              <a:t>booleanExprN</a:t>
            </a:r>
            <a:r>
              <a:rPr lang="en-US" altLang="he-IL" b="1" dirty="0"/>
              <a:t>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r>
              <a:rPr lang="en-US" altLang="he-IL" b="1" dirty="0"/>
              <a:t> [else: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r>
              <a:rPr lang="en-US" altLang="he-IL" b="1" dirty="0"/>
              <a:t>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33764D-D10D-45AA-8793-82953C9BB8F4}"/>
              </a:ext>
            </a:extLst>
          </p:cNvPr>
          <p:cNvCxnSpPr>
            <a:cxnSpLocks/>
          </p:cNvCxnSpPr>
          <p:nvPr/>
        </p:nvCxnSpPr>
        <p:spPr>
          <a:xfrm>
            <a:off x="6168570" y="2935660"/>
            <a:ext cx="0" cy="4207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008CE-4E20-4559-B3DD-A57B6257D7C3}"/>
              </a:ext>
            </a:extLst>
          </p:cNvPr>
          <p:cNvCxnSpPr/>
          <p:nvPr/>
        </p:nvCxnSpPr>
        <p:spPr>
          <a:xfrm>
            <a:off x="563954" y="5232326"/>
            <a:ext cx="4037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5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F4F83F32-F8DD-49F5-9CB1-5DB00EC7C469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while</a:t>
            </a:r>
            <a:r>
              <a:rPr lang="en-US" altLang="he-IL" sz="3600" dirty="0">
                <a:latin typeface="Comic Sans MS" panose="030F0702030302020204" pitchFamily="66" charset="0"/>
              </a:rPr>
              <a:t> Loop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5600-ADA4-49AF-83E5-7C126A3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4" y="2846845"/>
            <a:ext cx="2912300" cy="252138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95DC385-9D77-4174-9120-34BC1F9BA281}"/>
              </a:ext>
            </a:extLst>
          </p:cNvPr>
          <p:cNvGrpSpPr/>
          <p:nvPr/>
        </p:nvGrpSpPr>
        <p:grpSpPr>
          <a:xfrm>
            <a:off x="5784295" y="2641080"/>
            <a:ext cx="3672408" cy="3394584"/>
            <a:chOff x="6041833" y="1621988"/>
            <a:chExt cx="3672408" cy="3394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8AD231-83AD-4036-98B0-F166EBDC1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1833" y="1621988"/>
              <a:ext cx="2385441" cy="29329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2D1D00-087B-415A-B555-204F6320A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33" y="4554907"/>
              <a:ext cx="3672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400" b="1" dirty="0"/>
                <a:t>Run result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D91639-57F3-4797-B984-94945A2FA976}"/>
              </a:ext>
            </a:extLst>
          </p:cNvPr>
          <p:cNvGrpSpPr/>
          <p:nvPr/>
        </p:nvGrpSpPr>
        <p:grpSpPr>
          <a:xfrm>
            <a:off x="2740004" y="1255789"/>
            <a:ext cx="6731532" cy="1107996"/>
            <a:chOff x="5219434" y="4540741"/>
            <a:chExt cx="6731532" cy="1107996"/>
          </a:xfrm>
        </p:grpSpPr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3C13E75B-F013-47A7-AF47-3636B4DD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34" y="4540741"/>
              <a:ext cx="6731532" cy="11079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b="1" dirty="0"/>
                <a:t>while </a:t>
              </a:r>
              <a:r>
                <a:rPr lang="en-US" altLang="he-IL" sz="2200" b="1" dirty="0" err="1"/>
                <a:t>booleanExpr</a:t>
              </a:r>
              <a:r>
                <a:rPr lang="en-US" altLang="he-IL" sz="2200" b="1" dirty="0"/>
                <a:t>: </a:t>
              </a:r>
            </a:p>
            <a:p>
              <a:r>
                <a:rPr lang="en-US" altLang="he-IL" sz="2200" b="1" dirty="0"/>
                <a:t>	………</a:t>
              </a:r>
            </a:p>
            <a:p>
              <a:r>
                <a:rPr lang="en-US" altLang="he-IL" sz="22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DCCAB020-C30D-4C56-A289-57A76631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2610" y="50511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200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B704299-4350-41D3-BCCB-B722807D4749}"/>
                </a:ext>
              </a:extLst>
            </p:cNvPr>
            <p:cNvSpPr/>
            <p:nvPr/>
          </p:nvSpPr>
          <p:spPr>
            <a:xfrm>
              <a:off x="7204795" y="4964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7341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97" name="Group 21"/>
          <p:cNvGraphicFramePr>
            <a:graphicFrameLocks noGrp="1"/>
          </p:cNvGraphicFramePr>
          <p:nvPr>
            <p:extLst/>
          </p:nvPr>
        </p:nvGraphicFramePr>
        <p:xfrm>
          <a:off x="1883532" y="2060849"/>
          <a:ext cx="8424936" cy="2693195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385728135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1784781294"/>
                    </a:ext>
                  </a:extLst>
                </a:gridCol>
              </a:tblGrid>
              <a:tr h="9361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break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Jumps out of the closest enclosing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712207"/>
                  </a:ext>
                </a:extLst>
              </a:tr>
              <a:tr h="882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Jumps to the top of the closest enclosing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695870"/>
                  </a:ext>
                </a:extLst>
              </a:tr>
              <a:tr h="874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Does nothing, empty statement placeholder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8724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5760E733-0090-4758-A995-114B0A89B9EC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Loop Control Statements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2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1" y="1209498"/>
            <a:ext cx="11281537" cy="600115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altLang="he-IL" dirty="0"/>
              <a:t>The optional </a:t>
            </a:r>
            <a:r>
              <a:rPr lang="en-US" altLang="he-IL" b="1" dirty="0">
                <a:solidFill>
                  <a:schemeClr val="accent2"/>
                </a:solidFill>
              </a:rPr>
              <a:t>else</a:t>
            </a:r>
            <a:r>
              <a:rPr lang="en-US" altLang="he-IL" dirty="0"/>
              <a:t> clause runs only if the loop exits normally (not by break)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8EC1DB-E124-45A5-A529-C117AB510A98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The </a:t>
            </a:r>
            <a:r>
              <a:rPr lang="en-US" altLang="he-IL" sz="3600" b="1" dirty="0">
                <a:latin typeface="Comic Sans MS" panose="030F0702030302020204" pitchFamily="66" charset="0"/>
              </a:rPr>
              <a:t>while</a:t>
            </a:r>
            <a:r>
              <a:rPr lang="en-US" altLang="he-IL" sz="3600" dirty="0">
                <a:latin typeface="Comic Sans MS" panose="030F0702030302020204" pitchFamily="66" charset="0"/>
              </a:rPr>
              <a:t> Loop </a:t>
            </a:r>
            <a:r>
              <a:rPr lang="en-US" altLang="he-IL" sz="3600" b="1" dirty="0">
                <a:latin typeface="Comic Sans MS" panose="030F0702030302020204" pitchFamily="66" charset="0"/>
              </a:rPr>
              <a:t>else</a:t>
            </a:r>
            <a:r>
              <a:rPr lang="en-US" altLang="he-IL" sz="3600" dirty="0">
                <a:latin typeface="Comic Sans MS" panose="030F0702030302020204" pitchFamily="66" charset="0"/>
              </a:rPr>
              <a:t> Clause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C5310-EDBD-4619-90DF-A38D519A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6" y="1777261"/>
            <a:ext cx="3158156" cy="26652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EC0E1C-1482-4026-8FC6-19E31909ACA1}"/>
              </a:ext>
            </a:extLst>
          </p:cNvPr>
          <p:cNvGrpSpPr/>
          <p:nvPr/>
        </p:nvGrpSpPr>
        <p:grpSpPr>
          <a:xfrm>
            <a:off x="581988" y="4853557"/>
            <a:ext cx="2863792" cy="1434980"/>
            <a:chOff x="6572887" y="3426589"/>
            <a:chExt cx="2863792" cy="1434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C13559-D9C3-447A-A5EA-6081DCE72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2887" y="3426589"/>
              <a:ext cx="2863792" cy="97331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A35D00-BE60-4334-9D4E-BE18805CA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887" y="4399904"/>
              <a:ext cx="25314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400" b="1" dirty="0"/>
                <a:t>Run result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E8501-770F-4D46-8EB3-3000A0C41887}"/>
              </a:ext>
            </a:extLst>
          </p:cNvPr>
          <p:cNvCxnSpPr>
            <a:cxnSpLocks/>
          </p:cNvCxnSpPr>
          <p:nvPr/>
        </p:nvCxnSpPr>
        <p:spPr>
          <a:xfrm>
            <a:off x="488960" y="4637240"/>
            <a:ext cx="3344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8">
            <a:extLst>
              <a:ext uri="{FF2B5EF4-FFF2-40B4-BE49-F238E27FC236}">
                <a16:creationId xmlns:a16="http://schemas.microsoft.com/office/drawing/2014/main" id="{1BE4D269-DDA9-4F6E-BD16-659C2112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187" y="2255489"/>
            <a:ext cx="2883161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100" b="1" dirty="0"/>
              <a:t>while </a:t>
            </a:r>
            <a:r>
              <a:rPr lang="en-US" altLang="he-IL" sz="2100" b="1" dirty="0" err="1"/>
              <a:t>booleanExpr</a:t>
            </a:r>
            <a:r>
              <a:rPr lang="en-US" altLang="he-IL" sz="2100" b="1" dirty="0"/>
              <a:t>: </a:t>
            </a:r>
          </a:p>
          <a:p>
            <a:r>
              <a:rPr lang="en-US" altLang="he-IL" sz="2100" b="1" dirty="0"/>
              <a:t>	………</a:t>
            </a:r>
          </a:p>
          <a:p>
            <a:r>
              <a:rPr lang="en-US" altLang="he-IL" sz="2100" b="1" dirty="0"/>
              <a:t>	………</a:t>
            </a:r>
          </a:p>
          <a:p>
            <a:r>
              <a:rPr lang="en-US" altLang="he-IL" sz="2100" b="1" dirty="0"/>
              <a:t>else:</a:t>
            </a:r>
          </a:p>
          <a:p>
            <a:r>
              <a:rPr lang="en-US" altLang="he-IL" sz="2100" b="1" dirty="0"/>
              <a:t>	………</a:t>
            </a:r>
          </a:p>
          <a:p>
            <a:r>
              <a:rPr lang="en-US" altLang="he-IL" sz="2100" b="1" dirty="0"/>
              <a:t>	………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FCE0D-3EEC-4D52-BC84-A52F92C6F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343" y="1698851"/>
            <a:ext cx="3573354" cy="3763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6B14B7-716A-46C7-AF84-8D5EF5950612}"/>
              </a:ext>
            </a:extLst>
          </p:cNvPr>
          <p:cNvCxnSpPr>
            <a:cxnSpLocks/>
          </p:cNvCxnSpPr>
          <p:nvPr/>
        </p:nvCxnSpPr>
        <p:spPr>
          <a:xfrm>
            <a:off x="7315914" y="5471810"/>
            <a:ext cx="3344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BF45BC-1007-4693-9A9D-F92873525855}"/>
              </a:ext>
            </a:extLst>
          </p:cNvPr>
          <p:cNvGrpSpPr/>
          <p:nvPr/>
        </p:nvGrpSpPr>
        <p:grpSpPr>
          <a:xfrm>
            <a:off x="7296188" y="5515429"/>
            <a:ext cx="1731697" cy="1264035"/>
            <a:chOff x="6514677" y="2999461"/>
            <a:chExt cx="1613324" cy="11327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9E12202-0640-403D-93AA-667520A0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0611" y="2999461"/>
              <a:ext cx="764642" cy="67108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521F85-74E7-46B9-881F-D8C0FCF6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677" y="3670541"/>
              <a:ext cx="16133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400" b="1" dirty="0"/>
                <a:t>Run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82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2065002-8771-4F97-A762-4552E32C7787}"/>
              </a:ext>
            </a:extLst>
          </p:cNvPr>
          <p:cNvSpPr txBox="1">
            <a:spLocks noChangeArrowheads="1"/>
          </p:cNvSpPr>
          <p:nvPr/>
        </p:nvSpPr>
        <p:spPr>
          <a:xfrm>
            <a:off x="123466" y="71907"/>
            <a:ext cx="11281537" cy="56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</a:t>
            </a:r>
            <a:r>
              <a:rPr lang="en-US" altLang="he-IL" sz="3600" b="1" i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90BDF3A-75B4-4800-A480-7BF10E00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6" y="1810008"/>
            <a:ext cx="1158240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a </a:t>
            </a:r>
            <a:r>
              <a:rPr lang="en-US" altLang="he-IL" sz="2200" i="1" dirty="0">
                <a:solidFill>
                  <a:schemeClr val="accent2"/>
                </a:solidFill>
              </a:rPr>
              <a:t>range</a:t>
            </a:r>
            <a:r>
              <a:rPr lang="en-US" altLang="he-IL" sz="2200" dirty="0"/>
              <a:t> iterator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CAA411-EE7E-45FA-B290-D26C212FC1AA}"/>
              </a:ext>
            </a:extLst>
          </p:cNvPr>
          <p:cNvGrpSpPr/>
          <p:nvPr/>
        </p:nvGrpSpPr>
        <p:grpSpPr>
          <a:xfrm>
            <a:off x="2743200" y="705882"/>
            <a:ext cx="6731532" cy="1061829"/>
            <a:chOff x="5168634" y="4388341"/>
            <a:chExt cx="6731532" cy="1061829"/>
          </a:xfrm>
        </p:grpSpPr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061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for </a:t>
              </a:r>
              <a:r>
                <a:rPr lang="en-US" altLang="he-IL" sz="2100" b="1" dirty="0" err="1"/>
                <a:t>loopVar</a:t>
              </a:r>
              <a:r>
                <a:rPr lang="en-US" altLang="he-IL" sz="2100" b="1" dirty="0"/>
                <a:t> in </a:t>
              </a:r>
              <a:r>
                <a:rPr lang="en-US" altLang="he-IL" sz="2100" b="1" dirty="0" err="1"/>
                <a:t>iterable</a:t>
              </a:r>
              <a:r>
                <a:rPr lang="en-US" altLang="he-IL" sz="2100" b="1" dirty="0"/>
                <a:t>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B1DE43CF-873A-4716-A48E-0FC0C810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100" dirty="0"/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044E1F0-8773-4F41-879F-5FDE94D13C58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" name="Rectangle 18">
            <a:extLst>
              <a:ext uri="{FF2B5EF4-FFF2-40B4-BE49-F238E27FC236}">
                <a16:creationId xmlns:a16="http://schemas.microsoft.com/office/drawing/2014/main" id="{468D3463-CCBE-4ECB-AB20-FF5C83D2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6" y="2222048"/>
            <a:ext cx="11582400" cy="2277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b="1" dirty="0">
                <a:solidFill>
                  <a:schemeClr val="accent2"/>
                </a:solidFill>
              </a:rPr>
              <a:t>range([</a:t>
            </a:r>
            <a:r>
              <a:rPr lang="en-US" altLang="he-IL" sz="2200" b="1" dirty="0" err="1">
                <a:solidFill>
                  <a:schemeClr val="accent2"/>
                </a:solidFill>
              </a:rPr>
              <a:t>i</a:t>
            </a:r>
            <a:r>
              <a:rPr lang="en-US" altLang="he-IL" sz="2200" b="1" dirty="0">
                <a:solidFill>
                  <a:schemeClr val="accent2"/>
                </a:solidFill>
              </a:rPr>
              <a:t>,] j [,k])</a:t>
            </a:r>
            <a:r>
              <a:rPr lang="en-US" altLang="he-IL" sz="2200" dirty="0"/>
              <a:t> </a:t>
            </a:r>
          </a:p>
          <a:p>
            <a:r>
              <a:rPr lang="en-US" altLang="he-IL" sz="2000" u="sng" dirty="0"/>
              <a:t>Ascending range  (</a:t>
            </a:r>
            <a:r>
              <a:rPr lang="en-US" altLang="he-IL" sz="2000" u="sng" dirty="0" err="1"/>
              <a:t>i</a:t>
            </a:r>
            <a:r>
              <a:rPr lang="en-US" altLang="he-IL" sz="2000" u="sng" dirty="0"/>
              <a:t> &lt; j, k &gt; 0)</a:t>
            </a:r>
          </a:p>
          <a:p>
            <a:r>
              <a:rPr lang="en-US" altLang="he-IL" sz="2000" dirty="0"/>
              <a:t>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. j. k)  -- generates a </a:t>
            </a:r>
            <a:r>
              <a:rPr lang="en-US" altLang="he-IL" sz="2000" i="1" dirty="0">
                <a:solidFill>
                  <a:schemeClr val="accent2"/>
                </a:solidFill>
              </a:rPr>
              <a:t>range</a:t>
            </a:r>
            <a:r>
              <a:rPr lang="en-US" altLang="he-IL" sz="2000" dirty="0"/>
              <a:t> iterator that represents the range of numbers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i+k</a:t>
            </a:r>
            <a:r>
              <a:rPr lang="en-US" altLang="he-IL" sz="2000" dirty="0"/>
              <a:t>, i+2k, …,  (&lt;= j-1)</a:t>
            </a:r>
          </a:p>
          <a:p>
            <a:r>
              <a:rPr lang="en-US" altLang="he-IL" sz="2000" dirty="0"/>
              <a:t>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j)  -- equivalent  to 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j, 1) </a:t>
            </a:r>
          </a:p>
          <a:p>
            <a:r>
              <a:rPr lang="en-US" altLang="he-IL" sz="2000" dirty="0"/>
              <a:t>range(j)  -- equivalent  to range(0,j)</a:t>
            </a:r>
          </a:p>
          <a:p>
            <a:r>
              <a:rPr lang="en-US" altLang="he-IL" sz="2000" u="sng" dirty="0"/>
              <a:t>Descending range (</a:t>
            </a:r>
            <a:r>
              <a:rPr lang="en-US" altLang="he-IL" sz="2000" u="sng" dirty="0" err="1"/>
              <a:t>i</a:t>
            </a:r>
            <a:r>
              <a:rPr lang="en-US" altLang="he-IL" sz="2000" u="sng" dirty="0"/>
              <a:t> &gt; j, k &lt; 0)</a:t>
            </a:r>
          </a:p>
          <a:p>
            <a:r>
              <a:rPr lang="en-US" altLang="he-IL" sz="2000" dirty="0"/>
              <a:t>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. j. k)  -- generates a </a:t>
            </a:r>
            <a:r>
              <a:rPr lang="en-US" altLang="he-IL" sz="2000" i="1" dirty="0">
                <a:solidFill>
                  <a:schemeClr val="accent2"/>
                </a:solidFill>
              </a:rPr>
              <a:t>range</a:t>
            </a:r>
            <a:r>
              <a:rPr lang="en-US" altLang="he-IL" sz="2000" dirty="0"/>
              <a:t> iterator that represents the range of numbers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i+k</a:t>
            </a:r>
            <a:r>
              <a:rPr lang="en-US" altLang="he-IL" sz="2000" dirty="0"/>
              <a:t>, i+2k, …, (&gt;= j+1)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E6296D-5E0E-495E-BF2C-04B9B2B953F5}"/>
              </a:ext>
            </a:extLst>
          </p:cNvPr>
          <p:cNvGrpSpPr/>
          <p:nvPr/>
        </p:nvGrpSpPr>
        <p:grpSpPr>
          <a:xfrm>
            <a:off x="2373048" y="4537694"/>
            <a:ext cx="7685352" cy="2280247"/>
            <a:chOff x="302948" y="4601194"/>
            <a:chExt cx="7685352" cy="22802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AC16C4-AB0B-4A42-9D69-1E47848E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948" y="4601195"/>
              <a:ext cx="3408368" cy="228024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C664C6-92BA-43AD-A17A-DE9F19D0A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8796" y="4601194"/>
              <a:ext cx="3819504" cy="1197157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C731A-AD2E-4BD5-8A25-68EE99C7A331}"/>
              </a:ext>
            </a:extLst>
          </p:cNvPr>
          <p:cNvSpPr/>
          <p:nvPr/>
        </p:nvSpPr>
        <p:spPr>
          <a:xfrm>
            <a:off x="148866" y="4499595"/>
            <a:ext cx="11582400" cy="231834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82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2065002-8771-4F97-A762-4552E32C7787}"/>
              </a:ext>
            </a:extLst>
          </p:cNvPr>
          <p:cNvSpPr txBox="1">
            <a:spLocks noChangeArrowheads="1"/>
          </p:cNvSpPr>
          <p:nvPr/>
        </p:nvSpPr>
        <p:spPr>
          <a:xfrm>
            <a:off x="123466" y="71907"/>
            <a:ext cx="11281537" cy="56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</a:t>
            </a:r>
            <a:r>
              <a:rPr lang="en-US" altLang="he-IL" sz="3600" b="1" i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90BDF3A-75B4-4800-A480-7BF10E00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6" y="1810008"/>
            <a:ext cx="1158240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a </a:t>
            </a:r>
            <a:r>
              <a:rPr lang="en-US" altLang="he-IL" sz="2200" i="1" dirty="0">
                <a:solidFill>
                  <a:schemeClr val="accent2"/>
                </a:solidFill>
              </a:rPr>
              <a:t>range</a:t>
            </a:r>
            <a:r>
              <a:rPr lang="en-US" altLang="he-IL" sz="2200" dirty="0"/>
              <a:t> iterator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CAA411-EE7E-45FA-B290-D26C212FC1AA}"/>
              </a:ext>
            </a:extLst>
          </p:cNvPr>
          <p:cNvGrpSpPr/>
          <p:nvPr/>
        </p:nvGrpSpPr>
        <p:grpSpPr>
          <a:xfrm>
            <a:off x="2743200" y="705882"/>
            <a:ext cx="6731532" cy="1061829"/>
            <a:chOff x="5168634" y="4388341"/>
            <a:chExt cx="6731532" cy="1061829"/>
          </a:xfrm>
        </p:grpSpPr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061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for </a:t>
              </a:r>
              <a:r>
                <a:rPr lang="en-US" altLang="he-IL" sz="2100" b="1" dirty="0" err="1"/>
                <a:t>loopVar</a:t>
              </a:r>
              <a:r>
                <a:rPr lang="en-US" altLang="he-IL" sz="2100" b="1" dirty="0"/>
                <a:t> in </a:t>
              </a:r>
              <a:r>
                <a:rPr lang="en-US" altLang="he-IL" sz="2100" b="1" dirty="0" err="1"/>
                <a:t>iterable</a:t>
              </a:r>
              <a:r>
                <a:rPr lang="en-US" altLang="he-IL" sz="2100" b="1" dirty="0"/>
                <a:t>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B1DE43CF-873A-4716-A48E-0FC0C810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100" dirty="0"/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044E1F0-8773-4F41-879F-5FDE94D13C58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45C973A-98E2-4041-AB38-88A497DA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7" y="2290866"/>
            <a:ext cx="6493234" cy="4295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49BF41-13CF-4307-A537-518C15D1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895" y="2389064"/>
            <a:ext cx="4435889" cy="34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2065002-8771-4F97-A762-4552E32C7787}"/>
              </a:ext>
            </a:extLst>
          </p:cNvPr>
          <p:cNvSpPr txBox="1">
            <a:spLocks noChangeArrowheads="1"/>
          </p:cNvSpPr>
          <p:nvPr/>
        </p:nvSpPr>
        <p:spPr>
          <a:xfrm>
            <a:off x="123466" y="71907"/>
            <a:ext cx="11281537" cy="56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</a:t>
            </a:r>
            <a:r>
              <a:rPr lang="en-US" altLang="he-IL" sz="3600" b="1" i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90BDF3A-75B4-4800-A480-7BF10E00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6" y="1810008"/>
            <a:ext cx="1158240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a Python built-in </a:t>
            </a:r>
            <a:r>
              <a:rPr lang="en-US" altLang="he-IL" sz="2200" dirty="0" err="1"/>
              <a:t>iterable</a:t>
            </a:r>
            <a:endParaRPr lang="en-US" altLang="he-IL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CAA411-EE7E-45FA-B290-D26C212FC1AA}"/>
              </a:ext>
            </a:extLst>
          </p:cNvPr>
          <p:cNvGrpSpPr/>
          <p:nvPr/>
        </p:nvGrpSpPr>
        <p:grpSpPr>
          <a:xfrm>
            <a:off x="2743200" y="705882"/>
            <a:ext cx="6731532" cy="1061829"/>
            <a:chOff x="5168634" y="4388341"/>
            <a:chExt cx="6731532" cy="1061829"/>
          </a:xfrm>
        </p:grpSpPr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061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for </a:t>
              </a:r>
              <a:r>
                <a:rPr lang="en-US" altLang="he-IL" sz="2100" b="1" dirty="0" err="1"/>
                <a:t>loopVar</a:t>
              </a:r>
              <a:r>
                <a:rPr lang="en-US" altLang="he-IL" sz="2100" b="1" dirty="0"/>
                <a:t> in </a:t>
              </a:r>
              <a:r>
                <a:rPr lang="en-US" altLang="he-IL" sz="2100" b="1" dirty="0" err="1"/>
                <a:t>iterable</a:t>
              </a:r>
              <a:r>
                <a:rPr lang="en-US" altLang="he-IL" sz="2100" b="1" dirty="0"/>
                <a:t>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B1DE43CF-873A-4716-A48E-0FC0C810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100" dirty="0"/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044E1F0-8773-4F41-879F-5FDE94D13C58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AC148E-A8D2-496D-9FC6-EECC85D5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6" y="2298201"/>
            <a:ext cx="7407634" cy="4449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09D4F-93CC-496A-8B59-51EF5FC8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95" y="2419350"/>
            <a:ext cx="6935372" cy="21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2065002-8771-4F97-A762-4552E32C7787}"/>
              </a:ext>
            </a:extLst>
          </p:cNvPr>
          <p:cNvSpPr txBox="1">
            <a:spLocks noChangeArrowheads="1"/>
          </p:cNvSpPr>
          <p:nvPr/>
        </p:nvSpPr>
        <p:spPr>
          <a:xfrm>
            <a:off x="123466" y="71907"/>
            <a:ext cx="11281537" cy="56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</a:t>
            </a:r>
            <a:r>
              <a:rPr lang="en-US" altLang="he-IL" sz="3600" b="1" i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11D5F-042C-4947-B592-C8AFAC4CAB42}"/>
              </a:ext>
            </a:extLst>
          </p:cNvPr>
          <p:cNvGrpSpPr/>
          <p:nvPr/>
        </p:nvGrpSpPr>
        <p:grpSpPr>
          <a:xfrm>
            <a:off x="125233" y="1135625"/>
            <a:ext cx="12068534" cy="5313918"/>
            <a:chOff x="123466" y="769382"/>
            <a:chExt cx="12068534" cy="53139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CD206C-3C28-436A-AAC4-02221F70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66" y="769382"/>
              <a:ext cx="4843611" cy="53139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E8E7E3-8E61-4A2D-8EFE-EE32C60D8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8400" y="769382"/>
              <a:ext cx="7213600" cy="4285218"/>
            </a:xfrm>
            <a:prstGeom prst="rect">
              <a:avLst/>
            </a:prstGeom>
          </p:spPr>
        </p:pic>
      </p:grpSp>
      <p:sp>
        <p:nvSpPr>
          <p:cNvPr id="13" name="Rectangle 18">
            <a:extLst>
              <a:ext uri="{FF2B5EF4-FFF2-40B4-BE49-F238E27FC236}">
                <a16:creationId xmlns:a16="http://schemas.microsoft.com/office/drawing/2014/main" id="{60ADE1BF-E16B-4DC4-B1F3-1A4200A1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6" y="605471"/>
            <a:ext cx="11281537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</a:t>
            </a:r>
            <a:r>
              <a:rPr lang="en-US" altLang="he-IL" sz="2200" dirty="0" err="1"/>
              <a:t>iterables</a:t>
            </a:r>
            <a:r>
              <a:rPr lang="en-US" altLang="he-IL" sz="2200" dirty="0"/>
              <a:t> and iterators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3BF059A-1CC7-4335-BFFF-FD48337A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44" y="6252529"/>
            <a:ext cx="676792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000" dirty="0"/>
              <a:t>Let’s run this program now and analyze what it does. </a:t>
            </a:r>
          </a:p>
        </p:txBody>
      </p:sp>
    </p:spTree>
    <p:extLst>
      <p:ext uri="{BB962C8B-B14F-4D97-AF65-F5344CB8AC3E}">
        <p14:creationId xmlns:p14="http://schemas.microsoft.com/office/powerpoint/2010/main" val="35636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930683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622824" y="3152742"/>
            <a:ext cx="5731829" cy="386917"/>
            <a:chOff x="4538296" y="3059716"/>
            <a:chExt cx="451925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10" y="3077301"/>
              <a:ext cx="110344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04197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0156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69496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799702" y="2456121"/>
            <a:ext cx="1855197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F483195-CCE1-44BB-9AE2-A6BFD54C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1" y="900112"/>
            <a:ext cx="3950682" cy="57474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85592C-21BC-4FC1-B8A6-CCCFD09B6550}"/>
              </a:ext>
            </a:extLst>
          </p:cNvPr>
          <p:cNvSpPr/>
          <p:nvPr/>
        </p:nvSpPr>
        <p:spPr>
          <a:xfrm>
            <a:off x="6821714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FA8477-3367-4C00-8C9E-55A3BDEDB587}"/>
              </a:ext>
            </a:extLst>
          </p:cNvPr>
          <p:cNvGrpSpPr/>
          <p:nvPr/>
        </p:nvGrpSpPr>
        <p:grpSpPr>
          <a:xfrm>
            <a:off x="7022613" y="1379064"/>
            <a:ext cx="882726" cy="625582"/>
            <a:chOff x="7022613" y="1379064"/>
            <a:chExt cx="882726" cy="62558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BFA59E-E223-4D31-9FE7-BEC0605E9E6F}"/>
                </a:ext>
              </a:extLst>
            </p:cNvPr>
            <p:cNvSpPr txBox="1"/>
            <p:nvPr/>
          </p:nvSpPr>
          <p:spPr>
            <a:xfrm>
              <a:off x="7022613" y="1379064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113B69-6CB2-46EC-B2CB-58C7A004B974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1D21A5-0691-462B-996B-59B2C90F49C1}"/>
              </a:ext>
            </a:extLst>
          </p:cNvPr>
          <p:cNvCxnSpPr>
            <a:cxnSpLocks/>
          </p:cNvCxnSpPr>
          <p:nvPr/>
        </p:nvCxnSpPr>
        <p:spPr>
          <a:xfrm flipH="1">
            <a:off x="4210941" y="1016000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3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2B0A38-B648-441F-9E95-62F60171BCA9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247326"/>
            <a:ext cx="10964998" cy="522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The </a:t>
            </a:r>
            <a:r>
              <a:rPr lang="en-US" altLang="he-IL" sz="3600" b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 </a:t>
            </a:r>
            <a:r>
              <a:rPr lang="en-US" altLang="he-IL" sz="3600" b="1" dirty="0">
                <a:latin typeface="Comic Sans MS" panose="030F0702030302020204" pitchFamily="66" charset="0"/>
              </a:rPr>
              <a:t>else</a:t>
            </a:r>
            <a:r>
              <a:rPr lang="en-US" altLang="he-IL" sz="3600" dirty="0">
                <a:latin typeface="Comic Sans MS" panose="030F0702030302020204" pitchFamily="66" charset="0"/>
              </a:rPr>
              <a:t> Clause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F4E010A-C838-401A-A75C-E2049D72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03" y="769382"/>
            <a:ext cx="1096499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</a:t>
            </a:r>
            <a:r>
              <a:rPr lang="en-US" altLang="he-IL" sz="2200" dirty="0" err="1"/>
              <a:t>iterables</a:t>
            </a:r>
            <a:r>
              <a:rPr lang="en-US" altLang="he-IL" sz="2200" dirty="0"/>
              <a:t> and iterators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A3186-8058-4B2D-A007-E78661F8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62" y="1291438"/>
            <a:ext cx="7944055" cy="5319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51A0E-BCBC-45E0-A86A-3B252F92B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99" y="1569601"/>
            <a:ext cx="4737101" cy="26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C2B5BBA-8BFD-4B6B-8527-2A33DCE5DCC1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3600" dirty="0">
                <a:latin typeface="Comic Sans MS" panose="030F0702030302020204" pitchFamily="66" charset="0"/>
              </a:rPr>
              <a:t>דוגמה: הנפה של </a:t>
            </a:r>
            <a:r>
              <a:rPr lang="he-IL" altLang="he-IL" sz="3600" dirty="0" err="1">
                <a:latin typeface="Comic Sans MS" panose="030F0702030302020204" pitchFamily="66" charset="0"/>
              </a:rPr>
              <a:t>ארטוסתנס</a:t>
            </a:r>
            <a:r>
              <a:rPr lang="he-IL" altLang="he-IL" sz="3600" dirty="0">
                <a:latin typeface="Comic Sans MS" panose="030F0702030302020204" pitchFamily="66" charset="0"/>
              </a:rPr>
              <a:t> (</a:t>
            </a:r>
            <a:r>
              <a:rPr lang="en-US" altLang="he-IL" sz="3600" b="1" dirty="0">
                <a:latin typeface="Comic Sans MS" panose="030F0702030302020204" pitchFamily="66" charset="0"/>
              </a:rPr>
              <a:t>Eratosthenes</a:t>
            </a:r>
            <a:r>
              <a:rPr lang="he-IL" altLang="he-IL" sz="3600" dirty="0">
                <a:latin typeface="Comic Sans MS" panose="030F0702030302020204" pitchFamily="66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43F25-E242-4BA8-B06C-08C9427F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1" y="1589133"/>
            <a:ext cx="7729099" cy="4111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DD57C-F514-43E0-904F-0946925E5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2" y="5700666"/>
            <a:ext cx="10681093" cy="6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3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פונקציות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82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086601" y="22860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EC2519-8BE9-46E7-A322-8AE579BC7BA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A8A93-CCE9-4EDC-8EEA-97EFE269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2" y="2286000"/>
            <a:ext cx="2185299" cy="1922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8DDE8-4F55-4488-AE17-CDC4B9D4E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69" y="2129165"/>
            <a:ext cx="8103717" cy="45506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4534A9-029E-4687-BFF4-007871EF77BB}"/>
              </a:ext>
            </a:extLst>
          </p:cNvPr>
          <p:cNvGrpSpPr/>
          <p:nvPr/>
        </p:nvGrpSpPr>
        <p:grpSpPr>
          <a:xfrm>
            <a:off x="2946399" y="731801"/>
            <a:ext cx="6731532" cy="1384995"/>
            <a:chOff x="5168634" y="4388341"/>
            <a:chExt cx="6731532" cy="1384995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F6C3F65-E3EF-483C-B99E-F68363CE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3849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def  </a:t>
              </a:r>
              <a:r>
                <a:rPr lang="en-US" altLang="he-IL" sz="2100" b="1" dirty="0" err="1"/>
                <a:t>funcName</a:t>
              </a:r>
              <a:r>
                <a:rPr lang="en-US" altLang="he-IL" sz="2100" b="1" dirty="0"/>
                <a:t> ([</a:t>
              </a:r>
              <a:r>
                <a:rPr lang="en-US" altLang="he-IL" sz="2100" dirty="0"/>
                <a:t>arg0, arg1, …, </a:t>
              </a:r>
              <a:r>
                <a:rPr lang="en-US" altLang="he-IL" sz="2100" dirty="0" err="1"/>
                <a:t>argN</a:t>
              </a:r>
              <a:r>
                <a:rPr lang="en-US" altLang="he-IL" sz="2100" b="1" dirty="0"/>
                <a:t>]):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              [return [</a:t>
              </a:r>
              <a:r>
                <a:rPr lang="en-US" altLang="he-IL" sz="2100" dirty="0" err="1"/>
                <a:t>retValue</a:t>
              </a:r>
              <a:r>
                <a:rPr lang="en-US" altLang="he-IL" sz="2100" b="1" dirty="0"/>
                <a:t>]]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EA2B4CC0-3A54-4FB7-B801-FA7D948E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2557082" cy="4154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Function body</a:t>
              </a:r>
              <a:endParaRPr lang="en-US" altLang="he-IL" sz="2100" dirty="0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62F5B91-D0AA-42E0-B9AB-13E3F3FD752D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4990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2" y="939389"/>
            <a:ext cx="10899683" cy="169780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600" b="1" i="1" dirty="0">
                <a:solidFill>
                  <a:srgbClr val="C00000"/>
                </a:solidFill>
              </a:rPr>
              <a:t>Actual Parameters</a:t>
            </a:r>
            <a:r>
              <a:rPr lang="en-US" altLang="he-IL" sz="2600" b="1" dirty="0">
                <a:solidFill>
                  <a:srgbClr val="C00000"/>
                </a:solidFill>
              </a:rPr>
              <a:t> </a:t>
            </a:r>
            <a:r>
              <a:rPr lang="en-US" altLang="he-IL" sz="2600" dirty="0"/>
              <a:t>are passed to </a:t>
            </a:r>
            <a:r>
              <a:rPr lang="en-US" altLang="he-IL" sz="2600" b="1" i="1" dirty="0">
                <a:solidFill>
                  <a:srgbClr val="C00000"/>
                </a:solidFill>
              </a:rPr>
              <a:t>Formal Parameters </a:t>
            </a:r>
            <a:r>
              <a:rPr lang="en-US" altLang="he-IL" sz="2600" dirty="0"/>
              <a:t>by their </a:t>
            </a:r>
            <a:r>
              <a:rPr lang="en-US" altLang="he-IL" sz="2600" b="1" i="1" dirty="0">
                <a:solidFill>
                  <a:srgbClr val="C00000"/>
                </a:solidFill>
              </a:rPr>
              <a:t>position</a:t>
            </a:r>
            <a:r>
              <a:rPr lang="en-US" altLang="he-IL" sz="2600" b="1" dirty="0">
                <a:solidFill>
                  <a:srgbClr val="C00000"/>
                </a:solidFill>
              </a:rPr>
              <a:t> </a:t>
            </a:r>
            <a:r>
              <a:rPr lang="en-US" altLang="he-IL" sz="2600" dirty="0"/>
              <a:t>in the parameters list. </a:t>
            </a:r>
          </a:p>
          <a:p>
            <a:pPr marL="0" indent="0" algn="l" rtl="0">
              <a:buNone/>
            </a:pPr>
            <a:r>
              <a:rPr lang="en-US" altLang="he-IL" sz="2600" dirty="0"/>
              <a:t>When a function is called, the </a:t>
            </a:r>
            <a:r>
              <a:rPr lang="en-US" altLang="he-IL" sz="2600" b="1" dirty="0">
                <a:solidFill>
                  <a:srgbClr val="C00000"/>
                </a:solidFill>
              </a:rPr>
              <a:t>Formal Parameters </a:t>
            </a:r>
            <a:r>
              <a:rPr lang="en-US" altLang="he-IL" sz="2600" dirty="0"/>
              <a:t>are </a:t>
            </a:r>
            <a:r>
              <a:rPr lang="en-US" altLang="he-IL" sz="2600" b="1" i="1" dirty="0">
                <a:solidFill>
                  <a:srgbClr val="C00000"/>
                </a:solidFill>
              </a:rPr>
              <a:t>assigned</a:t>
            </a:r>
            <a:r>
              <a:rPr lang="en-US" altLang="he-IL" sz="2600" dirty="0"/>
              <a:t> the </a:t>
            </a:r>
            <a:r>
              <a:rPr lang="en-US" altLang="he-IL" sz="2600" b="1" i="1" dirty="0">
                <a:solidFill>
                  <a:srgbClr val="C00000"/>
                </a:solidFill>
              </a:rPr>
              <a:t>Actual Parameters </a:t>
            </a:r>
            <a:r>
              <a:rPr lang="en-US" altLang="he-IL" sz="2600" dirty="0"/>
              <a:t>by </a:t>
            </a:r>
            <a:r>
              <a:rPr lang="en-US" altLang="he-IL" sz="2600" b="1" i="1" dirty="0">
                <a:solidFill>
                  <a:srgbClr val="C00000"/>
                </a:solidFill>
              </a:rPr>
              <a:t>position</a:t>
            </a:r>
            <a:r>
              <a:rPr lang="en-US" altLang="he-IL" sz="2600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5963DD-07C4-407F-8ED7-350EF93F484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Positional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E8E02-7E72-4913-9DC0-A18D7741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2" y="2637197"/>
            <a:ext cx="5778370" cy="3095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71093-5E0D-463C-9D6A-2418B421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72" y="2712303"/>
            <a:ext cx="5261414" cy="30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239" y="851905"/>
            <a:ext cx="5969389" cy="1291265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he-IL" dirty="0"/>
              <a:t>Parameters can be assigned </a:t>
            </a:r>
            <a:r>
              <a:rPr lang="en-US" altLang="he-IL" b="1" i="1" dirty="0">
                <a:solidFill>
                  <a:srgbClr val="C00000"/>
                </a:solidFill>
              </a:rPr>
              <a:t>default values.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he-IL" dirty="0"/>
              <a:t>They are </a:t>
            </a:r>
            <a:r>
              <a:rPr lang="en-US" altLang="he-IL" b="1" i="1" dirty="0">
                <a:solidFill>
                  <a:srgbClr val="C00000"/>
                </a:solidFill>
              </a:rPr>
              <a:t>overridden</a:t>
            </a:r>
            <a:r>
              <a:rPr lang="en-US" altLang="he-IL" dirty="0"/>
              <a:t> if </a:t>
            </a:r>
            <a:r>
              <a:rPr lang="en-US" altLang="he-IL" b="1" i="1" dirty="0">
                <a:solidFill>
                  <a:srgbClr val="C00000"/>
                </a:solidFill>
              </a:rPr>
              <a:t>actual parameters are given </a:t>
            </a:r>
            <a:r>
              <a:rPr lang="en-US" altLang="he-IL" dirty="0"/>
              <a:t>for them.</a:t>
            </a:r>
          </a:p>
          <a:p>
            <a:pPr marL="0" indent="0" algn="l" rtl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he-IL" b="1" i="1" dirty="0">
                <a:solidFill>
                  <a:srgbClr val="C00000"/>
                </a:solidFill>
              </a:rPr>
              <a:t>Default formal parameters </a:t>
            </a:r>
            <a:r>
              <a:rPr lang="en-US" altLang="he-IL" dirty="0"/>
              <a:t>must come </a:t>
            </a:r>
            <a:r>
              <a:rPr lang="en-US" altLang="he-IL" b="1" dirty="0">
                <a:solidFill>
                  <a:srgbClr val="C00000"/>
                </a:solidFill>
              </a:rPr>
              <a:t>after</a:t>
            </a:r>
            <a:r>
              <a:rPr lang="en-US" altLang="he-IL" dirty="0"/>
              <a:t> all the </a:t>
            </a:r>
            <a:r>
              <a:rPr lang="en-US" altLang="he-IL" b="1" i="1" dirty="0">
                <a:solidFill>
                  <a:srgbClr val="C00000"/>
                </a:solidFill>
              </a:rPr>
              <a:t>positional formal parameters</a:t>
            </a:r>
            <a:r>
              <a:rPr lang="en-US" altLang="he-IL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FB22C2-2327-417E-A72A-909566BCA119}"/>
              </a:ext>
            </a:extLst>
          </p:cNvPr>
          <p:cNvSpPr txBox="1">
            <a:spLocks noChangeArrowheads="1"/>
          </p:cNvSpPr>
          <p:nvPr/>
        </p:nvSpPr>
        <p:spPr>
          <a:xfrm>
            <a:off x="257239" y="178174"/>
            <a:ext cx="11107448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Default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170BE-D10E-4D62-9DD7-C8889048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10" y="851905"/>
            <a:ext cx="5580851" cy="5885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5B8F5-9811-4049-9FD9-B8095845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45" y="2143170"/>
            <a:ext cx="4160193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057" y="805543"/>
            <a:ext cx="10882629" cy="1473200"/>
          </a:xfrm>
        </p:spPr>
        <p:txBody>
          <a:bodyPr>
            <a:normAutofit fontScale="92500" lnSpcReduction="10000"/>
          </a:bodyPr>
          <a:lstStyle/>
          <a:p>
            <a:pPr marL="0" indent="0" algn="ctr" rtl="0">
              <a:buNone/>
            </a:pPr>
            <a:r>
              <a:rPr lang="en-US" altLang="he-IL" sz="2200" b="1" dirty="0">
                <a:solidFill>
                  <a:schemeClr val="accent2"/>
                </a:solidFill>
              </a:rPr>
              <a:t>Call by name </a:t>
            </a:r>
            <a:r>
              <a:rPr lang="en-US" altLang="he-IL" sz="2200" dirty="0"/>
              <a:t>(CBN)</a:t>
            </a:r>
          </a:p>
          <a:p>
            <a:pPr marL="0" indent="0" algn="l" rtl="0">
              <a:buNone/>
            </a:pPr>
            <a:r>
              <a:rPr lang="en-US" altLang="he-IL" sz="2200" dirty="0"/>
              <a:t>Keyword (</a:t>
            </a:r>
            <a:r>
              <a:rPr lang="en-US" altLang="he-IL" sz="2200" b="1" i="1" dirty="0">
                <a:solidFill>
                  <a:srgbClr val="C00000"/>
                </a:solidFill>
              </a:rPr>
              <a:t>actual</a:t>
            </a:r>
            <a:r>
              <a:rPr lang="en-US" altLang="he-IL" sz="2200" dirty="0"/>
              <a:t>) parameters syntax:  </a:t>
            </a:r>
            <a:r>
              <a:rPr lang="en-US" altLang="he-IL" sz="2200" b="1" dirty="0" err="1">
                <a:solidFill>
                  <a:srgbClr val="C00000"/>
                </a:solidFill>
              </a:rPr>
              <a:t>formalParamName</a:t>
            </a:r>
            <a:r>
              <a:rPr lang="en-US" altLang="he-IL" sz="2200" b="1" dirty="0">
                <a:solidFill>
                  <a:srgbClr val="C00000"/>
                </a:solidFill>
              </a:rPr>
              <a:t> = </a:t>
            </a:r>
            <a:r>
              <a:rPr lang="en-US" altLang="he-IL" sz="2200" b="1" dirty="0" err="1">
                <a:solidFill>
                  <a:srgbClr val="C00000"/>
                </a:solidFill>
              </a:rPr>
              <a:t>ActualParamValue</a:t>
            </a:r>
            <a:endParaRPr lang="en-US" altLang="he-IL" sz="2200" b="1" dirty="0">
              <a:solidFill>
                <a:srgbClr val="C00000"/>
              </a:solidFill>
            </a:endParaRPr>
          </a:p>
          <a:p>
            <a:pPr marL="0" indent="0" algn="l" rtl="0">
              <a:buNone/>
            </a:pPr>
            <a:r>
              <a:rPr lang="en-US" altLang="he-IL" sz="2200" dirty="0"/>
              <a:t>Any </a:t>
            </a:r>
            <a:r>
              <a:rPr lang="en-US" altLang="he-IL" sz="2200" b="1" i="1" dirty="0">
                <a:solidFill>
                  <a:srgbClr val="C00000"/>
                </a:solidFill>
              </a:rPr>
              <a:t>positional arguments </a:t>
            </a:r>
            <a:r>
              <a:rPr lang="en-US" altLang="he-IL" sz="2200" dirty="0"/>
              <a:t>must come </a:t>
            </a:r>
            <a:r>
              <a:rPr lang="en-US" altLang="he-IL" sz="2200" b="1" dirty="0">
                <a:solidFill>
                  <a:schemeClr val="accent5">
                    <a:lumMod val="75000"/>
                  </a:schemeClr>
                </a:solidFill>
              </a:rPr>
              <a:t>before </a:t>
            </a:r>
            <a:r>
              <a:rPr lang="en-US" altLang="he-IL" sz="2200" b="1" i="1" dirty="0">
                <a:solidFill>
                  <a:srgbClr val="C00000"/>
                </a:solidFill>
              </a:rPr>
              <a:t>named ones </a:t>
            </a:r>
            <a:r>
              <a:rPr lang="en-US" altLang="he-IL" sz="2200" dirty="0"/>
              <a:t>in a </a:t>
            </a:r>
            <a:r>
              <a:rPr lang="en-US" altLang="he-IL" sz="2200" b="1" i="1" dirty="0">
                <a:solidFill>
                  <a:srgbClr val="C00000"/>
                </a:solidFill>
              </a:rPr>
              <a:t>call</a:t>
            </a:r>
            <a:r>
              <a:rPr lang="en-US" altLang="he-IL" sz="2200" dirty="0"/>
              <a:t> to the function.</a:t>
            </a:r>
          </a:p>
          <a:p>
            <a:pPr marL="0" indent="0" algn="l" rtl="0">
              <a:buNone/>
            </a:pPr>
            <a:r>
              <a:rPr lang="en-US" altLang="he-IL" sz="2200" b="1" i="1" dirty="0">
                <a:solidFill>
                  <a:srgbClr val="C00000"/>
                </a:solidFill>
              </a:rPr>
              <a:t>Keyword actual parameters </a:t>
            </a:r>
            <a:r>
              <a:rPr lang="en-US" altLang="he-IL" sz="2200" dirty="0"/>
              <a:t>may come in </a:t>
            </a:r>
            <a:r>
              <a:rPr lang="en-US" altLang="he-IL" sz="2200" b="1" i="1" dirty="0">
                <a:solidFill>
                  <a:srgbClr val="C00000"/>
                </a:solidFill>
              </a:rPr>
              <a:t>any order </a:t>
            </a:r>
            <a:r>
              <a:rPr lang="en-US" altLang="he-IL" sz="2200" dirty="0"/>
              <a:t>in a </a:t>
            </a:r>
            <a:r>
              <a:rPr lang="en-US" altLang="he-IL" sz="2200" b="1" i="1" dirty="0">
                <a:solidFill>
                  <a:srgbClr val="C00000"/>
                </a:solidFill>
              </a:rPr>
              <a:t>call</a:t>
            </a:r>
            <a:r>
              <a:rPr lang="en-US" altLang="he-IL" sz="2200" dirty="0"/>
              <a:t> to the function. </a:t>
            </a:r>
          </a:p>
          <a:p>
            <a:pPr marL="0" indent="0" algn="l" rtl="0">
              <a:buNone/>
            </a:pPr>
            <a:endParaRPr lang="en-US" altLang="he-IL" sz="2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2C2FDD-14A8-409C-B8CF-2C870D10F432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Keyword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3BD5-E770-493C-B815-61CADB9B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57" y="2538866"/>
            <a:ext cx="5811430" cy="300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3B1EF-BD89-425A-BDC1-F04E9D52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722" y="2387617"/>
            <a:ext cx="3700107" cy="25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3" y="1098660"/>
            <a:ext cx="11059340" cy="5084426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altLang="he-IL" b="1" u="sng" dirty="0">
                <a:solidFill>
                  <a:schemeClr val="accent2"/>
                </a:solidFill>
              </a:rPr>
              <a:t>*</a:t>
            </a:r>
            <a:r>
              <a:rPr lang="en-US" altLang="he-IL" b="1" u="sng" dirty="0" err="1">
                <a:solidFill>
                  <a:schemeClr val="accent2"/>
                </a:solidFill>
              </a:rPr>
              <a:t>args</a:t>
            </a:r>
            <a:r>
              <a:rPr lang="en-US" altLang="he-IL" b="1" u="sng" dirty="0">
                <a:solidFill>
                  <a:schemeClr val="accent2"/>
                </a:solidFill>
              </a:rPr>
              <a:t> </a:t>
            </a:r>
            <a:r>
              <a:rPr lang="en-US" altLang="he-IL" sz="2400" b="1" u="sng" dirty="0"/>
              <a:t>as formal parameter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</a:t>
            </a:r>
            <a:r>
              <a:rPr lang="en-US" altLang="he-IL" sz="2400" b="1" i="1" dirty="0">
                <a:solidFill>
                  <a:srgbClr val="C00000"/>
                </a:solidFill>
              </a:rPr>
              <a:t>to allow passing </a:t>
            </a:r>
            <a:r>
              <a:rPr lang="en-US" altLang="he-IL" sz="2400" dirty="0"/>
              <a:t>an </a:t>
            </a:r>
            <a:r>
              <a:rPr lang="en-US" altLang="he-IL" sz="2400" b="1" i="1" dirty="0">
                <a:solidFill>
                  <a:srgbClr val="C00000"/>
                </a:solidFill>
              </a:rPr>
              <a:t>unlimited number of positional actual parameters</a:t>
            </a:r>
            <a:r>
              <a:rPr lang="en-US" altLang="he-IL" sz="2400" dirty="0"/>
              <a:t> to a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</a:t>
            </a:r>
            <a:r>
              <a:rPr lang="en-US" altLang="he-IL" sz="2400" b="1" i="1" dirty="0">
                <a:solidFill>
                  <a:srgbClr val="C00000"/>
                </a:solidFill>
              </a:rPr>
              <a:t>when the programmer does not know in advance how many actual parameters </a:t>
            </a:r>
            <a:r>
              <a:rPr lang="en-US" altLang="he-IL" sz="2400" dirty="0"/>
              <a:t>will the caller pass to the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u="sng" dirty="0"/>
              <a:t>At runtime</a:t>
            </a:r>
            <a:r>
              <a:rPr lang="en-US" altLang="he-IL" sz="2400" dirty="0"/>
              <a:t>, the </a:t>
            </a:r>
            <a:r>
              <a:rPr lang="en-US" altLang="he-IL" sz="2400" b="1" i="1" dirty="0">
                <a:solidFill>
                  <a:srgbClr val="C00000"/>
                </a:solidFill>
              </a:rPr>
              <a:t>actual parameter values </a:t>
            </a:r>
            <a:r>
              <a:rPr lang="en-US" altLang="he-IL" sz="2400" dirty="0"/>
              <a:t>passed by the caller, are received as part of a </a:t>
            </a:r>
            <a:r>
              <a:rPr lang="en-US" altLang="he-IL" sz="2400" b="1" i="1" dirty="0">
                <a:solidFill>
                  <a:srgbClr val="C00000"/>
                </a:solidFill>
              </a:rPr>
              <a:t>tuple</a:t>
            </a:r>
            <a:r>
              <a:rPr lang="en-US" altLang="he-IL" sz="2400" dirty="0"/>
              <a:t>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b="1" dirty="0">
                <a:solidFill>
                  <a:schemeClr val="accent2"/>
                </a:solidFill>
              </a:rPr>
              <a:t>*</a:t>
            </a:r>
            <a:r>
              <a:rPr lang="en-US" altLang="he-IL" sz="2400" b="1" dirty="0" err="1">
                <a:solidFill>
                  <a:schemeClr val="accent2"/>
                </a:solidFill>
              </a:rPr>
              <a:t>args</a:t>
            </a:r>
            <a:r>
              <a:rPr lang="en-US" altLang="he-IL" sz="2400" dirty="0"/>
              <a:t> is only a convention; any name may be used. </a:t>
            </a:r>
          </a:p>
          <a:p>
            <a:pPr marL="0" indent="0" algn="l" rtl="0">
              <a:buNone/>
            </a:pPr>
            <a:endParaRPr lang="en-US" altLang="he-IL" sz="2400" b="1" u="sng" dirty="0">
              <a:solidFill>
                <a:schemeClr val="accent2"/>
              </a:solidFill>
            </a:endParaRPr>
          </a:p>
          <a:p>
            <a:pPr marL="0" indent="0" algn="l" rtl="0">
              <a:buNone/>
            </a:pPr>
            <a:r>
              <a:rPr lang="en-US" altLang="he-IL" sz="2400" b="1" u="sng" dirty="0">
                <a:solidFill>
                  <a:schemeClr val="accent2"/>
                </a:solidFill>
              </a:rPr>
              <a:t>*</a:t>
            </a:r>
            <a:r>
              <a:rPr lang="en-US" altLang="he-IL" sz="2400" b="1" u="sng" dirty="0" err="1">
                <a:solidFill>
                  <a:schemeClr val="accent2"/>
                </a:solidFill>
              </a:rPr>
              <a:t>args</a:t>
            </a:r>
            <a:r>
              <a:rPr lang="en-US" altLang="he-IL" sz="2400" b="1" u="sng" dirty="0">
                <a:solidFill>
                  <a:schemeClr val="accent2"/>
                </a:solidFill>
              </a:rPr>
              <a:t> </a:t>
            </a:r>
            <a:r>
              <a:rPr lang="en-US" altLang="he-IL" sz="2400" b="1" u="sng" dirty="0"/>
              <a:t>as actual parameter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to </a:t>
            </a:r>
            <a:r>
              <a:rPr lang="en-US" altLang="he-IL" sz="2400" b="1" i="1" dirty="0">
                <a:solidFill>
                  <a:srgbClr val="C00000"/>
                </a:solidFill>
              </a:rPr>
              <a:t>allow the elements of a sequence to be passed as actual parameters </a:t>
            </a:r>
            <a:r>
              <a:rPr lang="en-US" altLang="he-IL" sz="2400" dirty="0"/>
              <a:t>to a function.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</a:t>
            </a:r>
            <a:r>
              <a:rPr lang="en-US" altLang="he-IL" sz="2400" b="1" i="1" dirty="0">
                <a:solidFill>
                  <a:srgbClr val="C00000"/>
                </a:solidFill>
              </a:rPr>
              <a:t>when the programmer wants to decompose a sequence and pass all its elements as actual parameters </a:t>
            </a:r>
            <a:r>
              <a:rPr lang="en-US" altLang="he-IL" sz="2400" dirty="0"/>
              <a:t>to a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u="sng" dirty="0"/>
              <a:t>At runtime</a:t>
            </a:r>
            <a:r>
              <a:rPr lang="en-US" altLang="he-IL" sz="2400" dirty="0"/>
              <a:t>, the </a:t>
            </a:r>
            <a:r>
              <a:rPr lang="en-US" altLang="he-IL" sz="2400" b="1" i="1" dirty="0">
                <a:solidFill>
                  <a:srgbClr val="C00000"/>
                </a:solidFill>
              </a:rPr>
              <a:t>actual number of elements</a:t>
            </a:r>
            <a:r>
              <a:rPr lang="en-US" altLang="he-IL" sz="2400" dirty="0"/>
              <a:t> in the sequence (its length) needs to be in accordance to </a:t>
            </a:r>
            <a:r>
              <a:rPr lang="en-US" altLang="he-IL" sz="2400" b="1" i="1" dirty="0">
                <a:solidFill>
                  <a:srgbClr val="C00000"/>
                </a:solidFill>
              </a:rPr>
              <a:t>the number of actual parameters the function expects</a:t>
            </a:r>
            <a:r>
              <a:rPr lang="en-US" altLang="he-IL" sz="2400" dirty="0"/>
              <a:t> to receive. </a:t>
            </a:r>
          </a:p>
          <a:p>
            <a:pPr marL="0" indent="0" algn="l" rtl="0">
              <a:buNone/>
            </a:pPr>
            <a:endParaRPr lang="en-US" altLang="he-IL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F2486A-CF45-473C-810B-30830477FCEE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</a:t>
            </a:r>
            <a:r>
              <a:rPr lang="en-US" altLang="he-IL" sz="3600" dirty="0" err="1">
                <a:latin typeface="Comic Sans MS" panose="030F0702030302020204" pitchFamily="66" charset="0"/>
              </a:rPr>
              <a:t>args</a:t>
            </a:r>
            <a:r>
              <a:rPr lang="en-US" altLang="he-IL" sz="3600" dirty="0">
                <a:latin typeface="Comic Sans MS" panose="030F0702030302020204" pitchFamily="66" charset="0"/>
              </a:rPr>
              <a:t> - Non-keyworded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9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5F2486A-CF45-473C-810B-30830477FCEE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</a:t>
            </a:r>
            <a:r>
              <a:rPr lang="en-US" altLang="he-IL" sz="3600" dirty="0" err="1">
                <a:latin typeface="Comic Sans MS" panose="030F0702030302020204" pitchFamily="66" charset="0"/>
              </a:rPr>
              <a:t>args</a:t>
            </a:r>
            <a:r>
              <a:rPr lang="en-US" altLang="he-IL" sz="3600" dirty="0">
                <a:latin typeface="Comic Sans MS" panose="030F0702030302020204" pitchFamily="66" charset="0"/>
              </a:rPr>
              <a:t> - Non-keyworded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3322B-80DC-4EB8-9B44-9A17F304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1534885"/>
            <a:ext cx="5366861" cy="311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CAB17-4F77-4369-AEE7-4A3D7EA53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17" y="1534885"/>
            <a:ext cx="4974170" cy="35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4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2672FA57-ECE4-4511-87F1-8B288D044C1E}"/>
              </a:ext>
            </a:extLst>
          </p:cNvPr>
          <p:cNvSpPr txBox="1">
            <a:spLocks noChangeArrowheads="1"/>
          </p:cNvSpPr>
          <p:nvPr/>
        </p:nvSpPr>
        <p:spPr>
          <a:xfrm>
            <a:off x="327751" y="979073"/>
            <a:ext cx="11174187" cy="5363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he-IL" sz="5000" b="1" u="sng" dirty="0">
                <a:solidFill>
                  <a:schemeClr val="accent2"/>
                </a:solidFill>
              </a:rPr>
              <a:t>**</a:t>
            </a:r>
            <a:r>
              <a:rPr lang="en-US" altLang="he-IL" sz="5000" b="1" u="sng" dirty="0" err="1">
                <a:solidFill>
                  <a:schemeClr val="accent2"/>
                </a:solidFill>
              </a:rPr>
              <a:t>kwargs</a:t>
            </a:r>
            <a:r>
              <a:rPr lang="en-US" altLang="he-IL" sz="5000" b="1" u="sng" dirty="0">
                <a:solidFill>
                  <a:schemeClr val="accent2"/>
                </a:solidFill>
              </a:rPr>
              <a:t> </a:t>
            </a:r>
            <a:r>
              <a:rPr lang="en-US" altLang="he-IL" sz="5000" b="1" u="sng" dirty="0"/>
              <a:t>as formal parameter </a:t>
            </a:r>
            <a:endParaRPr lang="en-US" altLang="he-IL" sz="5000" b="1" dirty="0">
              <a:solidFill>
                <a:schemeClr val="accent2"/>
              </a:solidFill>
            </a:endParaRP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</a:t>
            </a:r>
            <a:r>
              <a:rPr lang="en-US" altLang="he-IL" sz="5000" b="1" i="1" dirty="0">
                <a:solidFill>
                  <a:srgbClr val="C00000"/>
                </a:solidFill>
              </a:rPr>
              <a:t>to allow passing </a:t>
            </a:r>
            <a:r>
              <a:rPr lang="en-US" altLang="he-IL" sz="5000" dirty="0"/>
              <a:t>an </a:t>
            </a:r>
            <a:r>
              <a:rPr lang="en-US" altLang="he-IL" sz="5000" b="1" i="1" dirty="0">
                <a:solidFill>
                  <a:srgbClr val="C00000"/>
                </a:solidFill>
              </a:rPr>
              <a:t>unlimited number of keyword  parameters </a:t>
            </a:r>
            <a:r>
              <a:rPr lang="en-US" altLang="he-IL" sz="5000" dirty="0"/>
              <a:t>to a function. 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</a:t>
            </a:r>
            <a:r>
              <a:rPr lang="en-US" altLang="he-IL" sz="5000" b="1" i="1" dirty="0">
                <a:solidFill>
                  <a:srgbClr val="C00000"/>
                </a:solidFill>
              </a:rPr>
              <a:t>when the programmer does not know in advance how many keyword parameters </a:t>
            </a:r>
            <a:r>
              <a:rPr lang="en-US" altLang="he-IL" sz="5000" dirty="0"/>
              <a:t>will the caller pass to the function. 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u="sng" dirty="0"/>
              <a:t>At runtime</a:t>
            </a:r>
            <a:r>
              <a:rPr lang="en-US" altLang="he-IL" sz="5000" dirty="0"/>
              <a:t>, the </a:t>
            </a:r>
            <a:r>
              <a:rPr lang="en-US" altLang="he-IL" sz="5000" b="1" i="1" dirty="0">
                <a:solidFill>
                  <a:srgbClr val="C00000"/>
                </a:solidFill>
              </a:rPr>
              <a:t>keyword parameters </a:t>
            </a:r>
            <a:r>
              <a:rPr lang="en-US" altLang="he-IL" sz="5000" dirty="0"/>
              <a:t>are received as part of a </a:t>
            </a:r>
            <a:r>
              <a:rPr lang="en-US" altLang="he-IL" sz="5000" b="1" i="1" dirty="0">
                <a:solidFill>
                  <a:srgbClr val="C00000"/>
                </a:solidFill>
              </a:rPr>
              <a:t>dictionary</a:t>
            </a:r>
            <a:r>
              <a:rPr lang="en-US" altLang="he-IL" sz="5000" b="1" dirty="0"/>
              <a:t>,</a:t>
            </a:r>
            <a:r>
              <a:rPr lang="en-US" altLang="he-IL" sz="5000" dirty="0"/>
              <a:t> where the </a:t>
            </a:r>
            <a:r>
              <a:rPr lang="en-US" altLang="he-IL" sz="5000" b="1" i="1" dirty="0">
                <a:solidFill>
                  <a:srgbClr val="C00000"/>
                </a:solidFill>
              </a:rPr>
              <a:t>keys </a:t>
            </a:r>
            <a:r>
              <a:rPr lang="en-US" altLang="he-IL" sz="5000" dirty="0"/>
              <a:t>are the </a:t>
            </a:r>
            <a:r>
              <a:rPr lang="en-US" altLang="he-IL" sz="5000" b="1" i="1" dirty="0">
                <a:solidFill>
                  <a:srgbClr val="C00000"/>
                </a:solidFill>
              </a:rPr>
              <a:t>formal parameter names</a:t>
            </a:r>
            <a:r>
              <a:rPr lang="en-US" altLang="he-IL" sz="5000" dirty="0"/>
              <a:t>, and </a:t>
            </a:r>
            <a:r>
              <a:rPr lang="en-US" altLang="he-IL" sz="5000" b="1" i="1" dirty="0">
                <a:solidFill>
                  <a:srgbClr val="C00000"/>
                </a:solidFill>
              </a:rPr>
              <a:t>the values </a:t>
            </a:r>
            <a:r>
              <a:rPr lang="en-US" altLang="he-IL" sz="5000" dirty="0"/>
              <a:t>are the </a:t>
            </a:r>
            <a:r>
              <a:rPr lang="en-US" altLang="he-IL" sz="5000" b="1" i="1" dirty="0">
                <a:solidFill>
                  <a:srgbClr val="C00000"/>
                </a:solidFill>
              </a:rPr>
              <a:t>actual parameter values </a:t>
            </a:r>
            <a:r>
              <a:rPr lang="en-US" altLang="he-IL" sz="5000" dirty="0"/>
              <a:t>passed by the caller.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b="1" dirty="0">
                <a:solidFill>
                  <a:schemeClr val="accent2"/>
                </a:solidFill>
              </a:rPr>
              <a:t>**</a:t>
            </a:r>
            <a:r>
              <a:rPr lang="en-US" altLang="he-IL" sz="5000" b="1" dirty="0" err="1">
                <a:solidFill>
                  <a:schemeClr val="accent2"/>
                </a:solidFill>
              </a:rPr>
              <a:t>kwargs</a:t>
            </a:r>
            <a:r>
              <a:rPr lang="en-US" altLang="he-IL" sz="5000" dirty="0"/>
              <a:t> is only a convention; any name may be used.   </a:t>
            </a:r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5000" dirty="0"/>
          </a:p>
          <a:p>
            <a:pPr marL="0" indent="0" algn="l" rtl="0">
              <a:buNone/>
            </a:pPr>
            <a:r>
              <a:rPr lang="en-US" altLang="he-IL" sz="5000" b="1" u="sng" dirty="0">
                <a:solidFill>
                  <a:schemeClr val="accent2"/>
                </a:solidFill>
              </a:rPr>
              <a:t>*</a:t>
            </a:r>
            <a:r>
              <a:rPr lang="en-US" altLang="he-IL" sz="5000" b="1" u="sng" dirty="0" err="1">
                <a:solidFill>
                  <a:schemeClr val="accent2"/>
                </a:solidFill>
              </a:rPr>
              <a:t>kwargs</a:t>
            </a:r>
            <a:r>
              <a:rPr lang="en-US" altLang="he-IL" sz="5000" b="1" u="sng" dirty="0">
                <a:solidFill>
                  <a:schemeClr val="accent2"/>
                </a:solidFill>
              </a:rPr>
              <a:t> </a:t>
            </a:r>
            <a:r>
              <a:rPr lang="en-US" altLang="he-IL" sz="5000" b="1" u="sng" dirty="0"/>
              <a:t>as actual parameter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to </a:t>
            </a:r>
            <a:r>
              <a:rPr lang="en-US" altLang="he-IL" sz="5000" b="1" i="1" dirty="0">
                <a:solidFill>
                  <a:srgbClr val="C00000"/>
                </a:solidFill>
              </a:rPr>
              <a:t>allow the pairs of a dictionary to be passed as actual keyword parameters </a:t>
            </a:r>
            <a:r>
              <a:rPr lang="en-US" altLang="he-IL" sz="5000" dirty="0"/>
              <a:t>to a function.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</a:t>
            </a:r>
            <a:r>
              <a:rPr lang="en-US" altLang="he-IL" sz="5000" b="1" i="1" dirty="0">
                <a:solidFill>
                  <a:srgbClr val="C00000"/>
                </a:solidFill>
              </a:rPr>
              <a:t>when the programmer wants to decompose a </a:t>
            </a:r>
            <a:r>
              <a:rPr lang="en-US" altLang="he-IL" sz="5000" b="1" i="1" dirty="0" err="1">
                <a:solidFill>
                  <a:srgbClr val="C00000"/>
                </a:solidFill>
              </a:rPr>
              <a:t>dicitonary</a:t>
            </a:r>
            <a:r>
              <a:rPr lang="en-US" altLang="he-IL" sz="5000" b="1" i="1" dirty="0">
                <a:solidFill>
                  <a:srgbClr val="C00000"/>
                </a:solidFill>
              </a:rPr>
              <a:t> and pass all its pairs as actual keyword parameters </a:t>
            </a:r>
            <a:r>
              <a:rPr lang="en-US" altLang="he-IL" sz="5000" dirty="0"/>
              <a:t>to a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u="sng" dirty="0"/>
              <a:t>At runtime</a:t>
            </a:r>
            <a:r>
              <a:rPr lang="en-US" altLang="he-IL" sz="5000" dirty="0"/>
              <a:t>, the </a:t>
            </a:r>
            <a:r>
              <a:rPr lang="en-US" altLang="he-IL" sz="5000" b="1" i="1" dirty="0">
                <a:solidFill>
                  <a:srgbClr val="C00000"/>
                </a:solidFill>
              </a:rPr>
              <a:t>actual number of pairs</a:t>
            </a:r>
            <a:r>
              <a:rPr lang="en-US" altLang="he-IL" sz="5000" dirty="0"/>
              <a:t> in the </a:t>
            </a:r>
            <a:r>
              <a:rPr lang="en-US" altLang="he-IL" sz="5000" b="1" i="1" dirty="0">
                <a:solidFill>
                  <a:srgbClr val="C00000"/>
                </a:solidFill>
              </a:rPr>
              <a:t>dictionary</a:t>
            </a:r>
            <a:r>
              <a:rPr lang="en-US" altLang="he-IL" sz="5000" dirty="0"/>
              <a:t> (its length) needs to be in accordance to </a:t>
            </a:r>
            <a:r>
              <a:rPr lang="en-US" altLang="he-IL" sz="5000" b="1" i="1" dirty="0">
                <a:solidFill>
                  <a:srgbClr val="C00000"/>
                </a:solidFill>
              </a:rPr>
              <a:t>the number of actual parameters the function expects</a:t>
            </a:r>
            <a:r>
              <a:rPr lang="en-US" altLang="he-IL" sz="5000" dirty="0"/>
              <a:t> to receive. </a:t>
            </a:r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000" dirty="0"/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400" dirty="0"/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400" dirty="0"/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**</a:t>
            </a:r>
            <a:r>
              <a:rPr lang="en-US" altLang="he-IL" sz="3600" dirty="0" err="1">
                <a:latin typeface="Comic Sans MS" panose="030F0702030302020204" pitchFamily="66" charset="0"/>
              </a:rPr>
              <a:t>kwargs</a:t>
            </a:r>
            <a:r>
              <a:rPr lang="en-US" altLang="he-IL" sz="3600" dirty="0">
                <a:latin typeface="Comic Sans MS" panose="030F0702030302020204" pitchFamily="66" charset="0"/>
              </a:rPr>
              <a:t> - 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930683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622824" y="3152742"/>
            <a:ext cx="5731829" cy="386917"/>
            <a:chOff x="4538296" y="3059716"/>
            <a:chExt cx="451925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10" y="3077301"/>
              <a:ext cx="110344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04197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0156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69496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799702" y="2456121"/>
            <a:ext cx="1855197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F483195-CCE1-44BB-9AE2-A6BFD54C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1" y="900112"/>
            <a:ext cx="3950682" cy="57474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85592C-21BC-4FC1-B8A6-CCCFD09B6550}"/>
              </a:ext>
            </a:extLst>
          </p:cNvPr>
          <p:cNvSpPr/>
          <p:nvPr/>
        </p:nvSpPr>
        <p:spPr>
          <a:xfrm>
            <a:off x="6821714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FA8477-3367-4C00-8C9E-55A3BDEDB587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9757E8-F2DB-4DEB-A30B-D63E7A36A84C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2076F0-A4AA-43F7-9539-7A91BC49DCED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BFA59E-E223-4D31-9FE7-BEC0605E9E6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113B69-6CB2-46EC-B2CB-58C7A004B974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8F0BFD-72D2-4E15-9658-9E044AE97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A51612-E5AC-4316-9B60-6785F77A60B7}"/>
              </a:ext>
            </a:extLst>
          </p:cNvPr>
          <p:cNvGrpSpPr/>
          <p:nvPr/>
        </p:nvGrpSpPr>
        <p:grpSpPr>
          <a:xfrm>
            <a:off x="1240213" y="963987"/>
            <a:ext cx="4607680" cy="465975"/>
            <a:chOff x="1240213" y="963987"/>
            <a:chExt cx="4607680" cy="46597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B144CA-D7D4-4CA3-9DB4-B1D5DE2C5B45}"/>
                </a:ext>
              </a:extLst>
            </p:cNvPr>
            <p:cNvGrpSpPr/>
            <p:nvPr/>
          </p:nvGrpSpPr>
          <p:grpSpPr>
            <a:xfrm>
              <a:off x="4246090" y="963987"/>
              <a:ext cx="1601803" cy="465975"/>
              <a:chOff x="3819007" y="1313198"/>
              <a:chExt cx="1601803" cy="46597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37B77-EED1-482D-B645-A880424A3CBF}"/>
                  </a:ext>
                </a:extLst>
              </p:cNvPr>
              <p:cNvSpPr/>
              <p:nvPr/>
            </p:nvSpPr>
            <p:spPr>
              <a:xfrm>
                <a:off x="3819007" y="1313198"/>
                <a:ext cx="1540817" cy="46597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F91909-DFE7-40F2-8437-609E70DAF9E4}"/>
                  </a:ext>
                </a:extLst>
              </p:cNvPr>
              <p:cNvSpPr txBox="1"/>
              <p:nvPr/>
            </p:nvSpPr>
            <p:spPr>
              <a:xfrm>
                <a:off x="3879993" y="1350035"/>
                <a:ext cx="154081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Aliasing</a:t>
                </a:r>
                <a:endParaRPr lang="he-IL" b="1" dirty="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E79C63-FDAD-4CF1-8338-AD655D96CA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0213" y="1195171"/>
              <a:ext cx="3005886" cy="1572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064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**</a:t>
            </a:r>
            <a:r>
              <a:rPr lang="en-US" altLang="he-IL" sz="3600" dirty="0" err="1">
                <a:latin typeface="Comic Sans MS" panose="030F0702030302020204" pitchFamily="66" charset="0"/>
              </a:rPr>
              <a:t>kwargs</a:t>
            </a:r>
            <a:r>
              <a:rPr lang="en-US" altLang="he-IL" sz="3600" dirty="0">
                <a:latin typeface="Comic Sans MS" panose="030F0702030302020204" pitchFamily="66" charset="0"/>
              </a:rPr>
              <a:t> - 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02F71A-FD18-4718-9DC6-6F12181D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7" y="946657"/>
            <a:ext cx="5939896" cy="4131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7E488-FB7F-420C-9659-A991741D0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604" y="5078185"/>
            <a:ext cx="8203116" cy="15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**</a:t>
            </a:r>
            <a:r>
              <a:rPr lang="en-US" altLang="he-IL" sz="3600" dirty="0" err="1">
                <a:latin typeface="Comic Sans MS" panose="030F0702030302020204" pitchFamily="66" charset="0"/>
              </a:rPr>
              <a:t>kwargs</a:t>
            </a:r>
            <a:r>
              <a:rPr lang="en-US" altLang="he-IL" sz="3600" dirty="0">
                <a:latin typeface="Comic Sans MS" panose="030F0702030302020204" pitchFamily="66" charset="0"/>
              </a:rPr>
              <a:t> - 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6930B-2A82-4540-A8FC-33EC2AAF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925286"/>
            <a:ext cx="4841783" cy="474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F92B90-B129-4CEC-BC4A-3717DAC7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061" y="925286"/>
            <a:ext cx="4568860" cy="3695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01EDE-EE67-4E98-B835-C0DF93858E11}"/>
              </a:ext>
            </a:extLst>
          </p:cNvPr>
          <p:cNvGrpSpPr/>
          <p:nvPr/>
        </p:nvGrpSpPr>
        <p:grpSpPr>
          <a:xfrm>
            <a:off x="4429337" y="5382604"/>
            <a:ext cx="7339933" cy="1319432"/>
            <a:chOff x="3747166" y="5397119"/>
            <a:chExt cx="7339933" cy="13194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5FD10C-C47F-4CB8-9BA8-404892077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7166" y="5397119"/>
              <a:ext cx="3709790" cy="128270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FFF07E-D44F-4315-AE3F-BCE92796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8519" y="5397119"/>
              <a:ext cx="3298580" cy="1319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659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module, program, or both: </a:t>
            </a:r>
            <a:r>
              <a:rPr lang="en-US" altLang="he-IL" sz="3600" b="1" dirty="0">
                <a:latin typeface="Comic Sans MS" panose="030F0702030302020204" pitchFamily="66" charset="0"/>
              </a:rPr>
              <a:t>if __name == “__main__”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92B90-B129-4CEC-BC4A-3717DAC7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286"/>
            <a:ext cx="4568860" cy="369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9AE76-AB72-443F-80AE-7C2408A63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3" y="925286"/>
            <a:ext cx="5369740" cy="575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97024-9629-4F50-8B18-50ABEDBEC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59" y="4682836"/>
            <a:ext cx="5198691" cy="19969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936AE-D3AD-4B00-9A64-ECE81CE3D733}"/>
              </a:ext>
            </a:extLst>
          </p:cNvPr>
          <p:cNvCxnSpPr/>
          <p:nvPr/>
        </p:nvCxnSpPr>
        <p:spPr>
          <a:xfrm flipV="1">
            <a:off x="5237018" y="5112327"/>
            <a:ext cx="1011382" cy="88669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8BB490-5BD6-499E-9504-77A2C3E17ECC}"/>
              </a:ext>
            </a:extLst>
          </p:cNvPr>
          <p:cNvCxnSpPr>
            <a:cxnSpLocks/>
          </p:cNvCxnSpPr>
          <p:nvPr/>
        </p:nvCxnSpPr>
        <p:spPr>
          <a:xfrm flipV="1">
            <a:off x="5555672" y="6276109"/>
            <a:ext cx="651164" cy="2355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34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FD60539-6766-4690-904E-702E2413C452}"/>
              </a:ext>
            </a:extLst>
          </p:cNvPr>
          <p:cNvGrpSpPr/>
          <p:nvPr/>
        </p:nvGrpSpPr>
        <p:grpSpPr>
          <a:xfrm>
            <a:off x="1950720" y="2978099"/>
            <a:ext cx="3544146" cy="461665"/>
            <a:chOff x="1950720" y="2978099"/>
            <a:chExt cx="3544146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EBD345-44B1-4771-A5F8-A05B9DDBF903}"/>
                </a:ext>
              </a:extLst>
            </p:cNvPr>
            <p:cNvSpPr txBox="1"/>
            <p:nvPr/>
          </p:nvSpPr>
          <p:spPr>
            <a:xfrm>
              <a:off x="4182486" y="2978099"/>
              <a:ext cx="1312380" cy="461665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>
                  <a:cs typeface="+mj-cs"/>
                </a:rPr>
                <a:t>READ</a:t>
              </a:r>
              <a:endParaRPr lang="he-IL" sz="2400" b="1" dirty="0">
                <a:cs typeface="+mj-cs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8C45F8-F575-48A6-9A2A-09F8D4D7A29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950720" y="3200400"/>
              <a:ext cx="2231766" cy="8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810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5117F9-0C17-4F25-A5A7-A0A0DA21F5A2}"/>
              </a:ext>
            </a:extLst>
          </p:cNvPr>
          <p:cNvSpPr txBox="1"/>
          <p:nvPr/>
        </p:nvSpPr>
        <p:spPr>
          <a:xfrm>
            <a:off x="4108020" y="3186544"/>
            <a:ext cx="1312380" cy="461665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cs typeface="+mj-cs"/>
              </a:rPr>
              <a:t>EVAL</a:t>
            </a:r>
            <a:endParaRPr lang="he-IL" sz="2400" b="1" dirty="0">
              <a:cs typeface="+mj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B37843-552C-4474-B2EB-4C9883E9E64D}"/>
              </a:ext>
            </a:extLst>
          </p:cNvPr>
          <p:cNvCxnSpPr>
            <a:cxnSpLocks/>
          </p:cNvCxnSpPr>
          <p:nvPr/>
        </p:nvCxnSpPr>
        <p:spPr>
          <a:xfrm flipH="1" flipV="1">
            <a:off x="548640" y="3337560"/>
            <a:ext cx="3550921" cy="3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1D54D5-BC6F-4EF2-B58B-439B055DD92B}"/>
              </a:ext>
            </a:extLst>
          </p:cNvPr>
          <p:cNvSpPr txBox="1"/>
          <p:nvPr/>
        </p:nvSpPr>
        <p:spPr>
          <a:xfrm>
            <a:off x="4108020" y="3332634"/>
            <a:ext cx="1312380" cy="461665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PRINT</a:t>
            </a:r>
            <a:endParaRPr lang="he-IL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3F6A37-48F9-48EF-816F-33087FCF523D}"/>
              </a:ext>
            </a:extLst>
          </p:cNvPr>
          <p:cNvCxnSpPr>
            <a:cxnSpLocks/>
          </p:cNvCxnSpPr>
          <p:nvPr/>
        </p:nvCxnSpPr>
        <p:spPr>
          <a:xfrm flipH="1" flipV="1">
            <a:off x="853440" y="3489960"/>
            <a:ext cx="3261360" cy="15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53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FD60539-6766-4690-904E-702E2413C452}"/>
              </a:ext>
            </a:extLst>
          </p:cNvPr>
          <p:cNvGrpSpPr/>
          <p:nvPr/>
        </p:nvGrpSpPr>
        <p:grpSpPr>
          <a:xfrm>
            <a:off x="1190511" y="3569167"/>
            <a:ext cx="3544146" cy="461665"/>
            <a:chOff x="1950720" y="2978099"/>
            <a:chExt cx="3544146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EBD345-44B1-4771-A5F8-A05B9DDBF903}"/>
                </a:ext>
              </a:extLst>
            </p:cNvPr>
            <p:cNvSpPr txBox="1"/>
            <p:nvPr/>
          </p:nvSpPr>
          <p:spPr>
            <a:xfrm>
              <a:off x="4182486" y="2978099"/>
              <a:ext cx="1312380" cy="461665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>
                  <a:cs typeface="+mj-cs"/>
                </a:rPr>
                <a:t>READ</a:t>
              </a:r>
              <a:endParaRPr lang="he-IL" sz="2400" b="1" dirty="0">
                <a:cs typeface="+mj-cs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8C45F8-F575-48A6-9A2A-09F8D4D7A29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950720" y="3200400"/>
              <a:ext cx="2231766" cy="8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01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מחלקות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294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3" y="2952688"/>
            <a:ext cx="10899684" cy="1183883"/>
          </a:xfrm>
        </p:spPr>
        <p:txBody>
          <a:bodyPr>
            <a:normAutofit/>
          </a:bodyPr>
          <a:lstStyle/>
          <a:p>
            <a:pPr algn="l" rtl="0"/>
            <a:r>
              <a:rPr lang="en-US" altLang="he-IL" b="1" i="1" dirty="0">
                <a:solidFill>
                  <a:srgbClr val="C00000"/>
                </a:solidFill>
              </a:rPr>
              <a:t>Everything</a:t>
            </a:r>
            <a:r>
              <a:rPr lang="en-US" altLang="he-IL" dirty="0"/>
              <a:t> in Python are </a:t>
            </a:r>
            <a:r>
              <a:rPr lang="en-US" altLang="he-IL" b="1" i="1" dirty="0">
                <a:solidFill>
                  <a:srgbClr val="C00000"/>
                </a:solidFill>
              </a:rPr>
              <a:t>objects</a:t>
            </a:r>
            <a:r>
              <a:rPr lang="en-US" altLang="he-IL" dirty="0"/>
              <a:t>. </a:t>
            </a:r>
          </a:p>
          <a:p>
            <a:pPr algn="l" rtl="0"/>
            <a:r>
              <a:rPr lang="en-US" altLang="he-IL" dirty="0"/>
              <a:t>A </a:t>
            </a:r>
            <a:r>
              <a:rPr lang="en-US" altLang="he-IL" b="1" i="1" dirty="0">
                <a:solidFill>
                  <a:srgbClr val="C00000"/>
                </a:solidFill>
              </a:rPr>
              <a:t>class</a:t>
            </a:r>
            <a:r>
              <a:rPr lang="en-US" altLang="he-IL" dirty="0"/>
              <a:t> is a </a:t>
            </a:r>
            <a:r>
              <a:rPr lang="en-US" altLang="he-IL" b="1" i="1" dirty="0">
                <a:solidFill>
                  <a:srgbClr val="C00000"/>
                </a:solidFill>
              </a:rPr>
              <a:t>collection </a:t>
            </a:r>
            <a:r>
              <a:rPr lang="en-US" altLang="he-IL" dirty="0"/>
              <a:t>of</a:t>
            </a:r>
            <a:r>
              <a:rPr lang="en-US" altLang="he-IL" b="1" i="1" dirty="0">
                <a:solidFill>
                  <a:srgbClr val="C00000"/>
                </a:solidFill>
              </a:rPr>
              <a:t> data </a:t>
            </a:r>
            <a:r>
              <a:rPr lang="en-US" altLang="he-IL" dirty="0"/>
              <a:t>and </a:t>
            </a:r>
            <a:r>
              <a:rPr lang="en-US" altLang="he-IL" b="1" i="1" dirty="0">
                <a:solidFill>
                  <a:srgbClr val="C00000"/>
                </a:solidFill>
              </a:rPr>
              <a:t>methods </a:t>
            </a:r>
            <a:r>
              <a:rPr lang="en-US" altLang="he-IL" dirty="0"/>
              <a:t>that </a:t>
            </a:r>
            <a:r>
              <a:rPr lang="en-US" altLang="he-IL" b="1" i="1" dirty="0">
                <a:solidFill>
                  <a:srgbClr val="C00000"/>
                </a:solidFill>
              </a:rPr>
              <a:t>act</a:t>
            </a:r>
            <a:r>
              <a:rPr lang="en-US" altLang="he-IL" dirty="0"/>
              <a:t> on </a:t>
            </a:r>
            <a:r>
              <a:rPr lang="en-US" altLang="he-IL" b="1" i="1" dirty="0">
                <a:solidFill>
                  <a:srgbClr val="C00000"/>
                </a:solidFill>
              </a:rPr>
              <a:t>that data</a:t>
            </a:r>
            <a:r>
              <a:rPr lang="en-US" altLang="he-IL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6F407B-E444-47F6-9634-4082EBAA0E6B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is Object-Oriented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94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019370" y="1616502"/>
            <a:ext cx="379095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class </a:t>
            </a:r>
            <a:r>
              <a:rPr lang="en-US" altLang="he-IL" b="1" dirty="0" err="1"/>
              <a:t>myclass</a:t>
            </a:r>
            <a:r>
              <a:rPr lang="en-US" altLang="he-IL" b="1" dirty="0"/>
              <a:t> :</a:t>
            </a:r>
          </a:p>
          <a:p>
            <a:r>
              <a:rPr lang="en-US" altLang="he-IL" b="1" dirty="0"/>
              <a:t>    </a:t>
            </a:r>
          </a:p>
          <a:p>
            <a:r>
              <a:rPr lang="en-US" altLang="he-IL" b="1" dirty="0"/>
              <a:t>    def 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</a:t>
            </a:r>
            <a:r>
              <a:rPr lang="en-US" altLang="he-IL" b="1" dirty="0" err="1"/>
              <a:t>val</a:t>
            </a:r>
            <a:r>
              <a:rPr lang="en-US" altLang="he-IL" b="1" dirty="0"/>
              <a:t>) :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self.x</a:t>
            </a:r>
            <a:r>
              <a:rPr lang="en-US" altLang="he-IL" b="1" dirty="0"/>
              <a:t> = </a:t>
            </a:r>
            <a:r>
              <a:rPr lang="en-US" altLang="he-IL" b="1" dirty="0" err="1"/>
              <a:t>val</a:t>
            </a:r>
            <a:endParaRPr lang="en-US" altLang="he-IL" b="1" dirty="0"/>
          </a:p>
          <a:p>
            <a:endParaRPr lang="en-US" altLang="he-IL" b="1" dirty="0"/>
          </a:p>
          <a:p>
            <a:r>
              <a:rPr lang="en-US" altLang="he-IL" b="1" dirty="0"/>
              <a:t>    def </a:t>
            </a:r>
            <a:r>
              <a:rPr lang="en-US" altLang="he-IL" b="1" dirty="0" err="1"/>
              <a:t>printit</a:t>
            </a:r>
            <a:r>
              <a:rPr lang="en-US" altLang="he-IL" b="1" dirty="0"/>
              <a:t>(self) :</a:t>
            </a:r>
          </a:p>
          <a:p>
            <a:r>
              <a:rPr lang="en-US" altLang="he-IL" b="1" dirty="0"/>
              <a:t>        print (</a:t>
            </a:r>
            <a:r>
              <a:rPr lang="en-US" altLang="he-IL" b="1" dirty="0" err="1"/>
              <a:t>self.x</a:t>
            </a:r>
            <a:r>
              <a:rPr lang="en-US" altLang="he-IL" b="1" dirty="0"/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A3D227-E746-4F14-B1AD-BA5EE184CEC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 Syntax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E90910-4540-4F2F-AA34-7B22A37F6FF0}"/>
              </a:ext>
            </a:extLst>
          </p:cNvPr>
          <p:cNvSpPr txBox="1">
            <a:spLocks noChangeArrowheads="1"/>
          </p:cNvSpPr>
          <p:nvPr/>
        </p:nvSpPr>
        <p:spPr>
          <a:xfrm>
            <a:off x="646158" y="4050793"/>
            <a:ext cx="10899684" cy="2031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Every method </a:t>
            </a:r>
            <a:r>
              <a:rPr lang="en-US" altLang="he-IL" sz="2500" dirty="0"/>
              <a:t>in a class takes a </a:t>
            </a:r>
            <a:r>
              <a:rPr lang="en-US" altLang="he-IL" sz="2500" b="1" i="1" dirty="0">
                <a:solidFill>
                  <a:srgbClr val="C00000"/>
                </a:solidFill>
              </a:rPr>
              <a:t>self</a:t>
            </a:r>
            <a:r>
              <a:rPr lang="en-US" altLang="he-IL" sz="2500" dirty="0"/>
              <a:t>-pointer as the </a:t>
            </a:r>
            <a:r>
              <a:rPr lang="en-US" altLang="he-IL" sz="2500" b="1" i="1" dirty="0">
                <a:solidFill>
                  <a:srgbClr val="C00000"/>
                </a:solidFill>
              </a:rPr>
              <a:t>first parameter </a:t>
            </a:r>
          </a:p>
          <a:p>
            <a:pPr marL="0" indent="0" algn="l" rtl="0">
              <a:buNone/>
            </a:pPr>
            <a:r>
              <a:rPr lang="en-US" altLang="he-IL" sz="2500" dirty="0"/>
              <a:t>   (</a:t>
            </a:r>
            <a:r>
              <a:rPr lang="en-US" altLang="he-IL" sz="2500" b="1" i="1" dirty="0">
                <a:solidFill>
                  <a:srgbClr val="C00000"/>
                </a:solidFill>
              </a:rPr>
              <a:t>self</a:t>
            </a:r>
            <a:r>
              <a:rPr lang="en-US" altLang="he-IL" sz="2500" b="1" i="1" dirty="0">
                <a:solidFill>
                  <a:schemeClr val="accent2"/>
                </a:solidFill>
              </a:rPr>
              <a:t> </a:t>
            </a:r>
            <a:r>
              <a:rPr lang="en-US" altLang="he-IL" sz="2500" dirty="0"/>
              <a:t>is a convention) like </a:t>
            </a:r>
            <a:r>
              <a:rPr lang="en-US" altLang="he-IL" sz="2500" b="1" i="1" dirty="0">
                <a:solidFill>
                  <a:srgbClr val="C00000"/>
                </a:solidFill>
              </a:rPr>
              <a:t>this</a:t>
            </a:r>
            <a:r>
              <a:rPr lang="en-US" altLang="he-IL" sz="2500" dirty="0"/>
              <a:t> in Java or C++</a:t>
            </a:r>
          </a:p>
          <a:p>
            <a:pPr algn="l" rtl="0">
              <a:lnSpc>
                <a:spcPct val="150000"/>
              </a:lnSpc>
              <a:spcBef>
                <a:spcPts val="600"/>
              </a:spcBef>
            </a:pPr>
            <a:r>
              <a:rPr lang="en-US" altLang="he-IL" sz="2500" b="1" dirty="0">
                <a:solidFill>
                  <a:srgbClr val="C00000"/>
                </a:solidFill>
              </a:rPr>
              <a:t>__</a:t>
            </a:r>
            <a:r>
              <a:rPr lang="en-US" altLang="he-IL" sz="2500" b="1" dirty="0" err="1">
                <a:solidFill>
                  <a:srgbClr val="C00000"/>
                </a:solidFill>
              </a:rPr>
              <a:t>init</a:t>
            </a:r>
            <a:r>
              <a:rPr lang="en-US" altLang="he-IL" sz="2500" b="1" dirty="0">
                <a:solidFill>
                  <a:srgbClr val="C00000"/>
                </a:solidFill>
              </a:rPr>
              <a:t>__ </a:t>
            </a:r>
            <a:r>
              <a:rPr lang="en-US" altLang="he-IL" sz="2500" dirty="0"/>
              <a:t>is a built-in function that you override as the</a:t>
            </a:r>
            <a:r>
              <a:rPr lang="en-US" altLang="he-IL" sz="2500" b="1" i="1" dirty="0">
                <a:solidFill>
                  <a:srgbClr val="C00000"/>
                </a:solidFill>
              </a:rPr>
              <a:t> initializer </a:t>
            </a:r>
            <a:r>
              <a:rPr lang="en-US" altLang="he-IL" sz="2500" dirty="0"/>
              <a:t>of an </a:t>
            </a:r>
            <a:r>
              <a:rPr lang="en-US" altLang="he-IL" sz="2500" b="1" i="1" dirty="0">
                <a:solidFill>
                  <a:srgbClr val="C00000"/>
                </a:solidFill>
              </a:rPr>
              <a:t>object </a:t>
            </a:r>
            <a:r>
              <a:rPr lang="en-US" altLang="he-IL" sz="2500" dirty="0"/>
              <a:t>of the class (it is </a:t>
            </a:r>
            <a:r>
              <a:rPr lang="en-US" altLang="he-IL" sz="2500" b="1" i="1" u="sng" dirty="0"/>
              <a:t>not</a:t>
            </a:r>
            <a:r>
              <a:rPr lang="en-US" altLang="he-IL" sz="2500" dirty="0"/>
              <a:t> a </a:t>
            </a:r>
            <a:r>
              <a:rPr lang="en-US" altLang="he-IL" sz="2500" b="1" i="1" dirty="0">
                <a:solidFill>
                  <a:srgbClr val="C00000"/>
                </a:solidFill>
              </a:rPr>
              <a:t>constructor </a:t>
            </a:r>
            <a:r>
              <a:rPr lang="en-US" altLang="he-IL" sz="2500" dirty="0"/>
              <a:t>like in Java or C++)</a:t>
            </a:r>
          </a:p>
        </p:txBody>
      </p:sp>
    </p:spTree>
    <p:extLst>
      <p:ext uri="{BB962C8B-B14F-4D97-AF65-F5344CB8AC3E}">
        <p14:creationId xmlns:p14="http://schemas.microsoft.com/office/powerpoint/2010/main" val="190254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930683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93FA9-D1B9-4530-9C7B-12783300FBEA}"/>
              </a:ext>
            </a:extLst>
          </p:cNvPr>
          <p:cNvGrpSpPr/>
          <p:nvPr/>
        </p:nvGrpSpPr>
        <p:grpSpPr>
          <a:xfrm>
            <a:off x="6930683" y="4146276"/>
            <a:ext cx="2180492" cy="492371"/>
            <a:chOff x="5606563" y="2074981"/>
            <a:chExt cx="2180492" cy="4923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DA70A5-72BD-46F0-8427-AA822403B2F0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656E48-8151-40E6-B219-54522AC05866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F908B-8F7F-4946-8796-B04B386E1588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CCA3C-BC5D-4834-92CF-2FA85609C8EB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622824" y="3152742"/>
            <a:ext cx="5731829" cy="386917"/>
            <a:chOff x="4538296" y="3059716"/>
            <a:chExt cx="451925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10" y="3077301"/>
              <a:ext cx="110344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8D2C0-47E0-4C15-AB4E-2FAC1B22E074}"/>
              </a:ext>
            </a:extLst>
          </p:cNvPr>
          <p:cNvCxnSpPr>
            <a:endCxn id="20" idx="2"/>
          </p:cNvCxnSpPr>
          <p:nvPr/>
        </p:nvCxnSpPr>
        <p:spPr>
          <a:xfrm flipH="1" flipV="1">
            <a:off x="6104197" y="3522074"/>
            <a:ext cx="1069180" cy="86145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0D66-F20B-419E-8F9D-0C96AA0B9ECD}"/>
              </a:ext>
            </a:extLst>
          </p:cNvPr>
          <p:cNvCxnSpPr>
            <a:cxnSpLocks/>
          </p:cNvCxnSpPr>
          <p:nvPr/>
        </p:nvCxnSpPr>
        <p:spPr>
          <a:xfrm flipH="1" flipV="1">
            <a:off x="7420120" y="3530814"/>
            <a:ext cx="292518" cy="8616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7CA29-4758-4448-8053-6EBED85D0C1E}"/>
              </a:ext>
            </a:extLst>
          </p:cNvPr>
          <p:cNvCxnSpPr>
            <a:cxnSpLocks/>
          </p:cNvCxnSpPr>
          <p:nvPr/>
        </p:nvCxnSpPr>
        <p:spPr>
          <a:xfrm flipV="1">
            <a:off x="8306955" y="3543053"/>
            <a:ext cx="608872" cy="8404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BFFBC4-786A-4D36-A75C-EC7B1F04D416}"/>
              </a:ext>
            </a:extLst>
          </p:cNvPr>
          <p:cNvCxnSpPr>
            <a:cxnSpLocks/>
          </p:cNvCxnSpPr>
          <p:nvPr/>
        </p:nvCxnSpPr>
        <p:spPr>
          <a:xfrm flipV="1">
            <a:off x="8900896" y="3539659"/>
            <a:ext cx="1595592" cy="8528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04197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0156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69496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799702" y="2456121"/>
            <a:ext cx="1855197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F483195-CCE1-44BB-9AE2-A6BFD54C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1" y="900112"/>
            <a:ext cx="3950682" cy="57474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85592C-21BC-4FC1-B8A6-CCCFD09B6550}"/>
              </a:ext>
            </a:extLst>
          </p:cNvPr>
          <p:cNvSpPr/>
          <p:nvPr/>
        </p:nvSpPr>
        <p:spPr>
          <a:xfrm>
            <a:off x="6821714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9198BF-9E53-4E94-8DD4-E362C2DF7F45}"/>
              </a:ext>
            </a:extLst>
          </p:cNvPr>
          <p:cNvSpPr/>
          <p:nvPr/>
        </p:nvSpPr>
        <p:spPr>
          <a:xfrm>
            <a:off x="6838045" y="394795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FA8477-3367-4C00-8C9E-55A3BDEDB587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9757E8-F2DB-4DEB-A30B-D63E7A36A84C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2076F0-A4AA-43F7-9539-7A91BC49DCED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BFA59E-E223-4D31-9FE7-BEC0605E9E6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113B69-6CB2-46EC-B2CB-58C7A004B974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8F0BFD-72D2-4E15-9658-9E044AE97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48E360-6405-4B4F-AC83-265DD915AD8B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85E7AC-BE5D-4D6D-945C-2FFD564C0E2B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L2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7CC2DF-83FF-42C8-8B70-D3DE38C9BA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D989BD9-C93A-4B84-A42F-A0D875E9C6C9}"/>
              </a:ext>
            </a:extLst>
          </p:cNvPr>
          <p:cNvGrpSpPr/>
          <p:nvPr/>
        </p:nvGrpSpPr>
        <p:grpSpPr>
          <a:xfrm>
            <a:off x="4215596" y="1568624"/>
            <a:ext cx="1601803" cy="465975"/>
            <a:chOff x="3819007" y="1313198"/>
            <a:chExt cx="1601803" cy="46597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6A54F76-C244-4E3B-83CE-5249E712A0ED}"/>
                </a:ext>
              </a:extLst>
            </p:cNvPr>
            <p:cNvSpPr/>
            <p:nvPr/>
          </p:nvSpPr>
          <p:spPr>
            <a:xfrm>
              <a:off x="3819007" y="1313198"/>
              <a:ext cx="1540817" cy="4659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9E6095-EE90-4AE3-9147-C6767F643E2B}"/>
                </a:ext>
              </a:extLst>
            </p:cNvPr>
            <p:cNvSpPr txBox="1"/>
            <p:nvPr/>
          </p:nvSpPr>
          <p:spPr>
            <a:xfrm>
              <a:off x="3879993" y="1350035"/>
              <a:ext cx="15408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Shallow copy</a:t>
              </a:r>
              <a:endParaRPr lang="he-IL" b="1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3D3FB5-B840-4A51-8912-FBF354109106}"/>
              </a:ext>
            </a:extLst>
          </p:cNvPr>
          <p:cNvCxnSpPr>
            <a:cxnSpLocks/>
          </p:cNvCxnSpPr>
          <p:nvPr/>
        </p:nvCxnSpPr>
        <p:spPr>
          <a:xfrm flipH="1" flipV="1">
            <a:off x="1582061" y="1364347"/>
            <a:ext cx="2780006" cy="296799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8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3" y="3552825"/>
            <a:ext cx="10515600" cy="1788432"/>
          </a:xfrm>
        </p:spPr>
        <p:txBody>
          <a:bodyPr>
            <a:normAutofit/>
          </a:bodyPr>
          <a:lstStyle/>
          <a:p>
            <a:pPr algn="l" rtl="0"/>
            <a:r>
              <a:rPr lang="en-US" altLang="he-IL" sz="2600" b="1" i="1" dirty="0">
                <a:solidFill>
                  <a:srgbClr val="C00000"/>
                </a:solidFill>
              </a:rPr>
              <a:t>self</a:t>
            </a:r>
            <a:r>
              <a:rPr lang="en-US" altLang="he-IL" sz="2600" dirty="0"/>
              <a:t> is </a:t>
            </a:r>
            <a:r>
              <a:rPr lang="en-US" altLang="he-IL" sz="2600" b="1" i="1" dirty="0">
                <a:solidFill>
                  <a:srgbClr val="C00000"/>
                </a:solidFill>
              </a:rPr>
              <a:t>automatically added</a:t>
            </a:r>
            <a:r>
              <a:rPr lang="en-US" altLang="he-IL" sz="2600" b="1" dirty="0">
                <a:solidFill>
                  <a:schemeClr val="accent2"/>
                </a:solidFill>
              </a:rPr>
              <a:t> </a:t>
            </a:r>
            <a:r>
              <a:rPr lang="en-US" altLang="he-IL" sz="2600" dirty="0"/>
              <a:t>as the </a:t>
            </a:r>
            <a:r>
              <a:rPr lang="en-US" altLang="he-IL" sz="2600" b="1" dirty="0">
                <a:solidFill>
                  <a:schemeClr val="accent2"/>
                </a:solidFill>
              </a:rPr>
              <a:t>first parameter </a:t>
            </a:r>
            <a:r>
              <a:rPr lang="en-US" altLang="he-IL" sz="2600" dirty="0"/>
              <a:t>when a </a:t>
            </a:r>
            <a:r>
              <a:rPr lang="en-US" altLang="he-IL" sz="2600" b="1" i="1" dirty="0">
                <a:solidFill>
                  <a:schemeClr val="accent2"/>
                </a:solidFill>
              </a:rPr>
              <a:t>method</a:t>
            </a:r>
            <a:r>
              <a:rPr lang="en-US" altLang="he-IL" sz="2600" i="1" dirty="0">
                <a:solidFill>
                  <a:schemeClr val="accent2"/>
                </a:solidFill>
              </a:rPr>
              <a:t> </a:t>
            </a:r>
            <a:r>
              <a:rPr lang="en-US" altLang="he-IL" sz="2600" dirty="0"/>
              <a:t>is </a:t>
            </a:r>
            <a:r>
              <a:rPr lang="en-US" altLang="he-IL" sz="2600" b="1" i="1" dirty="0"/>
              <a:t>called </a:t>
            </a:r>
            <a:r>
              <a:rPr lang="en-US" altLang="he-IL" sz="2600" dirty="0"/>
              <a:t>on </a:t>
            </a:r>
            <a:r>
              <a:rPr lang="en-US" altLang="he-IL" sz="2600" b="1" i="1" dirty="0">
                <a:solidFill>
                  <a:srgbClr val="C00000"/>
                </a:solidFill>
              </a:rPr>
              <a:t>an instance </a:t>
            </a:r>
            <a:r>
              <a:rPr lang="en-US" altLang="he-IL" sz="2600" dirty="0"/>
              <a:t>of a class.</a:t>
            </a:r>
          </a:p>
          <a:p>
            <a:pPr algn="l" rtl="0"/>
            <a:r>
              <a:rPr lang="en-US" altLang="he-IL" sz="2600" b="1" dirty="0">
                <a:solidFill>
                  <a:srgbClr val="00B050"/>
                </a:solidFill>
              </a:rPr>
              <a:t>Internally</a:t>
            </a:r>
            <a:r>
              <a:rPr lang="en-US" altLang="he-IL" sz="2600" dirty="0"/>
              <a:t>, </a:t>
            </a:r>
            <a:r>
              <a:rPr lang="en-US" altLang="he-IL" sz="2600" b="1" i="1" dirty="0">
                <a:solidFill>
                  <a:srgbClr val="C00000"/>
                </a:solidFill>
              </a:rPr>
              <a:t>self</a:t>
            </a:r>
            <a:r>
              <a:rPr lang="en-US" altLang="he-IL" sz="2600" dirty="0"/>
              <a:t> must be </a:t>
            </a:r>
            <a:r>
              <a:rPr lang="en-US" altLang="he-IL" sz="2600" b="1" i="1" dirty="0">
                <a:solidFill>
                  <a:srgbClr val="C00000"/>
                </a:solidFill>
              </a:rPr>
              <a:t>explicitly passed</a:t>
            </a:r>
            <a:r>
              <a:rPr lang="en-US" altLang="he-IL" sz="2600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9E53E4-B426-48AF-8A05-35B1242FB73B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 Method Calls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DEA8B-8B37-43D1-9396-25ECE326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59" y="1532935"/>
            <a:ext cx="290374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&gt;&gt;&gt; from </a:t>
            </a:r>
            <a:r>
              <a:rPr lang="en-US" altLang="he-IL" b="1" dirty="0" err="1"/>
              <a:t>classbasic</a:t>
            </a:r>
            <a:r>
              <a:rPr lang="en-US" altLang="he-IL" b="1" dirty="0"/>
              <a:t> import *</a:t>
            </a:r>
          </a:p>
          <a:p>
            <a:r>
              <a:rPr lang="en-US" altLang="he-IL" b="1" dirty="0"/>
              <a:t>&gt;&gt;&gt; x = </a:t>
            </a:r>
            <a:r>
              <a:rPr lang="en-US" altLang="he-IL" b="1" dirty="0" err="1"/>
              <a:t>myclass</a:t>
            </a:r>
            <a:r>
              <a:rPr lang="en-US" altLang="he-IL" b="1" dirty="0"/>
              <a:t>(3)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x.printit</a:t>
            </a:r>
            <a:r>
              <a:rPr lang="en-US" altLang="he-IL" b="1" dirty="0"/>
              <a:t>()</a:t>
            </a:r>
          </a:p>
          <a:p>
            <a:r>
              <a:rPr lang="en-US" altLang="he-IL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1538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489" y="4315205"/>
            <a:ext cx="9912711" cy="1690914"/>
          </a:xfrm>
        </p:spPr>
        <p:txBody>
          <a:bodyPr/>
          <a:lstStyle/>
          <a:p>
            <a:pPr algn="l" rtl="0"/>
            <a:r>
              <a:rPr lang="en-US" altLang="he-IL" b="1" i="1" dirty="0">
                <a:solidFill>
                  <a:srgbClr val="C00000"/>
                </a:solidFill>
              </a:rPr>
              <a:t>Super classes </a:t>
            </a:r>
            <a:r>
              <a:rPr lang="en-US" altLang="he-IL" dirty="0"/>
              <a:t>are listed </a:t>
            </a:r>
            <a:r>
              <a:rPr lang="en-US" altLang="he-IL" b="1" i="1" dirty="0">
                <a:solidFill>
                  <a:srgbClr val="C00000"/>
                </a:solidFill>
              </a:rPr>
              <a:t>in brackets </a:t>
            </a:r>
            <a:r>
              <a:rPr lang="en-US" altLang="he-IL" dirty="0"/>
              <a:t>after the name of the class.</a:t>
            </a:r>
          </a:p>
          <a:p>
            <a:pPr algn="l" rtl="0"/>
            <a:r>
              <a:rPr lang="en-US" altLang="he-IL" dirty="0"/>
              <a:t>Python allows </a:t>
            </a:r>
            <a:r>
              <a:rPr lang="en-US" altLang="he-IL" b="1" i="1" dirty="0">
                <a:solidFill>
                  <a:srgbClr val="C00000"/>
                </a:solidFill>
              </a:rPr>
              <a:t>multiple inheritance</a:t>
            </a:r>
            <a:r>
              <a:rPr lang="en-US" altLang="he-IL" dirty="0"/>
              <a:t>.</a:t>
            </a:r>
          </a:p>
          <a:p>
            <a:pPr algn="l" rtl="0"/>
            <a:r>
              <a:rPr lang="en-US" altLang="he-IL" b="1" i="1" dirty="0">
                <a:solidFill>
                  <a:srgbClr val="C00000"/>
                </a:solidFill>
              </a:rPr>
              <a:t>Name resolution </a:t>
            </a:r>
            <a:r>
              <a:rPr lang="en-US" altLang="he-IL" dirty="0"/>
              <a:t>is </a:t>
            </a:r>
            <a:r>
              <a:rPr lang="en-US" altLang="he-IL" b="1" dirty="0">
                <a:solidFill>
                  <a:schemeClr val="accent6">
                    <a:lumMod val="75000"/>
                  </a:schemeClr>
                </a:solidFill>
              </a:rPr>
              <a:t>bottom to top</a:t>
            </a:r>
            <a:r>
              <a:rPr lang="en-US" altLang="he-IL" dirty="0"/>
              <a:t>, </a:t>
            </a:r>
            <a:r>
              <a:rPr lang="en-US" altLang="he-IL" b="1" dirty="0">
                <a:solidFill>
                  <a:srgbClr val="0070C0"/>
                </a:solidFill>
              </a:rPr>
              <a:t>left to right</a:t>
            </a:r>
            <a:r>
              <a:rPr lang="en-US" altLang="he-IL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474B29-4468-44D4-A14B-66CB2019DC5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 Inheritance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990656-C916-4B3A-BA72-572AEEFB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1197429"/>
            <a:ext cx="3059235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&gt;&gt;&gt; from </a:t>
            </a:r>
            <a:r>
              <a:rPr lang="en-US" altLang="he-IL" b="1" dirty="0" err="1"/>
              <a:t>classinherit</a:t>
            </a:r>
            <a:r>
              <a:rPr lang="en-US" altLang="he-IL" b="1" dirty="0"/>
              <a:t> import *</a:t>
            </a:r>
          </a:p>
          <a:p>
            <a:r>
              <a:rPr lang="en-US" altLang="he-IL" b="1" dirty="0"/>
              <a:t>&gt;&gt;&gt; x = c3()</a:t>
            </a:r>
          </a:p>
          <a:p>
            <a:r>
              <a:rPr lang="en-US" altLang="he-IL" b="1" dirty="0"/>
              <a:t>&gt;&gt;&gt; obj = c3()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obj.z</a:t>
            </a:r>
            <a:endParaRPr lang="en-US" altLang="he-IL" b="1" dirty="0"/>
          </a:p>
          <a:p>
            <a:r>
              <a:rPr lang="en-US" altLang="he-IL" b="1" dirty="0"/>
              <a:t>2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obj.x</a:t>
            </a:r>
            <a:endParaRPr lang="en-US" altLang="he-IL" b="1" dirty="0"/>
          </a:p>
          <a:p>
            <a:r>
              <a:rPr lang="en-US" altLang="he-IL" b="1" dirty="0"/>
              <a:t>10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obj.y</a:t>
            </a:r>
            <a:endParaRPr lang="en-US" altLang="he-IL" b="1" dirty="0"/>
          </a:p>
          <a:p>
            <a:r>
              <a:rPr lang="en-US" altLang="he-IL" b="1" dirty="0"/>
              <a:t>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34C6EB-15ED-4F74-A920-B854480C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1" y="968828"/>
            <a:ext cx="1636987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class c1 :</a:t>
            </a:r>
          </a:p>
          <a:p>
            <a:r>
              <a:rPr lang="en-US" altLang="he-IL" b="1" dirty="0"/>
              <a:t>    x = 10</a:t>
            </a:r>
          </a:p>
          <a:p>
            <a:endParaRPr lang="en-US" altLang="he-IL" b="1" dirty="0"/>
          </a:p>
          <a:p>
            <a:r>
              <a:rPr lang="en-US" altLang="he-IL" b="1" dirty="0"/>
              <a:t>class c2  :</a:t>
            </a:r>
          </a:p>
          <a:p>
            <a:r>
              <a:rPr lang="en-US" altLang="he-IL" b="1" dirty="0"/>
              <a:t>    </a:t>
            </a:r>
          </a:p>
          <a:p>
            <a:r>
              <a:rPr lang="en-US" altLang="he-IL" b="1" dirty="0"/>
              <a:t>    x = 20</a:t>
            </a:r>
          </a:p>
          <a:p>
            <a:r>
              <a:rPr lang="en-US" altLang="he-IL" b="1" dirty="0"/>
              <a:t>    y = 15</a:t>
            </a:r>
          </a:p>
          <a:p>
            <a:endParaRPr lang="en-US" altLang="he-IL" b="1" dirty="0"/>
          </a:p>
          <a:p>
            <a:r>
              <a:rPr lang="en-US" altLang="he-IL" b="1" dirty="0"/>
              <a:t>class c3(c1,c2) :</a:t>
            </a:r>
          </a:p>
          <a:p>
            <a:r>
              <a:rPr lang="en-US" altLang="he-IL" b="1" dirty="0"/>
              <a:t>    z = 2</a:t>
            </a:r>
          </a:p>
        </p:txBody>
      </p:sp>
    </p:spTree>
    <p:extLst>
      <p:ext uri="{BB962C8B-B14F-4D97-AF65-F5344CB8AC3E}">
        <p14:creationId xmlns:p14="http://schemas.microsoft.com/office/powerpoint/2010/main" val="2145054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876507" y="2898696"/>
            <a:ext cx="5054236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&gt;&gt;&gt; from </a:t>
            </a:r>
            <a:r>
              <a:rPr lang="en-US" altLang="he-IL" b="1" dirty="0" err="1"/>
              <a:t>lomda</a:t>
            </a:r>
            <a:r>
              <a:rPr lang="en-US" altLang="he-IL" b="1" dirty="0"/>
              <a:t> import *</a:t>
            </a:r>
          </a:p>
          <a:p>
            <a:r>
              <a:rPr lang="en-US" altLang="he-IL" b="1" dirty="0"/>
              <a:t>&gt;&gt;&gt; person1 = Person('</a:t>
            </a:r>
            <a:r>
              <a:rPr lang="en-US" altLang="he-IL" b="1" dirty="0" err="1"/>
              <a:t>avraham</a:t>
            </a:r>
            <a:r>
              <a:rPr lang="en-US" altLang="he-IL" b="1" dirty="0"/>
              <a:t>','</a:t>
            </a:r>
            <a:r>
              <a:rPr lang="en-US" altLang="he-IL" b="1" dirty="0" err="1"/>
              <a:t>cohen</a:t>
            </a:r>
            <a:r>
              <a:rPr lang="en-US" altLang="he-IL" b="1" dirty="0"/>
              <a:t>')</a:t>
            </a:r>
          </a:p>
          <a:p>
            <a:r>
              <a:rPr lang="en-US" altLang="he-IL" b="1" dirty="0"/>
              <a:t>&gt;&gt;&gt; person2 = Employee('yisaac','levi',1234)</a:t>
            </a:r>
          </a:p>
          <a:p>
            <a:r>
              <a:rPr lang="en-US" altLang="he-IL" b="1" dirty="0"/>
              <a:t>&gt;&gt;&gt; person1.toString()</a:t>
            </a:r>
          </a:p>
          <a:p>
            <a:r>
              <a:rPr lang="en-US" altLang="he-IL" b="1" dirty="0"/>
              <a:t>'</a:t>
            </a:r>
            <a:r>
              <a:rPr lang="en-US" altLang="he-IL" b="1" dirty="0" err="1"/>
              <a:t>avraham</a:t>
            </a:r>
            <a:r>
              <a:rPr lang="en-US" altLang="he-IL" b="1" dirty="0"/>
              <a:t> </a:t>
            </a:r>
            <a:r>
              <a:rPr lang="en-US" altLang="he-IL" b="1" dirty="0" err="1"/>
              <a:t>cohen</a:t>
            </a:r>
            <a:r>
              <a:rPr lang="en-US" altLang="he-IL" b="1" dirty="0"/>
              <a:t>'</a:t>
            </a:r>
          </a:p>
          <a:p>
            <a:r>
              <a:rPr lang="en-US" altLang="he-IL" b="1" dirty="0"/>
              <a:t>&gt;&gt;&gt; person2.toString()</a:t>
            </a:r>
          </a:p>
          <a:p>
            <a:r>
              <a:rPr lang="en-US" altLang="he-IL" b="1" dirty="0"/>
              <a:t>'</a:t>
            </a:r>
            <a:r>
              <a:rPr lang="en-US" altLang="he-IL" b="1" dirty="0" err="1"/>
              <a:t>yisaac</a:t>
            </a:r>
            <a:r>
              <a:rPr lang="en-US" altLang="he-IL" b="1" dirty="0"/>
              <a:t> </a:t>
            </a:r>
            <a:r>
              <a:rPr lang="en-US" altLang="he-IL" b="1" dirty="0" err="1"/>
              <a:t>levi</a:t>
            </a:r>
            <a:r>
              <a:rPr lang="en-US" altLang="he-IL" b="1" dirty="0"/>
              <a:t>, 1234'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01040" y="1790701"/>
            <a:ext cx="5986639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class Person:</a:t>
            </a:r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first, last):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self.firstname</a:t>
            </a:r>
            <a:r>
              <a:rPr lang="en-US" altLang="he-IL" b="1" dirty="0"/>
              <a:t> = first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self.lastname</a:t>
            </a:r>
            <a:r>
              <a:rPr lang="en-US" altLang="he-IL" b="1" dirty="0"/>
              <a:t> = last</a:t>
            </a:r>
          </a:p>
          <a:p>
            <a:endParaRPr lang="en-US" altLang="he-IL" b="1" dirty="0"/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</a:t>
            </a:r>
            <a:r>
              <a:rPr lang="en-US" altLang="he-IL" b="1" dirty="0" err="1"/>
              <a:t>toString</a:t>
            </a:r>
            <a:r>
              <a:rPr lang="en-US" altLang="he-IL" b="1" dirty="0"/>
              <a:t>(self):</a:t>
            </a:r>
          </a:p>
          <a:p>
            <a:r>
              <a:rPr lang="en-US" altLang="he-IL" b="1" dirty="0"/>
              <a:t>        return </a:t>
            </a:r>
            <a:r>
              <a:rPr lang="en-US" altLang="he-IL" b="1" dirty="0" err="1"/>
              <a:t>self.firstname</a:t>
            </a:r>
            <a:r>
              <a:rPr lang="en-US" altLang="he-IL" b="1" dirty="0"/>
              <a:t> + " " + </a:t>
            </a:r>
            <a:r>
              <a:rPr lang="en-US" altLang="he-IL" b="1" dirty="0" err="1"/>
              <a:t>self.lastname</a:t>
            </a:r>
            <a:endParaRPr lang="en-US" altLang="he-IL" b="1" dirty="0"/>
          </a:p>
          <a:p>
            <a:endParaRPr lang="en-US" altLang="he-IL" b="1" dirty="0"/>
          </a:p>
          <a:p>
            <a:r>
              <a:rPr lang="en-US" altLang="he-IL" b="1" dirty="0"/>
              <a:t>class Employee(Person):</a:t>
            </a:r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first, last, </a:t>
            </a:r>
            <a:r>
              <a:rPr lang="en-US" altLang="he-IL" b="1" dirty="0" err="1"/>
              <a:t>staffnum</a:t>
            </a:r>
            <a:r>
              <a:rPr lang="en-US" altLang="he-IL" b="1" dirty="0"/>
              <a:t>):</a:t>
            </a:r>
          </a:p>
          <a:p>
            <a:r>
              <a:rPr lang="en-US" altLang="he-IL" b="1" dirty="0"/>
              <a:t>        Person.__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first, last)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self.staffnumber</a:t>
            </a:r>
            <a:r>
              <a:rPr lang="en-US" altLang="he-IL" b="1" dirty="0"/>
              <a:t> = </a:t>
            </a:r>
            <a:r>
              <a:rPr lang="en-US" altLang="he-IL" b="1" dirty="0" err="1"/>
              <a:t>staffnum</a:t>
            </a:r>
            <a:endParaRPr lang="en-US" altLang="he-IL" b="1" dirty="0"/>
          </a:p>
          <a:p>
            <a:endParaRPr lang="en-US" altLang="he-IL" b="1" dirty="0"/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</a:t>
            </a:r>
            <a:r>
              <a:rPr lang="en-US" altLang="he-IL" b="1" dirty="0" err="1"/>
              <a:t>toString</a:t>
            </a:r>
            <a:r>
              <a:rPr lang="en-US" altLang="he-IL" b="1" dirty="0"/>
              <a:t>(self):</a:t>
            </a:r>
          </a:p>
          <a:p>
            <a:r>
              <a:rPr lang="en-US" altLang="he-IL" b="1" dirty="0"/>
              <a:t>        return </a:t>
            </a:r>
            <a:r>
              <a:rPr lang="en-US" altLang="he-IL" b="1" dirty="0" err="1"/>
              <a:t>Person.toString</a:t>
            </a:r>
            <a:r>
              <a:rPr lang="en-US" altLang="he-IL" b="1" dirty="0"/>
              <a:t>(self) + ", " +  </a:t>
            </a:r>
            <a:r>
              <a:rPr lang="en-US" altLang="he-IL" b="1" dirty="0" err="1"/>
              <a:t>str</a:t>
            </a:r>
            <a:r>
              <a:rPr lang="en-US" altLang="he-IL" b="1" dirty="0"/>
              <a:t>(</a:t>
            </a:r>
            <a:r>
              <a:rPr lang="en-US" altLang="he-IL" b="1" dirty="0" err="1"/>
              <a:t>self.staffnumber</a:t>
            </a:r>
            <a:r>
              <a:rPr lang="en-US" altLang="he-IL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7B89B-2B73-474B-B78B-1E50BC820052}"/>
              </a:ext>
            </a:extLst>
          </p:cNvPr>
          <p:cNvSpPr txBox="1"/>
          <p:nvPr/>
        </p:nvSpPr>
        <p:spPr>
          <a:xfrm>
            <a:off x="2805681" y="6299200"/>
            <a:ext cx="165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lomda.py</a:t>
            </a:r>
            <a:endParaRPr lang="he-IL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ABDA7B-2806-4269-8272-E537AE3D9109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Explicit Call to a Super-class Method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83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859" y="912421"/>
            <a:ext cx="5076645" cy="553627"/>
          </a:xfrm>
        </p:spPr>
        <p:txBody>
          <a:bodyPr>
            <a:normAutofit/>
          </a:bodyPr>
          <a:lstStyle/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Created</a:t>
            </a:r>
            <a:r>
              <a:rPr lang="en-US" altLang="he-IL" sz="2500" dirty="0"/>
              <a:t> as they are </a:t>
            </a:r>
            <a:r>
              <a:rPr lang="en-US" altLang="he-IL" sz="2500" b="1" i="1" dirty="0">
                <a:solidFill>
                  <a:srgbClr val="C00000"/>
                </a:solidFill>
              </a:rPr>
              <a:t>assigned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ED7D91-3013-4714-8789-AFE01EFA4E72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Instance Variables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9C8EA1-454C-4B9B-84D1-70321ED3C671}"/>
              </a:ext>
            </a:extLst>
          </p:cNvPr>
          <p:cNvSpPr txBox="1">
            <a:spLocks noChangeArrowheads="1"/>
          </p:cNvSpPr>
          <p:nvPr/>
        </p:nvSpPr>
        <p:spPr>
          <a:xfrm>
            <a:off x="454662" y="1550038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Classes as Objects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98543A-F139-46D3-ACE9-E65D7CF4922D}"/>
              </a:ext>
            </a:extLst>
          </p:cNvPr>
          <p:cNvSpPr txBox="1">
            <a:spLocks noChangeArrowheads="1"/>
          </p:cNvSpPr>
          <p:nvPr/>
        </p:nvSpPr>
        <p:spPr>
          <a:xfrm>
            <a:off x="827859" y="2096462"/>
            <a:ext cx="10515600" cy="187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Classes</a:t>
            </a:r>
            <a:r>
              <a:rPr lang="en-US" altLang="he-IL" sz="2500" dirty="0"/>
              <a:t> exist as </a:t>
            </a:r>
            <a:r>
              <a:rPr lang="en-US" altLang="he-IL" sz="2500" b="1" i="1" dirty="0">
                <a:solidFill>
                  <a:srgbClr val="C00000"/>
                </a:solidFill>
              </a:rPr>
              <a:t>objects</a:t>
            </a:r>
            <a:r>
              <a:rPr lang="en-US" altLang="he-IL" sz="2500" dirty="0"/>
              <a:t> and contain their </a:t>
            </a:r>
            <a:r>
              <a:rPr lang="en-US" altLang="he-IL" sz="2500" b="1" i="1" dirty="0">
                <a:solidFill>
                  <a:srgbClr val="C00000"/>
                </a:solidFill>
              </a:rPr>
              <a:t>own variables</a:t>
            </a:r>
            <a:r>
              <a:rPr lang="en-US" altLang="he-IL" sz="2500" dirty="0"/>
              <a:t>.</a:t>
            </a:r>
          </a:p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Name resolution </a:t>
            </a:r>
            <a:r>
              <a:rPr lang="en-US" altLang="he-IL" sz="2500" dirty="0"/>
              <a:t>starts looking in the </a:t>
            </a:r>
            <a:r>
              <a:rPr lang="en-US" altLang="he-IL" sz="2500" b="1" i="1" dirty="0">
                <a:solidFill>
                  <a:srgbClr val="C00000"/>
                </a:solidFill>
              </a:rPr>
              <a:t>instance</a:t>
            </a:r>
            <a:r>
              <a:rPr lang="en-US" altLang="he-IL" sz="2500" dirty="0"/>
              <a:t> of the class for a </a:t>
            </a:r>
            <a:r>
              <a:rPr lang="en-US" altLang="he-IL" sz="2500" b="1" i="1" dirty="0">
                <a:solidFill>
                  <a:srgbClr val="C00000"/>
                </a:solidFill>
              </a:rPr>
              <a:t>variable</a:t>
            </a:r>
            <a:r>
              <a:rPr lang="en-US" altLang="he-IL" sz="2500" dirty="0"/>
              <a:t>, then </a:t>
            </a:r>
            <a:r>
              <a:rPr lang="en-US" altLang="he-IL" sz="2500" b="1" i="1" dirty="0">
                <a:solidFill>
                  <a:srgbClr val="C00000"/>
                </a:solidFill>
              </a:rPr>
              <a:t>walks up </a:t>
            </a:r>
            <a:r>
              <a:rPr lang="en-US" altLang="he-IL" sz="2500" dirty="0"/>
              <a:t>the </a:t>
            </a:r>
            <a:r>
              <a:rPr lang="en-US" altLang="he-IL" sz="2500" b="1" i="1" dirty="0">
                <a:solidFill>
                  <a:srgbClr val="C00000"/>
                </a:solidFill>
              </a:rPr>
              <a:t>inheritance tree</a:t>
            </a:r>
            <a:r>
              <a:rPr lang="en-US" altLang="he-IL" sz="2500" dirty="0"/>
              <a:t>.</a:t>
            </a:r>
          </a:p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Variables</a:t>
            </a:r>
            <a:r>
              <a:rPr lang="en-US" altLang="he-IL" sz="2500" dirty="0"/>
              <a:t> </a:t>
            </a:r>
            <a:r>
              <a:rPr lang="en-US" altLang="he-IL" sz="2500" b="1" dirty="0">
                <a:solidFill>
                  <a:schemeClr val="accent6">
                    <a:lumMod val="75000"/>
                  </a:schemeClr>
                </a:solidFill>
              </a:rPr>
              <a:t>don’t exist </a:t>
            </a:r>
            <a:r>
              <a:rPr lang="en-US" altLang="he-IL" sz="2500" dirty="0"/>
              <a:t>in </a:t>
            </a:r>
            <a:r>
              <a:rPr lang="en-US" altLang="he-IL" sz="2500" b="1" i="1" dirty="0"/>
              <a:t>the instance </a:t>
            </a:r>
            <a:r>
              <a:rPr lang="en-US" altLang="he-IL" sz="2500" dirty="0"/>
              <a:t>until they </a:t>
            </a:r>
            <a:r>
              <a:rPr lang="en-US" altLang="he-IL" sz="2500" b="1" i="1" dirty="0"/>
              <a:t>are assigned </a:t>
            </a:r>
            <a:r>
              <a:rPr lang="en-US" altLang="he-IL" sz="2500" dirty="0"/>
              <a:t>there.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C763BC4-6DE3-449D-8689-1A1E3C9A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44" y="3844774"/>
            <a:ext cx="248557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&gt;&gt;&gt; class </a:t>
            </a:r>
            <a:r>
              <a:rPr lang="en-US" altLang="he-IL" b="1" dirty="0" err="1"/>
              <a:t>myclass</a:t>
            </a:r>
            <a:r>
              <a:rPr lang="en-US" altLang="he-IL" b="1" dirty="0"/>
              <a:t> :</a:t>
            </a:r>
          </a:p>
          <a:p>
            <a:r>
              <a:rPr lang="en-US" altLang="he-IL" b="1" dirty="0"/>
              <a:t>...     x = 10</a:t>
            </a:r>
          </a:p>
          <a:p>
            <a:r>
              <a:rPr lang="en-US" altLang="he-IL" b="1" dirty="0"/>
              <a:t>... </a:t>
            </a:r>
          </a:p>
          <a:p>
            <a:r>
              <a:rPr lang="en-US" altLang="he-IL" b="1" dirty="0"/>
              <a:t>&gt;&gt;&gt; a = </a:t>
            </a:r>
            <a:r>
              <a:rPr lang="en-US" altLang="he-IL" b="1" dirty="0" err="1"/>
              <a:t>myclass</a:t>
            </a:r>
            <a:r>
              <a:rPr lang="en-US" altLang="he-IL" b="1" dirty="0"/>
              <a:t>()</a:t>
            </a:r>
          </a:p>
          <a:p>
            <a:r>
              <a:rPr lang="en-US" altLang="he-IL" b="1" dirty="0"/>
              <a:t>&gt;&gt;&gt; b = </a:t>
            </a:r>
            <a:r>
              <a:rPr lang="en-US" altLang="he-IL" b="1" dirty="0" err="1"/>
              <a:t>myclass</a:t>
            </a:r>
            <a:r>
              <a:rPr lang="en-US" altLang="he-IL" b="1" dirty="0"/>
              <a:t>()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(10, 10, 10)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 = 15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(15, 10, 10)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B0C79ED-FC51-43B7-AFC0-474BF9321EE4}"/>
              </a:ext>
            </a:extLst>
          </p:cNvPr>
          <p:cNvSpPr txBox="1">
            <a:spLocks noChangeArrowheads="1"/>
          </p:cNvSpPr>
          <p:nvPr/>
        </p:nvSpPr>
        <p:spPr>
          <a:xfrm>
            <a:off x="5914845" y="889150"/>
            <a:ext cx="5076645" cy="59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Referenced</a:t>
            </a:r>
            <a:r>
              <a:rPr lang="en-US" altLang="he-IL" sz="2500" dirty="0"/>
              <a:t> as </a:t>
            </a:r>
            <a:r>
              <a:rPr lang="en-US" altLang="he-IL" sz="2500" b="1" i="1" dirty="0">
                <a:solidFill>
                  <a:srgbClr val="C00000"/>
                </a:solidFill>
              </a:rPr>
              <a:t>self.&lt;variable&gt;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5536BA6-D22C-4E6C-BEEC-8BEF6994F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385" y="3844774"/>
            <a:ext cx="2355701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&gt;&gt;&gt; </a:t>
            </a:r>
            <a:r>
              <a:rPr lang="en-US" altLang="he-IL" b="1" dirty="0" err="1"/>
              <a:t>myclass.x</a:t>
            </a:r>
            <a:r>
              <a:rPr lang="en-US" altLang="he-IL" b="1" dirty="0"/>
              <a:t> = 20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(15, 20, 20)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 =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(20, 20, 20)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myclass.x</a:t>
            </a:r>
            <a:r>
              <a:rPr lang="en-US" altLang="he-IL" b="1" dirty="0"/>
              <a:t> = 99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(20, 99, 99)</a:t>
            </a:r>
          </a:p>
          <a:p>
            <a:endParaRPr lang="en-US" altLang="he-IL" b="1" dirty="0"/>
          </a:p>
        </p:txBody>
      </p:sp>
    </p:spTree>
    <p:extLst>
      <p:ext uri="{BB962C8B-B14F-4D97-AF65-F5344CB8AC3E}">
        <p14:creationId xmlns:p14="http://schemas.microsoft.com/office/powerpoint/2010/main" val="3035492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דוגמאות תכנותיות עם מחלקות</a:t>
            </a:r>
            <a:br>
              <a:rPr lang="he-IL" dirty="0"/>
            </a:br>
            <a:r>
              <a:rPr lang="he-IL" dirty="0" err="1"/>
              <a:t>בפייתון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6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904352"/>
            <a:ext cx="10515600" cy="5272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>
                <a:solidFill>
                  <a:srgbClr val="CC9900"/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LineOfSymbols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CC9900"/>
                </a:solidFill>
              </a:rPr>
              <a:t>def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</a:t>
            </a:r>
            <a:r>
              <a:rPr lang="en-US" dirty="0"/>
              <a:t>(self, </a:t>
            </a:r>
            <a:r>
              <a:rPr lang="en-US" dirty="0" err="1"/>
              <a:t>ln</a:t>
            </a:r>
            <a:r>
              <a:rPr lang="en-US" dirty="0"/>
              <a:t>, </a:t>
            </a:r>
            <a:r>
              <a:rPr lang="en-US" dirty="0" err="1"/>
              <a:t>symb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self.len</a:t>
            </a:r>
            <a:r>
              <a:rPr lang="en-US" dirty="0"/>
              <a:t> = </a:t>
            </a:r>
            <a:r>
              <a:rPr lang="en-US" dirty="0" err="1"/>
              <a:t>ln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self.symb</a:t>
            </a:r>
            <a:r>
              <a:rPr lang="en-US" dirty="0"/>
              <a:t> = </a:t>
            </a:r>
            <a:r>
              <a:rPr lang="en-US" dirty="0" err="1"/>
              <a:t>symb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CC9900"/>
                </a:solidFill>
              </a:rPr>
              <a:t>def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printIt</a:t>
            </a:r>
            <a:r>
              <a:rPr lang="en-US" dirty="0"/>
              <a:t>(self):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self.returnStr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CC9900"/>
                </a:solidFill>
              </a:rPr>
              <a:t>def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eturnStr</a:t>
            </a:r>
            <a:r>
              <a:rPr lang="en-US" dirty="0"/>
              <a:t>(self):</a:t>
            </a:r>
          </a:p>
          <a:p>
            <a:pPr marL="0" indent="0" algn="l" rtl="0">
              <a:buNone/>
            </a:pPr>
            <a:r>
              <a:rPr lang="en-US" dirty="0"/>
              <a:t>        return </a:t>
            </a:r>
            <a:r>
              <a:rPr lang="en-US" dirty="0" err="1"/>
              <a:t>self.symb</a:t>
            </a:r>
            <a:r>
              <a:rPr lang="en-US" dirty="0"/>
              <a:t> * </a:t>
            </a:r>
            <a:r>
              <a:rPr lang="en-US" dirty="0" err="1"/>
              <a:t>self.len</a:t>
            </a:r>
            <a:endParaRPr lang="en-US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019654"/>
              </p:ext>
            </p:extLst>
          </p:nvPr>
        </p:nvGraphicFramePr>
        <p:xfrm>
          <a:off x="7228392" y="1381203"/>
          <a:ext cx="4081865" cy="431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Picture" r:id="rId3" imgW="2030144" imgH="2170364" progId="PhotoDraw.Document.2">
                  <p:embed/>
                </p:oleObj>
              </mc:Choice>
              <mc:Fallback>
                <p:oleObj name="Picture" r:id="rId3" imgW="2030144" imgH="2170364" progId="PhotoDraw.Document.2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8392" y="1381203"/>
                        <a:ext cx="4081865" cy="431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4503A48-BA3E-46F5-B383-AC4B3AB42412}"/>
              </a:ext>
            </a:extLst>
          </p:cNvPr>
          <p:cNvSpPr txBox="1">
            <a:spLocks noChangeArrowheads="1"/>
          </p:cNvSpPr>
          <p:nvPr/>
        </p:nvSpPr>
        <p:spPr>
          <a:xfrm>
            <a:off x="454116" y="127410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3600" dirty="0">
                <a:latin typeface="Comic Sans MS" panose="030F0702030302020204" pitchFamily="66" charset="0"/>
              </a:rPr>
              <a:t>דוגמה של מחלקה ב-</a:t>
            </a:r>
            <a:r>
              <a:rPr lang="en-US" altLang="he-IL" sz="3600" dirty="0">
                <a:latin typeface="Comic Sans MS" panose="030F0702030302020204" pitchFamily="66" charset="0"/>
              </a:rPr>
              <a:t>Python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56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252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לשימוש במילון כשדה בתוך מופע של מחלקה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15395"/>
            <a:ext cx="10515600" cy="5842605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sz="3400" dirty="0"/>
              <a:t>class Graph:</a:t>
            </a:r>
          </a:p>
          <a:p>
            <a:pPr marL="0" indent="0" algn="l" rtl="0">
              <a:buNone/>
            </a:pPr>
            <a:r>
              <a:rPr lang="en-US" sz="3400" dirty="0"/>
              <a:t>    </a:t>
            </a:r>
            <a:r>
              <a:rPr lang="en-US" sz="3400" dirty="0" err="1"/>
              <a:t>def</a:t>
            </a:r>
            <a:r>
              <a:rPr lang="en-US" sz="3400" dirty="0"/>
              <a:t> __</a:t>
            </a:r>
            <a:r>
              <a:rPr lang="en-US" sz="3400" dirty="0" err="1"/>
              <a:t>init</a:t>
            </a:r>
            <a:r>
              <a:rPr lang="en-US" sz="3400" dirty="0"/>
              <a:t>__(</a:t>
            </a:r>
            <a:r>
              <a:rPr lang="en-US" sz="3400" dirty="0" err="1"/>
              <a:t>self,V,E</a:t>
            </a:r>
            <a:r>
              <a:rPr lang="en-US" sz="3400" dirty="0"/>
              <a:t>):</a:t>
            </a:r>
          </a:p>
          <a:p>
            <a:pPr marL="0" indent="0" algn="l" rtl="0">
              <a:buNone/>
            </a:pPr>
            <a:r>
              <a:rPr lang="en-US" sz="3400" dirty="0"/>
              <a:t>        </a:t>
            </a:r>
            <a:r>
              <a:rPr lang="en-US" sz="3400" dirty="0" err="1"/>
              <a:t>self.V</a:t>
            </a:r>
            <a:r>
              <a:rPr lang="en-US" sz="3400" dirty="0"/>
              <a:t>=V</a:t>
            </a:r>
          </a:p>
          <a:p>
            <a:pPr marL="0" indent="0" algn="l" rtl="0">
              <a:buNone/>
            </a:pPr>
            <a:r>
              <a:rPr lang="en-US" sz="3400" dirty="0"/>
              <a:t>        </a:t>
            </a:r>
            <a:r>
              <a:rPr lang="en-US" sz="3400" dirty="0" err="1"/>
              <a:t>self.VertexList</a:t>
            </a:r>
            <a:r>
              <a:rPr lang="en-US" sz="3400" dirty="0"/>
              <a:t>={}</a:t>
            </a:r>
          </a:p>
          <a:p>
            <a:pPr marL="0" indent="0" algn="l" rtl="0">
              <a:buNone/>
            </a:pPr>
            <a:r>
              <a:rPr lang="en-US" sz="3400" dirty="0"/>
              <a:t>        for vertex in V:</a:t>
            </a:r>
          </a:p>
          <a:p>
            <a:pPr marL="0" indent="0" algn="l" rtl="0">
              <a:buNone/>
            </a:pPr>
            <a:r>
              <a:rPr lang="en-US" sz="3400" dirty="0"/>
              <a:t>           </a:t>
            </a:r>
            <a:r>
              <a:rPr lang="en-US" sz="3400" dirty="0" err="1"/>
              <a:t>self.VertexList</a:t>
            </a:r>
            <a:r>
              <a:rPr lang="en-US" sz="3400" dirty="0"/>
              <a:t>[vertex]=[]</a:t>
            </a:r>
          </a:p>
          <a:p>
            <a:pPr marL="0" indent="0" algn="l" rtl="0">
              <a:buNone/>
            </a:pPr>
            <a:r>
              <a:rPr lang="en-US" sz="3400" dirty="0"/>
              <a:t>        for edge in E:</a:t>
            </a:r>
          </a:p>
          <a:p>
            <a:pPr marL="0" indent="0" algn="l" rtl="0">
              <a:buNone/>
            </a:pPr>
            <a:r>
              <a:rPr lang="en-US" sz="3400" dirty="0"/>
              <a:t>           </a:t>
            </a:r>
            <a:r>
              <a:rPr lang="en-US" sz="3400" dirty="0" err="1"/>
              <a:t>self.VertexList</a:t>
            </a:r>
            <a:r>
              <a:rPr lang="en-US" sz="3400" dirty="0"/>
              <a:t>[edge[0]].append([edge[1]])</a:t>
            </a:r>
          </a:p>
          <a:p>
            <a:pPr marL="0" indent="0" algn="l" rtl="0">
              <a:buNone/>
            </a:pPr>
            <a:endParaRPr lang="en-US" sz="3400" dirty="0"/>
          </a:p>
          <a:p>
            <a:pPr marL="0" indent="0" algn="l" rtl="0">
              <a:buNone/>
            </a:pPr>
            <a:r>
              <a:rPr lang="en-US" sz="3400" dirty="0"/>
              <a:t>    </a:t>
            </a:r>
            <a:r>
              <a:rPr lang="en-US" sz="3400" dirty="0" err="1"/>
              <a:t>def</a:t>
            </a:r>
            <a:r>
              <a:rPr lang="en-US" sz="3400" dirty="0"/>
              <a:t> </a:t>
            </a:r>
            <a:r>
              <a:rPr lang="en-US" sz="3400" dirty="0" err="1"/>
              <a:t>printGraph</a:t>
            </a:r>
            <a:r>
              <a:rPr lang="en-US" sz="3400" dirty="0"/>
              <a:t>(self):</a:t>
            </a:r>
          </a:p>
          <a:p>
            <a:pPr marL="0" indent="0" algn="l" rtl="0">
              <a:buNone/>
            </a:pPr>
            <a:r>
              <a:rPr lang="en-US" sz="3400" dirty="0"/>
              <a:t>        for </a:t>
            </a:r>
            <a:r>
              <a:rPr lang="en-US" sz="3400" dirty="0" err="1"/>
              <a:t>i</a:t>
            </a:r>
            <a:r>
              <a:rPr lang="en-US" sz="3400" dirty="0"/>
              <a:t> in </a:t>
            </a:r>
            <a:r>
              <a:rPr lang="en-US" sz="3400" dirty="0" err="1"/>
              <a:t>self.V</a:t>
            </a:r>
            <a:r>
              <a:rPr lang="en-US" sz="3400" dirty="0"/>
              <a:t>:</a:t>
            </a:r>
          </a:p>
          <a:p>
            <a:pPr marL="0" indent="0" algn="l" rtl="0">
              <a:buNone/>
            </a:pPr>
            <a:r>
              <a:rPr lang="en-US" sz="3400" dirty="0"/>
              <a:t>           </a:t>
            </a:r>
            <a:r>
              <a:rPr lang="en-US" sz="3400" dirty="0" err="1"/>
              <a:t>str</a:t>
            </a:r>
            <a:r>
              <a:rPr lang="en-US" sz="3400" dirty="0"/>
              <a:t>=</a:t>
            </a:r>
            <a:r>
              <a:rPr lang="en-US" sz="3400" dirty="0" err="1"/>
              <a:t>i</a:t>
            </a:r>
            <a:r>
              <a:rPr lang="en-US" sz="3400" dirty="0"/>
              <a:t> + ': '</a:t>
            </a:r>
          </a:p>
          <a:p>
            <a:pPr marL="0" indent="0" algn="l" rtl="0">
              <a:buNone/>
            </a:pPr>
            <a:r>
              <a:rPr lang="en-US" sz="3400" dirty="0"/>
              <a:t>           for edge in </a:t>
            </a:r>
            <a:r>
              <a:rPr lang="en-US" sz="3400" dirty="0" err="1"/>
              <a:t>self.VertexList</a:t>
            </a:r>
            <a:r>
              <a:rPr lang="en-US" sz="3400" dirty="0"/>
              <a:t>[</a:t>
            </a:r>
            <a:r>
              <a:rPr lang="en-US" sz="3400" dirty="0" err="1"/>
              <a:t>i</a:t>
            </a:r>
            <a:r>
              <a:rPr lang="en-US" sz="3400" dirty="0"/>
              <a:t>]:</a:t>
            </a:r>
          </a:p>
          <a:p>
            <a:pPr marL="0" indent="0" algn="l" rtl="0">
              <a:buNone/>
            </a:pPr>
            <a:r>
              <a:rPr lang="en-US" sz="3400" dirty="0"/>
              <a:t>               </a:t>
            </a:r>
            <a:r>
              <a:rPr lang="en-US" sz="3400" dirty="0" err="1"/>
              <a:t>str</a:t>
            </a:r>
            <a:r>
              <a:rPr lang="en-US" sz="3400" dirty="0"/>
              <a:t> = </a:t>
            </a:r>
            <a:r>
              <a:rPr lang="en-US" sz="3400" dirty="0" err="1"/>
              <a:t>str</a:t>
            </a:r>
            <a:r>
              <a:rPr lang="en-US" sz="3400" dirty="0"/>
              <a:t> + '({},{})'.format(</a:t>
            </a:r>
            <a:r>
              <a:rPr lang="en-US" sz="3400" dirty="0" err="1"/>
              <a:t>i,edge</a:t>
            </a:r>
            <a:r>
              <a:rPr lang="en-US" sz="3400" dirty="0"/>
              <a:t>[0])</a:t>
            </a:r>
          </a:p>
          <a:p>
            <a:pPr marL="0" indent="0" algn="l" rtl="0">
              <a:buNone/>
            </a:pPr>
            <a:r>
              <a:rPr lang="en-US" sz="3400" dirty="0"/>
              <a:t>           print(</a:t>
            </a:r>
            <a:r>
              <a:rPr lang="en-US" sz="3400" dirty="0" err="1"/>
              <a:t>str</a:t>
            </a:r>
            <a:r>
              <a:rPr lang="en-US" sz="3400" dirty="0"/>
              <a:t>)</a:t>
            </a:r>
          </a:p>
          <a:p>
            <a:pPr marL="0" indent="0" algn="l" rtl="0">
              <a:buNone/>
            </a:pPr>
            <a:r>
              <a:rPr lang="en-US" sz="3400" dirty="0"/>
              <a:t>        </a:t>
            </a:r>
          </a:p>
          <a:p>
            <a:pPr marL="0" indent="0" algn="l" rtl="0">
              <a:buNone/>
            </a:pPr>
            <a:endParaRPr lang="en-US" sz="3400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1116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6600" y="163768"/>
            <a:ext cx="10515600" cy="48621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דוגמא: </a:t>
            </a:r>
            <a:r>
              <a:rPr lang="en-US" dirty="0"/>
              <a:t>DFS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-105103" y="1095813"/>
            <a:ext cx="4909293" cy="33547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DFS(self):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self.VertexDict</a:t>
            </a:r>
            <a:r>
              <a:rPr lang="en-US" sz="2000" dirty="0"/>
              <a:t>={}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self.timer</a:t>
            </a:r>
            <a:r>
              <a:rPr lang="en-US" sz="2000" dirty="0"/>
              <a:t>=0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returnedVal</a:t>
            </a:r>
            <a:r>
              <a:rPr lang="en-US" sz="2000" dirty="0"/>
              <a:t> = False</a:t>
            </a:r>
          </a:p>
          <a:p>
            <a:r>
              <a:rPr lang="en-US" sz="2000" dirty="0"/>
              <a:t>        for u in </a:t>
            </a:r>
            <a:r>
              <a:rPr lang="en-US" sz="2000" dirty="0" err="1"/>
              <a:t>self.V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if (not (u in </a:t>
            </a:r>
            <a:r>
              <a:rPr lang="en-US" sz="2000" dirty="0" err="1"/>
              <a:t>self.VertexDict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self.timer</a:t>
            </a:r>
            <a:r>
              <a:rPr lang="en-US" sz="2000" dirty="0"/>
              <a:t> = </a:t>
            </a:r>
            <a:r>
              <a:rPr lang="en-US" sz="2000" dirty="0" err="1"/>
              <a:t>self.timer</a:t>
            </a:r>
            <a:r>
              <a:rPr lang="en-US" sz="2000" dirty="0"/>
              <a:t> + 1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self.VertexDict</a:t>
            </a:r>
            <a:r>
              <a:rPr lang="en-US" sz="2000" dirty="0"/>
              <a:t>[u]=('',</a:t>
            </a:r>
            <a:r>
              <a:rPr lang="en-US" sz="2000" dirty="0" err="1"/>
              <a:t>self.timer</a:t>
            </a:r>
            <a:r>
              <a:rPr lang="en-US" sz="2000" dirty="0"/>
              <a:t>, 'gray')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self.DFSrec</a:t>
            </a:r>
            <a:r>
              <a:rPr lang="en-US" sz="2000" dirty="0"/>
              <a:t>(u)</a:t>
            </a:r>
          </a:p>
          <a:p>
            <a:endParaRPr lang="en-US" sz="1400" dirty="0"/>
          </a:p>
        </p:txBody>
      </p:sp>
      <p:sp>
        <p:nvSpPr>
          <p:cNvPr id="6" name="מלבן 5"/>
          <p:cNvSpPr/>
          <p:nvPr/>
        </p:nvSpPr>
        <p:spPr>
          <a:xfrm>
            <a:off x="4804190" y="1095813"/>
            <a:ext cx="72919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DFSrec</a:t>
            </a:r>
            <a:r>
              <a:rPr lang="en-US" dirty="0"/>
              <a:t>(</a:t>
            </a:r>
            <a:r>
              <a:rPr lang="en-US" dirty="0" err="1"/>
              <a:t>self,u</a:t>
            </a:r>
            <a:r>
              <a:rPr lang="en-US" dirty="0"/>
              <a:t>):</a:t>
            </a:r>
          </a:p>
          <a:p>
            <a:r>
              <a:rPr lang="en-US" dirty="0"/>
              <a:t>       for v in </a:t>
            </a:r>
            <a:r>
              <a:rPr lang="en-US" dirty="0" err="1"/>
              <a:t>self.VertexList</a:t>
            </a:r>
            <a:r>
              <a:rPr lang="en-US" dirty="0"/>
              <a:t>[u]:</a:t>
            </a:r>
          </a:p>
          <a:p>
            <a:r>
              <a:rPr lang="en-US" dirty="0"/>
              <a:t>            if not(v in </a:t>
            </a:r>
            <a:r>
              <a:rPr lang="en-US" dirty="0" err="1"/>
              <a:t>self.VertexDict</a:t>
            </a:r>
            <a:r>
              <a:rPr lang="en-US" dirty="0"/>
              <a:t>):</a:t>
            </a:r>
          </a:p>
          <a:p>
            <a:r>
              <a:rPr lang="en-US" dirty="0"/>
              <a:t>               print ('Edge ({},{}) is a Tree-</a:t>
            </a:r>
            <a:r>
              <a:rPr lang="en-US" dirty="0" err="1"/>
              <a:t>edge'.format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))</a:t>
            </a:r>
          </a:p>
          <a:p>
            <a:r>
              <a:rPr lang="en-US" dirty="0"/>
              <a:t>               </a:t>
            </a:r>
            <a:r>
              <a:rPr lang="en-US" dirty="0" err="1"/>
              <a:t>self.timer</a:t>
            </a:r>
            <a:r>
              <a:rPr lang="en-US" dirty="0"/>
              <a:t> = </a:t>
            </a:r>
            <a:r>
              <a:rPr lang="en-US" dirty="0" err="1"/>
              <a:t>self.timer</a:t>
            </a:r>
            <a:r>
              <a:rPr lang="en-US" dirty="0"/>
              <a:t> + 1</a:t>
            </a:r>
          </a:p>
          <a:p>
            <a:r>
              <a:rPr lang="en-US" dirty="0"/>
              <a:t>               </a:t>
            </a:r>
            <a:r>
              <a:rPr lang="en-US" dirty="0" err="1"/>
              <a:t>self.VertexDict</a:t>
            </a:r>
            <a:r>
              <a:rPr lang="en-US" dirty="0"/>
              <a:t>[v]=(u, </a:t>
            </a:r>
            <a:r>
              <a:rPr lang="en-US" dirty="0" err="1"/>
              <a:t>self.timer</a:t>
            </a:r>
            <a:r>
              <a:rPr lang="en-US" dirty="0"/>
              <a:t>, 'gray')</a:t>
            </a:r>
          </a:p>
          <a:p>
            <a:r>
              <a:rPr lang="en-US" dirty="0"/>
              <a:t>               </a:t>
            </a:r>
            <a:r>
              <a:rPr lang="en-US" dirty="0" err="1"/>
              <a:t>self.DFSrec</a:t>
            </a:r>
            <a:r>
              <a:rPr lang="en-US" dirty="0"/>
              <a:t>(v)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if (</a:t>
            </a:r>
            <a:r>
              <a:rPr lang="en-US" dirty="0" err="1"/>
              <a:t>self.VertexDict</a:t>
            </a:r>
            <a:r>
              <a:rPr lang="en-US" dirty="0"/>
              <a:t>[v][2] == 'gray'):</a:t>
            </a:r>
          </a:p>
          <a:p>
            <a:r>
              <a:rPr lang="en-US" dirty="0"/>
              <a:t>                   print ('A circle found. Edge ({},{}) is a </a:t>
            </a:r>
            <a:r>
              <a:rPr lang="en-US" dirty="0" err="1"/>
              <a:t>backword</a:t>
            </a:r>
            <a:r>
              <a:rPr lang="en-US" dirty="0"/>
              <a:t> </a:t>
            </a:r>
            <a:r>
              <a:rPr lang="en-US" dirty="0" err="1"/>
              <a:t>edge'.format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))</a:t>
            </a:r>
          </a:p>
          <a:p>
            <a:r>
              <a:rPr lang="en-US" dirty="0"/>
              <a:t>                else:</a:t>
            </a:r>
          </a:p>
          <a:p>
            <a:r>
              <a:rPr lang="en-US" dirty="0"/>
              <a:t>                    if (</a:t>
            </a:r>
            <a:r>
              <a:rPr lang="en-US" dirty="0" err="1"/>
              <a:t>self.VertexDict</a:t>
            </a:r>
            <a:r>
              <a:rPr lang="en-US" dirty="0"/>
              <a:t>[u][1] &lt; </a:t>
            </a:r>
            <a:r>
              <a:rPr lang="en-US" dirty="0" err="1"/>
              <a:t>self.VertexDict</a:t>
            </a:r>
            <a:r>
              <a:rPr lang="en-US" dirty="0"/>
              <a:t>[v][1]):</a:t>
            </a:r>
          </a:p>
          <a:p>
            <a:r>
              <a:rPr lang="en-US" dirty="0"/>
              <a:t>                       print ('Edge ({},{}) is a forward </a:t>
            </a:r>
            <a:r>
              <a:rPr lang="en-US" dirty="0" err="1"/>
              <a:t>edge'.format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))</a:t>
            </a:r>
          </a:p>
          <a:p>
            <a:r>
              <a:rPr lang="en-US" dirty="0"/>
              <a:t>                    else:</a:t>
            </a:r>
          </a:p>
          <a:p>
            <a:r>
              <a:rPr lang="en-US" dirty="0"/>
              <a:t>                       print ('Edge ({},{}) is a cross </a:t>
            </a:r>
            <a:r>
              <a:rPr lang="en-US" dirty="0" err="1"/>
              <a:t>edge'.format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))</a:t>
            </a:r>
          </a:p>
          <a:p>
            <a:r>
              <a:rPr lang="en-US" dirty="0"/>
              <a:t>       </a:t>
            </a:r>
            <a:r>
              <a:rPr lang="en-US" dirty="0" err="1"/>
              <a:t>self.timer</a:t>
            </a:r>
            <a:r>
              <a:rPr lang="en-US" dirty="0"/>
              <a:t> = </a:t>
            </a:r>
            <a:r>
              <a:rPr lang="en-US" dirty="0" err="1"/>
              <a:t>self.timer</a:t>
            </a:r>
            <a:r>
              <a:rPr lang="en-US" dirty="0"/>
              <a:t> + 1</a:t>
            </a:r>
          </a:p>
          <a:p>
            <a:r>
              <a:rPr lang="en-US" dirty="0"/>
              <a:t>       </a:t>
            </a:r>
            <a:r>
              <a:rPr lang="en-US" dirty="0" err="1"/>
              <a:t>parentOfU</a:t>
            </a:r>
            <a:r>
              <a:rPr lang="en-US" dirty="0"/>
              <a:t>=</a:t>
            </a:r>
            <a:r>
              <a:rPr lang="en-US" dirty="0" err="1"/>
              <a:t>self.VertexDict</a:t>
            </a:r>
            <a:r>
              <a:rPr lang="en-US" dirty="0"/>
              <a:t>[u][0]</a:t>
            </a:r>
          </a:p>
          <a:p>
            <a:r>
              <a:rPr lang="en-US" dirty="0"/>
              <a:t>       </a:t>
            </a:r>
            <a:r>
              <a:rPr lang="en-US" dirty="0" err="1"/>
              <a:t>self.VertexDict</a:t>
            </a:r>
            <a:r>
              <a:rPr lang="en-US" dirty="0"/>
              <a:t>[u]=(</a:t>
            </a:r>
            <a:r>
              <a:rPr lang="en-US" dirty="0" err="1"/>
              <a:t>parentOfU,self.timer</a:t>
            </a:r>
            <a:r>
              <a:rPr lang="en-US" dirty="0"/>
              <a:t>, 'black')</a:t>
            </a:r>
          </a:p>
          <a:p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349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&gt;&gt;&gt; import graph1</a:t>
            </a:r>
          </a:p>
          <a:p>
            <a:pPr marL="0" indent="0" algn="l" rtl="0">
              <a:buNone/>
            </a:pPr>
            <a:r>
              <a:rPr lang="en-US" dirty="0"/>
              <a:t>&gt;&gt;&gt; g=graph1.Graph(['</a:t>
            </a:r>
            <a:r>
              <a:rPr lang="en-US" dirty="0" err="1"/>
              <a:t>a','b','c','d</a:t>
            </a:r>
            <a:r>
              <a:rPr lang="en-US" dirty="0"/>
              <a:t>'],[('</a:t>
            </a:r>
            <a:r>
              <a:rPr lang="en-US" dirty="0" err="1"/>
              <a:t>a','b</a:t>
            </a:r>
            <a:r>
              <a:rPr lang="en-US" dirty="0"/>
              <a:t>'),('</a:t>
            </a:r>
            <a:r>
              <a:rPr lang="en-US" dirty="0" err="1"/>
              <a:t>b','c</a:t>
            </a:r>
            <a:r>
              <a:rPr lang="en-US" dirty="0"/>
              <a:t>'),('</a:t>
            </a:r>
            <a:r>
              <a:rPr lang="en-US" dirty="0" err="1"/>
              <a:t>c','a</a:t>
            </a:r>
            <a:r>
              <a:rPr lang="en-US" dirty="0"/>
              <a:t>'),('</a:t>
            </a:r>
            <a:r>
              <a:rPr lang="en-US" dirty="0" err="1"/>
              <a:t>c','d</a:t>
            </a:r>
            <a:r>
              <a:rPr lang="en-US" dirty="0"/>
              <a:t>')])</a:t>
            </a:r>
          </a:p>
          <a:p>
            <a:pPr marL="0" indent="0" algn="l" rtl="0">
              <a:buNone/>
            </a:pPr>
            <a:r>
              <a:rPr lang="en-US" dirty="0"/>
              <a:t>&gt;&gt;&gt; </a:t>
            </a:r>
            <a:r>
              <a:rPr lang="en-US" dirty="0" err="1"/>
              <a:t>g.DFS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66FF"/>
                </a:solidFill>
              </a:rPr>
              <a:t>Edge (</a:t>
            </a:r>
            <a:r>
              <a:rPr lang="en-US" dirty="0" err="1">
                <a:solidFill>
                  <a:srgbClr val="0066FF"/>
                </a:solidFill>
              </a:rPr>
              <a:t>a,b</a:t>
            </a:r>
            <a:r>
              <a:rPr lang="en-US" dirty="0">
                <a:solidFill>
                  <a:srgbClr val="0066FF"/>
                </a:solidFill>
              </a:rPr>
              <a:t>) is a Tree-edge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66FF"/>
                </a:solidFill>
              </a:rPr>
              <a:t>Edge (</a:t>
            </a:r>
            <a:r>
              <a:rPr lang="en-US" dirty="0" err="1">
                <a:solidFill>
                  <a:srgbClr val="0066FF"/>
                </a:solidFill>
              </a:rPr>
              <a:t>b,c</a:t>
            </a:r>
            <a:r>
              <a:rPr lang="en-US" dirty="0">
                <a:solidFill>
                  <a:srgbClr val="0066FF"/>
                </a:solidFill>
              </a:rPr>
              <a:t>) is a Tree-edge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66FF"/>
                </a:solidFill>
              </a:rPr>
              <a:t>A circle found. Edge (</a:t>
            </a:r>
            <a:r>
              <a:rPr lang="en-US" dirty="0" err="1">
                <a:solidFill>
                  <a:srgbClr val="0066FF"/>
                </a:solidFill>
              </a:rPr>
              <a:t>c,a</a:t>
            </a:r>
            <a:r>
              <a:rPr lang="en-US" dirty="0">
                <a:solidFill>
                  <a:srgbClr val="0066FF"/>
                </a:solidFill>
              </a:rPr>
              <a:t>) is a </a:t>
            </a:r>
            <a:r>
              <a:rPr lang="en-US" dirty="0" err="1">
                <a:solidFill>
                  <a:srgbClr val="0066FF"/>
                </a:solidFill>
              </a:rPr>
              <a:t>backword</a:t>
            </a:r>
            <a:r>
              <a:rPr lang="en-US" dirty="0">
                <a:solidFill>
                  <a:srgbClr val="0066FF"/>
                </a:solidFill>
              </a:rPr>
              <a:t> edge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66FF"/>
                </a:solidFill>
              </a:rPr>
              <a:t>Edge (</a:t>
            </a:r>
            <a:r>
              <a:rPr lang="en-US" dirty="0" err="1">
                <a:solidFill>
                  <a:srgbClr val="0066FF"/>
                </a:solidFill>
              </a:rPr>
              <a:t>c,d</a:t>
            </a:r>
            <a:r>
              <a:rPr lang="en-US" dirty="0">
                <a:solidFill>
                  <a:srgbClr val="0066FF"/>
                </a:solidFill>
              </a:rPr>
              <a:t>) is a Tree-edge</a:t>
            </a:r>
          </a:p>
          <a:p>
            <a:pPr marL="0" indent="0" algn="l" rtl="0">
              <a:buNone/>
            </a:pPr>
            <a:r>
              <a:rPr lang="en-US" dirty="0"/>
              <a:t>&gt;&gt;&gt; 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C2F1A88-43F5-448C-802D-3563C37B111F}"/>
              </a:ext>
            </a:extLst>
          </p:cNvPr>
          <p:cNvSpPr txBox="1">
            <a:spLocks/>
          </p:cNvSpPr>
          <p:nvPr/>
        </p:nvSpPr>
        <p:spPr>
          <a:xfrm>
            <a:off x="838200" y="194824"/>
            <a:ext cx="10515600" cy="486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דוגמת הרצה</a:t>
            </a:r>
          </a:p>
        </p:txBody>
      </p:sp>
    </p:spTree>
    <p:extLst>
      <p:ext uri="{BB962C8B-B14F-4D97-AF65-F5344CB8AC3E}">
        <p14:creationId xmlns:p14="http://schemas.microsoft.com/office/powerpoint/2010/main" val="410815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6600" y="249011"/>
            <a:ext cx="10515600" cy="433161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דוגמא: איתור מעגלים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112188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DFSCircle</a:t>
            </a:r>
            <a:r>
              <a:rPr lang="en-US" dirty="0"/>
              <a:t>(self):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={}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returnedVal</a:t>
            </a:r>
            <a:r>
              <a:rPr lang="en-US" dirty="0"/>
              <a:t> = False</a:t>
            </a:r>
          </a:p>
          <a:p>
            <a:pPr marL="0" indent="0" algn="l" rtl="0">
              <a:buNone/>
            </a:pPr>
            <a:r>
              <a:rPr lang="en-US" dirty="0"/>
              <a:t>        for u in </a:t>
            </a:r>
            <a:r>
              <a:rPr lang="en-US" dirty="0" err="1"/>
              <a:t>self.V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        if (not (u in </a:t>
            </a:r>
            <a:r>
              <a:rPr lang="en-US" dirty="0" err="1"/>
              <a:t>self.Color</a:t>
            </a:r>
            <a:r>
              <a:rPr lang="en-US" dirty="0"/>
              <a:t>)):</a:t>
            </a:r>
          </a:p>
          <a:p>
            <a:pPr marL="0" indent="0" algn="l" rtl="0">
              <a:buNone/>
            </a:pPr>
            <a:r>
              <a:rPr lang="en-US" dirty="0"/>
              <a:t>               </a:t>
            </a:r>
            <a:r>
              <a:rPr lang="en-US" dirty="0" err="1"/>
              <a:t>self.Color</a:t>
            </a:r>
            <a:r>
              <a:rPr lang="en-US" dirty="0"/>
              <a:t>[u]='gray'</a:t>
            </a:r>
          </a:p>
          <a:p>
            <a:pPr marL="0" indent="0" algn="l" rtl="0">
              <a:buNone/>
            </a:pPr>
            <a:r>
              <a:rPr lang="en-US" dirty="0"/>
              <a:t>               if (</a:t>
            </a:r>
            <a:r>
              <a:rPr lang="en-US" dirty="0" err="1"/>
              <a:t>self.DFSrec</a:t>
            </a:r>
            <a:r>
              <a:rPr lang="en-US" dirty="0"/>
              <a:t>(u)):</a:t>
            </a:r>
          </a:p>
          <a:p>
            <a:pPr marL="0" indent="0" algn="l" rtl="0">
              <a:buNone/>
            </a:pPr>
            <a:r>
              <a:rPr lang="en-US" dirty="0"/>
              <a:t>                   </a:t>
            </a:r>
            <a:r>
              <a:rPr lang="en-US" dirty="0" err="1"/>
              <a:t>returnedVal</a:t>
            </a:r>
            <a:r>
              <a:rPr lang="en-US" dirty="0"/>
              <a:t> = True</a:t>
            </a:r>
          </a:p>
          <a:p>
            <a:pPr marL="0" indent="0" algn="l" rtl="0">
              <a:buNone/>
            </a:pPr>
            <a:r>
              <a:rPr lang="en-US" dirty="0"/>
              <a:t>        return </a:t>
            </a:r>
            <a:r>
              <a:rPr lang="en-US" dirty="0" err="1"/>
              <a:t>returnedVal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5675453" y="2010207"/>
            <a:ext cx="61885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DFSrec</a:t>
            </a:r>
            <a:r>
              <a:rPr lang="en-US" sz="2000" dirty="0"/>
              <a:t>(</a:t>
            </a:r>
            <a:r>
              <a:rPr lang="en-US" sz="2000" dirty="0" err="1"/>
              <a:t>self,u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returnedValue</a:t>
            </a:r>
            <a:r>
              <a:rPr lang="en-US" sz="2000" dirty="0"/>
              <a:t>=False</a:t>
            </a:r>
          </a:p>
          <a:p>
            <a:r>
              <a:rPr lang="en-US" sz="2000" dirty="0"/>
              <a:t>        for v in </a:t>
            </a:r>
            <a:r>
              <a:rPr lang="en-US" sz="2000" dirty="0" err="1"/>
              <a:t>self.VertexList</a:t>
            </a:r>
            <a:r>
              <a:rPr lang="en-US" sz="2000" dirty="0"/>
              <a:t>[u]:</a:t>
            </a:r>
          </a:p>
          <a:p>
            <a:r>
              <a:rPr lang="en-US" sz="2000" dirty="0"/>
              <a:t>            if not(v in </a:t>
            </a:r>
            <a:r>
              <a:rPr lang="en-US" sz="2000" dirty="0" err="1"/>
              <a:t>self.Color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self.Color</a:t>
            </a:r>
            <a:r>
              <a:rPr lang="en-US" sz="2000" dirty="0"/>
              <a:t>[v]='gray'</a:t>
            </a:r>
          </a:p>
          <a:p>
            <a:r>
              <a:rPr lang="en-US" sz="2000" dirty="0"/>
              <a:t>               if (</a:t>
            </a:r>
            <a:r>
              <a:rPr lang="en-US" sz="2000" dirty="0" err="1"/>
              <a:t>self.DFSrec</a:t>
            </a:r>
            <a:r>
              <a:rPr lang="en-US" sz="2000" dirty="0"/>
              <a:t>(v)):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returnedValue</a:t>
            </a:r>
            <a:r>
              <a:rPr lang="en-US" sz="2000" dirty="0"/>
              <a:t> = True</a:t>
            </a:r>
          </a:p>
          <a:p>
            <a:r>
              <a:rPr lang="en-US" sz="2000" dirty="0"/>
              <a:t>            else:</a:t>
            </a:r>
          </a:p>
          <a:p>
            <a:r>
              <a:rPr lang="en-US" sz="2000" dirty="0"/>
              <a:t>               if (</a:t>
            </a:r>
            <a:r>
              <a:rPr lang="en-US" sz="2000" dirty="0" err="1"/>
              <a:t>self.Color</a:t>
            </a:r>
            <a:r>
              <a:rPr lang="en-US" sz="2000" dirty="0"/>
              <a:t>[v] == 'gray'):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returnedValue</a:t>
            </a:r>
            <a:r>
              <a:rPr lang="en-US" sz="2000" dirty="0"/>
              <a:t> = True # a circle recognized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self.Color</a:t>
            </a:r>
            <a:r>
              <a:rPr lang="en-US" sz="2000" dirty="0"/>
              <a:t>[u]='black'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returnedValue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0166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70BD24-B17F-48C4-9745-37E0E5FE8781}"/>
              </a:ext>
            </a:extLst>
          </p:cNvPr>
          <p:cNvGrpSpPr/>
          <p:nvPr/>
        </p:nvGrpSpPr>
        <p:grpSpPr>
          <a:xfrm>
            <a:off x="5292733" y="2176795"/>
            <a:ext cx="6061920" cy="2461852"/>
            <a:chOff x="4298704" y="2074981"/>
            <a:chExt cx="6061920" cy="24618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1E47B0-265E-42D8-8086-B989777248D8}"/>
                </a:ext>
              </a:extLst>
            </p:cNvPr>
            <p:cNvGrpSpPr/>
            <p:nvPr/>
          </p:nvGrpSpPr>
          <p:grpSpPr>
            <a:xfrm>
              <a:off x="5606563" y="2074981"/>
              <a:ext cx="2180492" cy="492371"/>
              <a:chOff x="5606563" y="2074981"/>
              <a:chExt cx="2180492" cy="49237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9B824-13A0-48E4-BEFC-8945A327CE32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D2B37-C2D8-48F2-A9C5-8C6F1F7A9B43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C5550C-4B26-4B7A-8A3F-AD44F702CBF1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271B4-AB68-4B32-AC8F-8EFB16395FD9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993FA9-D1B9-4530-9C7B-12783300FBEA}"/>
                </a:ext>
              </a:extLst>
            </p:cNvPr>
            <p:cNvGrpSpPr/>
            <p:nvPr/>
          </p:nvGrpSpPr>
          <p:grpSpPr>
            <a:xfrm>
              <a:off x="5606563" y="4044462"/>
              <a:ext cx="2180492" cy="492371"/>
              <a:chOff x="5606563" y="2074981"/>
              <a:chExt cx="2180492" cy="49237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70A5-72BD-46F0-8427-AA822403B2F0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56E48-8151-40E6-B219-54522AC05866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AF908B-8F7F-4946-8796-B04B386E1588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CCA3C-BC5D-4834-92CF-2FA85609C8EB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4E6732-5C35-433C-9287-7A2AF0EDFB5E}"/>
                </a:ext>
              </a:extLst>
            </p:cNvPr>
            <p:cNvGrpSpPr/>
            <p:nvPr/>
          </p:nvGrpSpPr>
          <p:grpSpPr>
            <a:xfrm>
              <a:off x="4298704" y="3050928"/>
              <a:ext cx="6061920" cy="386917"/>
              <a:chOff x="4538296" y="3059716"/>
              <a:chExt cx="4779515" cy="3869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7FEEF-459A-4B34-93F0-DFA3CA6EE205}"/>
                  </a:ext>
                </a:extLst>
              </p:cNvPr>
              <p:cNvSpPr txBox="1"/>
              <p:nvPr/>
            </p:nvSpPr>
            <p:spPr>
              <a:xfrm>
                <a:off x="4538296" y="3059716"/>
                <a:ext cx="75907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300</a:t>
                </a:r>
                <a:endParaRPr lang="he-IL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34A47C-456A-4CA7-8E82-3EB6B4124AD9}"/>
                  </a:ext>
                </a:extLst>
              </p:cNvPr>
              <p:cNvSpPr txBox="1"/>
              <p:nvPr/>
            </p:nvSpPr>
            <p:spPr>
              <a:xfrm>
                <a:off x="5675433" y="3059716"/>
                <a:ext cx="76493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350</a:t>
                </a:r>
                <a:endParaRPr lang="he-IL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52E1D2-CC1A-4697-B97C-8D41823FDBE8}"/>
                  </a:ext>
                </a:extLst>
              </p:cNvPr>
              <p:cNvSpPr txBox="1"/>
              <p:nvPr/>
            </p:nvSpPr>
            <p:spPr>
              <a:xfrm>
                <a:off x="6731983" y="3059717"/>
                <a:ext cx="890957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‘</a:t>
                </a:r>
                <a:r>
                  <a:rPr lang="en-US" dirty="0" err="1"/>
                  <a:t>abc</a:t>
                </a:r>
                <a:r>
                  <a:rPr lang="en-US" dirty="0"/>
                  <a:t>’</a:t>
                </a:r>
                <a:endParaRPr lang="he-IL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2BBA60-B1EA-4A68-9154-5F2B847832D3}"/>
                  </a:ext>
                </a:extLst>
              </p:cNvPr>
              <p:cNvSpPr txBox="1"/>
              <p:nvPr/>
            </p:nvSpPr>
            <p:spPr>
              <a:xfrm>
                <a:off x="7954109" y="3077301"/>
                <a:ext cx="136370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[4, 7, ’</a:t>
                </a:r>
                <a:r>
                  <a:rPr lang="en-US" dirty="0" err="1"/>
                  <a:t>abf</a:t>
                </a:r>
                <a:r>
                  <a:rPr lang="en-US" dirty="0"/>
                  <a:t>’, 10]</a:t>
                </a:r>
                <a:endParaRPr lang="he-IL" dirty="0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78D2C0-47E0-4C15-AB4E-2FAC1B22E074}"/>
                </a:ext>
              </a:extLst>
            </p:cNvPr>
            <p:cNvCxnSpPr>
              <a:endCxn id="20" idx="2"/>
            </p:cNvCxnSpPr>
            <p:nvPr/>
          </p:nvCxnSpPr>
          <p:spPr>
            <a:xfrm flipH="1" flipV="1">
              <a:off x="4780077" y="3420260"/>
              <a:ext cx="1069180" cy="861454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620D66-F20B-419E-8F9D-0C96AA0B9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9000"/>
              <a:ext cx="292518" cy="86164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E7CA29-4758-4448-8053-6EBED85D0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835" y="3441239"/>
              <a:ext cx="608872" cy="84047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BFFBC4-786A-4D36-A75C-EC7B1F0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6776" y="3437845"/>
              <a:ext cx="1595592" cy="85280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275FD9-9128-43D4-8F35-8BDF330CAC7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780077" y="2360827"/>
              <a:ext cx="1099048" cy="69010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7B074FA-92C2-4BAE-AE90-7F3C3ADFF50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226036" y="2356457"/>
              <a:ext cx="266340" cy="69447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CD516F-6371-4329-8803-56D50B17A70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945376" y="2371891"/>
              <a:ext cx="700615" cy="67903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5AA6EA-7B2E-42A9-97C9-F61B9F7499B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475582" y="2354307"/>
              <a:ext cx="2020242" cy="71420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A09342C-A5B3-4015-9AD3-965FC9D9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4" y="2805506"/>
            <a:ext cx="4109095" cy="106310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DBB3ED2-5805-44EA-B9D3-4B3BA83E92C0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7BF912-D43E-46E7-84C7-EF6DA6A38E94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6885F74-3306-46B4-AC70-1550B6BA9DE0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88D26A-D5D2-403B-8F1C-2C4A84A78E7D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5858D4-00C9-4A5B-AF8C-DF78752A736B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6575D6-533F-4388-B8A0-8CD3B8826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40737D-6F29-4843-8098-16C9A6963FE0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B492D0-2012-4FD6-99A0-B71A850C87A6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L2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252335E-DD70-4B44-9D4C-B0F149BBD8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51FA21A-048E-4387-B074-40B5852FC385}"/>
              </a:ext>
            </a:extLst>
          </p:cNvPr>
          <p:cNvSpPr/>
          <p:nvPr/>
        </p:nvSpPr>
        <p:spPr>
          <a:xfrm>
            <a:off x="6486152" y="1985387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3FBF54-2DF3-4FC6-8DB2-F81D0C8CEE66}"/>
              </a:ext>
            </a:extLst>
          </p:cNvPr>
          <p:cNvSpPr/>
          <p:nvPr/>
        </p:nvSpPr>
        <p:spPr>
          <a:xfrm>
            <a:off x="6478940" y="3963769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8F4DB3-C161-4CCF-9304-3719D640AFF3}"/>
              </a:ext>
            </a:extLst>
          </p:cNvPr>
          <p:cNvCxnSpPr>
            <a:cxnSpLocks/>
          </p:cNvCxnSpPr>
          <p:nvPr/>
        </p:nvCxnSpPr>
        <p:spPr>
          <a:xfrm flipH="1">
            <a:off x="2701455" y="2917371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18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8190" y="0"/>
            <a:ext cx="10515600" cy="675005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דוגמא: מערכת סטודנטים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925830"/>
            <a:ext cx="5509260" cy="513683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class Student:</a:t>
            </a:r>
          </a:p>
          <a:p>
            <a:pPr marL="0" indent="0" algn="l" rtl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name, grades, age):</a:t>
            </a:r>
          </a:p>
          <a:p>
            <a:pPr marL="0" indent="0" algn="l" rtl="0">
              <a:buNone/>
            </a:pPr>
            <a:r>
              <a:rPr lang="en-US" sz="2000" dirty="0"/>
              <a:t>                self.name = name</a:t>
            </a:r>
          </a:p>
          <a:p>
            <a:pPr marL="0" indent="0" algn="l" rtl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self.grades</a:t>
            </a:r>
            <a:r>
              <a:rPr lang="en-US" sz="2000" dirty="0"/>
              <a:t> = grades</a:t>
            </a:r>
          </a:p>
          <a:p>
            <a:pPr marL="0" indent="0" algn="l" rtl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pPr marL="0" indent="0" algn="l" rtl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repr</a:t>
            </a:r>
            <a:r>
              <a:rPr lang="en-US" sz="2000" dirty="0"/>
              <a:t>__(self):</a:t>
            </a:r>
          </a:p>
          <a:p>
            <a:pPr marL="0" indent="0" algn="l" rtl="0">
              <a:buNone/>
            </a:pPr>
            <a:r>
              <a:rPr lang="en-US" sz="2000" dirty="0"/>
              <a:t>                return </a:t>
            </a:r>
            <a:r>
              <a:rPr lang="en-US" sz="2000" dirty="0" err="1"/>
              <a:t>repr</a:t>
            </a:r>
            <a:r>
              <a:rPr lang="en-US" sz="2000" dirty="0"/>
              <a:t>((self.name, </a:t>
            </a:r>
            <a:r>
              <a:rPr lang="en-US" sz="2000" dirty="0" err="1"/>
              <a:t>self.age</a:t>
            </a:r>
            <a:r>
              <a:rPr lang="en-US" sz="2000" dirty="0"/>
              <a:t>))</a:t>
            </a:r>
          </a:p>
          <a:p>
            <a:pPr marL="0" indent="0" algn="l" rtl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average_grade</a:t>
            </a:r>
            <a:r>
              <a:rPr lang="en-US" sz="2000" dirty="0"/>
              <a:t>(self):</a:t>
            </a:r>
          </a:p>
          <a:p>
            <a:pPr marL="0" indent="0" algn="l" rtl="0">
              <a:buNone/>
            </a:pPr>
            <a:r>
              <a:rPr lang="en-US" sz="2000" dirty="0"/>
              <a:t>                return sum(</a:t>
            </a:r>
            <a:r>
              <a:rPr lang="en-US" sz="2000" dirty="0" err="1"/>
              <a:t>self.grades</a:t>
            </a:r>
            <a:r>
              <a:rPr lang="en-US" sz="2000" dirty="0"/>
              <a:t>) /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self.grades</a:t>
            </a:r>
            <a:r>
              <a:rPr lang="en-US" sz="2000" dirty="0"/>
              <a:t>)</a:t>
            </a:r>
            <a:endParaRPr lang="he-IL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57850" y="834390"/>
            <a:ext cx="6377940" cy="535531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&gt;&gt;&gt; from student import *</a:t>
            </a:r>
          </a:p>
          <a:p>
            <a:r>
              <a:rPr lang="en-US" dirty="0"/>
              <a:t>&gt;&gt;&gt; </a:t>
            </a:r>
            <a:r>
              <a:rPr lang="en-US" dirty="0" err="1"/>
              <a:t>student_objects</a:t>
            </a:r>
            <a:r>
              <a:rPr lang="en-US" dirty="0"/>
              <a:t> = [</a:t>
            </a:r>
          </a:p>
          <a:p>
            <a:r>
              <a:rPr lang="en-US" dirty="0"/>
              <a:t>        Student('john', [70,80,90], 15),</a:t>
            </a:r>
          </a:p>
          <a:p>
            <a:r>
              <a:rPr lang="en-US" dirty="0"/>
              <a:t>        Student('</a:t>
            </a:r>
            <a:r>
              <a:rPr lang="en-US" dirty="0" err="1"/>
              <a:t>jane</a:t>
            </a:r>
            <a:r>
              <a:rPr lang="en-US" dirty="0"/>
              <a:t>', [60,70,60], 12),</a:t>
            </a:r>
          </a:p>
          <a:p>
            <a:r>
              <a:rPr lang="en-US" dirty="0"/>
              <a:t>        Student('</a:t>
            </a:r>
            <a:r>
              <a:rPr lang="en-US" dirty="0" err="1"/>
              <a:t>dave</a:t>
            </a:r>
            <a:r>
              <a:rPr lang="en-US" dirty="0"/>
              <a:t>', [89], 10)]</a:t>
            </a:r>
          </a:p>
          <a:p>
            <a:r>
              <a:rPr lang="en-US" dirty="0"/>
              <a:t>&gt;&gt;&gt; </a:t>
            </a:r>
            <a:r>
              <a:rPr lang="en-US" dirty="0" err="1"/>
              <a:t>student_objects</a:t>
            </a:r>
            <a:endParaRPr lang="en-US" dirty="0"/>
          </a:p>
          <a:p>
            <a:r>
              <a:rPr lang="en-US" dirty="0"/>
              <a:t>[('john', 15), ('</a:t>
            </a:r>
            <a:r>
              <a:rPr lang="en-US" dirty="0" err="1"/>
              <a:t>jane</a:t>
            </a:r>
            <a:r>
              <a:rPr lang="en-US" dirty="0"/>
              <a:t>', 12), ('</a:t>
            </a:r>
            <a:r>
              <a:rPr lang="en-US" dirty="0" err="1"/>
              <a:t>dave</a:t>
            </a:r>
            <a:r>
              <a:rPr lang="en-US" dirty="0"/>
              <a:t>', 10)]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student_objects.sort</a:t>
            </a:r>
            <a:r>
              <a:rPr lang="en-US" dirty="0"/>
              <a:t>(key=lambda </a:t>
            </a:r>
            <a:r>
              <a:rPr lang="en-US" dirty="0" err="1"/>
              <a:t>stu</a:t>
            </a:r>
            <a:r>
              <a:rPr lang="en-US" dirty="0"/>
              <a:t>: </a:t>
            </a:r>
            <a:r>
              <a:rPr lang="en-US" dirty="0" err="1"/>
              <a:t>stu.age</a:t>
            </a:r>
            <a:r>
              <a:rPr lang="en-US" dirty="0"/>
              <a:t>)</a:t>
            </a:r>
          </a:p>
          <a:p>
            <a:r>
              <a:rPr lang="en-US" dirty="0"/>
              <a:t>&gt;&gt;&gt; </a:t>
            </a:r>
            <a:r>
              <a:rPr lang="en-US" dirty="0" err="1"/>
              <a:t>student_objects</a:t>
            </a:r>
            <a:endParaRPr lang="en-US" dirty="0"/>
          </a:p>
          <a:p>
            <a:r>
              <a:rPr lang="en-US" dirty="0"/>
              <a:t>[('</a:t>
            </a:r>
            <a:r>
              <a:rPr lang="en-US" dirty="0" err="1"/>
              <a:t>dave</a:t>
            </a:r>
            <a:r>
              <a:rPr lang="en-US" dirty="0"/>
              <a:t>', 10), ('</a:t>
            </a:r>
            <a:r>
              <a:rPr lang="en-US" dirty="0" err="1"/>
              <a:t>jane</a:t>
            </a:r>
            <a:r>
              <a:rPr lang="en-US" dirty="0"/>
              <a:t>', 12), ('john', 15)]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milgaim</a:t>
            </a:r>
            <a:r>
              <a:rPr lang="en-US" dirty="0"/>
              <a:t>=[x for x in </a:t>
            </a:r>
            <a:r>
              <a:rPr lang="en-US" dirty="0" err="1"/>
              <a:t>student_objects</a:t>
            </a:r>
            <a:r>
              <a:rPr lang="en-US" dirty="0"/>
              <a:t> if </a:t>
            </a:r>
            <a:r>
              <a:rPr lang="en-US" dirty="0" err="1"/>
              <a:t>x.average_grade</a:t>
            </a:r>
            <a:r>
              <a:rPr lang="en-US" dirty="0"/>
              <a:t>() &gt;= 80]</a:t>
            </a:r>
          </a:p>
          <a:p>
            <a:r>
              <a:rPr lang="en-US" dirty="0"/>
              <a:t>&gt;&gt;&gt; </a:t>
            </a:r>
            <a:r>
              <a:rPr lang="en-US" dirty="0" err="1"/>
              <a:t>milgaim</a:t>
            </a:r>
            <a:endParaRPr lang="en-US" dirty="0"/>
          </a:p>
          <a:p>
            <a:r>
              <a:rPr lang="en-US" dirty="0"/>
              <a:t>[('</a:t>
            </a:r>
            <a:r>
              <a:rPr lang="en-US" dirty="0" err="1"/>
              <a:t>dave</a:t>
            </a:r>
            <a:r>
              <a:rPr lang="en-US" dirty="0"/>
              <a:t>', 10), ('john', 15)]</a:t>
            </a:r>
          </a:p>
          <a:p>
            <a:endParaRPr lang="en-US"/>
          </a:p>
          <a:p>
            <a:r>
              <a:rPr lang="en-US"/>
              <a:t>&gt;&gt;&gt; </a:t>
            </a:r>
            <a:r>
              <a:rPr lang="en-US" dirty="0"/>
              <a:t>names = [x.name for x in </a:t>
            </a:r>
            <a:r>
              <a:rPr lang="en-US" dirty="0" err="1"/>
              <a:t>milgaim</a:t>
            </a:r>
            <a:r>
              <a:rPr lang="en-US" dirty="0"/>
              <a:t>]</a:t>
            </a:r>
          </a:p>
          <a:p>
            <a:r>
              <a:rPr lang="en-US" dirty="0"/>
              <a:t>&gt;&gt;&gt; names</a:t>
            </a:r>
          </a:p>
          <a:p>
            <a:r>
              <a:rPr lang="en-US" dirty="0"/>
              <a:t>['</a:t>
            </a:r>
            <a:r>
              <a:rPr lang="en-US" dirty="0" err="1"/>
              <a:t>dave</a:t>
            </a:r>
            <a:r>
              <a:rPr lang="en-US" dirty="0"/>
              <a:t>', 'john']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5178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/>
          <a:lstStyle/>
          <a:p>
            <a:pPr algn="ctr"/>
            <a:r>
              <a:rPr lang="he-IL" dirty="0"/>
              <a:t>דוגמא: לומדה לתרגילי חשבון בסיסיים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5383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/>
              <a:t>from random import *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class </a:t>
            </a:r>
            <a:r>
              <a:rPr lang="en-US" dirty="0" err="1"/>
              <a:t>Lomda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numberSize</a:t>
            </a:r>
            <a:r>
              <a:rPr lang="en-US" dirty="0"/>
              <a:t>, </a:t>
            </a:r>
            <a:r>
              <a:rPr lang="en-US" dirty="0" err="1"/>
              <a:t>numEx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self.size</a:t>
            </a:r>
            <a:r>
              <a:rPr lang="en-US" dirty="0"/>
              <a:t> = </a:t>
            </a:r>
            <a:r>
              <a:rPr lang="en-US" dirty="0" err="1"/>
              <a:t>numberSize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self.numExercises</a:t>
            </a:r>
            <a:r>
              <a:rPr lang="en-US" dirty="0"/>
              <a:t> = </a:t>
            </a:r>
            <a:r>
              <a:rPr lang="en-US" dirty="0" err="1"/>
              <a:t>numEx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self.initializeExercises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initializeExercises</a:t>
            </a:r>
            <a:r>
              <a:rPr lang="en-US" dirty="0"/>
              <a:t>(self):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self.exercises</a:t>
            </a:r>
            <a:r>
              <a:rPr lang="en-US" dirty="0"/>
              <a:t> = [('+',lambda </a:t>
            </a:r>
            <a:r>
              <a:rPr lang="en-US" dirty="0" err="1"/>
              <a:t>x,y</a:t>
            </a:r>
            <a:r>
              <a:rPr lang="en-US" dirty="0"/>
              <a:t> : x + y),</a:t>
            </a:r>
          </a:p>
          <a:p>
            <a:pPr marL="0" indent="0" algn="l" rtl="0">
              <a:buNone/>
            </a:pPr>
            <a:r>
              <a:rPr lang="en-US" dirty="0"/>
              <a:t>                          ('-',lambda </a:t>
            </a:r>
            <a:r>
              <a:rPr lang="en-US" dirty="0" err="1"/>
              <a:t>x,y</a:t>
            </a:r>
            <a:r>
              <a:rPr lang="en-US" dirty="0"/>
              <a:t> : x - y),</a:t>
            </a:r>
          </a:p>
          <a:p>
            <a:pPr marL="0" indent="0" algn="l" rtl="0">
              <a:buNone/>
            </a:pPr>
            <a:r>
              <a:rPr lang="en-US" dirty="0"/>
              <a:t>                          ('*',lambda </a:t>
            </a:r>
            <a:r>
              <a:rPr lang="en-US" dirty="0" err="1"/>
              <a:t>x,y</a:t>
            </a:r>
            <a:r>
              <a:rPr lang="en-US" dirty="0"/>
              <a:t> : x * y),</a:t>
            </a:r>
          </a:p>
          <a:p>
            <a:pPr marL="0" indent="0" algn="l" rtl="0">
              <a:buNone/>
            </a:pPr>
            <a:r>
              <a:rPr lang="en-US" dirty="0"/>
              <a:t>                          ('/',lambda </a:t>
            </a:r>
            <a:r>
              <a:rPr lang="en-US" dirty="0" err="1"/>
              <a:t>x,y</a:t>
            </a:r>
            <a:r>
              <a:rPr lang="en-US" dirty="0"/>
              <a:t> : x / y)]</a:t>
            </a:r>
          </a:p>
          <a:p>
            <a:pPr marL="0" indent="0" algn="l" rtl="0">
              <a:buNone/>
            </a:pPr>
            <a:r>
              <a:rPr lang="en-US" dirty="0"/>
              <a:t>  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4165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5300" y="396874"/>
            <a:ext cx="10515600" cy="6266815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endParaRPr lang="en-US" sz="3800" dirty="0"/>
          </a:p>
          <a:p>
            <a:pPr marL="0" indent="0" algn="l" rtl="0">
              <a:buNone/>
            </a:pPr>
            <a:r>
              <a:rPr lang="en-US" sz="3800" dirty="0"/>
              <a:t>    </a:t>
            </a:r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err="1"/>
              <a:t>generateExercise</a:t>
            </a:r>
            <a:r>
              <a:rPr lang="en-US" sz="3800" dirty="0"/>
              <a:t>(self):</a:t>
            </a:r>
          </a:p>
          <a:p>
            <a:pPr marL="0" indent="0" algn="l" rtl="0">
              <a:buNone/>
            </a:pPr>
            <a:r>
              <a:rPr lang="en-US" sz="3800" dirty="0"/>
              <a:t>        self.number1 = </a:t>
            </a:r>
            <a:r>
              <a:rPr lang="en-US" sz="3800" dirty="0" err="1"/>
              <a:t>randint</a:t>
            </a:r>
            <a:r>
              <a:rPr lang="en-US" sz="3800" dirty="0"/>
              <a:t>(0,self.size)</a:t>
            </a:r>
          </a:p>
          <a:p>
            <a:pPr marL="0" indent="0" algn="l" rtl="0">
              <a:buNone/>
            </a:pPr>
            <a:r>
              <a:rPr lang="en-US" sz="3800" dirty="0"/>
              <a:t>        self.number2 = </a:t>
            </a:r>
            <a:r>
              <a:rPr lang="en-US" sz="3800" dirty="0" err="1"/>
              <a:t>randint</a:t>
            </a:r>
            <a:r>
              <a:rPr lang="en-US" sz="3800" dirty="0"/>
              <a:t>(0,self.size)</a:t>
            </a:r>
          </a:p>
          <a:p>
            <a:pPr marL="0" indent="0" algn="l" rtl="0">
              <a:buNone/>
            </a:pPr>
            <a:r>
              <a:rPr lang="en-US" sz="3800" dirty="0"/>
              <a:t>        </a:t>
            </a:r>
            <a:r>
              <a:rPr lang="en-US" sz="3800" dirty="0" err="1"/>
              <a:t>opNumber</a:t>
            </a:r>
            <a:r>
              <a:rPr lang="en-US" sz="3800" dirty="0"/>
              <a:t>= </a:t>
            </a:r>
            <a:r>
              <a:rPr lang="en-US" sz="3800" dirty="0" err="1"/>
              <a:t>randint</a:t>
            </a:r>
            <a:r>
              <a:rPr lang="en-US" sz="3800" dirty="0"/>
              <a:t>(0,3)</a:t>
            </a:r>
          </a:p>
          <a:p>
            <a:pPr marL="0" indent="0" algn="l" rtl="0">
              <a:buNone/>
            </a:pPr>
            <a:r>
              <a:rPr lang="en-US" sz="3800" dirty="0"/>
              <a:t>        </a:t>
            </a:r>
            <a:r>
              <a:rPr lang="en-US" sz="3800" dirty="0" err="1"/>
              <a:t>self.operator</a:t>
            </a:r>
            <a:r>
              <a:rPr lang="en-US" sz="3800" dirty="0"/>
              <a:t> = </a:t>
            </a:r>
            <a:r>
              <a:rPr lang="en-US" sz="3800" dirty="0" err="1"/>
              <a:t>self.exercises</a:t>
            </a:r>
            <a:r>
              <a:rPr lang="en-US" sz="3800" dirty="0"/>
              <a:t>[</a:t>
            </a:r>
            <a:r>
              <a:rPr lang="en-US" sz="3800" dirty="0" err="1"/>
              <a:t>opNumber</a:t>
            </a:r>
            <a:r>
              <a:rPr lang="en-US" sz="3800" dirty="0"/>
              <a:t>]</a:t>
            </a:r>
          </a:p>
          <a:p>
            <a:pPr marL="0" indent="0" algn="l" rtl="0">
              <a:buNone/>
            </a:pPr>
            <a:endParaRPr lang="en-US" sz="3800" dirty="0"/>
          </a:p>
          <a:p>
            <a:pPr marL="0" indent="0" algn="l" rtl="0">
              <a:buNone/>
            </a:pPr>
            <a:r>
              <a:rPr lang="en-US" sz="3800" dirty="0"/>
              <a:t>    </a:t>
            </a:r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err="1"/>
              <a:t>printExercise</a:t>
            </a:r>
            <a:r>
              <a:rPr lang="en-US" sz="3800" dirty="0"/>
              <a:t>(self):</a:t>
            </a:r>
          </a:p>
          <a:p>
            <a:pPr marL="0" indent="0" algn="l" rtl="0">
              <a:buNone/>
            </a:pPr>
            <a:r>
              <a:rPr lang="en-US" sz="3800" dirty="0"/>
              <a:t>        print('{} {} {} = ?'.format(self.number1, </a:t>
            </a:r>
            <a:r>
              <a:rPr lang="en-US" sz="3800" dirty="0" err="1"/>
              <a:t>self.operator</a:t>
            </a:r>
            <a:r>
              <a:rPr lang="en-US" sz="3800" dirty="0"/>
              <a:t>[0], self.number2))</a:t>
            </a:r>
          </a:p>
          <a:p>
            <a:pPr marL="0" indent="0" algn="l" rtl="0">
              <a:buNone/>
            </a:pPr>
            <a:endParaRPr lang="en-US" sz="3800" dirty="0"/>
          </a:p>
          <a:p>
            <a:pPr marL="0" indent="0" algn="l" rtl="0">
              <a:buNone/>
            </a:pPr>
            <a:r>
              <a:rPr lang="en-US" sz="3800" dirty="0"/>
              <a:t>    </a:t>
            </a:r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err="1"/>
              <a:t>checkExercise</a:t>
            </a:r>
            <a:r>
              <a:rPr lang="en-US" sz="3800" dirty="0"/>
              <a:t>(self, sol):</a:t>
            </a:r>
          </a:p>
          <a:p>
            <a:pPr marL="0" indent="0" algn="l" rtl="0">
              <a:buNone/>
            </a:pPr>
            <a:r>
              <a:rPr lang="en-US" sz="3800" dirty="0"/>
              <a:t>        return (</a:t>
            </a:r>
            <a:r>
              <a:rPr lang="en-US" sz="3800" dirty="0" err="1"/>
              <a:t>int</a:t>
            </a:r>
            <a:r>
              <a:rPr lang="en-US" sz="3800" dirty="0"/>
              <a:t>(sol*1000) == </a:t>
            </a:r>
          </a:p>
          <a:p>
            <a:pPr marL="0" indent="0" algn="l" rtl="0">
              <a:buNone/>
            </a:pPr>
            <a:r>
              <a:rPr lang="en-US" sz="3800" dirty="0"/>
              <a:t>                     </a:t>
            </a:r>
            <a:r>
              <a:rPr lang="en-US" sz="3800" dirty="0" err="1"/>
              <a:t>int</a:t>
            </a:r>
            <a:r>
              <a:rPr lang="en-US" sz="3800" dirty="0"/>
              <a:t>(</a:t>
            </a:r>
            <a:r>
              <a:rPr lang="en-US" sz="3800" dirty="0" err="1"/>
              <a:t>self.operator</a:t>
            </a:r>
            <a:r>
              <a:rPr lang="en-US" sz="3800" dirty="0"/>
              <a:t>[1](self.number1, self.number2)*1000))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184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7170" y="102870"/>
            <a:ext cx="11852910" cy="6492240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loopExercises</a:t>
            </a:r>
            <a:r>
              <a:rPr lang="en-US" sz="3200" dirty="0"/>
              <a:t>(self):</a:t>
            </a:r>
          </a:p>
          <a:p>
            <a:pPr marL="0" indent="0" algn="l" rtl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self.grade</a:t>
            </a:r>
            <a:r>
              <a:rPr lang="en-US" sz="3200" dirty="0"/>
              <a:t>=0</a:t>
            </a:r>
          </a:p>
          <a:p>
            <a:pPr marL="0" indent="0" algn="l" rtl="0">
              <a:buNone/>
            </a:pPr>
            <a:r>
              <a:rPr lang="en-US" sz="3200" dirty="0"/>
              <a:t>        self.name = input("What's your name? ")</a:t>
            </a:r>
          </a:p>
          <a:p>
            <a:pPr marL="0" indent="0" algn="l" rtl="0">
              <a:buNone/>
            </a:pPr>
            <a:r>
              <a:rPr lang="en-US" sz="3200" dirty="0"/>
              <a:t>        print('Hello {}. Please answer the following {} exercises '.format(self.name, </a:t>
            </a:r>
            <a:r>
              <a:rPr lang="en-US" sz="3200" dirty="0" err="1"/>
              <a:t>self.numExercises</a:t>
            </a:r>
            <a:r>
              <a:rPr lang="en-US" sz="3200" dirty="0"/>
              <a:t>))</a:t>
            </a:r>
          </a:p>
          <a:p>
            <a:pPr marL="0" indent="0" algn="l" rtl="0">
              <a:buNone/>
            </a:pPr>
            <a:r>
              <a:rPr lang="en-US" sz="3200" dirty="0"/>
              <a:t>        </a:t>
            </a:r>
          </a:p>
          <a:p>
            <a:pPr marL="0" indent="0" algn="l" rtl="0">
              <a:buNone/>
            </a:pPr>
            <a:r>
              <a:rPr lang="en-US" sz="3200" dirty="0"/>
              <a:t>        for </a:t>
            </a:r>
            <a:r>
              <a:rPr lang="en-US" sz="3200" dirty="0" err="1"/>
              <a:t>i</a:t>
            </a:r>
            <a:r>
              <a:rPr lang="en-US" sz="3200" dirty="0"/>
              <a:t> in range(0,self.numExercises):</a:t>
            </a:r>
          </a:p>
          <a:p>
            <a:pPr marL="0" indent="0" algn="l" rtl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self.generateExercise</a:t>
            </a:r>
            <a:r>
              <a:rPr lang="en-US" sz="3200" dirty="0"/>
              <a:t>()</a:t>
            </a:r>
          </a:p>
          <a:p>
            <a:pPr marL="0" indent="0" algn="l" rtl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self.printExercise</a:t>
            </a:r>
            <a:r>
              <a:rPr lang="en-US" sz="3200" dirty="0"/>
              <a:t>()</a:t>
            </a:r>
          </a:p>
          <a:p>
            <a:pPr marL="0" indent="0" algn="l" rtl="0">
              <a:buNone/>
            </a:pPr>
            <a:r>
              <a:rPr lang="en-US" sz="3200" dirty="0"/>
              <a:t>            sol = float(input('What is the answer? '))</a:t>
            </a:r>
          </a:p>
          <a:p>
            <a:pPr marL="0" indent="0" algn="l" rtl="0">
              <a:buNone/>
            </a:pPr>
            <a:r>
              <a:rPr lang="en-US" sz="3200" dirty="0"/>
              <a:t>            if (</a:t>
            </a:r>
            <a:r>
              <a:rPr lang="en-US" sz="3200" dirty="0" err="1"/>
              <a:t>self.checkExercise</a:t>
            </a:r>
            <a:r>
              <a:rPr lang="en-US" sz="3200" dirty="0"/>
              <a:t>(sol)):</a:t>
            </a:r>
          </a:p>
          <a:p>
            <a:pPr marL="0" indent="0" algn="l" rtl="0">
              <a:buNone/>
            </a:pPr>
            <a:r>
              <a:rPr lang="en-US" sz="3200" dirty="0"/>
              <a:t>              print('very good!')</a:t>
            </a:r>
          </a:p>
          <a:p>
            <a:pPr marL="0" indent="0" algn="l" rtl="0">
              <a:buNone/>
            </a:pPr>
            <a:r>
              <a:rPr lang="en-US" sz="3200" dirty="0"/>
              <a:t>              </a:t>
            </a:r>
            <a:r>
              <a:rPr lang="en-US" sz="3200" dirty="0" err="1"/>
              <a:t>self.grade</a:t>
            </a:r>
            <a:r>
              <a:rPr lang="en-US" sz="3200" dirty="0"/>
              <a:t> = </a:t>
            </a:r>
            <a:r>
              <a:rPr lang="en-US" sz="3200" dirty="0" err="1"/>
              <a:t>self.grade</a:t>
            </a:r>
            <a:r>
              <a:rPr lang="en-US" sz="3200" dirty="0"/>
              <a:t> + 1</a:t>
            </a:r>
          </a:p>
          <a:p>
            <a:pPr marL="0" indent="0" algn="l" rtl="0">
              <a:buNone/>
            </a:pPr>
            <a:r>
              <a:rPr lang="en-US" sz="3200" dirty="0"/>
              <a:t>            else:</a:t>
            </a:r>
          </a:p>
          <a:p>
            <a:pPr marL="0" indent="0" algn="l" rtl="0">
              <a:buNone/>
            </a:pPr>
            <a:r>
              <a:rPr lang="en-US" sz="3200" dirty="0"/>
              <a:t>              print('{}, you are wrong that time... '.format(self.name))</a:t>
            </a:r>
          </a:p>
          <a:p>
            <a:pPr marL="0" indent="0" algn="l" rtl="0">
              <a:buNone/>
            </a:pPr>
            <a:r>
              <a:rPr lang="en-US" sz="3200" dirty="0"/>
              <a:t>            </a:t>
            </a:r>
          </a:p>
          <a:p>
            <a:pPr marL="0" indent="0" algn="l" rtl="0">
              <a:buNone/>
            </a:pPr>
            <a:r>
              <a:rPr lang="en-US" sz="3200" dirty="0"/>
              <a:t>        print('Dear {}, your final grade is {}. </a:t>
            </a:r>
            <a:r>
              <a:rPr lang="en-US" sz="3200" dirty="0" err="1"/>
              <a:t>ByeBye</a:t>
            </a:r>
            <a:r>
              <a:rPr lang="en-US" sz="3200" dirty="0"/>
              <a:t>'.format(self.name, </a:t>
            </a:r>
            <a:r>
              <a:rPr lang="en-US" sz="3200" dirty="0" err="1"/>
              <a:t>int</a:t>
            </a:r>
            <a:r>
              <a:rPr lang="en-US" sz="3200" dirty="0"/>
              <a:t>(</a:t>
            </a:r>
            <a:r>
              <a:rPr lang="en-US" sz="3200" dirty="0" err="1"/>
              <a:t>self.grade</a:t>
            </a:r>
            <a:r>
              <a:rPr lang="en-US" sz="3200" dirty="0"/>
              <a:t>*100/</a:t>
            </a:r>
            <a:r>
              <a:rPr lang="en-US" sz="3200" dirty="0" err="1"/>
              <a:t>self.numExercises</a:t>
            </a:r>
            <a:r>
              <a:rPr lang="en-US" sz="3200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6733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6656" y="2132856"/>
            <a:ext cx="8278688" cy="1955304"/>
          </a:xfrm>
        </p:spPr>
        <p:txBody>
          <a:bodyPr/>
          <a:lstStyle/>
          <a:p>
            <a:pPr algn="ctr"/>
            <a:r>
              <a:rPr lang="en-US" altLang="he-IL" sz="4000" b="1" dirty="0">
                <a:latin typeface="Comic Sans MS" panose="030F0702030302020204" pitchFamily="66" charset="0"/>
              </a:rPr>
              <a:t>Functional Programming Concepts</a:t>
            </a:r>
            <a:br>
              <a:rPr lang="en-US" altLang="he-IL" sz="4000" b="1" dirty="0">
                <a:latin typeface="Comic Sans MS" panose="030F0702030302020204" pitchFamily="66" charset="0"/>
              </a:rPr>
            </a:br>
            <a:r>
              <a:rPr lang="en-US" altLang="he-IL" sz="4000" b="1" dirty="0">
                <a:latin typeface="Comic Sans MS" panose="030F0702030302020204" pitchFamily="66" charset="0"/>
              </a:rPr>
              <a:t>and </a:t>
            </a:r>
            <a:br>
              <a:rPr lang="en-US" altLang="he-IL" sz="4000" b="1" dirty="0">
                <a:latin typeface="Comic Sans MS" panose="030F0702030302020204" pitchFamily="66" charset="0"/>
              </a:rPr>
            </a:br>
            <a:r>
              <a:rPr lang="en-US" altLang="he-IL" sz="4000" b="1" dirty="0">
                <a:latin typeface="Comic Sans MS" panose="030F0702030302020204" pitchFamily="66" charset="0"/>
              </a:rPr>
              <a:t>their Implementation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544470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/>
          <a:lstStyle/>
          <a:p>
            <a:r>
              <a:rPr lang="en-US" altLang="he-IL" sz="4000" b="1" dirty="0">
                <a:latin typeface="Comic Sans MS" panose="030F0702030302020204" pitchFamily="66" charset="0"/>
              </a:rPr>
              <a:t>Functional Programming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F5F40-8A9C-4EA2-8091-874863422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16" y="548680"/>
            <a:ext cx="871296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Functional Programming?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Functions and Referential Transparency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Immutability IN, Side-Effects 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Variable?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Expressing Iteration as Recursion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as First Class Objects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/ Anonymous Functions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Concept of Closure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Functions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Evaluation and Python Generators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Currying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2252973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תכנות פונקציונלי בשפת </a:t>
            </a:r>
            <a:r>
              <a:rPr lang="he-IL" dirty="0" err="1"/>
              <a:t>פייתון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b="1" dirty="0"/>
              <a:t>(המשך יבוא במצגת הבאה ...)</a:t>
            </a:r>
          </a:p>
        </p:txBody>
      </p:sp>
    </p:spTree>
    <p:extLst>
      <p:ext uri="{BB962C8B-B14F-4D97-AF65-F5344CB8AC3E}">
        <p14:creationId xmlns:p14="http://schemas.microsoft.com/office/powerpoint/2010/main" val="72665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8D0BD3-0095-4FE2-BB13-8724419D7E8F}"/>
              </a:ext>
            </a:extLst>
          </p:cNvPr>
          <p:cNvGrpSpPr/>
          <p:nvPr/>
        </p:nvGrpSpPr>
        <p:grpSpPr>
          <a:xfrm>
            <a:off x="5292733" y="2176795"/>
            <a:ext cx="6061920" cy="2461852"/>
            <a:chOff x="4298704" y="2074981"/>
            <a:chExt cx="6061920" cy="24618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1E47B0-265E-42D8-8086-B989777248D8}"/>
                </a:ext>
              </a:extLst>
            </p:cNvPr>
            <p:cNvGrpSpPr/>
            <p:nvPr/>
          </p:nvGrpSpPr>
          <p:grpSpPr>
            <a:xfrm>
              <a:off x="5606563" y="2074981"/>
              <a:ext cx="2180492" cy="492371"/>
              <a:chOff x="5606563" y="2074981"/>
              <a:chExt cx="2180492" cy="49237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9B824-13A0-48E4-BEFC-8945A327CE32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D2B37-C2D8-48F2-A9C5-8C6F1F7A9B43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C5550C-4B26-4B7A-8A3F-AD44F702CBF1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271B4-AB68-4B32-AC8F-8EFB16395FD9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993FA9-D1B9-4530-9C7B-12783300FBEA}"/>
                </a:ext>
              </a:extLst>
            </p:cNvPr>
            <p:cNvGrpSpPr/>
            <p:nvPr/>
          </p:nvGrpSpPr>
          <p:grpSpPr>
            <a:xfrm>
              <a:off x="5606563" y="4044462"/>
              <a:ext cx="2180492" cy="492371"/>
              <a:chOff x="5606563" y="2074981"/>
              <a:chExt cx="2180492" cy="49237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70A5-72BD-46F0-8427-AA822403B2F0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56E48-8151-40E6-B219-54522AC05866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AF908B-8F7F-4946-8796-B04B386E1588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CCA3C-BC5D-4834-92CF-2FA85609C8EB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4E6732-5C35-433C-9287-7A2AF0EDFB5E}"/>
                </a:ext>
              </a:extLst>
            </p:cNvPr>
            <p:cNvGrpSpPr/>
            <p:nvPr/>
          </p:nvGrpSpPr>
          <p:grpSpPr>
            <a:xfrm>
              <a:off x="4298704" y="3050928"/>
              <a:ext cx="6061920" cy="386917"/>
              <a:chOff x="4538296" y="3059716"/>
              <a:chExt cx="4779515" cy="3869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7FEEF-459A-4B34-93F0-DFA3CA6EE205}"/>
                  </a:ext>
                </a:extLst>
              </p:cNvPr>
              <p:cNvSpPr txBox="1"/>
              <p:nvPr/>
            </p:nvSpPr>
            <p:spPr>
              <a:xfrm>
                <a:off x="4538296" y="3059716"/>
                <a:ext cx="75907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300</a:t>
                </a:r>
                <a:endParaRPr lang="he-IL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34A47C-456A-4CA7-8E82-3EB6B4124AD9}"/>
                  </a:ext>
                </a:extLst>
              </p:cNvPr>
              <p:cNvSpPr txBox="1"/>
              <p:nvPr/>
            </p:nvSpPr>
            <p:spPr>
              <a:xfrm>
                <a:off x="5675433" y="3059716"/>
                <a:ext cx="76493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350</a:t>
                </a:r>
                <a:endParaRPr lang="he-IL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52E1D2-CC1A-4697-B97C-8D41823FDBE8}"/>
                  </a:ext>
                </a:extLst>
              </p:cNvPr>
              <p:cNvSpPr txBox="1"/>
              <p:nvPr/>
            </p:nvSpPr>
            <p:spPr>
              <a:xfrm>
                <a:off x="6731983" y="3059717"/>
                <a:ext cx="890957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‘</a:t>
                </a:r>
                <a:r>
                  <a:rPr lang="en-US" dirty="0" err="1"/>
                  <a:t>abc</a:t>
                </a:r>
                <a:r>
                  <a:rPr lang="en-US" dirty="0"/>
                  <a:t>’</a:t>
                </a:r>
                <a:endParaRPr lang="he-IL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2BBA60-B1EA-4A68-9154-5F2B847832D3}"/>
                  </a:ext>
                </a:extLst>
              </p:cNvPr>
              <p:cNvSpPr txBox="1"/>
              <p:nvPr/>
            </p:nvSpPr>
            <p:spPr>
              <a:xfrm>
                <a:off x="7954109" y="3077301"/>
                <a:ext cx="136370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[4, 7, ’</a:t>
                </a:r>
                <a:r>
                  <a:rPr lang="en-US" dirty="0" err="1"/>
                  <a:t>abf</a:t>
                </a:r>
                <a:r>
                  <a:rPr lang="en-US" dirty="0"/>
                  <a:t>’, 10]</a:t>
                </a:r>
                <a:endParaRPr lang="he-IL" dirty="0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78D2C0-47E0-4C15-AB4E-2FAC1B22E074}"/>
                </a:ext>
              </a:extLst>
            </p:cNvPr>
            <p:cNvCxnSpPr>
              <a:endCxn id="20" idx="2"/>
            </p:cNvCxnSpPr>
            <p:nvPr/>
          </p:nvCxnSpPr>
          <p:spPr>
            <a:xfrm flipH="1" flipV="1">
              <a:off x="4780077" y="3420260"/>
              <a:ext cx="1069180" cy="861454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620D66-F20B-419E-8F9D-0C96AA0B9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9000"/>
              <a:ext cx="292518" cy="86164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E7CA29-4758-4448-8053-6EBED85D0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835" y="3441239"/>
              <a:ext cx="608872" cy="84047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BFFBC4-786A-4D36-A75C-EC7B1F04D416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7576776" y="4035653"/>
              <a:ext cx="1054247" cy="254994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275FD9-9128-43D4-8F35-8BDF330CAC7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780077" y="2360827"/>
              <a:ext cx="1099048" cy="69010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7B074FA-92C2-4BAE-AE90-7F3C3ADFF50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226036" y="2356457"/>
              <a:ext cx="266340" cy="69447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CD516F-6371-4329-8803-56D50B17A70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945376" y="2371891"/>
              <a:ext cx="700615" cy="67903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5AA6EA-7B2E-42A9-97C9-F61B9F7499B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475582" y="2354307"/>
              <a:ext cx="2020242" cy="71420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118772-8010-4D6A-B932-7703EC2C8078}"/>
                </a:ext>
              </a:extLst>
            </p:cNvPr>
            <p:cNvSpPr txBox="1"/>
            <p:nvPr/>
          </p:nvSpPr>
          <p:spPr>
            <a:xfrm>
              <a:off x="8631023" y="3850987"/>
              <a:ext cx="172960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[1, 3, ‘</a:t>
              </a:r>
              <a:r>
                <a:rPr lang="en-US" dirty="0" err="1"/>
                <a:t>abg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E448EC5-8771-442F-B846-861FEAC0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1" y="2839395"/>
            <a:ext cx="4022798" cy="103119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8B34BBE-B31A-4674-97AC-7DC98A1E31A0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34BEB4-A706-42AC-90EE-A09560773091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L2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A127DCF-322D-4CE4-9075-9862251F9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D54D0-2D19-44E6-A3BD-3C492F4841E4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F18568-0F34-40CF-9D86-ED1D9B6ED39A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949D811-3EE7-43E2-A2E9-F63100149C09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622C78-60DF-422F-B081-11D327C2071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62C476-F6F2-4BE0-846B-F1F6CF8D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D7F501-A41E-4A14-978F-0C055FEC1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1E4E634-FE68-4D6E-9B19-7DB4F73AF251}"/>
              </a:ext>
            </a:extLst>
          </p:cNvPr>
          <p:cNvSpPr/>
          <p:nvPr/>
        </p:nvSpPr>
        <p:spPr>
          <a:xfrm>
            <a:off x="6500465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108ABC-64C9-44F6-ABB5-22B6BC84FDD1}"/>
              </a:ext>
            </a:extLst>
          </p:cNvPr>
          <p:cNvSpPr/>
          <p:nvPr/>
        </p:nvSpPr>
        <p:spPr>
          <a:xfrm>
            <a:off x="6482568" y="398312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381F23-8712-444F-8377-CA793588E34C}"/>
              </a:ext>
            </a:extLst>
          </p:cNvPr>
          <p:cNvCxnSpPr>
            <a:cxnSpLocks/>
          </p:cNvCxnSpPr>
          <p:nvPr/>
        </p:nvCxnSpPr>
        <p:spPr>
          <a:xfrm flipH="1">
            <a:off x="2919170" y="2960914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6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Deep Copy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600592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93FA9-D1B9-4530-9C7B-12783300FBEA}"/>
              </a:ext>
            </a:extLst>
          </p:cNvPr>
          <p:cNvGrpSpPr/>
          <p:nvPr/>
        </p:nvGrpSpPr>
        <p:grpSpPr>
          <a:xfrm>
            <a:off x="6600592" y="4146276"/>
            <a:ext cx="2180492" cy="492371"/>
            <a:chOff x="5606563" y="2074981"/>
            <a:chExt cx="2180492" cy="4923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DA70A5-72BD-46F0-8427-AA822403B2F0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656E48-8151-40E6-B219-54522AC05866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F908B-8F7F-4946-8796-B04B386E1588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CCA3C-BC5D-4834-92CF-2FA85609C8EB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292733" y="3152742"/>
            <a:ext cx="6061920" cy="386917"/>
            <a:chOff x="4538296" y="3059716"/>
            <a:chExt cx="477951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09" y="3077301"/>
              <a:ext cx="136370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’, 10]</a:t>
              </a:r>
              <a:endParaRPr lang="he-IL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8D2C0-47E0-4C15-AB4E-2FAC1B22E074}"/>
              </a:ext>
            </a:extLst>
          </p:cNvPr>
          <p:cNvCxnSpPr>
            <a:endCxn id="20" idx="2"/>
          </p:cNvCxnSpPr>
          <p:nvPr/>
        </p:nvCxnSpPr>
        <p:spPr>
          <a:xfrm flipH="1" flipV="1">
            <a:off x="5774106" y="3522074"/>
            <a:ext cx="1069180" cy="86145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0D66-F20B-419E-8F9D-0C96AA0B9ECD}"/>
              </a:ext>
            </a:extLst>
          </p:cNvPr>
          <p:cNvCxnSpPr>
            <a:cxnSpLocks/>
          </p:cNvCxnSpPr>
          <p:nvPr/>
        </p:nvCxnSpPr>
        <p:spPr>
          <a:xfrm flipH="1" flipV="1">
            <a:off x="7090029" y="3530814"/>
            <a:ext cx="292518" cy="8616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7CA29-4758-4448-8053-6EBED85D0C1E}"/>
              </a:ext>
            </a:extLst>
          </p:cNvPr>
          <p:cNvCxnSpPr>
            <a:cxnSpLocks/>
          </p:cNvCxnSpPr>
          <p:nvPr/>
        </p:nvCxnSpPr>
        <p:spPr>
          <a:xfrm flipV="1">
            <a:off x="7976864" y="3543053"/>
            <a:ext cx="608872" cy="8404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BFFBC4-786A-4D36-A75C-EC7B1F04D41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570805" y="4137467"/>
            <a:ext cx="1054247" cy="2549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74106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20065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39405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469611" y="2456121"/>
            <a:ext cx="2020242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118772-8010-4D6A-B932-7703EC2C8078}"/>
              </a:ext>
            </a:extLst>
          </p:cNvPr>
          <p:cNvSpPr txBox="1"/>
          <p:nvPr/>
        </p:nvSpPr>
        <p:spPr>
          <a:xfrm>
            <a:off x="9625052" y="3952801"/>
            <a:ext cx="17296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[4, 7, ‘</a:t>
            </a:r>
            <a:r>
              <a:rPr lang="en-US" dirty="0" err="1"/>
              <a:t>abf</a:t>
            </a:r>
            <a:r>
              <a:rPr lang="en-US" dirty="0"/>
              <a:t>’, 10]</a:t>
            </a:r>
            <a:endParaRPr lang="he-IL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B34BBE-B31A-4674-97AC-7DC98A1E31A0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34BEB4-A706-42AC-90EE-A09560773091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L3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A127DCF-322D-4CE4-9075-9862251F9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D54D0-2D19-44E6-A3BD-3C492F4841E4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F18568-0F34-40CF-9D86-ED1D9B6ED39A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949D811-3EE7-43E2-A2E9-F63100149C09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622C78-60DF-422F-B081-11D327C2071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62C476-F6F2-4BE0-846B-F1F6CF8D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D7F501-A41E-4A14-978F-0C055FEC1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1E4E634-FE68-4D6E-9B19-7DB4F73AF251}"/>
              </a:ext>
            </a:extLst>
          </p:cNvPr>
          <p:cNvSpPr/>
          <p:nvPr/>
        </p:nvSpPr>
        <p:spPr>
          <a:xfrm>
            <a:off x="6500465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108ABC-64C9-44F6-ABB5-22B6BC84FDD1}"/>
              </a:ext>
            </a:extLst>
          </p:cNvPr>
          <p:cNvSpPr/>
          <p:nvPr/>
        </p:nvSpPr>
        <p:spPr>
          <a:xfrm>
            <a:off x="6482568" y="398312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6AF26-9F1F-465E-A39C-E9730CF3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4" y="1974388"/>
            <a:ext cx="2769993" cy="275840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81C129-7F08-4C90-9DF9-4CE1D840E975}"/>
              </a:ext>
            </a:extLst>
          </p:cNvPr>
          <p:cNvCxnSpPr>
            <a:cxnSpLocks/>
          </p:cNvCxnSpPr>
          <p:nvPr/>
        </p:nvCxnSpPr>
        <p:spPr>
          <a:xfrm flipH="1">
            <a:off x="3340085" y="2264228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7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7" name="Group 25"/>
          <p:cNvGraphicFramePr>
            <a:graphicFrameLocks noGrp="1"/>
          </p:cNvGraphicFramePr>
          <p:nvPr>
            <p:extLst/>
          </p:nvPr>
        </p:nvGraphicFramePr>
        <p:xfrm>
          <a:off x="1919536" y="1752600"/>
          <a:ext cx="8280920" cy="4089400"/>
        </p:xfrm>
        <a:graphic>
          <a:graphicData uri="http://schemas.openxmlformats.org/drawingml/2006/table">
            <a:tbl>
              <a:tblPr/>
              <a:tblGrid>
                <a:gridCol w="3672408">
                  <a:extLst>
                    <a:ext uri="{9D8B030D-6E8A-4147-A177-3AD203B41FA5}">
                      <a16:colId xmlns:a16="http://schemas.microsoft.com/office/drawing/2014/main" val="253745650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738740978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inflobj</a:t>
                      </a: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open(‘data’, ‘r’)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Open the file ‘data’ for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491198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= inflobj.read()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Read whole file into one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80835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= inflobj.read(N)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Reads N bytes (N &gt;=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1052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 = </a:t>
                      </a:r>
                      <a:r>
                        <a:rPr kumimoji="0" lang="en-US" altLang="he-IL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inflobj.readlines</a:t>
                      </a: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Returns a list of line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89536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64579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Files: Input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61" name="Group 25"/>
          <p:cNvGraphicFramePr>
            <a:graphicFrameLocks noGrp="1"/>
          </p:cNvGraphicFramePr>
          <p:nvPr>
            <p:extLst/>
          </p:nvPr>
        </p:nvGraphicFramePr>
        <p:xfrm>
          <a:off x="1703512" y="1828800"/>
          <a:ext cx="8856984" cy="40894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3304160456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528951509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 = open(‘data’, ‘w’)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Open the file ‘data’ for writing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67065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outflobj.write(S)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Writes the string S to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92999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outflobj.writelines(L)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Writes each of the strings in list L to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44935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outflobj.close</a:t>
                      </a: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Closes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62373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212EA7E7-3D31-45CE-A761-259B5895ACD2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64579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Files: Output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8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3291</Words>
  <Application>Microsoft Office PowerPoint</Application>
  <PresentationFormat>Widescreen</PresentationFormat>
  <Paragraphs>537</Paragraphs>
  <Slides>56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Comic Sans MS</vt:lpstr>
      <vt:lpstr>Times New Roman</vt:lpstr>
      <vt:lpstr>Office Theme</vt:lpstr>
      <vt:lpstr>Picture</vt:lpstr>
      <vt:lpstr>תכנות בשפת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משפטי בקרה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פונקציות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מחלקות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דוגמאות תכנותיות עם מחלקות בפייתון</vt:lpstr>
      <vt:lpstr>PowerPoint Presentation</vt:lpstr>
      <vt:lpstr>דוגמא לשימוש במילון כשדה בתוך מופע של מחלקה</vt:lpstr>
      <vt:lpstr>דוגמא: DFS</vt:lpstr>
      <vt:lpstr>PowerPoint Presentation</vt:lpstr>
      <vt:lpstr>דוגמא: איתור מעגלים</vt:lpstr>
      <vt:lpstr>דוגמא: מערכת סטודנטים</vt:lpstr>
      <vt:lpstr>דוגמא: לומדה לתרגילי חשבון בסיסיים</vt:lpstr>
      <vt:lpstr>PowerPoint Presentation</vt:lpstr>
      <vt:lpstr>PowerPoint Presentation</vt:lpstr>
      <vt:lpstr>Functional Programming Concepts and  their Implementation in Python</vt:lpstr>
      <vt:lpstr>Functional Programming Concepts</vt:lpstr>
      <vt:lpstr>תכנות פונקציונלי בשפת פייתון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פונקציוני בשפת Python</dc:title>
  <dc:creator>rina azulay</dc:creator>
  <cp:lastModifiedBy>moshe goldstein</cp:lastModifiedBy>
  <cp:revision>444</cp:revision>
  <dcterms:created xsi:type="dcterms:W3CDTF">2018-04-10T06:28:30Z</dcterms:created>
  <dcterms:modified xsi:type="dcterms:W3CDTF">2018-05-04T14:32:20Z</dcterms:modified>
</cp:coreProperties>
</file>