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71" r:id="rId2"/>
    <p:sldId id="400" r:id="rId3"/>
    <p:sldId id="389" r:id="rId4"/>
    <p:sldId id="391" r:id="rId5"/>
    <p:sldId id="392" r:id="rId6"/>
    <p:sldId id="390" r:id="rId7"/>
    <p:sldId id="393" r:id="rId8"/>
    <p:sldId id="394" r:id="rId9"/>
    <p:sldId id="395" r:id="rId10"/>
    <p:sldId id="396" r:id="rId11"/>
    <p:sldId id="397" r:id="rId12"/>
    <p:sldId id="291" r:id="rId13"/>
    <p:sldId id="292" r:id="rId14"/>
    <p:sldId id="297" r:id="rId15"/>
    <p:sldId id="335" r:id="rId16"/>
    <p:sldId id="408" r:id="rId17"/>
    <p:sldId id="409" r:id="rId18"/>
    <p:sldId id="410" r:id="rId19"/>
    <p:sldId id="298" r:id="rId20"/>
    <p:sldId id="299" r:id="rId21"/>
    <p:sldId id="399" r:id="rId22"/>
    <p:sldId id="303" r:id="rId23"/>
    <p:sldId id="404" r:id="rId24"/>
    <p:sldId id="405" r:id="rId25"/>
    <p:sldId id="401" r:id="rId26"/>
    <p:sldId id="406" r:id="rId27"/>
    <p:sldId id="407" r:id="rId28"/>
    <p:sldId id="411" r:id="rId29"/>
    <p:sldId id="412" r:id="rId30"/>
    <p:sldId id="458" r:id="rId31"/>
    <p:sldId id="459" r:id="rId3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6AC"/>
    <a:srgbClr val="0066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65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03B19FE-D6FA-40A2-9AF6-91EB4A7DB394}" type="datetimeFigureOut">
              <a:rPr lang="he-IL" smtClean="0"/>
              <a:t>י"א/סיון/תשע"ח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C12A9E7-4277-4DCE-A915-E045D16DD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61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2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06130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11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98308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29D29-594E-4B3D-8A76-8FBC19783076}" type="slidenum">
              <a:rPr lang="he-IL" altLang="he-IL"/>
              <a:pPr/>
              <a:t>12</a:t>
            </a:fld>
            <a:endParaRPr lang="es-UY" altLang="he-IL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91483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27822-5C05-468F-8101-79A0014DCA3B}" type="slidenum">
              <a:rPr lang="he-IL" altLang="he-IL"/>
              <a:pPr/>
              <a:t>13</a:t>
            </a:fld>
            <a:endParaRPr lang="es-UY" altLang="he-IL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89910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A86CD-6272-4391-93A4-C5C4156568E2}" type="slidenum">
              <a:rPr lang="he-IL" altLang="he-IL"/>
              <a:pPr/>
              <a:t>14</a:t>
            </a:fld>
            <a:endParaRPr lang="es-UY" altLang="he-IL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32037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3F5E6-3794-4C97-838B-02D772A6FDE0}" type="slidenum">
              <a:rPr lang="he-IL" altLang="he-IL"/>
              <a:pPr/>
              <a:t>19</a:t>
            </a:fld>
            <a:endParaRPr lang="es-UY" altLang="he-IL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9673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5A8A5-A2D6-4386-AD1C-62A0EF95D95B}" type="slidenum">
              <a:rPr lang="he-IL" altLang="he-IL"/>
              <a:pPr/>
              <a:t>20</a:t>
            </a:fld>
            <a:endParaRPr lang="es-UY" altLang="he-IL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0206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5A8A5-A2D6-4386-AD1C-62A0EF95D95B}" type="slidenum">
              <a:rPr lang="he-IL" altLang="he-IL"/>
              <a:pPr/>
              <a:t>21</a:t>
            </a:fld>
            <a:endParaRPr lang="es-UY" altLang="he-IL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084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64E6D-B6DB-4775-9BDD-457A80CA7E6A}" type="slidenum">
              <a:rPr lang="he-IL" altLang="he-IL"/>
              <a:pPr/>
              <a:t>22</a:t>
            </a:fld>
            <a:endParaRPr lang="es-UY" altLang="he-IL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1052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64E6D-B6DB-4775-9BDD-457A80CA7E6A}" type="slidenum">
              <a:rPr lang="he-IL" altLang="he-IL"/>
              <a:pPr/>
              <a:t>23</a:t>
            </a:fld>
            <a:endParaRPr lang="es-UY" altLang="he-IL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56216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64E6D-B6DB-4775-9BDD-457A80CA7E6A}" type="slidenum">
              <a:rPr lang="he-IL" altLang="he-IL"/>
              <a:pPr/>
              <a:t>24</a:t>
            </a:fld>
            <a:endParaRPr lang="es-UY" altLang="he-IL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4965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3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78201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64E6D-B6DB-4775-9BDD-457A80CA7E6A}" type="slidenum">
              <a:rPr lang="he-IL" altLang="he-IL"/>
              <a:pPr/>
              <a:t>25</a:t>
            </a:fld>
            <a:endParaRPr lang="es-UY" altLang="he-IL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70144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64E6D-B6DB-4775-9BDD-457A80CA7E6A}" type="slidenum">
              <a:rPr lang="he-IL" altLang="he-IL"/>
              <a:pPr/>
              <a:t>26</a:t>
            </a:fld>
            <a:endParaRPr lang="es-UY" altLang="he-IL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15987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64E6D-B6DB-4775-9BDD-457A80CA7E6A}" type="slidenum">
              <a:rPr lang="he-IL" altLang="he-IL"/>
              <a:pPr/>
              <a:t>27</a:t>
            </a:fld>
            <a:endParaRPr lang="es-UY" altLang="he-IL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6706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64E6D-B6DB-4775-9BDD-457A80CA7E6A}" type="slidenum">
              <a:rPr lang="he-IL" altLang="he-IL"/>
              <a:pPr/>
              <a:t>28</a:t>
            </a:fld>
            <a:endParaRPr lang="es-UY" altLang="he-IL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06339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64E6D-B6DB-4775-9BDD-457A80CA7E6A}" type="slidenum">
              <a:rPr lang="he-IL" altLang="he-IL"/>
              <a:pPr/>
              <a:t>29</a:t>
            </a:fld>
            <a:endParaRPr lang="es-UY" altLang="he-IL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6932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4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5499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5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5908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6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4255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7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9992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8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63068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9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1541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10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4019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b"/>
          <a:lstStyle>
            <a:lvl1pPr algn="ctr" rtl="1">
              <a:defRPr sz="6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י"א/סיון/תשע"ח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23073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02633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י"א/סיון/תשע"ח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י"א/סיון/תשע"ח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92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י"א/סיון/תשע"ח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23073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717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י"א/סיון/תשע"ח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22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י"א/סיון/תשע"ח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י"א/סיון/תשע"ח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7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י"א/סיון/תשע"ח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75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י"א/סיון/תשע"ח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38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י"א/סיון/תשע"ח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י"א/סיון/תשע"ח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7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1432-500C-458D-97A9-B09BD3295A89}" type="datetimeFigureOut">
              <a:rPr lang="he-IL" smtClean="0"/>
              <a:t>י"א/סיון/תשע"ח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875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תכנות פונקציונלי בשפת </a:t>
            </a:r>
            <a:r>
              <a:rPr lang="he-IL" dirty="0" err="1"/>
              <a:t>פייתון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30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116632"/>
            <a:ext cx="8278688" cy="538976"/>
          </a:xfrm>
        </p:spPr>
        <p:txBody>
          <a:bodyPr>
            <a:noAutofit/>
          </a:bodyPr>
          <a:lstStyle/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What is a variable?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F74047C-7B74-4BB0-9C6D-378C1D60D1BD}"/>
              </a:ext>
            </a:extLst>
          </p:cNvPr>
          <p:cNvSpPr/>
          <p:nvPr/>
        </p:nvSpPr>
        <p:spPr>
          <a:xfrm>
            <a:off x="238664" y="826444"/>
            <a:ext cx="11714671" cy="5878532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A variable in Mathematics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name given to a value of some kind – atomic values (integers,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rationals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reals, complexes,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or compound values (vectors, matrices, sets, etc.):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&lt;name, value, kind&gt;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A variable in Imperative Programming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name bound to a memory  address where a value of some type is stored: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&lt;name, address, value, type&gt;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Changing the value does not affect the binding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name-address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A variable in Functional Programming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name bound to a value of some type: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&lt;name, value, type&gt;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Changing the value affects the binding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name-value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generating a new variable with the same name, changing the semantics of the variable name.</a:t>
            </a:r>
          </a:p>
          <a:p>
            <a:pPr lvl="1">
              <a:spcAft>
                <a:spcPts val="120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Thus, changing a variable’s value is nonsense in Functional Programming.  </a:t>
            </a:r>
          </a:p>
        </p:txBody>
      </p:sp>
    </p:spTree>
    <p:extLst>
      <p:ext uri="{BB962C8B-B14F-4D97-AF65-F5344CB8AC3E}">
        <p14:creationId xmlns:p14="http://schemas.microsoft.com/office/powerpoint/2010/main" val="181054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116632"/>
            <a:ext cx="8278688" cy="538976"/>
          </a:xfrm>
        </p:spPr>
        <p:txBody>
          <a:bodyPr>
            <a:noAutofit/>
          </a:bodyPr>
          <a:lstStyle/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Stateless Computation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873EFD5-0B83-4141-A784-ADF4EB45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9" y="813849"/>
            <a:ext cx="4255338" cy="3930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A851B6-E423-4A4D-8C93-0652BBCEB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867" y="2779189"/>
            <a:ext cx="4137224" cy="3551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9C5046-977E-41F9-8ED2-5283AB192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913" y="813849"/>
            <a:ext cx="4266311" cy="33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928" y="1825925"/>
            <a:ext cx="11542143" cy="3798497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altLang="he-IL" sz="3600" b="1" i="1" u="sng" dirty="0">
                <a:solidFill>
                  <a:srgbClr val="FF0000"/>
                </a:solidFill>
              </a:rPr>
              <a:t>Functions</a:t>
            </a:r>
            <a:r>
              <a:rPr lang="en-US" altLang="he-IL" sz="3600" b="1" u="sng" dirty="0">
                <a:solidFill>
                  <a:srgbClr val="FF0000"/>
                </a:solidFill>
              </a:rPr>
              <a:t> are treated like </a:t>
            </a:r>
            <a:r>
              <a:rPr lang="en-US" altLang="he-IL" sz="3600" b="1" i="1" u="sng" dirty="0">
                <a:solidFill>
                  <a:srgbClr val="FF0000"/>
                </a:solidFill>
              </a:rPr>
              <a:t>any</a:t>
            </a:r>
            <a:r>
              <a:rPr lang="en-US" altLang="he-IL" sz="3600" b="1" u="sng" dirty="0">
                <a:solidFill>
                  <a:srgbClr val="FF0000"/>
                </a:solidFill>
              </a:rPr>
              <a:t> other </a:t>
            </a:r>
            <a:r>
              <a:rPr lang="en-US" altLang="he-IL" sz="3600" b="1" i="1" u="sng" dirty="0">
                <a:solidFill>
                  <a:srgbClr val="FF0000"/>
                </a:solidFill>
              </a:rPr>
              <a:t>value</a:t>
            </a:r>
            <a:endParaRPr lang="en-US" altLang="he-IL" sz="3600" b="1" u="sng" dirty="0">
              <a:solidFill>
                <a:srgbClr val="FF0000"/>
              </a:solidFill>
            </a:endParaRPr>
          </a:p>
          <a:p>
            <a:pPr marL="409575" indent="-409575" algn="l" rtl="0">
              <a:buFont typeface="Wingdings" panose="05000000000000000000" pitchFamily="2" charset="2"/>
              <a:buChar char="ü"/>
            </a:pPr>
            <a:r>
              <a:rPr lang="en-US" altLang="he-IL" sz="3200" dirty="0"/>
              <a:t>can be </a:t>
            </a:r>
            <a:r>
              <a:rPr lang="en-US" altLang="he-IL" sz="3200" u="sng" dirty="0"/>
              <a:t>the value of a variable</a:t>
            </a:r>
            <a:r>
              <a:rPr lang="en-US" altLang="he-IL" sz="3200" dirty="0"/>
              <a:t>.</a:t>
            </a:r>
          </a:p>
          <a:p>
            <a:pPr marL="457200" lvl="1" indent="0" algn="l" rtl="0">
              <a:buNone/>
            </a:pPr>
            <a:r>
              <a:rPr lang="en-US" altLang="he-IL" sz="2800" dirty="0"/>
              <a:t>the semantics of the </a:t>
            </a:r>
            <a:r>
              <a:rPr lang="en-US" altLang="he-IL" sz="2800" b="1" dirty="0">
                <a:solidFill>
                  <a:schemeClr val="accent2"/>
                </a:solidFill>
              </a:rPr>
              <a:t>def </a:t>
            </a:r>
            <a:r>
              <a:rPr lang="en-US" altLang="he-IL" sz="2800" dirty="0"/>
              <a:t>statement is similar to that of the assignment statement - it, simply, binds a name to a function object.</a:t>
            </a:r>
          </a:p>
          <a:p>
            <a:pPr marL="220663" indent="-457200" algn="l" rtl="0">
              <a:buFont typeface="Wingdings" panose="05000000000000000000" pitchFamily="2" charset="2"/>
              <a:buChar char="ü"/>
            </a:pPr>
            <a:r>
              <a:rPr lang="en-US" altLang="he-IL" sz="3200" dirty="0"/>
              <a:t>can be </a:t>
            </a:r>
            <a:r>
              <a:rPr lang="en-US" altLang="he-IL" sz="3200" u="sng" dirty="0"/>
              <a:t>passed as an actual parameter </a:t>
            </a:r>
            <a:r>
              <a:rPr lang="en-US" altLang="he-IL" sz="3200" dirty="0"/>
              <a:t>of a function.</a:t>
            </a:r>
          </a:p>
          <a:p>
            <a:pPr marL="220663" indent="-457200" algn="l" rtl="0">
              <a:buFont typeface="Wingdings" panose="05000000000000000000" pitchFamily="2" charset="2"/>
              <a:buChar char="ü"/>
            </a:pPr>
            <a:r>
              <a:rPr lang="en-US" altLang="he-IL" sz="3200" dirty="0"/>
              <a:t>can be </a:t>
            </a:r>
            <a:r>
              <a:rPr lang="en-US" altLang="he-IL" sz="3200" u="sng" dirty="0"/>
              <a:t>returned from a function</a:t>
            </a:r>
            <a:r>
              <a:rPr lang="en-US" altLang="he-IL" sz="3200" dirty="0"/>
              <a:t>.</a:t>
            </a:r>
          </a:p>
          <a:p>
            <a:pPr marL="220663" indent="-457200" algn="l" rtl="0">
              <a:buFont typeface="Wingdings" panose="05000000000000000000" pitchFamily="2" charset="2"/>
              <a:buChar char="ü"/>
            </a:pPr>
            <a:r>
              <a:rPr lang="en-US" altLang="he-IL" sz="3200" dirty="0"/>
              <a:t>can be a </a:t>
            </a:r>
            <a:r>
              <a:rPr lang="en-US" altLang="he-IL" sz="3200" u="sng" dirty="0"/>
              <a:t>component of any data structure</a:t>
            </a:r>
            <a:r>
              <a:rPr lang="en-US" altLang="he-IL" sz="3200" dirty="0"/>
              <a:t>. </a:t>
            </a:r>
          </a:p>
          <a:p>
            <a:pPr marL="361950" indent="-361950" algn="l" rtl="0">
              <a:buNone/>
            </a:pPr>
            <a:endParaRPr lang="en-US" altLang="he-IL" dirty="0"/>
          </a:p>
          <a:p>
            <a:pPr marL="173038" indent="0" algn="l" rtl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he-IL" dirty="0"/>
          </a:p>
          <a:p>
            <a:pPr algn="l" rtl="0"/>
            <a:endParaRPr lang="en-US" altLang="he-I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45F7D2C-1A8E-4B5C-A295-A4609B764B34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116632"/>
            <a:ext cx="8278688" cy="538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Functions are </a:t>
            </a:r>
            <a:r>
              <a:rPr lang="en-US" altLang="he-IL" sz="3600" u="sng" dirty="0">
                <a:latin typeface="Comic Sans MS" panose="030F0702030302020204" pitchFamily="66" charset="0"/>
                <a:cs typeface="Calibri" panose="020F0502020204030204" pitchFamily="34" charset="0"/>
              </a:rPr>
              <a:t>first class </a:t>
            </a:r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90603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734673"/>
            <a:ext cx="8278688" cy="538976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 rtl="0"/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altLang="he-IL" sz="36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names</a:t>
            </a:r>
            <a:r>
              <a:rPr lang="en-US" altLang="he-IL" sz="36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like </a:t>
            </a:r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US" altLang="he-IL" sz="36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name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426" y="1352714"/>
            <a:ext cx="9750868" cy="1088961"/>
          </a:xfrm>
        </p:spPr>
        <p:txBody>
          <a:bodyPr/>
          <a:lstStyle/>
          <a:p>
            <a:pPr marL="0" indent="0" algn="l" rtl="0">
              <a:buNone/>
            </a:pPr>
            <a:r>
              <a:rPr lang="en-US" altLang="he-IL" dirty="0"/>
              <a:t>Functions are objects.</a:t>
            </a:r>
          </a:p>
          <a:p>
            <a:pPr marL="0" indent="0" algn="l" rtl="0">
              <a:buNone/>
            </a:pPr>
            <a:r>
              <a:rPr lang="en-US" altLang="he-IL" dirty="0"/>
              <a:t>The same reference rules hold for functions as for other objects.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F022C487-7DD3-4132-B362-1CA6788326FC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116632"/>
            <a:ext cx="8278688" cy="538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Functions are </a:t>
            </a:r>
            <a:r>
              <a:rPr lang="en-US" altLang="he-IL" sz="3600" u="sng" dirty="0">
                <a:latin typeface="Comic Sans MS" panose="030F0702030302020204" pitchFamily="66" charset="0"/>
                <a:cs typeface="Calibri" panose="020F0502020204030204" pitchFamily="34" charset="0"/>
              </a:rPr>
              <a:t>first class </a:t>
            </a:r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objects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7D60987-BBCE-4D3A-99C1-54D719F94F63}"/>
              </a:ext>
            </a:extLst>
          </p:cNvPr>
          <p:cNvGrpSpPr/>
          <p:nvPr/>
        </p:nvGrpSpPr>
        <p:grpSpPr>
          <a:xfrm>
            <a:off x="1861682" y="2529766"/>
            <a:ext cx="8034356" cy="3977851"/>
            <a:chOff x="3812648" y="1964351"/>
            <a:chExt cx="8034356" cy="3977851"/>
          </a:xfrm>
        </p:grpSpPr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7829826" y="1971884"/>
              <a:ext cx="4017178" cy="3970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dirty="0"/>
                <a:t>&gt;&gt;&gt; z = y</a:t>
              </a:r>
            </a:p>
            <a:p>
              <a:r>
                <a:rPr lang="en-US" altLang="he-IL" dirty="0"/>
                <a:t>&gt;&gt;&gt; z</a:t>
              </a:r>
            </a:p>
            <a:p>
              <a:r>
                <a:rPr lang="en-US" altLang="he-IL" dirty="0"/>
                <a:t>&lt;function y at 0x000002385A7A5A60&gt;</a:t>
              </a:r>
            </a:p>
            <a:p>
              <a:r>
                <a:rPr lang="en-US" altLang="he-IL" dirty="0"/>
                <a:t>&gt;&gt;&gt; z("Anna")</a:t>
              </a:r>
            </a:p>
            <a:p>
              <a:r>
                <a:rPr lang="en-US" altLang="he-IL" dirty="0"/>
                <a:t>Hello Anna</a:t>
              </a:r>
            </a:p>
            <a:p>
              <a:endParaRPr lang="en-US" altLang="he-IL" dirty="0"/>
            </a:p>
            <a:p>
              <a:endParaRPr lang="en-US" altLang="he-IL" dirty="0"/>
            </a:p>
            <a:p>
              <a:endParaRPr lang="en-US" altLang="he-IL" dirty="0"/>
            </a:p>
            <a:p>
              <a:endParaRPr lang="en-US" altLang="he-IL" dirty="0"/>
            </a:p>
            <a:p>
              <a:endParaRPr lang="en-US" altLang="he-IL" dirty="0"/>
            </a:p>
            <a:p>
              <a:endParaRPr lang="en-US" altLang="he-IL" dirty="0"/>
            </a:p>
            <a:p>
              <a:endParaRPr lang="en-US" altLang="he-IL" dirty="0"/>
            </a:p>
            <a:p>
              <a:endParaRPr lang="en-US" altLang="he-IL" dirty="0"/>
            </a:p>
            <a:p>
              <a:endParaRPr lang="en-US" altLang="he-IL" dirty="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108A0223-D990-4367-94C3-B62E44908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648" y="1964351"/>
              <a:ext cx="4017178" cy="3970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dirty="0"/>
                <a:t>&gt;&gt;&gt; x = 10</a:t>
              </a:r>
            </a:p>
            <a:p>
              <a:r>
                <a:rPr lang="en-US" altLang="he-IL" dirty="0"/>
                <a:t>&gt;&gt;&gt; x</a:t>
              </a:r>
            </a:p>
            <a:p>
              <a:r>
                <a:rPr lang="en-US" altLang="he-IL" dirty="0"/>
                <a:t>10</a:t>
              </a:r>
            </a:p>
            <a:p>
              <a:r>
                <a:rPr lang="en-US" altLang="he-IL" dirty="0"/>
                <a:t>&gt;&gt;&gt; def y(name):</a:t>
              </a:r>
            </a:p>
            <a:p>
              <a:r>
                <a:rPr lang="en-US" altLang="he-IL" dirty="0"/>
                <a:t>	print ("Hello", name)</a:t>
              </a:r>
            </a:p>
            <a:p>
              <a:r>
                <a:rPr lang="en-US" altLang="he-IL" dirty="0"/>
                <a:t>&gt;&gt;&gt; y</a:t>
              </a:r>
            </a:p>
            <a:p>
              <a:r>
                <a:rPr lang="en-US" altLang="he-IL" dirty="0"/>
                <a:t>&lt;function y at 0x000002385A7A5A60&gt;</a:t>
              </a:r>
            </a:p>
            <a:p>
              <a:r>
                <a:rPr lang="en-US" altLang="he-IL" dirty="0"/>
                <a:t>&gt;&gt;&gt; y("Anna")</a:t>
              </a:r>
            </a:p>
            <a:p>
              <a:r>
                <a:rPr lang="en-US" altLang="he-IL" dirty="0"/>
                <a:t>Hello Anna</a:t>
              </a:r>
            </a:p>
            <a:p>
              <a:r>
                <a:rPr lang="en-US" altLang="he-IL" dirty="0"/>
                <a:t>&gt;&gt;&gt; z = 'Sarah'</a:t>
              </a:r>
            </a:p>
            <a:p>
              <a:r>
                <a:rPr lang="en-US" altLang="he-IL" dirty="0"/>
                <a:t>&gt;&gt;&gt; z</a:t>
              </a:r>
            </a:p>
            <a:p>
              <a:r>
                <a:rPr lang="en-US" altLang="he-IL" dirty="0"/>
                <a:t>'Sarah'</a:t>
              </a:r>
            </a:p>
            <a:p>
              <a:r>
                <a:rPr lang="en-US" altLang="he-IL" dirty="0"/>
                <a:t>&gt;&gt;&gt; y(z)</a:t>
              </a:r>
            </a:p>
            <a:p>
              <a:r>
                <a:rPr lang="en-US" altLang="he-IL" dirty="0"/>
                <a:t>Hello Sarah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58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C7D938C1-CEEF-44CC-8D00-8685896EEA66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116632"/>
            <a:ext cx="8278688" cy="538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Functions are </a:t>
            </a:r>
            <a:r>
              <a:rPr lang="en-US" altLang="he-IL" sz="3600" u="sng" dirty="0">
                <a:latin typeface="Comic Sans MS" panose="030F0702030302020204" pitchFamily="66" charset="0"/>
                <a:cs typeface="Calibri" panose="020F0502020204030204" pitchFamily="34" charset="0"/>
              </a:rPr>
              <a:t>first class </a:t>
            </a:r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objects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6C605E30-8F6F-4257-B7D5-CDF30B4C592E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734673"/>
            <a:ext cx="8278688" cy="4423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altLang="he-IL" sz="36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1D8E38-7670-44CB-9FB2-EF1BF603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1" y="1177019"/>
            <a:ext cx="6178858" cy="3354977"/>
          </a:xfrm>
          <a:prstGeom prst="rect">
            <a:avLst/>
          </a:prstGeom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78279" y="4615222"/>
            <a:ext cx="1183544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300" dirty="0"/>
              <a:t>The function </a:t>
            </a:r>
            <a:r>
              <a:rPr lang="en-US" altLang="he-IL" sz="2300" b="1" dirty="0">
                <a:solidFill>
                  <a:srgbClr val="0070C0"/>
                </a:solidFill>
              </a:rPr>
              <a:t>foo</a:t>
            </a:r>
            <a:r>
              <a:rPr lang="en-US" altLang="he-IL" sz="2300" dirty="0"/>
              <a:t> takes two parameters: </a:t>
            </a:r>
          </a:p>
          <a:p>
            <a:pPr marL="342900" indent="-342900">
              <a:buFontTx/>
              <a:buChar char="-"/>
            </a:pPr>
            <a:r>
              <a:rPr lang="en-US" altLang="he-IL" sz="2300" dirty="0"/>
              <a:t>the first parameter </a:t>
            </a:r>
            <a:r>
              <a:rPr lang="en-US" altLang="he-IL" sz="2300" b="1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altLang="he-IL" sz="2300" dirty="0"/>
              <a:t> is expected to be a function.</a:t>
            </a:r>
          </a:p>
          <a:p>
            <a:pPr marL="342900" indent="-342900">
              <a:buFontTx/>
              <a:buChar char="-"/>
            </a:pPr>
            <a:r>
              <a:rPr lang="en-US" altLang="he-IL" sz="2300" dirty="0"/>
              <a:t>the second parameter </a:t>
            </a:r>
            <a:r>
              <a:rPr lang="en-US" altLang="he-IL" sz="2300" b="1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altLang="he-IL" sz="2300" dirty="0"/>
              <a:t> is expected to be a sequence (or, more generally, an iterator). </a:t>
            </a:r>
          </a:p>
          <a:p>
            <a:r>
              <a:rPr lang="en-US" altLang="he-IL" sz="2300" dirty="0"/>
              <a:t>The list </a:t>
            </a:r>
            <a:r>
              <a:rPr lang="en-US" altLang="he-IL" sz="2300" b="1" dirty="0"/>
              <a:t>L1</a:t>
            </a:r>
            <a:r>
              <a:rPr lang="en-US" altLang="he-IL" sz="2300" dirty="0"/>
              <a:t> is returned -- its elements are the result of applying </a:t>
            </a:r>
            <a:r>
              <a:rPr lang="en-US" altLang="he-IL" sz="2300" b="1" dirty="0"/>
              <a:t>f</a:t>
            </a:r>
            <a:r>
              <a:rPr lang="en-US" altLang="he-IL" sz="2300" dirty="0"/>
              <a:t> on the elements of </a:t>
            </a:r>
            <a:r>
              <a:rPr lang="en-US" altLang="he-IL" sz="2300" b="1" dirty="0"/>
              <a:t>L</a:t>
            </a:r>
            <a:r>
              <a:rPr lang="en-US" altLang="he-IL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745A42-D735-4A43-BC4E-DF845F41B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523" y="1895687"/>
            <a:ext cx="2795947" cy="19176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96B779-DDAB-421A-B318-FA731D2E89F5}"/>
              </a:ext>
            </a:extLst>
          </p:cNvPr>
          <p:cNvSpPr/>
          <p:nvPr/>
        </p:nvSpPr>
        <p:spPr>
          <a:xfrm>
            <a:off x="164425" y="6164891"/>
            <a:ext cx="11271732" cy="44627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he-IL" sz="2300" dirty="0"/>
              <a:t>A function, like </a:t>
            </a:r>
            <a:r>
              <a:rPr lang="en-US" altLang="he-IL" sz="2300" b="1" dirty="0">
                <a:solidFill>
                  <a:srgbClr val="0070C0"/>
                </a:solidFill>
              </a:rPr>
              <a:t>foo</a:t>
            </a:r>
            <a:r>
              <a:rPr lang="en-US" altLang="he-IL" sz="2300" dirty="0"/>
              <a:t>, that receives </a:t>
            </a:r>
            <a:r>
              <a:rPr lang="en-US" altLang="he-IL" sz="2300" i="1" u="sng" dirty="0"/>
              <a:t>function object(s)</a:t>
            </a:r>
            <a:r>
              <a:rPr lang="en-US" altLang="he-IL" sz="2300" dirty="0"/>
              <a:t> as </a:t>
            </a:r>
            <a:r>
              <a:rPr lang="en-US" altLang="he-IL" sz="2300" i="1" u="sng" dirty="0"/>
              <a:t>parameter(s)</a:t>
            </a:r>
            <a:r>
              <a:rPr lang="en-US" altLang="he-IL" sz="2300" dirty="0"/>
              <a:t> is a </a:t>
            </a:r>
            <a:r>
              <a:rPr lang="en-US" altLang="he-IL" sz="2300" b="1" i="1" dirty="0">
                <a:solidFill>
                  <a:srgbClr val="C00000"/>
                </a:solidFill>
              </a:rPr>
              <a:t>High-Order Function</a:t>
            </a:r>
            <a:r>
              <a:rPr lang="en-US" altLang="he-IL" sz="23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3644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3D70B1A-3F2C-4461-B8F6-7178D08378D7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116632"/>
            <a:ext cx="8278688" cy="538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Functions are </a:t>
            </a:r>
            <a:r>
              <a:rPr lang="en-US" altLang="he-IL" sz="3600" u="sng" dirty="0">
                <a:latin typeface="Comic Sans MS" panose="030F0702030302020204" pitchFamily="66" charset="0"/>
                <a:cs typeface="Calibri" panose="020F0502020204030204" pitchFamily="34" charset="0"/>
              </a:rPr>
              <a:t>first class </a:t>
            </a:r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objects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970C1C9E-18EE-4172-BE0E-484A913CF2BA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734673"/>
            <a:ext cx="8278688" cy="4423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altLang="he-IL" sz="36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CE523D1-C337-4D29-A32E-939B3671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4" y="1436194"/>
            <a:ext cx="7729159" cy="5006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5EE9B2C-451D-483C-86AA-B7D64E88270F}"/>
              </a:ext>
            </a:extLst>
          </p:cNvPr>
          <p:cNvSpPr txBox="1"/>
          <p:nvPr/>
        </p:nvSpPr>
        <p:spPr>
          <a:xfrm>
            <a:off x="7776282" y="2220842"/>
            <a:ext cx="4303204" cy="1631216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b="1" dirty="0"/>
              <a:t>The </a:t>
            </a:r>
            <a:r>
              <a:rPr lang="en-US" sz="2000" b="1" dirty="0">
                <a:solidFill>
                  <a:srgbClr val="C016AC"/>
                </a:solidFill>
              </a:rPr>
              <a:t>str</a:t>
            </a:r>
            <a:r>
              <a:rPr lang="en-US" sz="2000" b="1" dirty="0"/>
              <a:t> function is passed to 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max</a:t>
            </a:r>
            <a:r>
              <a:rPr lang="en-US" sz="2000" b="1" dirty="0"/>
              <a:t> function (and to 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sorted</a:t>
            </a:r>
            <a:r>
              <a:rPr lang="en-US" sz="2000" b="1" dirty="0"/>
              <a:t> function) to allow the </a:t>
            </a:r>
            <a:r>
              <a:rPr lang="en-US" sz="2000" b="1" i="1" u="sng" dirty="0"/>
              <a:t>internal conversion of every element of the list L  to string. Then, they are sorted as strings</a:t>
            </a:r>
            <a:r>
              <a:rPr lang="en-US" sz="2000" b="1" dirty="0"/>
              <a:t>.</a:t>
            </a:r>
            <a:endParaRPr lang="he-IL" sz="20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6D290BB-CF53-4937-BBC9-9F0E0743A7B5}"/>
              </a:ext>
            </a:extLst>
          </p:cNvPr>
          <p:cNvCxnSpPr/>
          <p:nvPr/>
        </p:nvCxnSpPr>
        <p:spPr>
          <a:xfrm>
            <a:off x="2036618" y="2826327"/>
            <a:ext cx="5739664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7C51419-A987-44D5-8E94-A528DFA158D7}"/>
              </a:ext>
            </a:extLst>
          </p:cNvPr>
          <p:cNvCxnSpPr>
            <a:cxnSpLocks/>
          </p:cNvCxnSpPr>
          <p:nvPr/>
        </p:nvCxnSpPr>
        <p:spPr>
          <a:xfrm flipV="1">
            <a:off x="2244436" y="3006436"/>
            <a:ext cx="5531846" cy="26323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71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3D70B1A-3F2C-4461-B8F6-7178D08378D7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116632"/>
            <a:ext cx="8278688" cy="538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Functions are </a:t>
            </a:r>
            <a:r>
              <a:rPr lang="en-US" altLang="he-IL" sz="3600" u="sng" dirty="0">
                <a:latin typeface="Comic Sans MS" panose="030F0702030302020204" pitchFamily="66" charset="0"/>
                <a:cs typeface="Calibri" panose="020F0502020204030204" pitchFamily="34" charset="0"/>
              </a:rPr>
              <a:t>first class </a:t>
            </a:r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objects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970C1C9E-18EE-4172-BE0E-484A913CF2BA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734673"/>
            <a:ext cx="8278688" cy="4423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altLang="he-IL" sz="36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CE523D1-C337-4D29-A32E-939B3671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4" y="1436194"/>
            <a:ext cx="7729159" cy="5006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5EE9B2C-451D-483C-86AA-B7D64E88270F}"/>
              </a:ext>
            </a:extLst>
          </p:cNvPr>
          <p:cNvSpPr txBox="1"/>
          <p:nvPr/>
        </p:nvSpPr>
        <p:spPr>
          <a:xfrm>
            <a:off x="6982691" y="2363648"/>
            <a:ext cx="4957411" cy="1323439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b="1" dirty="0"/>
              <a:t>The </a:t>
            </a:r>
            <a:r>
              <a:rPr lang="en-US" sz="2000" b="1" dirty="0" err="1">
                <a:solidFill>
                  <a:srgbClr val="C016AC"/>
                </a:solidFill>
              </a:rPr>
              <a:t>str.lower</a:t>
            </a:r>
            <a:r>
              <a:rPr lang="en-US" sz="2000" b="1" dirty="0"/>
              <a:t> method is passed to 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sorted</a:t>
            </a:r>
            <a:r>
              <a:rPr lang="en-US" sz="2000" b="1" dirty="0"/>
              <a:t> function to allow the </a:t>
            </a:r>
            <a:r>
              <a:rPr lang="en-US" sz="2000" b="1" i="1" u="sng" dirty="0"/>
              <a:t>internal conversion of every word in the list L  to lowercase.</a:t>
            </a:r>
            <a:r>
              <a:rPr lang="en-US" sz="2000" b="1" i="1" dirty="0"/>
              <a:t> </a:t>
            </a:r>
          </a:p>
          <a:p>
            <a:r>
              <a:rPr lang="en-US" sz="2000" b="1" dirty="0"/>
              <a:t>Then, they are </a:t>
            </a:r>
            <a:r>
              <a:rPr lang="en-US" sz="2000" b="1" i="1" u="sng" dirty="0"/>
              <a:t>sorted as lowercase words</a:t>
            </a:r>
            <a:r>
              <a:rPr lang="en-US" sz="2000" b="1" dirty="0"/>
              <a:t>.</a:t>
            </a:r>
            <a:endParaRPr lang="he-IL" sz="20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E2A93FF2-D006-41BE-93FB-4D6E106497D1}"/>
              </a:ext>
            </a:extLst>
          </p:cNvPr>
          <p:cNvCxnSpPr>
            <a:cxnSpLocks/>
          </p:cNvCxnSpPr>
          <p:nvPr/>
        </p:nvCxnSpPr>
        <p:spPr>
          <a:xfrm flipV="1">
            <a:off x="2840182" y="3546764"/>
            <a:ext cx="4114800" cy="11083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3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3D70B1A-3F2C-4461-B8F6-7178D08378D7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116632"/>
            <a:ext cx="8278688" cy="538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Functions are </a:t>
            </a:r>
            <a:r>
              <a:rPr lang="en-US" altLang="he-IL" sz="3600" u="sng" dirty="0">
                <a:latin typeface="Comic Sans MS" panose="030F0702030302020204" pitchFamily="66" charset="0"/>
                <a:cs typeface="Calibri" panose="020F0502020204030204" pitchFamily="34" charset="0"/>
              </a:rPr>
              <a:t>first class </a:t>
            </a:r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objects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970C1C9E-18EE-4172-BE0E-484A913CF2BA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734673"/>
            <a:ext cx="8278688" cy="4423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altLang="he-IL" sz="36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CE523D1-C337-4D29-A32E-939B3671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4" y="1436194"/>
            <a:ext cx="7729159" cy="5006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5EE9B2C-451D-483C-86AA-B7D64E88270F}"/>
              </a:ext>
            </a:extLst>
          </p:cNvPr>
          <p:cNvSpPr txBox="1"/>
          <p:nvPr/>
        </p:nvSpPr>
        <p:spPr>
          <a:xfrm>
            <a:off x="7841673" y="2199295"/>
            <a:ext cx="4303204" cy="4247317"/>
          </a:xfrm>
          <a:prstGeom prst="rect">
            <a:avLst/>
          </a:prstGeom>
          <a:noFill/>
          <a:ln w="25400">
            <a:noFill/>
          </a:ln>
        </p:spPr>
        <p:txBody>
          <a:bodyPr wrap="square" rtlCol="1">
            <a:spAutoFit/>
          </a:bodyPr>
          <a:lstStyle/>
          <a:p>
            <a:r>
              <a:rPr lang="en-US" sz="2000" b="1" dirty="0"/>
              <a:t>The </a:t>
            </a:r>
            <a:r>
              <a:rPr lang="en-US" sz="2000" b="1" dirty="0" err="1">
                <a:solidFill>
                  <a:srgbClr val="C016AC"/>
                </a:solidFill>
              </a:rPr>
              <a:t>itemgetter</a:t>
            </a:r>
            <a:r>
              <a:rPr lang="en-US" sz="2000" b="1" dirty="0"/>
              <a:t> method from 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operator module</a:t>
            </a:r>
            <a:r>
              <a:rPr lang="en-US" sz="2000" b="1" dirty="0"/>
              <a:t>, allows to sort a list of tuples (or list of lists) according to one, or more, of the elements of each tuple.</a:t>
            </a:r>
          </a:p>
          <a:p>
            <a:pPr>
              <a:spcBef>
                <a:spcPts val="1200"/>
              </a:spcBef>
            </a:pPr>
            <a:r>
              <a:rPr lang="en-US" sz="2000" b="1" dirty="0"/>
              <a:t>Usage examples: </a:t>
            </a:r>
          </a:p>
          <a:p>
            <a:r>
              <a:rPr lang="en-US" sz="2000" b="1" dirty="0">
                <a:solidFill>
                  <a:srgbClr val="C016AC"/>
                </a:solidFill>
              </a:rPr>
              <a:t>key=</a:t>
            </a:r>
            <a:r>
              <a:rPr lang="en-US" sz="2000" b="1" dirty="0" err="1">
                <a:solidFill>
                  <a:srgbClr val="C016AC"/>
                </a:solidFill>
              </a:rPr>
              <a:t>itemgetter</a:t>
            </a:r>
            <a:r>
              <a:rPr lang="en-US" sz="2000" b="1" dirty="0">
                <a:solidFill>
                  <a:srgbClr val="C016AC"/>
                </a:solidFill>
              </a:rPr>
              <a:t>(0) </a:t>
            </a:r>
            <a:r>
              <a:rPr lang="en-US" sz="2000" b="1" dirty="0"/>
              <a:t>– sort according to the value of element 0 of each tuple.</a:t>
            </a:r>
          </a:p>
          <a:p>
            <a:r>
              <a:rPr lang="en-US" sz="2000" b="1" dirty="0">
                <a:solidFill>
                  <a:srgbClr val="C016AC"/>
                </a:solidFill>
              </a:rPr>
              <a:t>key=</a:t>
            </a:r>
            <a:r>
              <a:rPr lang="en-US" sz="2000" b="1" dirty="0" err="1">
                <a:solidFill>
                  <a:srgbClr val="C016AC"/>
                </a:solidFill>
              </a:rPr>
              <a:t>itemgetter</a:t>
            </a:r>
            <a:r>
              <a:rPr lang="en-US" sz="2000" b="1" dirty="0">
                <a:solidFill>
                  <a:srgbClr val="C016AC"/>
                </a:solidFill>
              </a:rPr>
              <a:t>(1,2) </a:t>
            </a:r>
            <a:r>
              <a:rPr lang="en-US" sz="2000" b="1" dirty="0"/>
              <a:t>– sort according to the value of element 1 of each tuple, and for each </a:t>
            </a:r>
            <a:r>
              <a:rPr lang="en-US" sz="2000" b="1" dirty="0" err="1"/>
              <a:t>duplicatevalue</a:t>
            </a:r>
            <a:r>
              <a:rPr lang="en-US" sz="2000" b="1" dirty="0"/>
              <a:t>, sort according to the value of element 2.</a:t>
            </a:r>
          </a:p>
          <a:p>
            <a:endParaRPr lang="he-IL" sz="20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E2A93FF2-D006-41BE-93FB-4D6E106497D1}"/>
              </a:ext>
            </a:extLst>
          </p:cNvPr>
          <p:cNvCxnSpPr>
            <a:cxnSpLocks/>
          </p:cNvCxnSpPr>
          <p:nvPr/>
        </p:nvCxnSpPr>
        <p:spPr>
          <a:xfrm>
            <a:off x="3740728" y="4246009"/>
            <a:ext cx="4100945" cy="1528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EB8AD47-D93C-49A7-B993-17F68E0EBD90}"/>
              </a:ext>
            </a:extLst>
          </p:cNvPr>
          <p:cNvCxnSpPr>
            <a:cxnSpLocks/>
          </p:cNvCxnSpPr>
          <p:nvPr/>
        </p:nvCxnSpPr>
        <p:spPr>
          <a:xfrm flipV="1">
            <a:off x="3946916" y="5041267"/>
            <a:ext cx="3894757" cy="6659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16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3D70B1A-3F2C-4461-B8F6-7178D08378D7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116632"/>
            <a:ext cx="8278688" cy="538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Functions are </a:t>
            </a:r>
            <a:r>
              <a:rPr lang="en-US" altLang="he-IL" sz="3600" u="sng" dirty="0">
                <a:latin typeface="Comic Sans MS" panose="030F0702030302020204" pitchFamily="66" charset="0"/>
                <a:cs typeface="Calibri" panose="020F0502020204030204" pitchFamily="34" charset="0"/>
              </a:rPr>
              <a:t>first class </a:t>
            </a:r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objects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970C1C9E-18EE-4172-BE0E-484A913CF2BA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734673"/>
            <a:ext cx="8278688" cy="4423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altLang="he-IL" sz="36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E2A93FF2-D006-41BE-93FB-4D6E106497D1}"/>
              </a:ext>
            </a:extLst>
          </p:cNvPr>
          <p:cNvCxnSpPr>
            <a:cxnSpLocks/>
          </p:cNvCxnSpPr>
          <p:nvPr/>
        </p:nvCxnSpPr>
        <p:spPr>
          <a:xfrm>
            <a:off x="3740728" y="4246009"/>
            <a:ext cx="4100945" cy="1528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EB8AD47-D93C-49A7-B993-17F68E0EBD90}"/>
              </a:ext>
            </a:extLst>
          </p:cNvPr>
          <p:cNvCxnSpPr>
            <a:cxnSpLocks/>
          </p:cNvCxnSpPr>
          <p:nvPr/>
        </p:nvCxnSpPr>
        <p:spPr>
          <a:xfrm flipV="1">
            <a:off x="3946916" y="5041267"/>
            <a:ext cx="3894757" cy="6659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2D7E073-28E6-4116-9146-774F8417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0" y="1297967"/>
            <a:ext cx="7586666" cy="49642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5EE9B2C-451D-483C-86AA-B7D64E88270F}"/>
              </a:ext>
            </a:extLst>
          </p:cNvPr>
          <p:cNvSpPr txBox="1"/>
          <p:nvPr/>
        </p:nvSpPr>
        <p:spPr>
          <a:xfrm>
            <a:off x="6911356" y="2229381"/>
            <a:ext cx="4641273" cy="3477875"/>
          </a:xfrm>
          <a:prstGeom prst="rect">
            <a:avLst/>
          </a:prstGeom>
          <a:noFill/>
          <a:ln w="25400">
            <a:noFill/>
          </a:ln>
        </p:spPr>
        <p:txBody>
          <a:bodyPr wrap="square" rtlCol="1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/>
              <a:t>Usage examples: </a:t>
            </a:r>
          </a:p>
          <a:p>
            <a:r>
              <a:rPr lang="en-US" sz="2000" b="1" dirty="0">
                <a:solidFill>
                  <a:srgbClr val="C016AC"/>
                </a:solidFill>
              </a:rPr>
              <a:t>key=</a:t>
            </a:r>
            <a:r>
              <a:rPr lang="en-US" sz="2000" b="1" dirty="0" err="1">
                <a:solidFill>
                  <a:srgbClr val="C016AC"/>
                </a:solidFill>
              </a:rPr>
              <a:t>itemgetter</a:t>
            </a:r>
            <a:r>
              <a:rPr lang="en-US" sz="2000" b="1" dirty="0">
                <a:solidFill>
                  <a:srgbClr val="C016AC"/>
                </a:solidFill>
              </a:rPr>
              <a:t>(0) </a:t>
            </a:r>
            <a:r>
              <a:rPr lang="en-US" sz="2000" b="1" dirty="0"/>
              <a:t>– find the maximum (or the minimum) according to the value of element 0 of each tuple.</a:t>
            </a:r>
          </a:p>
          <a:p>
            <a:r>
              <a:rPr lang="en-US" sz="2000" b="1" dirty="0">
                <a:solidFill>
                  <a:srgbClr val="C016AC"/>
                </a:solidFill>
              </a:rPr>
              <a:t>key=</a:t>
            </a:r>
            <a:r>
              <a:rPr lang="en-US" sz="2000" b="1" dirty="0" err="1">
                <a:solidFill>
                  <a:srgbClr val="C016AC"/>
                </a:solidFill>
              </a:rPr>
              <a:t>itemgetter</a:t>
            </a:r>
            <a:r>
              <a:rPr lang="en-US" sz="2000" b="1" dirty="0">
                <a:solidFill>
                  <a:srgbClr val="C016AC"/>
                </a:solidFill>
              </a:rPr>
              <a:t>(1,2) </a:t>
            </a:r>
            <a:r>
              <a:rPr lang="en-US" sz="2000" b="1" dirty="0"/>
              <a:t>– find the maximum (or the minimum) according to the value of element 1 of each tuple; if for the maximum (or minimum) there are duplicates, find the maximum (or the minimum) according to the value of element 2.</a:t>
            </a:r>
            <a:endParaRPr lang="he-IL" sz="20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E7517C5-0B73-4FFA-9529-724711D25C50}"/>
              </a:ext>
            </a:extLst>
          </p:cNvPr>
          <p:cNvCxnSpPr>
            <a:cxnSpLocks/>
          </p:cNvCxnSpPr>
          <p:nvPr/>
        </p:nvCxnSpPr>
        <p:spPr>
          <a:xfrm>
            <a:off x="4184073" y="2306212"/>
            <a:ext cx="2727283" cy="44458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871B9A19-D116-40A9-BCD0-C09B9475FA22}"/>
              </a:ext>
            </a:extLst>
          </p:cNvPr>
          <p:cNvCxnSpPr>
            <a:cxnSpLocks/>
          </p:cNvCxnSpPr>
          <p:nvPr/>
        </p:nvCxnSpPr>
        <p:spPr>
          <a:xfrm flipV="1">
            <a:off x="4184073" y="2806001"/>
            <a:ext cx="2727283" cy="17841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E4BC0BA-A013-4258-A1C7-47A4295FF595}"/>
              </a:ext>
            </a:extLst>
          </p:cNvPr>
          <p:cNvCxnSpPr>
            <a:cxnSpLocks/>
          </p:cNvCxnSpPr>
          <p:nvPr/>
        </p:nvCxnSpPr>
        <p:spPr>
          <a:xfrm>
            <a:off x="4419600" y="3663957"/>
            <a:ext cx="2563091" cy="352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202CFA9-A904-4C5B-B963-98C6AF8EBD00}"/>
              </a:ext>
            </a:extLst>
          </p:cNvPr>
          <p:cNvCxnSpPr>
            <a:cxnSpLocks/>
          </p:cNvCxnSpPr>
          <p:nvPr/>
        </p:nvCxnSpPr>
        <p:spPr>
          <a:xfrm flipV="1">
            <a:off x="4447309" y="3829774"/>
            <a:ext cx="2519465" cy="20306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2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9516" y="1369881"/>
            <a:ext cx="8230062" cy="142607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he-IL" sz="2400" dirty="0"/>
              <a:t>Since </a:t>
            </a:r>
            <a:r>
              <a:rPr lang="en-US" altLang="he-IL" sz="2400" u="sng" dirty="0"/>
              <a:t>functions</a:t>
            </a:r>
            <a:r>
              <a:rPr lang="en-US" altLang="he-IL" sz="2400" dirty="0"/>
              <a:t> are </a:t>
            </a:r>
            <a:r>
              <a:rPr lang="en-US" altLang="he-IL" sz="2400" u="sng" dirty="0"/>
              <a:t>like any other object</a:t>
            </a:r>
            <a:r>
              <a:rPr lang="en-US" altLang="he-IL" sz="2400" dirty="0"/>
              <a:t>, and </a:t>
            </a:r>
          </a:p>
          <a:p>
            <a:pPr marL="0" indent="0" algn="l" rtl="0">
              <a:buNone/>
            </a:pPr>
            <a:r>
              <a:rPr lang="en-US" altLang="he-IL" sz="2400" dirty="0"/>
              <a:t>          a </a:t>
            </a:r>
            <a:r>
              <a:rPr lang="en-US" altLang="he-IL" sz="2400" u="sng" dirty="0"/>
              <a:t>function definition</a:t>
            </a:r>
            <a:r>
              <a:rPr lang="en-US" altLang="he-IL" sz="2400" dirty="0"/>
              <a:t> is </a:t>
            </a:r>
            <a:r>
              <a:rPr lang="en-US" altLang="he-IL" sz="2400" u="sng" dirty="0"/>
              <a:t>like an assignment statement</a:t>
            </a:r>
            <a:r>
              <a:rPr lang="en-US" altLang="he-IL" sz="2400" dirty="0"/>
              <a:t>, </a:t>
            </a:r>
          </a:p>
          <a:p>
            <a:pPr marL="0" indent="0" algn="l" rtl="0">
              <a:buNone/>
            </a:pPr>
            <a:r>
              <a:rPr lang="en-US" altLang="he-IL" sz="2400" dirty="0"/>
              <a:t>we can have </a:t>
            </a:r>
            <a:r>
              <a:rPr lang="en-US" altLang="he-IL" sz="2400" u="sng" dirty="0"/>
              <a:t>functions </a:t>
            </a:r>
            <a:r>
              <a:rPr lang="en-US" altLang="he-IL" sz="2400" i="1" u="sng" dirty="0"/>
              <a:t>inside</a:t>
            </a:r>
            <a:r>
              <a:rPr lang="en-US" altLang="he-IL" sz="2400" u="sng" dirty="0"/>
              <a:t> functions</a:t>
            </a:r>
            <a:r>
              <a:rPr lang="en-US" altLang="he-IL" sz="2400" dirty="0"/>
              <a:t>. 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8809039" y="303212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0AEBB979-2DC9-4C83-A518-CE0662281197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116632"/>
            <a:ext cx="8278688" cy="538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Functions are </a:t>
            </a:r>
            <a:r>
              <a:rPr lang="en-US" altLang="he-IL" sz="3600" u="sng" dirty="0">
                <a:latin typeface="Comic Sans MS" panose="030F0702030302020204" pitchFamily="66" charset="0"/>
                <a:cs typeface="Calibri" panose="020F0502020204030204" pitchFamily="34" charset="0"/>
              </a:rPr>
              <a:t>first class </a:t>
            </a:r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objects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F27477EB-0837-407D-B584-EB6C5AC93B15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734673"/>
            <a:ext cx="8278688" cy="538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</a:t>
            </a:r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inside</a:t>
            </a:r>
            <a:r>
              <a:rPr lang="en-US" altLang="he-IL" sz="36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Functions</a:t>
            </a:r>
            <a:endParaRPr lang="en-US" altLang="he-IL" sz="3600" b="1" i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53BFBEF-E9CE-483C-AF6C-76EE5382A096}"/>
              </a:ext>
            </a:extLst>
          </p:cNvPr>
          <p:cNvSpPr txBox="1"/>
          <p:nvPr/>
        </p:nvSpPr>
        <p:spPr>
          <a:xfrm>
            <a:off x="5348376" y="3323709"/>
            <a:ext cx="672860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he-IL" sz="2400" dirty="0"/>
              <a:t> A </a:t>
            </a:r>
            <a:r>
              <a:rPr lang="en-US" altLang="he-IL" sz="2400" u="sng" dirty="0"/>
              <a:t>variable</a:t>
            </a:r>
            <a:r>
              <a:rPr lang="en-US" altLang="he-IL" sz="2400" i="1" dirty="0"/>
              <a:t>, </a:t>
            </a:r>
            <a:r>
              <a:rPr lang="en-US" altLang="he-IL" sz="2400" i="1" u="sng" dirty="0"/>
              <a:t>local</a:t>
            </a:r>
            <a:r>
              <a:rPr lang="en-US" altLang="he-IL" sz="2400" dirty="0"/>
              <a:t> </a:t>
            </a:r>
            <a:r>
              <a:rPr lang="en-US" altLang="he-IL" sz="2400" u="sng" dirty="0"/>
              <a:t>to the function </a:t>
            </a:r>
            <a:r>
              <a:rPr lang="en-US" altLang="he-IL" sz="2400" b="1" u="sng" dirty="0">
                <a:solidFill>
                  <a:schemeClr val="accent5">
                    <a:lumMod val="75000"/>
                  </a:schemeClr>
                </a:solidFill>
              </a:rPr>
              <a:t>foo</a:t>
            </a:r>
            <a:r>
              <a:rPr lang="en-US" altLang="he-IL" sz="2400" dirty="0"/>
              <a:t>, is created:</a:t>
            </a:r>
          </a:p>
          <a:p>
            <a:pPr>
              <a:buFontTx/>
              <a:buChar char="-"/>
            </a:pPr>
            <a:r>
              <a:rPr lang="en-US" altLang="he-IL" sz="2400" dirty="0"/>
              <a:t>The </a:t>
            </a:r>
            <a:r>
              <a:rPr lang="en-US" altLang="he-IL" sz="2400" i="1" u="sng" dirty="0"/>
              <a:t>variable name </a:t>
            </a:r>
            <a:r>
              <a:rPr lang="en-US" altLang="he-IL" sz="2400" dirty="0"/>
              <a:t>is the </a:t>
            </a:r>
            <a:r>
              <a:rPr lang="en-US" altLang="he-IL" sz="2400" u="sng" dirty="0"/>
              <a:t>function name </a:t>
            </a:r>
            <a:r>
              <a:rPr lang="en-US" altLang="he-IL" sz="2400" b="1" dirty="0">
                <a:solidFill>
                  <a:schemeClr val="accent5">
                    <a:lumMod val="75000"/>
                  </a:schemeClr>
                </a:solidFill>
              </a:rPr>
              <a:t>bar</a:t>
            </a:r>
            <a:r>
              <a:rPr lang="en-US" altLang="he-IL" sz="2400" dirty="0"/>
              <a:t>. </a:t>
            </a:r>
          </a:p>
          <a:p>
            <a:pPr>
              <a:buFontTx/>
              <a:buChar char="-"/>
            </a:pPr>
            <a:r>
              <a:rPr lang="en-US" altLang="he-IL" sz="2400" dirty="0"/>
              <a:t>The </a:t>
            </a:r>
            <a:r>
              <a:rPr lang="en-US" altLang="he-IL" sz="2400" i="1" u="sng" dirty="0"/>
              <a:t>variable value </a:t>
            </a:r>
            <a:r>
              <a:rPr lang="en-US" altLang="he-IL" sz="2400" dirty="0"/>
              <a:t>is the </a:t>
            </a:r>
            <a:r>
              <a:rPr lang="en-US" altLang="he-IL" sz="2400" u="sng" dirty="0"/>
              <a:t>function object </a:t>
            </a:r>
            <a:r>
              <a:rPr lang="en-US" altLang="he-IL" sz="2400" dirty="0"/>
              <a:t>created by the nested function definition.</a:t>
            </a:r>
            <a:endParaRPr lang="he-I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72F600-4ABC-4314-8832-076AE154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0" y="2808810"/>
            <a:ext cx="3330463" cy="2138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831E25-2D7F-4938-B78D-3608A0A57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37" y="5187873"/>
            <a:ext cx="2185519" cy="1193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7EC6623-9213-4599-8406-B63834FD7FEA}"/>
              </a:ext>
            </a:extLst>
          </p:cNvPr>
          <p:cNvSpPr txBox="1"/>
          <p:nvPr/>
        </p:nvSpPr>
        <p:spPr>
          <a:xfrm>
            <a:off x="5041458" y="4967516"/>
            <a:ext cx="672860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Note that the </a:t>
            </a:r>
            <a:r>
              <a:rPr lang="en-US" sz="2400" i="1" u="sng" dirty="0"/>
              <a:t>function </a:t>
            </a: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</a:rPr>
              <a:t>bar</a:t>
            </a:r>
            <a:r>
              <a:rPr lang="en-US" sz="2400" i="1" u="sng" dirty="0"/>
              <a:t> </a:t>
            </a:r>
            <a:r>
              <a:rPr lang="en-US" sz="2400" dirty="0"/>
              <a:t>can </a:t>
            </a:r>
            <a:r>
              <a:rPr lang="en-US" sz="2400" b="1" i="1" u="sng" dirty="0"/>
              <a:t>only</a:t>
            </a:r>
            <a:r>
              <a:rPr lang="en-US" sz="2400" dirty="0"/>
              <a:t> be used </a:t>
            </a:r>
            <a:r>
              <a:rPr lang="en-US" sz="2400" b="1" i="1" u="sng" dirty="0"/>
              <a:t>locally</a:t>
            </a:r>
            <a:r>
              <a:rPr lang="en-US" sz="2400" dirty="0"/>
              <a:t>, </a:t>
            </a:r>
            <a:r>
              <a:rPr lang="en-US" sz="2400" b="1" i="1" u="sng" dirty="0"/>
              <a:t>inside</a:t>
            </a:r>
            <a:r>
              <a:rPr lang="en-US" sz="2400" dirty="0"/>
              <a:t> the scope of the </a:t>
            </a:r>
            <a:r>
              <a:rPr lang="en-US" sz="2400" i="1" u="sng" dirty="0"/>
              <a:t>function </a:t>
            </a: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</a:rPr>
              <a:t>foo</a:t>
            </a:r>
            <a:r>
              <a:rPr lang="en-US" dirty="0"/>
              <a:t>.</a:t>
            </a:r>
            <a:endParaRPr lang="he-IL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4397D16-18D5-4097-ACD4-A4871278F541}"/>
              </a:ext>
            </a:extLst>
          </p:cNvPr>
          <p:cNvCxnSpPr>
            <a:cxnSpLocks/>
          </p:cNvCxnSpPr>
          <p:nvPr/>
        </p:nvCxnSpPr>
        <p:spPr>
          <a:xfrm flipH="1" flipV="1">
            <a:off x="2222422" y="5187234"/>
            <a:ext cx="2867163" cy="203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B2422B5-D939-4B09-892F-62E6FF387F1C}"/>
              </a:ext>
            </a:extLst>
          </p:cNvPr>
          <p:cNvCxnSpPr/>
          <p:nvPr/>
        </p:nvCxnSpPr>
        <p:spPr>
          <a:xfrm flipV="1">
            <a:off x="2222421" y="4744528"/>
            <a:ext cx="20447" cy="452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BC4DDDFD-C81B-4551-9117-DD7EDCA28F24}"/>
              </a:ext>
            </a:extLst>
          </p:cNvPr>
          <p:cNvGrpSpPr/>
          <p:nvPr/>
        </p:nvGrpSpPr>
        <p:grpSpPr>
          <a:xfrm>
            <a:off x="3036499" y="3386777"/>
            <a:ext cx="2446724" cy="1397478"/>
            <a:chOff x="3036499" y="3386777"/>
            <a:chExt cx="2446724" cy="139747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811CFAF1-94A2-488F-8BD0-6C4DE581A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499" y="4082158"/>
              <a:ext cx="20530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xmlns="" id="{A41B647C-D844-49A9-9F6B-10637F50D15A}"/>
                </a:ext>
              </a:extLst>
            </p:cNvPr>
            <p:cNvSpPr/>
            <p:nvPr/>
          </p:nvSpPr>
          <p:spPr>
            <a:xfrm>
              <a:off x="4965639" y="3386777"/>
              <a:ext cx="517584" cy="1397478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66148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116632"/>
            <a:ext cx="8278688" cy="648072"/>
          </a:xfrm>
        </p:spPr>
        <p:txBody>
          <a:bodyPr>
            <a:normAutofit/>
          </a:bodyPr>
          <a:lstStyle/>
          <a:p>
            <a:pPr marL="84138" algn="ctr" rtl="0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Functional Python Programming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7AF5F40-8A9C-4EA2-8091-874863422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516" y="548680"/>
            <a:ext cx="8712968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has </a:t>
            </a:r>
            <a:r>
              <a:rPr lang="en-US" altLang="he-IL" sz="3100" i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been designed to be a Functional Programming Language, but it supports a good deal of Functional Programming concepts.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he-IL" sz="3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what follows we will learn Functional Programming concepts and how they are expressed and used in the Python Programming Language. </a:t>
            </a:r>
          </a:p>
        </p:txBody>
      </p:sp>
    </p:spTree>
    <p:extLst>
      <p:ext uri="{BB962C8B-B14F-4D97-AF65-F5344CB8AC3E}">
        <p14:creationId xmlns:p14="http://schemas.microsoft.com/office/powerpoint/2010/main" val="687626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E1A422C4-08D9-4315-A463-118AE2209640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116632"/>
            <a:ext cx="8278688" cy="538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Functions are </a:t>
            </a:r>
            <a:r>
              <a:rPr lang="en-US" altLang="he-IL" sz="3600" u="sng" dirty="0">
                <a:latin typeface="Comic Sans MS" panose="030F0702030302020204" pitchFamily="66" charset="0"/>
                <a:cs typeface="Calibri" panose="020F0502020204030204" pitchFamily="34" charset="0"/>
              </a:rPr>
              <a:t>first class </a:t>
            </a:r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objects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0EB80896-AC10-4FFC-AA13-12BD5BBD881C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734673"/>
            <a:ext cx="8278688" cy="538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</a:t>
            </a:r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returning</a:t>
            </a:r>
            <a:r>
              <a:rPr lang="en-US" altLang="he-IL" sz="36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Functions</a:t>
            </a:r>
            <a:endParaRPr lang="en-US" altLang="he-IL" sz="3600" b="1" i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0C85EF-7AC8-4D0A-BEBF-CF9F378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8" y="5025233"/>
            <a:ext cx="7234873" cy="87749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2B85FE5-5F89-4DDD-A74E-A948A4655B9B}"/>
              </a:ext>
            </a:extLst>
          </p:cNvPr>
          <p:cNvGrpSpPr/>
          <p:nvPr/>
        </p:nvGrpSpPr>
        <p:grpSpPr>
          <a:xfrm>
            <a:off x="353495" y="1291008"/>
            <a:ext cx="11596724" cy="3741660"/>
            <a:chOff x="422768" y="1484972"/>
            <a:chExt cx="11596724" cy="37416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FE5E9497-33CC-4766-A44B-F44788FBD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211" y="1484972"/>
              <a:ext cx="3076263" cy="3549535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6841747-B950-46A4-9A71-96ECF4C887B2}"/>
                </a:ext>
              </a:extLst>
            </p:cNvPr>
            <p:cNvCxnSpPr>
              <a:cxnSpLocks/>
            </p:cNvCxnSpPr>
            <p:nvPr/>
          </p:nvCxnSpPr>
          <p:spPr>
            <a:xfrm>
              <a:off x="422768" y="5226632"/>
              <a:ext cx="75038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84E4FD5-DF84-4349-922D-87B9CA9C1790}"/>
                </a:ext>
              </a:extLst>
            </p:cNvPr>
            <p:cNvSpPr txBox="1"/>
            <p:nvPr/>
          </p:nvSpPr>
          <p:spPr>
            <a:xfrm>
              <a:off x="4722126" y="3149979"/>
              <a:ext cx="7297366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/>
                <a:t>Note that the </a:t>
              </a:r>
              <a:r>
                <a:rPr lang="en-US" sz="2400" i="1" u="sng" dirty="0"/>
                <a:t>value</a:t>
              </a:r>
              <a:r>
                <a:rPr lang="en-US" sz="2400" dirty="0"/>
                <a:t> of the </a:t>
              </a:r>
              <a:r>
                <a:rPr lang="en-US" sz="2400" i="1" u="sng" dirty="0"/>
                <a:t>variable </a:t>
              </a:r>
              <a:r>
                <a:rPr lang="en-US" sz="2400" b="1" u="sng" dirty="0">
                  <a:solidFill>
                    <a:schemeClr val="accent5">
                      <a:lumMod val="75000"/>
                    </a:schemeClr>
                  </a:solidFill>
                </a:rPr>
                <a:t>bar</a:t>
              </a:r>
              <a:r>
                <a:rPr lang="en-US" sz="2400" dirty="0"/>
                <a:t>, which is </a:t>
              </a:r>
              <a:r>
                <a:rPr lang="en-US" sz="2400" u="sng" dirty="0"/>
                <a:t>a </a:t>
              </a:r>
              <a:r>
                <a:rPr lang="en-US" sz="2400" i="1" u="sng" dirty="0"/>
                <a:t>function object</a:t>
              </a:r>
              <a:r>
                <a:rPr lang="en-US" sz="2400" dirty="0"/>
                <a:t>, is the value </a:t>
              </a:r>
              <a:r>
                <a:rPr lang="en-US" sz="2400" i="1" u="sng" dirty="0"/>
                <a:t>returned</a:t>
              </a:r>
              <a:r>
                <a:rPr lang="en-US" sz="2400" u="sng" dirty="0"/>
                <a:t> by the function </a:t>
              </a:r>
              <a:r>
                <a:rPr lang="en-US" sz="2400" b="1" u="sng" dirty="0">
                  <a:solidFill>
                    <a:schemeClr val="accent5">
                      <a:lumMod val="75000"/>
                    </a:schemeClr>
                  </a:solidFill>
                </a:rPr>
                <a:t>foo</a:t>
              </a:r>
              <a:r>
                <a:rPr lang="en-US" dirty="0"/>
                <a:t>.</a:t>
              </a:r>
              <a:endParaRPr lang="he-I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3676DC0D-10B2-4DD5-92D6-979DB10F8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8009" y="3399770"/>
              <a:ext cx="20530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2563610-9185-4CE5-9228-508F85DB4DA5}"/>
              </a:ext>
            </a:extLst>
          </p:cNvPr>
          <p:cNvSpPr/>
          <p:nvPr/>
        </p:nvSpPr>
        <p:spPr>
          <a:xfrm>
            <a:off x="1238074" y="6125299"/>
            <a:ext cx="9281571" cy="44627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he-IL" sz="2300" dirty="0"/>
              <a:t>A function, like </a:t>
            </a:r>
            <a:r>
              <a:rPr lang="en-US" altLang="he-IL" sz="2300" b="1" dirty="0">
                <a:solidFill>
                  <a:srgbClr val="0070C0"/>
                </a:solidFill>
              </a:rPr>
              <a:t>foo</a:t>
            </a:r>
            <a:r>
              <a:rPr lang="en-US" altLang="he-IL" sz="2300" dirty="0"/>
              <a:t>, that returns </a:t>
            </a:r>
            <a:r>
              <a:rPr lang="en-US" altLang="he-IL" sz="2300" i="1" u="sng" dirty="0"/>
              <a:t>function object(s)</a:t>
            </a:r>
            <a:r>
              <a:rPr lang="en-US" altLang="he-IL" sz="2300" dirty="0"/>
              <a:t> is a </a:t>
            </a:r>
            <a:r>
              <a:rPr lang="en-US" altLang="he-IL" sz="2300" b="1" i="1" dirty="0">
                <a:solidFill>
                  <a:srgbClr val="C00000"/>
                </a:solidFill>
              </a:rPr>
              <a:t>High-Order Function</a:t>
            </a:r>
            <a:r>
              <a:rPr lang="en-US" altLang="he-IL" sz="23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861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E1A422C4-08D9-4315-A463-118AE2209640}"/>
              </a:ext>
            </a:extLst>
          </p:cNvPr>
          <p:cNvSpPr txBox="1">
            <a:spLocks noChangeArrowheads="1"/>
          </p:cNvSpPr>
          <p:nvPr/>
        </p:nvSpPr>
        <p:spPr>
          <a:xfrm>
            <a:off x="1739516" y="116632"/>
            <a:ext cx="8278688" cy="538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Functions are </a:t>
            </a:r>
            <a:r>
              <a:rPr lang="en-US" altLang="he-IL" sz="3600" u="sng" dirty="0">
                <a:latin typeface="Comic Sans MS" panose="030F0702030302020204" pitchFamily="66" charset="0"/>
                <a:cs typeface="Calibri" panose="020F0502020204030204" pitchFamily="34" charset="0"/>
              </a:rPr>
              <a:t>first class </a:t>
            </a:r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objects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0EB80896-AC10-4FFC-AA13-12BD5BBD881C}"/>
              </a:ext>
            </a:extLst>
          </p:cNvPr>
          <p:cNvSpPr txBox="1">
            <a:spLocks noChangeArrowheads="1"/>
          </p:cNvSpPr>
          <p:nvPr/>
        </p:nvSpPr>
        <p:spPr>
          <a:xfrm>
            <a:off x="1069675" y="734673"/>
            <a:ext cx="9678838" cy="538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as </a:t>
            </a:r>
            <a:r>
              <a:rPr lang="en-US" altLang="he-IL" sz="36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 of Data Structures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5634F5-2344-4F6A-8774-1B59D8567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052" y="1332170"/>
            <a:ext cx="6832153" cy="2915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3B83D2E-E125-40CC-BEAF-FA70F4C42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12" y="1352714"/>
            <a:ext cx="4467225" cy="541384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6349FD0-00B3-4023-B08E-217DABC499FC}"/>
              </a:ext>
            </a:extLst>
          </p:cNvPr>
          <p:cNvGrpSpPr/>
          <p:nvPr/>
        </p:nvGrpSpPr>
        <p:grpSpPr>
          <a:xfrm>
            <a:off x="2812522" y="4277578"/>
            <a:ext cx="8439517" cy="1027890"/>
            <a:chOff x="2812522" y="4277578"/>
            <a:chExt cx="8439517" cy="102789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FA14FCBE-BF0C-4425-BE88-DF3D3F1B827C}"/>
                </a:ext>
              </a:extLst>
            </p:cNvPr>
            <p:cNvSpPr txBox="1"/>
            <p:nvPr/>
          </p:nvSpPr>
          <p:spPr>
            <a:xfrm>
              <a:off x="5275554" y="4277578"/>
              <a:ext cx="5550568" cy="53704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200" dirty="0"/>
                <a:t>List of tuples (function name, function object)</a:t>
              </a:r>
              <a:endParaRPr lang="he-IL" sz="22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CE3CE075-4974-4502-994E-46EAE07F7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2522" y="4528909"/>
              <a:ext cx="2463032" cy="171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1A9BFE7C-FCAC-4239-903C-83E28C4E105A}"/>
                </a:ext>
              </a:extLst>
            </p:cNvPr>
            <p:cNvGrpSpPr/>
            <p:nvPr/>
          </p:nvGrpSpPr>
          <p:grpSpPr>
            <a:xfrm>
              <a:off x="4256172" y="4768420"/>
              <a:ext cx="6995867" cy="537048"/>
              <a:chOff x="4423812" y="4707460"/>
              <a:chExt cx="6995867" cy="53704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71AA955F-365B-4A15-A16A-9F33115C35F4}"/>
                  </a:ext>
                </a:extLst>
              </p:cNvPr>
              <p:cNvSpPr txBox="1"/>
              <p:nvPr/>
            </p:nvSpPr>
            <p:spPr>
              <a:xfrm>
                <a:off x="5315658" y="4707460"/>
                <a:ext cx="6104021" cy="53704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200" dirty="0"/>
                  <a:t>A list of 10 randomly chosen numbers in [0,1000) </a:t>
                </a:r>
                <a:endParaRPr lang="he-IL" sz="2200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FA87B938-B1FA-43EB-9126-E33BE5CB4A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3812" y="4982284"/>
                <a:ext cx="835699" cy="65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94039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318" y="1004342"/>
            <a:ext cx="10847294" cy="1864511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</a:pPr>
            <a:r>
              <a:rPr lang="en-US" altLang="he-IL" sz="2600" dirty="0">
                <a:cs typeface="Times New Roman" panose="02020603050405020304" pitchFamily="18" charset="0"/>
              </a:rPr>
              <a:t>A </a:t>
            </a:r>
            <a:r>
              <a:rPr lang="en-US" altLang="he-IL" sz="26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lambda expression </a:t>
            </a:r>
            <a:r>
              <a:rPr lang="en-US" altLang="he-IL" sz="2600" dirty="0">
                <a:cs typeface="Times New Roman" panose="02020603050405020304" pitchFamily="18" charset="0"/>
              </a:rPr>
              <a:t>returns a </a:t>
            </a:r>
            <a:r>
              <a:rPr lang="en-US" altLang="he-IL" sz="2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value</a:t>
            </a:r>
            <a:r>
              <a:rPr lang="en-US" altLang="he-IL" sz="2600" dirty="0">
                <a:cs typeface="Times New Roman" panose="02020603050405020304" pitchFamily="18" charset="0"/>
              </a:rPr>
              <a:t> of type </a:t>
            </a:r>
            <a:r>
              <a:rPr lang="en-US" altLang="he-IL" sz="2600" b="1" i="1" dirty="0">
                <a:cs typeface="Times New Roman" panose="02020603050405020304" pitchFamily="18" charset="0"/>
              </a:rPr>
              <a:t>function</a:t>
            </a:r>
            <a:r>
              <a:rPr lang="en-US" altLang="he-IL" sz="2600" dirty="0">
                <a:cs typeface="Times New Roman" panose="02020603050405020304" pitchFamily="18" charset="0"/>
              </a:rPr>
              <a:t> - a </a:t>
            </a:r>
            <a:r>
              <a:rPr lang="en-US" altLang="he-IL" sz="2600" b="1" i="1" dirty="0">
                <a:cs typeface="Times New Roman" panose="02020603050405020304" pitchFamily="18" charset="0"/>
              </a:rPr>
              <a:t>function object</a:t>
            </a:r>
            <a:r>
              <a:rPr lang="en-US" altLang="he-IL" sz="2600" dirty="0">
                <a:cs typeface="Times New Roman" panose="02020603050405020304" pitchFamily="18" charset="0"/>
              </a:rPr>
              <a:t>.</a:t>
            </a:r>
          </a:p>
          <a:p>
            <a:pPr algn="l" rtl="0">
              <a:lnSpc>
                <a:spcPct val="90000"/>
              </a:lnSpc>
            </a:pPr>
            <a:r>
              <a:rPr lang="en-US" altLang="he-IL" sz="2600" dirty="0">
                <a:cs typeface="Times New Roman" panose="02020603050405020304" pitchFamily="18" charset="0"/>
              </a:rPr>
              <a:t>The body of a lambda expression </a:t>
            </a:r>
            <a:r>
              <a:rPr lang="en-US" altLang="he-IL" sz="2600" i="1" u="sng" dirty="0">
                <a:cs typeface="Times New Roman" panose="02020603050405020304" pitchFamily="18" charset="0"/>
              </a:rPr>
              <a:t>can only be </a:t>
            </a:r>
            <a:r>
              <a:rPr lang="en-US" altLang="he-IL" sz="2600" dirty="0">
                <a:cs typeface="Times New Roman" panose="02020603050405020304" pitchFamily="18" charset="0"/>
              </a:rPr>
              <a:t>an </a:t>
            </a:r>
            <a:r>
              <a:rPr lang="en-US" altLang="he-IL" sz="2600" i="1" u="sng" dirty="0">
                <a:cs typeface="Times New Roman" panose="02020603050405020304" pitchFamily="18" charset="0"/>
              </a:rPr>
              <a:t>expression</a:t>
            </a:r>
            <a:r>
              <a:rPr lang="en-US" altLang="he-IL" sz="2600" dirty="0">
                <a:cs typeface="Times New Roman" panose="02020603050405020304" pitchFamily="18" charset="0"/>
              </a:rPr>
              <a:t>, not a statement.</a:t>
            </a:r>
          </a:p>
          <a:p>
            <a:pPr algn="l" rtl="0"/>
            <a:r>
              <a:rPr lang="en-US" altLang="he-IL" sz="2600" dirty="0">
                <a:cs typeface="Times New Roman" panose="02020603050405020304" pitchFamily="18" charset="0"/>
              </a:rPr>
              <a:t>Lambda expressions are constructors of function objects.</a:t>
            </a:r>
          </a:p>
          <a:p>
            <a:pPr algn="l" rtl="0"/>
            <a:r>
              <a:rPr lang="en-US" altLang="he-IL" sz="2600" dirty="0">
                <a:cs typeface="Times New Roman" panose="02020603050405020304" pitchFamily="18" charset="0"/>
              </a:rPr>
              <a:t>Function objects created by lambda expressions are </a:t>
            </a:r>
            <a:r>
              <a:rPr lang="en-US" altLang="he-IL" sz="2600" b="1" i="1" dirty="0">
                <a:cs typeface="Times New Roman" panose="02020603050405020304" pitchFamily="18" charset="0"/>
              </a:rPr>
              <a:t>anonymous functions</a:t>
            </a:r>
            <a:r>
              <a:rPr lang="en-US" altLang="he-IL" sz="2600" dirty="0">
                <a:cs typeface="Times New Roman" panose="02020603050405020304" pitchFamily="18" charset="0"/>
              </a:rPr>
              <a:t>.</a:t>
            </a:r>
            <a:endParaRPr lang="en-US" altLang="he-IL" sz="2600" i="1" dirty="0"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962CAF3-6481-41B6-AF74-D6EE53615D0E}"/>
              </a:ext>
            </a:extLst>
          </p:cNvPr>
          <p:cNvSpPr txBox="1">
            <a:spLocks noChangeArrowheads="1"/>
          </p:cNvSpPr>
          <p:nvPr/>
        </p:nvSpPr>
        <p:spPr>
          <a:xfrm>
            <a:off x="681319" y="228600"/>
            <a:ext cx="1046859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Lambda Expressions and Anonymous Functions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57A5929-3E0B-4037-A490-61A9BCC1F54E}"/>
              </a:ext>
            </a:extLst>
          </p:cNvPr>
          <p:cNvGrpSpPr/>
          <p:nvPr/>
        </p:nvGrpSpPr>
        <p:grpSpPr>
          <a:xfrm>
            <a:off x="858057" y="3111195"/>
            <a:ext cx="10291860" cy="2826877"/>
            <a:chOff x="1082722" y="2118360"/>
            <a:chExt cx="10291860" cy="2826877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xmlns="" id="{616004DA-5250-44C5-9088-BC0D8B0141D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12625" y="2195827"/>
              <a:ext cx="9596653" cy="50038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None/>
              </a:pPr>
              <a:r>
                <a:rPr lang="en-US" altLang="he-IL" dirty="0">
                  <a:cs typeface="+mj-cs"/>
                </a:rPr>
                <a:t>Python Lambda Expression:  </a:t>
              </a:r>
              <a:r>
                <a:rPr lang="en-US" altLang="he-IL" b="1" dirty="0">
                  <a:cs typeface="+mj-cs"/>
                </a:rPr>
                <a:t>lambda </a:t>
              </a:r>
              <a:r>
                <a:rPr lang="en-US" altLang="he-IL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a</a:t>
              </a:r>
              <a:r>
                <a:rPr lang="en-US" altLang="he-IL" b="1" baseline="-2500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he-IL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,a</a:t>
              </a:r>
              <a:r>
                <a:rPr lang="en-US" altLang="he-IL" b="1" baseline="-2500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2</a:t>
              </a:r>
              <a:r>
                <a:rPr lang="en-US" altLang="he-IL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,…,a</a:t>
              </a:r>
              <a:r>
                <a:rPr lang="en-US" altLang="he-IL" b="1" baseline="-2500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n </a:t>
              </a:r>
              <a:r>
                <a:rPr lang="en-US" altLang="he-IL" b="1" dirty="0">
                  <a:cs typeface="+mj-cs"/>
                </a:rPr>
                <a:t>: </a:t>
              </a:r>
              <a:r>
                <a:rPr lang="en-US" altLang="he-IL" b="1" dirty="0" err="1">
                  <a:cs typeface="+mj-cs"/>
                </a:rPr>
                <a:t>bodyExpression</a:t>
              </a:r>
              <a:endParaRPr lang="he-IL" b="1" dirty="0">
                <a:cs typeface="+mj-cs"/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xmlns="" id="{D11CBDCD-2FAA-4080-82C4-E4C6E068936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66749" y="3283407"/>
              <a:ext cx="10107833" cy="14003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None/>
              </a:pPr>
              <a:r>
                <a:rPr lang="en-US" altLang="he-IL" b="1" dirty="0">
                  <a:latin typeface="Symbol" panose="05050102010706020507" pitchFamily="18" charset="2"/>
                  <a:cs typeface="+mj-cs"/>
                </a:rPr>
                <a:t>                                                           l</a:t>
              </a:r>
              <a:r>
                <a:rPr lang="en-US" altLang="he-IL" b="1" dirty="0">
                  <a:cs typeface="+mj-cs"/>
                </a:rPr>
                <a:t>a</a:t>
              </a:r>
              <a:r>
                <a:rPr lang="en-US" altLang="he-IL" b="1" baseline="-25000" dirty="0">
                  <a:cs typeface="+mj-cs"/>
                </a:rPr>
                <a:t>1</a:t>
              </a:r>
              <a:r>
                <a:rPr lang="en-US" altLang="he-IL" b="1" dirty="0">
                  <a:cs typeface="+mj-cs"/>
                </a:rPr>
                <a:t>a</a:t>
              </a:r>
              <a:r>
                <a:rPr lang="en-US" altLang="he-IL" b="1" baseline="-25000" dirty="0">
                  <a:cs typeface="+mj-cs"/>
                </a:rPr>
                <a:t>2</a:t>
              </a:r>
              <a:r>
                <a:rPr lang="en-US" altLang="he-IL" b="1" dirty="0">
                  <a:cs typeface="+mj-cs"/>
                </a:rPr>
                <a:t>…a</a:t>
              </a:r>
              <a:r>
                <a:rPr lang="en-US" altLang="he-IL" b="1" baseline="-25000" dirty="0">
                  <a:cs typeface="+mj-cs"/>
                </a:rPr>
                <a:t>n </a:t>
              </a:r>
              <a:r>
                <a:rPr lang="en-US" altLang="he-IL" b="1" dirty="0">
                  <a:cs typeface="+mj-cs"/>
                </a:rPr>
                <a:t>. </a:t>
              </a:r>
              <a:r>
                <a:rPr lang="en-US" altLang="he-IL" b="1" dirty="0" err="1">
                  <a:cs typeface="+mj-cs"/>
                </a:rPr>
                <a:t>bodyExpression</a:t>
              </a:r>
              <a:endParaRPr lang="en-US" altLang="he-IL" b="1" dirty="0">
                <a:cs typeface="+mj-cs"/>
              </a:endParaRPr>
            </a:p>
            <a:p>
              <a:pPr marL="0" indent="0" algn="l" rtl="0">
                <a:buNone/>
              </a:pPr>
              <a:r>
                <a:rPr lang="en-US" altLang="he-IL" b="1" dirty="0">
                  <a:latin typeface="Symbol" panose="05050102010706020507" pitchFamily="18" charset="2"/>
                </a:rPr>
                <a:t>   l</a:t>
              </a:r>
              <a:r>
                <a:rPr lang="en-US" altLang="he-IL" dirty="0"/>
                <a:t>-Calculus </a:t>
              </a:r>
              <a:r>
                <a:rPr lang="en-US" altLang="he-IL" i="1" dirty="0"/>
                <a:t>Abstraction</a:t>
              </a:r>
              <a:r>
                <a:rPr lang="en-US" altLang="he-IL" dirty="0"/>
                <a:t>:</a:t>
              </a:r>
              <a:endParaRPr lang="en-US" altLang="he-IL" b="1" dirty="0">
                <a:cs typeface="+mj-cs"/>
              </a:endParaRPr>
            </a:p>
            <a:p>
              <a:pPr marL="0" indent="0" algn="l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he-IL" b="1" dirty="0">
                  <a:cs typeface="+mj-cs"/>
                </a:rPr>
                <a:t>		</a:t>
              </a:r>
              <a:r>
                <a:rPr lang="en-US" altLang="he-IL" b="1" dirty="0">
                  <a:latin typeface="Symbol" panose="05050102010706020507" pitchFamily="18" charset="2"/>
                </a:rPr>
                <a:t>                         l</a:t>
              </a:r>
              <a:r>
                <a:rPr lang="en-US" altLang="he-IL" b="1" dirty="0"/>
                <a:t>a</a:t>
              </a:r>
              <a:r>
                <a:rPr lang="en-US" altLang="he-IL" b="1" baseline="-25000" dirty="0"/>
                <a:t>1</a:t>
              </a:r>
              <a:r>
                <a:rPr lang="en-US" altLang="he-IL" b="1" dirty="0"/>
                <a:t>.(…</a:t>
              </a:r>
              <a:r>
                <a:rPr lang="en-US" altLang="he-IL" b="1" dirty="0">
                  <a:latin typeface="Symbol" panose="05050102010706020507" pitchFamily="18" charset="2"/>
                </a:rPr>
                <a:t>(l</a:t>
              </a:r>
              <a:r>
                <a:rPr lang="en-US" altLang="he-IL" b="1" dirty="0"/>
                <a:t>a</a:t>
              </a:r>
              <a:r>
                <a:rPr lang="en-US" altLang="he-IL" b="1" baseline="-25000" dirty="0"/>
                <a:t>n-1</a:t>
              </a:r>
              <a:r>
                <a:rPr lang="en-US" altLang="he-IL" b="1" dirty="0"/>
                <a:t>.</a:t>
              </a:r>
              <a:r>
                <a:rPr lang="en-US" altLang="he-IL" b="1" dirty="0">
                  <a:latin typeface="Symbol" panose="05050102010706020507" pitchFamily="18" charset="2"/>
                </a:rPr>
                <a:t>(</a:t>
              </a:r>
              <a:r>
                <a:rPr lang="en-US" altLang="he-IL" b="1" dirty="0" err="1">
                  <a:latin typeface="Symbol" panose="05050102010706020507" pitchFamily="18" charset="2"/>
                </a:rPr>
                <a:t>l</a:t>
              </a:r>
              <a:r>
                <a:rPr lang="en-US" altLang="he-IL" b="1" dirty="0" err="1"/>
                <a:t>a</a:t>
              </a:r>
              <a:r>
                <a:rPr lang="en-US" altLang="he-IL" b="1" baseline="-25000" dirty="0" err="1"/>
                <a:t>n</a:t>
              </a:r>
              <a:r>
                <a:rPr lang="en-US" altLang="he-IL" b="1" baseline="-25000" dirty="0"/>
                <a:t> </a:t>
              </a:r>
              <a:r>
                <a:rPr lang="en-US" altLang="he-IL" b="1" dirty="0"/>
                <a:t>. </a:t>
              </a:r>
              <a:r>
                <a:rPr lang="en-US" altLang="he-IL" b="1" dirty="0" err="1"/>
                <a:t>bodyExpression</a:t>
              </a:r>
              <a:r>
                <a:rPr lang="en-US" altLang="he-IL" b="1" dirty="0"/>
                <a:t>))…)</a:t>
              </a:r>
              <a:endParaRPr lang="en-US" altLang="he-IL" b="1" dirty="0">
                <a:cs typeface="+mj-cs"/>
              </a:endParaRPr>
            </a:p>
            <a:p>
              <a:pPr marL="0" indent="0" algn="l" rtl="0">
                <a:buNone/>
              </a:pPr>
              <a:endParaRPr lang="he-IL" b="1" dirty="0">
                <a:cs typeface="+mj-cs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xmlns="" id="{DFE44F23-10E2-4DA3-9374-0CEBBF53F2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9985" y="2548013"/>
              <a:ext cx="63770" cy="75474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62B6FB95-5CF6-466C-9760-2F96197C5174}"/>
                </a:ext>
              </a:extLst>
            </p:cNvPr>
            <p:cNvGrpSpPr/>
            <p:nvPr/>
          </p:nvGrpSpPr>
          <p:grpSpPr>
            <a:xfrm>
              <a:off x="6818568" y="2634694"/>
              <a:ext cx="1343596" cy="758534"/>
              <a:chOff x="5586029" y="2727754"/>
              <a:chExt cx="1343596" cy="108761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0FB7BCF1-D308-4798-B6BB-5B1172029E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2680" y="2797584"/>
                <a:ext cx="15240" cy="85344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Left Bracket 19">
                <a:extLst>
                  <a:ext uri="{FF2B5EF4-FFF2-40B4-BE49-F238E27FC236}">
                    <a16:creationId xmlns:a16="http://schemas.microsoft.com/office/drawing/2014/main" xmlns="" id="{B6F3EB78-8BCB-46C9-B47C-64A3B33E17BD}"/>
                  </a:ext>
                </a:extLst>
              </p:cNvPr>
              <p:cNvSpPr/>
              <p:nvPr/>
            </p:nvSpPr>
            <p:spPr>
              <a:xfrm rot="16200000">
                <a:off x="6270458" y="2159988"/>
                <a:ext cx="91401" cy="1226933"/>
              </a:xfrm>
              <a:prstGeom prst="leftBracke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Left Bracket 21">
                <a:extLst>
                  <a:ext uri="{FF2B5EF4-FFF2-40B4-BE49-F238E27FC236}">
                    <a16:creationId xmlns:a16="http://schemas.microsoft.com/office/drawing/2014/main" xmlns="" id="{903180F5-098A-4234-9291-40E3A9E74D80}"/>
                  </a:ext>
                </a:extLst>
              </p:cNvPr>
              <p:cNvSpPr/>
              <p:nvPr/>
            </p:nvSpPr>
            <p:spPr>
              <a:xfrm rot="5400000">
                <a:off x="6095381" y="3170826"/>
                <a:ext cx="135189" cy="1153894"/>
              </a:xfrm>
              <a:prstGeom prst="leftBracke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C1FA6F3F-0D8B-402A-8284-591410835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700" y="2565778"/>
              <a:ext cx="420912" cy="9378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D96F2222-25E3-4B3B-A895-067C2E371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2539" y="2668505"/>
              <a:ext cx="15239" cy="5296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xmlns="" id="{CD483E1A-7864-48A2-8F43-1C4066F1DC64}"/>
                </a:ext>
              </a:extLst>
            </p:cNvPr>
            <p:cNvSpPr/>
            <p:nvPr/>
          </p:nvSpPr>
          <p:spPr>
            <a:xfrm rot="16200000">
              <a:off x="9717775" y="1454444"/>
              <a:ext cx="63290" cy="2286004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xmlns="" id="{AB4E4B1A-94DD-4A29-9DE4-71F05A3F1852}"/>
                </a:ext>
              </a:extLst>
            </p:cNvPr>
            <p:cNvSpPr/>
            <p:nvPr/>
          </p:nvSpPr>
          <p:spPr>
            <a:xfrm rot="5400000">
              <a:off x="9298188" y="2146250"/>
              <a:ext cx="63290" cy="2286004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FB1C29D9-F018-431B-AE2D-892D0485A623}"/>
                </a:ext>
              </a:extLst>
            </p:cNvPr>
            <p:cNvSpPr/>
            <p:nvPr/>
          </p:nvSpPr>
          <p:spPr>
            <a:xfrm>
              <a:off x="1082722" y="2118360"/>
              <a:ext cx="10291860" cy="28268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xmlns="" id="{8F048B78-9D6B-4A86-8AA2-F82727F0EC16}"/>
                </a:ext>
              </a:extLst>
            </p:cNvPr>
            <p:cNvSpPr/>
            <p:nvPr/>
          </p:nvSpPr>
          <p:spPr>
            <a:xfrm>
              <a:off x="5141585" y="3422074"/>
              <a:ext cx="233979" cy="1219614"/>
            </a:xfrm>
            <a:prstGeom prst="leftBrac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885524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318" y="1004342"/>
            <a:ext cx="10847294" cy="1864511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</a:pPr>
            <a:r>
              <a:rPr lang="en-US" altLang="he-IL" sz="2600" dirty="0">
                <a:cs typeface="Times New Roman" panose="02020603050405020304" pitchFamily="18" charset="0"/>
              </a:rPr>
              <a:t>A </a:t>
            </a:r>
            <a:r>
              <a:rPr lang="en-US" altLang="he-IL" sz="26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lambda expression </a:t>
            </a:r>
            <a:r>
              <a:rPr lang="en-US" altLang="he-IL" sz="2600" dirty="0">
                <a:cs typeface="Times New Roman" panose="02020603050405020304" pitchFamily="18" charset="0"/>
              </a:rPr>
              <a:t>returns a </a:t>
            </a:r>
            <a:r>
              <a:rPr lang="en-US" altLang="he-IL" sz="2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value</a:t>
            </a:r>
            <a:r>
              <a:rPr lang="en-US" altLang="he-IL" sz="2600" dirty="0">
                <a:cs typeface="Times New Roman" panose="02020603050405020304" pitchFamily="18" charset="0"/>
              </a:rPr>
              <a:t> of type </a:t>
            </a:r>
            <a:r>
              <a:rPr lang="en-US" altLang="he-IL" sz="2600" b="1" i="1" dirty="0">
                <a:cs typeface="Times New Roman" panose="02020603050405020304" pitchFamily="18" charset="0"/>
              </a:rPr>
              <a:t>function</a:t>
            </a:r>
            <a:r>
              <a:rPr lang="en-US" altLang="he-IL" sz="2600" dirty="0">
                <a:cs typeface="Times New Roman" panose="02020603050405020304" pitchFamily="18" charset="0"/>
              </a:rPr>
              <a:t> - a </a:t>
            </a:r>
            <a:r>
              <a:rPr lang="en-US" altLang="he-IL" sz="2600" b="1" i="1" dirty="0">
                <a:cs typeface="Times New Roman" panose="02020603050405020304" pitchFamily="18" charset="0"/>
              </a:rPr>
              <a:t>function object</a:t>
            </a:r>
            <a:r>
              <a:rPr lang="en-US" altLang="he-IL" sz="2600" dirty="0">
                <a:cs typeface="Times New Roman" panose="02020603050405020304" pitchFamily="18" charset="0"/>
              </a:rPr>
              <a:t>.</a:t>
            </a:r>
          </a:p>
          <a:p>
            <a:pPr algn="l" rtl="0">
              <a:lnSpc>
                <a:spcPct val="90000"/>
              </a:lnSpc>
            </a:pPr>
            <a:r>
              <a:rPr lang="en-US" altLang="he-IL" sz="2600" dirty="0">
                <a:cs typeface="Times New Roman" panose="02020603050405020304" pitchFamily="18" charset="0"/>
              </a:rPr>
              <a:t>The body of a lambda expression </a:t>
            </a:r>
            <a:r>
              <a:rPr lang="en-US" altLang="he-IL" sz="2600" i="1" u="sng" dirty="0">
                <a:cs typeface="Times New Roman" panose="02020603050405020304" pitchFamily="18" charset="0"/>
              </a:rPr>
              <a:t>can only be </a:t>
            </a:r>
            <a:r>
              <a:rPr lang="en-US" altLang="he-IL" sz="2600" dirty="0">
                <a:cs typeface="Times New Roman" panose="02020603050405020304" pitchFamily="18" charset="0"/>
              </a:rPr>
              <a:t>an </a:t>
            </a:r>
            <a:r>
              <a:rPr lang="en-US" altLang="he-IL" sz="2600" i="1" u="sng" dirty="0">
                <a:cs typeface="Times New Roman" panose="02020603050405020304" pitchFamily="18" charset="0"/>
              </a:rPr>
              <a:t>expression</a:t>
            </a:r>
            <a:r>
              <a:rPr lang="en-US" altLang="he-IL" sz="2600" dirty="0">
                <a:cs typeface="Times New Roman" panose="02020603050405020304" pitchFamily="18" charset="0"/>
              </a:rPr>
              <a:t>, not a statement.</a:t>
            </a:r>
          </a:p>
          <a:p>
            <a:pPr algn="l" rtl="0"/>
            <a:r>
              <a:rPr lang="en-US" altLang="he-IL" sz="2600" dirty="0">
                <a:cs typeface="Times New Roman" panose="02020603050405020304" pitchFamily="18" charset="0"/>
              </a:rPr>
              <a:t>Lambda expressions are constructors of function objects.</a:t>
            </a:r>
          </a:p>
          <a:p>
            <a:pPr algn="l" rtl="0"/>
            <a:r>
              <a:rPr lang="en-US" altLang="he-IL" sz="2600" dirty="0">
                <a:cs typeface="Times New Roman" panose="02020603050405020304" pitchFamily="18" charset="0"/>
              </a:rPr>
              <a:t>Function objects created by lambda expressions are </a:t>
            </a:r>
            <a:r>
              <a:rPr lang="en-US" altLang="he-IL" sz="2600" b="1" i="1" dirty="0">
                <a:cs typeface="Times New Roman" panose="02020603050405020304" pitchFamily="18" charset="0"/>
              </a:rPr>
              <a:t>anonymous functions</a:t>
            </a:r>
            <a:r>
              <a:rPr lang="en-US" altLang="he-IL" sz="2600" dirty="0">
                <a:cs typeface="Times New Roman" panose="02020603050405020304" pitchFamily="18" charset="0"/>
              </a:rPr>
              <a:t>.</a:t>
            </a:r>
            <a:endParaRPr lang="en-US" altLang="he-IL" sz="2600" i="1" dirty="0"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962CAF3-6481-41B6-AF74-D6EE53615D0E}"/>
              </a:ext>
            </a:extLst>
          </p:cNvPr>
          <p:cNvSpPr txBox="1">
            <a:spLocks noChangeArrowheads="1"/>
          </p:cNvSpPr>
          <p:nvPr/>
        </p:nvSpPr>
        <p:spPr>
          <a:xfrm>
            <a:off x="681319" y="228600"/>
            <a:ext cx="1046859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Lambda Expressions and Anonymous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D8F37FF-560D-4B2A-B91C-01DDD1F26E25}"/>
              </a:ext>
            </a:extLst>
          </p:cNvPr>
          <p:cNvGrpSpPr/>
          <p:nvPr/>
        </p:nvGrpSpPr>
        <p:grpSpPr>
          <a:xfrm>
            <a:off x="277091" y="2918615"/>
            <a:ext cx="11637818" cy="2312958"/>
            <a:chOff x="110836" y="2918615"/>
            <a:chExt cx="11804073" cy="2312958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xmlns="" id="{616004DA-5250-44C5-9088-BC0D8B0141D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0836" y="2918615"/>
              <a:ext cx="11804073" cy="50038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None/>
              </a:pPr>
              <a:r>
                <a:rPr lang="en-US" altLang="he-IL" dirty="0">
                  <a:cs typeface="+mj-cs"/>
                </a:rPr>
                <a:t>Python Lambda Application:  (</a:t>
              </a:r>
              <a:r>
                <a:rPr lang="en-US" altLang="he-IL" b="1" dirty="0">
                  <a:cs typeface="+mj-cs"/>
                </a:rPr>
                <a:t>lambda </a:t>
              </a:r>
              <a:r>
                <a:rPr lang="en-US" altLang="he-IL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a</a:t>
              </a:r>
              <a:r>
                <a:rPr lang="en-US" altLang="he-IL" b="1" baseline="-2500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he-IL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,a</a:t>
              </a:r>
              <a:r>
                <a:rPr lang="en-US" altLang="he-IL" b="1" baseline="-2500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2</a:t>
              </a:r>
              <a:r>
                <a:rPr lang="en-US" altLang="he-IL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,…,a</a:t>
              </a:r>
              <a:r>
                <a:rPr lang="en-US" altLang="he-IL" b="1" baseline="-2500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n </a:t>
              </a:r>
              <a:r>
                <a:rPr lang="en-US" altLang="he-IL" b="1" dirty="0">
                  <a:cs typeface="+mj-cs"/>
                </a:rPr>
                <a:t>: </a:t>
              </a:r>
              <a:r>
                <a:rPr lang="en-US" altLang="he-IL" b="1" dirty="0" err="1">
                  <a:cs typeface="+mj-cs"/>
                </a:rPr>
                <a:t>bodyExpression</a:t>
              </a:r>
              <a:r>
                <a:rPr lang="en-US" altLang="he-IL" b="1" dirty="0">
                  <a:cs typeface="+mj-cs"/>
                </a:rPr>
                <a:t>) (</a:t>
              </a:r>
              <a:r>
                <a:rPr lang="en-US" altLang="he-IL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p</a:t>
              </a:r>
              <a:r>
                <a:rPr lang="en-US" altLang="he-IL" b="1" baseline="-2500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he-IL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,p</a:t>
              </a:r>
              <a:r>
                <a:rPr lang="en-US" altLang="he-IL" b="1" baseline="-2500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2</a:t>
              </a:r>
              <a:r>
                <a:rPr lang="en-US" altLang="he-IL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,…,</a:t>
              </a:r>
              <a:r>
                <a:rPr lang="en-US" altLang="he-IL" b="1" dirty="0" err="1">
                  <a:solidFill>
                    <a:prstClr val="black"/>
                  </a:solidFill>
                  <a:cs typeface="Times New Roman" panose="02020603050405020304" pitchFamily="18" charset="0"/>
                </a:rPr>
                <a:t>p</a:t>
              </a:r>
              <a:r>
                <a:rPr lang="en-US" altLang="he-IL" b="1" baseline="-25000" dirty="0" err="1">
                  <a:solidFill>
                    <a:prstClr val="black"/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he-IL" b="1" baseline="-2500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he-IL" b="1" dirty="0">
                  <a:cs typeface="+mj-cs"/>
                </a:rPr>
                <a:t>)</a:t>
              </a:r>
              <a:endParaRPr lang="he-IL" b="1" dirty="0">
                <a:cs typeface="+mj-cs"/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xmlns="" id="{D11CBDCD-2FAA-4080-82C4-E4C6E068936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81318" y="3831219"/>
              <a:ext cx="10107833" cy="14003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rtl="0">
                <a:buNone/>
              </a:pPr>
              <a:r>
                <a:rPr lang="en-US" altLang="he-IL" b="1" dirty="0">
                  <a:latin typeface="Symbol" panose="05050102010706020507" pitchFamily="18" charset="2"/>
                </a:rPr>
                <a:t> l</a:t>
              </a:r>
              <a:r>
                <a:rPr lang="en-US" altLang="he-IL" dirty="0"/>
                <a:t>-Calculus </a:t>
              </a:r>
              <a:r>
                <a:rPr lang="en-US" altLang="he-IL" i="1" dirty="0"/>
                <a:t>Application</a:t>
              </a:r>
              <a:r>
                <a:rPr lang="en-US" altLang="he-IL" b="1" dirty="0">
                  <a:latin typeface="Symbol" panose="05050102010706020507" pitchFamily="18" charset="2"/>
                  <a:cs typeface="+mj-cs"/>
                </a:rPr>
                <a:t> </a:t>
              </a:r>
            </a:p>
            <a:p>
              <a:pPr marL="0" indent="0" algn="l" rtl="0">
                <a:buNone/>
              </a:pPr>
              <a:r>
                <a:rPr lang="en-US" altLang="he-IL" b="1" dirty="0">
                  <a:latin typeface="Symbol" panose="05050102010706020507" pitchFamily="18" charset="2"/>
                  <a:cs typeface="+mj-cs"/>
                </a:rPr>
                <a:t> (l</a:t>
              </a:r>
              <a:r>
                <a:rPr lang="en-US" altLang="he-IL" b="1" dirty="0">
                  <a:cs typeface="+mj-cs"/>
                </a:rPr>
                <a:t>a</a:t>
              </a:r>
              <a:r>
                <a:rPr lang="en-US" altLang="he-IL" b="1" baseline="-25000" dirty="0">
                  <a:cs typeface="+mj-cs"/>
                </a:rPr>
                <a:t>1</a:t>
              </a:r>
              <a:r>
                <a:rPr lang="en-US" altLang="he-IL" b="1" dirty="0">
                  <a:cs typeface="+mj-cs"/>
                </a:rPr>
                <a:t>a</a:t>
              </a:r>
              <a:r>
                <a:rPr lang="en-US" altLang="he-IL" b="1" baseline="-25000" dirty="0">
                  <a:cs typeface="+mj-cs"/>
                </a:rPr>
                <a:t>2</a:t>
              </a:r>
              <a:r>
                <a:rPr lang="en-US" altLang="he-IL" b="1" dirty="0">
                  <a:cs typeface="+mj-cs"/>
                </a:rPr>
                <a:t>…a</a:t>
              </a:r>
              <a:r>
                <a:rPr lang="en-US" altLang="he-IL" b="1" baseline="-25000" dirty="0">
                  <a:cs typeface="+mj-cs"/>
                </a:rPr>
                <a:t>n </a:t>
              </a:r>
              <a:r>
                <a:rPr lang="en-US" altLang="he-IL" b="1" dirty="0">
                  <a:cs typeface="+mj-cs"/>
                </a:rPr>
                <a:t>. </a:t>
              </a:r>
              <a:r>
                <a:rPr lang="en-US" altLang="he-IL" b="1" dirty="0" err="1">
                  <a:cs typeface="+mj-cs"/>
                </a:rPr>
                <a:t>bodyExpression</a:t>
              </a:r>
              <a:r>
                <a:rPr lang="en-US" altLang="he-IL" b="1" dirty="0">
                  <a:cs typeface="+mj-cs"/>
                </a:rPr>
                <a:t>)  </a:t>
              </a:r>
              <a:r>
                <a:rPr lang="en-US" altLang="he-IL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p</a:t>
              </a:r>
              <a:r>
                <a:rPr lang="en-US" altLang="he-IL" b="1" baseline="-2500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1 </a:t>
              </a:r>
              <a:r>
                <a:rPr lang="en-US" altLang="he-IL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p</a:t>
              </a:r>
              <a:r>
                <a:rPr lang="en-US" altLang="he-IL" b="1" baseline="-2500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2 </a:t>
              </a:r>
              <a:r>
                <a:rPr lang="en-US" altLang="he-IL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… </a:t>
              </a:r>
              <a:r>
                <a:rPr lang="en-US" altLang="he-IL" b="1" dirty="0" err="1">
                  <a:solidFill>
                    <a:prstClr val="black"/>
                  </a:solidFill>
                  <a:cs typeface="Times New Roman" panose="02020603050405020304" pitchFamily="18" charset="0"/>
                </a:rPr>
                <a:t>p</a:t>
              </a:r>
              <a:r>
                <a:rPr lang="en-US" altLang="he-IL" b="1" baseline="-25000" dirty="0" err="1">
                  <a:solidFill>
                    <a:prstClr val="black"/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he-IL" b="1" dirty="0">
                  <a:cs typeface="+mj-cs"/>
                </a:rPr>
                <a:t>   </a:t>
              </a:r>
            </a:p>
            <a:p>
              <a:pPr marL="0" indent="0" algn="l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he-IL" b="1" dirty="0">
                  <a:latin typeface="Symbol" panose="05050102010706020507" pitchFamily="18" charset="2"/>
                </a:rPr>
                <a:t> l</a:t>
              </a:r>
              <a:r>
                <a:rPr lang="en-US" altLang="he-IL" b="1" dirty="0"/>
                <a:t>a</a:t>
              </a:r>
              <a:r>
                <a:rPr lang="en-US" altLang="he-IL" b="1" baseline="-25000" dirty="0"/>
                <a:t>1</a:t>
              </a:r>
              <a:r>
                <a:rPr lang="en-US" altLang="he-IL" b="1" dirty="0"/>
                <a:t>.(…</a:t>
              </a:r>
              <a:r>
                <a:rPr lang="en-US" altLang="he-IL" b="1" dirty="0">
                  <a:latin typeface="Symbol" panose="05050102010706020507" pitchFamily="18" charset="2"/>
                </a:rPr>
                <a:t>(l</a:t>
              </a:r>
              <a:r>
                <a:rPr lang="en-US" altLang="he-IL" b="1" dirty="0"/>
                <a:t>a</a:t>
              </a:r>
              <a:r>
                <a:rPr lang="en-US" altLang="he-IL" b="1" baseline="-25000" dirty="0"/>
                <a:t>n-1</a:t>
              </a:r>
              <a:r>
                <a:rPr lang="en-US" altLang="he-IL" b="1" dirty="0"/>
                <a:t>.</a:t>
              </a:r>
              <a:r>
                <a:rPr lang="en-US" altLang="he-IL" b="1" dirty="0">
                  <a:latin typeface="Symbol" panose="05050102010706020507" pitchFamily="18" charset="2"/>
                </a:rPr>
                <a:t>(</a:t>
              </a:r>
              <a:r>
                <a:rPr lang="en-US" altLang="he-IL" b="1" dirty="0" err="1">
                  <a:latin typeface="Symbol" panose="05050102010706020507" pitchFamily="18" charset="2"/>
                </a:rPr>
                <a:t>l</a:t>
              </a:r>
              <a:r>
                <a:rPr lang="en-US" altLang="he-IL" b="1" dirty="0" err="1"/>
                <a:t>a</a:t>
              </a:r>
              <a:r>
                <a:rPr lang="en-US" altLang="he-IL" b="1" baseline="-25000" dirty="0" err="1"/>
                <a:t>n</a:t>
              </a:r>
              <a:r>
                <a:rPr lang="en-US" altLang="he-IL" b="1" baseline="-25000" dirty="0"/>
                <a:t> </a:t>
              </a:r>
              <a:r>
                <a:rPr lang="en-US" altLang="he-IL" b="1" dirty="0"/>
                <a:t>. </a:t>
              </a:r>
              <a:r>
                <a:rPr lang="en-US" altLang="he-IL" b="1" dirty="0" err="1"/>
                <a:t>bodyExpression</a:t>
              </a:r>
              <a:r>
                <a:rPr lang="en-US" altLang="he-IL" b="1" dirty="0"/>
                <a:t> </a:t>
              </a:r>
              <a:r>
                <a:rPr lang="en-US" altLang="he-IL" b="1" dirty="0" err="1">
                  <a:solidFill>
                    <a:prstClr val="black"/>
                  </a:solidFill>
                  <a:cs typeface="Times New Roman" panose="02020603050405020304" pitchFamily="18" charset="0"/>
                </a:rPr>
                <a:t>p</a:t>
              </a:r>
              <a:r>
                <a:rPr lang="en-US" altLang="he-IL" b="1" baseline="-25000" dirty="0" err="1">
                  <a:solidFill>
                    <a:prstClr val="black"/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he-IL" b="1" dirty="0"/>
                <a:t>) </a:t>
              </a:r>
              <a:r>
                <a:rPr lang="en-US" altLang="he-IL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p</a:t>
              </a:r>
              <a:r>
                <a:rPr lang="en-US" altLang="he-IL" b="1" baseline="-2500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n-1</a:t>
              </a:r>
              <a:r>
                <a:rPr lang="en-US" altLang="he-IL" b="1" dirty="0"/>
                <a:t>)…)</a:t>
              </a:r>
              <a:r>
                <a:rPr lang="en-US" altLang="he-IL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 p</a:t>
              </a:r>
              <a:r>
                <a:rPr lang="en-US" altLang="he-IL" b="1" baseline="-25000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1</a:t>
              </a:r>
              <a:endParaRPr lang="en-US" altLang="he-IL" b="1" dirty="0">
                <a:cs typeface="+mj-cs"/>
              </a:endParaRPr>
            </a:p>
            <a:p>
              <a:pPr marL="0" indent="0" algn="l" rtl="0">
                <a:buNone/>
              </a:pPr>
              <a:endParaRPr lang="he-IL" b="1" dirty="0">
                <a:cs typeface="+mj-cs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B1C29D9-F018-431B-AE2D-892D0485A623}"/>
              </a:ext>
            </a:extLst>
          </p:cNvPr>
          <p:cNvSpPr/>
          <p:nvPr/>
        </p:nvSpPr>
        <p:spPr>
          <a:xfrm>
            <a:off x="207818" y="2770909"/>
            <a:ext cx="11734800" cy="259483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C4C13E-1234-4086-8F8E-67A6E028D403}"/>
              </a:ext>
            </a:extLst>
          </p:cNvPr>
          <p:cNvSpPr txBox="1"/>
          <p:nvPr/>
        </p:nvSpPr>
        <p:spPr>
          <a:xfrm>
            <a:off x="207818" y="5513453"/>
            <a:ext cx="11568546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600" b="1" u="sng" dirty="0"/>
              <a:t>Note</a:t>
            </a:r>
            <a:r>
              <a:rPr lang="en-US" sz="2600" dirty="0"/>
              <a:t> that (1) the basic </a:t>
            </a:r>
            <a:r>
              <a:rPr lang="en-US" sz="2600" dirty="0">
                <a:latin typeface="Symbol" panose="05050102010706020507" pitchFamily="18" charset="2"/>
              </a:rPr>
              <a:t>l</a:t>
            </a:r>
            <a:r>
              <a:rPr lang="en-US" sz="2600" dirty="0"/>
              <a:t>-Abstraction creates a 1-argument function.</a:t>
            </a:r>
          </a:p>
          <a:p>
            <a:r>
              <a:rPr lang="en-US" sz="2600" dirty="0"/>
              <a:t>                  (2) the basic </a:t>
            </a:r>
            <a:r>
              <a:rPr lang="en-US" sz="2600" dirty="0">
                <a:latin typeface="Symbol" panose="05050102010706020507" pitchFamily="18" charset="2"/>
              </a:rPr>
              <a:t>l</a:t>
            </a:r>
            <a:r>
              <a:rPr lang="en-US" sz="2600" dirty="0"/>
              <a:t>-Application is defined on a basic </a:t>
            </a:r>
            <a:r>
              <a:rPr lang="en-US" sz="2600" dirty="0">
                <a:latin typeface="Symbol" panose="05050102010706020507" pitchFamily="18" charset="2"/>
              </a:rPr>
              <a:t>l</a:t>
            </a:r>
            <a:r>
              <a:rPr lang="en-US" sz="2600" dirty="0"/>
              <a:t>-Abstraction.</a:t>
            </a:r>
          </a:p>
          <a:p>
            <a:r>
              <a:rPr lang="en-US" sz="2600" dirty="0"/>
              <a:t>                  (3) a syntactic extension allows multi-argument functions (like above). </a:t>
            </a:r>
            <a:endParaRPr lang="he-IL" sz="2600" dirty="0"/>
          </a:p>
        </p:txBody>
      </p:sp>
    </p:spTree>
    <p:extLst>
      <p:ext uri="{BB962C8B-B14F-4D97-AF65-F5344CB8AC3E}">
        <p14:creationId xmlns:p14="http://schemas.microsoft.com/office/powerpoint/2010/main" val="4270152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318" y="1004342"/>
            <a:ext cx="10847294" cy="1864511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90000"/>
              </a:lnSpc>
            </a:pPr>
            <a:r>
              <a:rPr lang="en-US" altLang="he-IL" sz="2600" dirty="0">
                <a:cs typeface="Times New Roman" panose="02020603050405020304" pitchFamily="18" charset="0"/>
              </a:rPr>
              <a:t>A </a:t>
            </a:r>
            <a:r>
              <a:rPr lang="en-US" altLang="he-IL" sz="26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lambda expression </a:t>
            </a:r>
            <a:r>
              <a:rPr lang="en-US" altLang="he-IL" sz="2600" dirty="0">
                <a:cs typeface="Times New Roman" panose="02020603050405020304" pitchFamily="18" charset="0"/>
              </a:rPr>
              <a:t>returns a </a:t>
            </a:r>
            <a:r>
              <a:rPr lang="en-US" altLang="he-IL" sz="2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value</a:t>
            </a:r>
            <a:r>
              <a:rPr lang="en-US" altLang="he-IL" sz="2600" dirty="0">
                <a:cs typeface="Times New Roman" panose="02020603050405020304" pitchFamily="18" charset="0"/>
              </a:rPr>
              <a:t> of type </a:t>
            </a:r>
            <a:r>
              <a:rPr lang="en-US" altLang="he-IL" sz="2600" b="1" i="1" dirty="0">
                <a:cs typeface="Times New Roman" panose="02020603050405020304" pitchFamily="18" charset="0"/>
              </a:rPr>
              <a:t>function</a:t>
            </a:r>
            <a:r>
              <a:rPr lang="en-US" altLang="he-IL" sz="2600" dirty="0">
                <a:cs typeface="Times New Roman" panose="02020603050405020304" pitchFamily="18" charset="0"/>
              </a:rPr>
              <a:t> - a </a:t>
            </a:r>
            <a:r>
              <a:rPr lang="en-US" altLang="he-IL" sz="2600" b="1" i="1" dirty="0">
                <a:cs typeface="Times New Roman" panose="02020603050405020304" pitchFamily="18" charset="0"/>
              </a:rPr>
              <a:t>function object</a:t>
            </a:r>
            <a:r>
              <a:rPr lang="en-US" altLang="he-IL" sz="2600" dirty="0">
                <a:cs typeface="Times New Roman" panose="02020603050405020304" pitchFamily="18" charset="0"/>
              </a:rPr>
              <a:t>.</a:t>
            </a:r>
          </a:p>
          <a:p>
            <a:pPr algn="l" rtl="0">
              <a:lnSpc>
                <a:spcPct val="90000"/>
              </a:lnSpc>
            </a:pPr>
            <a:r>
              <a:rPr lang="en-US" altLang="he-IL" sz="2600" dirty="0">
                <a:cs typeface="Times New Roman" panose="02020603050405020304" pitchFamily="18" charset="0"/>
              </a:rPr>
              <a:t>The body of a lambda expression </a:t>
            </a:r>
            <a:r>
              <a:rPr lang="en-US" altLang="he-IL" sz="2600" i="1" u="sng" dirty="0">
                <a:cs typeface="Times New Roman" panose="02020603050405020304" pitchFamily="18" charset="0"/>
              </a:rPr>
              <a:t>can only be </a:t>
            </a:r>
            <a:r>
              <a:rPr lang="en-US" altLang="he-IL" sz="2600" dirty="0">
                <a:cs typeface="Times New Roman" panose="02020603050405020304" pitchFamily="18" charset="0"/>
              </a:rPr>
              <a:t>an </a:t>
            </a:r>
            <a:r>
              <a:rPr lang="en-US" altLang="he-IL" sz="2600" i="1" u="sng" dirty="0">
                <a:cs typeface="Times New Roman" panose="02020603050405020304" pitchFamily="18" charset="0"/>
              </a:rPr>
              <a:t>expression</a:t>
            </a:r>
            <a:r>
              <a:rPr lang="en-US" altLang="he-IL" sz="2600" dirty="0">
                <a:cs typeface="Times New Roman" panose="02020603050405020304" pitchFamily="18" charset="0"/>
              </a:rPr>
              <a:t>, not a statement.</a:t>
            </a:r>
          </a:p>
          <a:p>
            <a:pPr algn="l" rtl="0"/>
            <a:r>
              <a:rPr lang="en-US" altLang="he-IL" sz="2600" dirty="0">
                <a:cs typeface="Times New Roman" panose="02020603050405020304" pitchFamily="18" charset="0"/>
              </a:rPr>
              <a:t>Lambda expressions are constructors of function objects.</a:t>
            </a:r>
          </a:p>
          <a:p>
            <a:pPr algn="l" rtl="0"/>
            <a:r>
              <a:rPr lang="en-US" altLang="he-IL" sz="2600" dirty="0">
                <a:cs typeface="Times New Roman" panose="02020603050405020304" pitchFamily="18" charset="0"/>
              </a:rPr>
              <a:t>Function objects created by lambda expressions are </a:t>
            </a:r>
            <a:r>
              <a:rPr lang="en-US" altLang="he-IL" sz="2600" b="1" i="1" dirty="0">
                <a:cs typeface="Times New Roman" panose="02020603050405020304" pitchFamily="18" charset="0"/>
              </a:rPr>
              <a:t>anonymous functions</a:t>
            </a:r>
            <a:r>
              <a:rPr lang="en-US" altLang="he-IL" sz="2600" dirty="0">
                <a:cs typeface="Times New Roman" panose="02020603050405020304" pitchFamily="18" charset="0"/>
              </a:rPr>
              <a:t>.</a:t>
            </a:r>
            <a:endParaRPr lang="en-US" altLang="he-IL" sz="2600" i="1" dirty="0"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962CAF3-6481-41B6-AF74-D6EE53615D0E}"/>
              </a:ext>
            </a:extLst>
          </p:cNvPr>
          <p:cNvSpPr txBox="1">
            <a:spLocks noChangeArrowheads="1"/>
          </p:cNvSpPr>
          <p:nvPr/>
        </p:nvSpPr>
        <p:spPr>
          <a:xfrm>
            <a:off x="681319" y="228600"/>
            <a:ext cx="1046859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Lambda Expressions and Anonymous Functions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71B071B-BD53-4783-82F3-B55529D590A3}"/>
              </a:ext>
            </a:extLst>
          </p:cNvPr>
          <p:cNvGrpSpPr/>
          <p:nvPr/>
        </p:nvGrpSpPr>
        <p:grpSpPr>
          <a:xfrm>
            <a:off x="364833" y="3306081"/>
            <a:ext cx="11462333" cy="2864815"/>
            <a:chOff x="364833" y="3306081"/>
            <a:chExt cx="11462333" cy="286481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460A859-B415-4ECB-A0DC-F12992C44E3F}"/>
                </a:ext>
              </a:extLst>
            </p:cNvPr>
            <p:cNvGrpSpPr/>
            <p:nvPr/>
          </p:nvGrpSpPr>
          <p:grpSpPr>
            <a:xfrm>
              <a:off x="364833" y="3306081"/>
              <a:ext cx="11462333" cy="2864815"/>
              <a:chOff x="364831" y="2835026"/>
              <a:chExt cx="11462333" cy="2864815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xmlns="" id="{B8C185E4-E8A5-4ECC-B0C5-F5117C53E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31" y="2837519"/>
                <a:ext cx="5726430" cy="28623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he-IL" dirty="0"/>
                  <a:t>&gt;&gt;&gt; f = lambda </a:t>
                </a:r>
                <a:r>
                  <a:rPr lang="en-US" altLang="he-IL" dirty="0" err="1"/>
                  <a:t>x,y</a:t>
                </a:r>
                <a:r>
                  <a:rPr lang="en-US" altLang="he-IL" dirty="0"/>
                  <a:t> : x + y</a:t>
                </a:r>
              </a:p>
              <a:p>
                <a:r>
                  <a:rPr lang="en-US" altLang="he-IL" dirty="0"/>
                  <a:t>&gt;&gt;&gt; f(2,3)</a:t>
                </a:r>
              </a:p>
              <a:p>
                <a:r>
                  <a:rPr lang="en-US" altLang="he-IL" dirty="0"/>
                  <a:t>5</a:t>
                </a:r>
              </a:p>
              <a:p>
                <a:r>
                  <a:rPr lang="en-US" altLang="he-IL" dirty="0"/>
                  <a:t>&gt;&gt;&gt; </a:t>
                </a:r>
                <a:r>
                  <a:rPr lang="en-US" altLang="he-IL" dirty="0" err="1"/>
                  <a:t>lst</a:t>
                </a:r>
                <a:r>
                  <a:rPr lang="en-US" altLang="he-IL" dirty="0"/>
                  <a:t> = ['one', lambda x : x * x, 3]</a:t>
                </a:r>
              </a:p>
              <a:p>
                <a:r>
                  <a:rPr lang="en-US" altLang="he-IL" dirty="0"/>
                  <a:t>['one', &lt;function &lt;lambda&gt; at 0x0000023BCBBF6AE8&gt;, 3]</a:t>
                </a:r>
              </a:p>
              <a:p>
                <a:r>
                  <a:rPr lang="en-US" altLang="he-IL" dirty="0"/>
                  <a:t>&gt;&gt;&gt; </a:t>
                </a:r>
                <a:r>
                  <a:rPr lang="en-US" altLang="he-IL" dirty="0" err="1"/>
                  <a:t>lst</a:t>
                </a:r>
                <a:r>
                  <a:rPr lang="en-US" altLang="he-IL" dirty="0"/>
                  <a:t>[1](4)</a:t>
                </a:r>
              </a:p>
              <a:p>
                <a:r>
                  <a:rPr lang="en-US" altLang="he-IL" dirty="0"/>
                  <a:t>16</a:t>
                </a:r>
              </a:p>
              <a:p>
                <a:r>
                  <a:rPr lang="en-US" altLang="he-IL" dirty="0"/>
                  <a:t>&gt;&gt;&gt; f2 = </a:t>
                </a:r>
                <a:r>
                  <a:rPr lang="en-US" altLang="he-IL" dirty="0" err="1"/>
                  <a:t>lst</a:t>
                </a:r>
                <a:r>
                  <a:rPr lang="en-US" altLang="he-IL" dirty="0"/>
                  <a:t>[1]</a:t>
                </a:r>
              </a:p>
              <a:p>
                <a:r>
                  <a:rPr lang="en-US" altLang="he-IL" dirty="0"/>
                  <a:t>&gt;&gt;&gt; f2(4)</a:t>
                </a:r>
              </a:p>
              <a:p>
                <a:r>
                  <a:rPr lang="en-US" altLang="he-IL" dirty="0"/>
                  <a:t>16</a:t>
                </a:r>
              </a:p>
            </p:txBody>
          </p:sp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xmlns="" id="{2E4A77B9-3644-4611-B920-2E6EBB81D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0734" y="2835026"/>
                <a:ext cx="5726430" cy="28623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he-IL" dirty="0"/>
                  <a:t>f =</a:t>
                </a:r>
                <a:r>
                  <a:rPr lang="en-US" altLang="he-IL" dirty="0">
                    <a:latin typeface="Symbol" panose="05050102010706020507" pitchFamily="18" charset="2"/>
                  </a:rPr>
                  <a:t> </a:t>
                </a:r>
                <a:r>
                  <a:rPr lang="en-US" altLang="he-IL" dirty="0" err="1">
                    <a:latin typeface="Symbol" panose="05050102010706020507" pitchFamily="18" charset="2"/>
                  </a:rPr>
                  <a:t>l</a:t>
                </a:r>
                <a:r>
                  <a:rPr lang="en-US" altLang="he-IL" dirty="0" err="1"/>
                  <a:t>xy</a:t>
                </a:r>
                <a:r>
                  <a:rPr lang="en-US" altLang="he-IL" dirty="0"/>
                  <a:t>.(+ x y)   </a:t>
                </a:r>
              </a:p>
              <a:p>
                <a:r>
                  <a:rPr lang="en-US" altLang="he-IL" dirty="0"/>
                  <a:t>f 2 3           5  </a:t>
                </a:r>
              </a:p>
              <a:p>
                <a:r>
                  <a:rPr lang="en-US" altLang="he-IL" dirty="0">
                    <a:latin typeface="Symbol" panose="05050102010706020507" pitchFamily="18" charset="2"/>
                  </a:rPr>
                  <a:t>(</a:t>
                </a:r>
                <a:r>
                  <a:rPr lang="en-US" altLang="he-IL" dirty="0" err="1">
                    <a:latin typeface="Symbol" panose="05050102010706020507" pitchFamily="18" charset="2"/>
                  </a:rPr>
                  <a:t>l</a:t>
                </a:r>
                <a:r>
                  <a:rPr lang="en-US" altLang="he-IL" dirty="0" err="1"/>
                  <a:t>xy</a:t>
                </a:r>
                <a:r>
                  <a:rPr lang="en-US" altLang="he-IL" dirty="0"/>
                  <a:t>.(+ x y) 2 3            5</a:t>
                </a:r>
              </a:p>
              <a:p>
                <a:endParaRPr lang="en-US" altLang="he-IL" dirty="0"/>
              </a:p>
              <a:p>
                <a:endParaRPr lang="en-US" altLang="he-IL" dirty="0"/>
              </a:p>
              <a:p>
                <a:endParaRPr lang="en-US" altLang="he-IL" dirty="0"/>
              </a:p>
              <a:p>
                <a:endParaRPr lang="en-US" altLang="he-IL" dirty="0"/>
              </a:p>
              <a:p>
                <a:endParaRPr lang="en-US" altLang="he-IL" dirty="0"/>
              </a:p>
              <a:p>
                <a:endParaRPr lang="en-US" altLang="he-IL" dirty="0"/>
              </a:p>
              <a:p>
                <a:endParaRPr lang="en-US" altLang="he-IL" dirty="0"/>
              </a:p>
            </p:txBody>
          </p:sp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xmlns="" id="{1B5BC125-2A92-4790-8030-33D515403203}"/>
                </a:ext>
              </a:extLst>
            </p:cNvPr>
            <p:cNvSpPr/>
            <p:nvPr/>
          </p:nvSpPr>
          <p:spPr>
            <a:xfrm>
              <a:off x="6705602" y="3664527"/>
              <a:ext cx="374072" cy="214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xmlns="" id="{FBEDB088-E5C6-4951-8CBB-0CB5603CE2B4}"/>
                </a:ext>
              </a:extLst>
            </p:cNvPr>
            <p:cNvSpPr/>
            <p:nvPr/>
          </p:nvSpPr>
          <p:spPr>
            <a:xfrm>
              <a:off x="7677613" y="3927765"/>
              <a:ext cx="374072" cy="214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770686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962CAF3-6481-41B6-AF74-D6EE53615D0E}"/>
              </a:ext>
            </a:extLst>
          </p:cNvPr>
          <p:cNvSpPr txBox="1">
            <a:spLocks noChangeArrowheads="1"/>
          </p:cNvSpPr>
          <p:nvPr/>
        </p:nvSpPr>
        <p:spPr>
          <a:xfrm>
            <a:off x="1042083" y="228600"/>
            <a:ext cx="10107833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Lambda Expressions and Anonymous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030167-BFA2-47C1-8095-3BBFEA57396E}"/>
              </a:ext>
            </a:extLst>
          </p:cNvPr>
          <p:cNvSpPr txBox="1"/>
          <p:nvPr/>
        </p:nvSpPr>
        <p:spPr>
          <a:xfrm>
            <a:off x="1042082" y="737772"/>
            <a:ext cx="1010783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u="sng" dirty="0"/>
              <a:t>“Symbolic” Composition of Functions</a:t>
            </a:r>
            <a:endParaRPr lang="he-IL" sz="2800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8F2849C-8551-4643-B205-A6C02A4EC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73" y="1798225"/>
            <a:ext cx="5898326" cy="3261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ACF2C1D-A1C7-40BD-B053-D246750BC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01" y="1517494"/>
            <a:ext cx="5327139" cy="45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962CAF3-6481-41B6-AF74-D6EE53615D0E}"/>
              </a:ext>
            </a:extLst>
          </p:cNvPr>
          <p:cNvSpPr txBox="1">
            <a:spLocks noChangeArrowheads="1"/>
          </p:cNvSpPr>
          <p:nvPr/>
        </p:nvSpPr>
        <p:spPr>
          <a:xfrm>
            <a:off x="1042083" y="228600"/>
            <a:ext cx="10107833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Lambda Expressions and Anonymous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030167-BFA2-47C1-8095-3BBFEA57396E}"/>
              </a:ext>
            </a:extLst>
          </p:cNvPr>
          <p:cNvSpPr txBox="1"/>
          <p:nvPr/>
        </p:nvSpPr>
        <p:spPr>
          <a:xfrm>
            <a:off x="1059602" y="815791"/>
            <a:ext cx="1010783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u="sng" dirty="0"/>
              <a:t>“Symbolic” </a:t>
            </a:r>
            <a:r>
              <a:rPr lang="en-US" sz="2800" b="1" u="sng" dirty="0" err="1"/>
              <a:t>Derivativation</a:t>
            </a:r>
            <a:r>
              <a:rPr lang="en-US" sz="2800" b="1" u="sng" dirty="0"/>
              <a:t> of a Function</a:t>
            </a:r>
            <a:endParaRPr lang="he-IL" sz="28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6D4A698-D24B-4BB5-B0D9-EFA776E2E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90" y="1392802"/>
            <a:ext cx="5647229" cy="511883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1920342-DEB5-4123-834C-52BD2533A86F}"/>
              </a:ext>
            </a:extLst>
          </p:cNvPr>
          <p:cNvGrpSpPr/>
          <p:nvPr/>
        </p:nvGrpSpPr>
        <p:grpSpPr>
          <a:xfrm>
            <a:off x="6400799" y="2168656"/>
            <a:ext cx="5206476" cy="2250943"/>
            <a:chOff x="6400799" y="2168656"/>
            <a:chExt cx="5206476" cy="22509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64C6A4EF-6697-4B97-8DE3-355105D40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0799" y="2168656"/>
              <a:ext cx="4919196" cy="2250943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3D560479-3082-4137-88D5-71A8C8049BF7}"/>
                </a:ext>
              </a:extLst>
            </p:cNvPr>
            <p:cNvGrpSpPr/>
            <p:nvPr/>
          </p:nvGrpSpPr>
          <p:grpSpPr>
            <a:xfrm>
              <a:off x="8160327" y="2508487"/>
              <a:ext cx="3446948" cy="1712184"/>
              <a:chOff x="8160327" y="2508487"/>
              <a:chExt cx="3446948" cy="171218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A02BEF08-E3F3-4B33-8F81-8179A88C1E8C}"/>
                  </a:ext>
                </a:extLst>
              </p:cNvPr>
              <p:cNvSpPr txBox="1"/>
              <p:nvPr/>
            </p:nvSpPr>
            <p:spPr>
              <a:xfrm>
                <a:off x="9074727" y="2508487"/>
                <a:ext cx="25325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/>
                  <a:t>f1’(2) </a:t>
                </a:r>
                <a:endParaRPr lang="he-IL" b="1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7B4C3F0-3ABE-417F-9FD4-4E0810B8C322}"/>
                  </a:ext>
                </a:extLst>
              </p:cNvPr>
              <p:cNvSpPr txBox="1"/>
              <p:nvPr/>
            </p:nvSpPr>
            <p:spPr>
              <a:xfrm>
                <a:off x="9074727" y="3067185"/>
                <a:ext cx="25325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/>
                  <a:t>f1’’(2) </a:t>
                </a:r>
                <a:endParaRPr lang="he-IL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3368A452-5A99-4E0C-8DD7-F8E7E833F73A}"/>
                  </a:ext>
                </a:extLst>
              </p:cNvPr>
              <p:cNvSpPr txBox="1"/>
              <p:nvPr/>
            </p:nvSpPr>
            <p:spPr>
              <a:xfrm>
                <a:off x="9074727" y="3522797"/>
                <a:ext cx="25325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/>
                  <a:t>f1’’’(2) </a:t>
                </a:r>
                <a:endParaRPr lang="he-IL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89943AC0-AB01-4308-A495-A08C7636520C}"/>
                  </a:ext>
                </a:extLst>
              </p:cNvPr>
              <p:cNvSpPr txBox="1"/>
              <p:nvPr/>
            </p:nvSpPr>
            <p:spPr>
              <a:xfrm>
                <a:off x="9074727" y="3851339"/>
                <a:ext cx="25325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/>
                  <a:t>f1’’’’(2) </a:t>
                </a:r>
                <a:endParaRPr lang="he-IL" b="1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xmlns="" id="{D609C98D-A3F4-4FC4-A818-E31DB1D8A8E1}"/>
                  </a:ext>
                </a:extLst>
              </p:cNvPr>
              <p:cNvCxnSpPr>
                <a:stCxn id="6" idx="1"/>
              </p:cNvCxnSpPr>
              <p:nvPr/>
            </p:nvCxnSpPr>
            <p:spPr>
              <a:xfrm flipH="1" flipV="1">
                <a:off x="8160327" y="2508487"/>
                <a:ext cx="914400" cy="18466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xmlns="" id="{8A3D162F-B4E9-4540-91B8-E99F8C54CA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9709" y="2696922"/>
                <a:ext cx="665018" cy="20364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xmlns="" id="{E8F95141-3B9F-408D-89BA-BC343788C4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09709" y="3289571"/>
                <a:ext cx="665018" cy="455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FB1CB835-9A0B-4DE7-8FD0-836C26390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09709" y="3705185"/>
                <a:ext cx="665018" cy="455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xmlns="" id="{357A68B3-FB4C-4D36-AD76-31F92D2F6E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09709" y="4081444"/>
                <a:ext cx="665018" cy="455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7185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962CAF3-6481-41B6-AF74-D6EE53615D0E}"/>
              </a:ext>
            </a:extLst>
          </p:cNvPr>
          <p:cNvSpPr txBox="1">
            <a:spLocks noChangeArrowheads="1"/>
          </p:cNvSpPr>
          <p:nvPr/>
        </p:nvSpPr>
        <p:spPr>
          <a:xfrm>
            <a:off x="397043" y="228600"/>
            <a:ext cx="10752874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The Concept of Closure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030167-BFA2-47C1-8095-3BBFEA57396E}"/>
              </a:ext>
            </a:extLst>
          </p:cNvPr>
          <p:cNvSpPr txBox="1"/>
          <p:nvPr/>
        </p:nvSpPr>
        <p:spPr>
          <a:xfrm>
            <a:off x="92895" y="1062751"/>
            <a:ext cx="11361169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closure</a:t>
            </a:r>
            <a:r>
              <a:rPr lang="en-US" sz="2400" dirty="0"/>
              <a:t> is a dynamically generated </a:t>
            </a:r>
            <a:r>
              <a:rPr lang="en-US" sz="2400" b="1" dirty="0"/>
              <a:t>anonymous function </a:t>
            </a:r>
            <a:r>
              <a:rPr lang="en-US" sz="2400" dirty="0"/>
              <a:t>that </a:t>
            </a:r>
            <a:r>
              <a:rPr lang="en-US" sz="2400" i="1" u="sng" dirty="0"/>
              <a:t>encapsulates</a:t>
            </a:r>
            <a:r>
              <a:rPr lang="en-US" sz="2400" dirty="0"/>
              <a:t> the </a:t>
            </a:r>
            <a:r>
              <a:rPr lang="en-US" sz="2400" b="1" dirty="0"/>
              <a:t>context</a:t>
            </a:r>
            <a:r>
              <a:rPr lang="en-US" sz="2400" dirty="0"/>
              <a:t> which </a:t>
            </a:r>
            <a:r>
              <a:rPr lang="en-US" sz="2400" u="sng" dirty="0"/>
              <a:t>was in existence at the </a:t>
            </a:r>
            <a:r>
              <a:rPr lang="en-US" sz="2400" b="1" u="sng" dirty="0"/>
              <a:t>time of its definition</a:t>
            </a:r>
            <a:r>
              <a:rPr lang="en-US" sz="2400" dirty="0"/>
              <a:t>.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As soon as it is defined, a </a:t>
            </a:r>
            <a:r>
              <a:rPr lang="en-US" sz="2400" b="1" dirty="0"/>
              <a:t>closure</a:t>
            </a:r>
            <a:r>
              <a:rPr lang="en-US" sz="2400" dirty="0"/>
              <a:t> will be able to </a:t>
            </a:r>
            <a:r>
              <a:rPr lang="en-US" sz="2400" u="sng" dirty="0"/>
              <a:t>access</a:t>
            </a:r>
            <a:r>
              <a:rPr lang="en-US" sz="2400" dirty="0"/>
              <a:t> (or modify)  </a:t>
            </a:r>
            <a:r>
              <a:rPr lang="en-US" sz="2400" b="1" dirty="0"/>
              <a:t>variables bound inside its scope</a:t>
            </a:r>
            <a:r>
              <a:rPr lang="en-US" sz="2400" dirty="0"/>
              <a:t> - its arguments and its local variables.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Closures</a:t>
            </a:r>
            <a:r>
              <a:rPr lang="en-US" sz="2400" dirty="0"/>
              <a:t> accomplish </a:t>
            </a:r>
            <a:r>
              <a:rPr lang="en-US" sz="2400" u="sng" dirty="0"/>
              <a:t>the </a:t>
            </a:r>
            <a:r>
              <a:rPr lang="en-US" sz="2400" i="1" u="sng" dirty="0"/>
              <a:t>same</a:t>
            </a:r>
            <a:r>
              <a:rPr lang="en-US" sz="2400" dirty="0"/>
              <a:t> as </a:t>
            </a:r>
            <a:r>
              <a:rPr lang="en-US" sz="2400" b="1" dirty="0"/>
              <a:t>classes</a:t>
            </a:r>
            <a:r>
              <a:rPr lang="en-US" sz="2400" dirty="0"/>
              <a:t>, from </a:t>
            </a:r>
            <a:r>
              <a:rPr lang="en-US" sz="2400" i="1" u="sng" dirty="0"/>
              <a:t>fundamentally different</a:t>
            </a:r>
            <a:r>
              <a:rPr lang="en-US" sz="2400" dirty="0"/>
              <a:t> </a:t>
            </a:r>
            <a:r>
              <a:rPr lang="en-US" sz="2400" b="1" dirty="0"/>
              <a:t>points of view</a:t>
            </a:r>
            <a:r>
              <a:rPr lang="en-US" sz="2400" dirty="0"/>
              <a:t>: </a:t>
            </a: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2400" b="1" dirty="0"/>
              <a:t>logic and data are in the same object </a:t>
            </a:r>
          </a:p>
          <a:p>
            <a:pPr lvl="4" algn="just"/>
            <a:r>
              <a:rPr lang="en-US" sz="2400" b="1" dirty="0"/>
              <a:t>Closures</a:t>
            </a:r>
            <a:r>
              <a:rPr lang="en-US" sz="2400" dirty="0"/>
              <a:t> may be seen as “</a:t>
            </a:r>
            <a:r>
              <a:rPr lang="en-US" sz="2400" b="1" dirty="0"/>
              <a:t>operations with data attached</a:t>
            </a:r>
            <a:r>
              <a:rPr lang="en-US" sz="2400" dirty="0"/>
              <a:t>”</a:t>
            </a:r>
          </a:p>
          <a:p>
            <a:pPr lvl="4" algn="just"/>
            <a:r>
              <a:rPr lang="en-US" sz="2200" dirty="0"/>
              <a:t>- </a:t>
            </a:r>
            <a:r>
              <a:rPr lang="x-none" sz="2200" b="1" dirty="0"/>
              <a:t>closures</a:t>
            </a:r>
            <a:r>
              <a:rPr lang="x-none" sz="2200" dirty="0"/>
              <a:t> emphasiz</a:t>
            </a:r>
            <a:r>
              <a:rPr lang="en-US" sz="2200" dirty="0"/>
              <a:t>e</a:t>
            </a:r>
            <a:r>
              <a:rPr lang="x-none" sz="2200" dirty="0"/>
              <a:t> </a:t>
            </a:r>
            <a:r>
              <a:rPr lang="x-none" sz="2200" b="1" dirty="0"/>
              <a:t>immutability</a:t>
            </a:r>
            <a:r>
              <a:rPr lang="x-none" sz="2200" dirty="0"/>
              <a:t> and </a:t>
            </a:r>
            <a:r>
              <a:rPr lang="x-none" sz="2200" b="1" dirty="0"/>
              <a:t>pure functions</a:t>
            </a:r>
            <a:r>
              <a:rPr lang="x-none" sz="2000" dirty="0"/>
              <a:t>.</a:t>
            </a:r>
            <a:endParaRPr lang="en-US" sz="2000" dirty="0"/>
          </a:p>
          <a:p>
            <a:pPr lvl="4" algn="just"/>
            <a:r>
              <a:rPr lang="en-US" sz="2400" b="1" dirty="0"/>
              <a:t>Classes</a:t>
            </a:r>
            <a:r>
              <a:rPr lang="en-US" sz="2400" dirty="0"/>
              <a:t> may be seen as “</a:t>
            </a:r>
            <a:r>
              <a:rPr lang="en-US" sz="2400" b="1" dirty="0"/>
              <a:t>data with operations attached</a:t>
            </a:r>
            <a:r>
              <a:rPr lang="en-US" sz="2400" dirty="0"/>
              <a:t>”</a:t>
            </a:r>
          </a:p>
          <a:p>
            <a:pPr lvl="4" algn="just"/>
            <a:r>
              <a:rPr lang="en-US" sz="2200" dirty="0"/>
              <a:t>- </a:t>
            </a:r>
            <a:r>
              <a:rPr lang="x-none" sz="2200" b="1" dirty="0"/>
              <a:t>classes</a:t>
            </a:r>
            <a:r>
              <a:rPr lang="x-none" sz="2200" dirty="0"/>
              <a:t> emphasiz</a:t>
            </a:r>
            <a:r>
              <a:rPr lang="en-US" sz="2200" dirty="0"/>
              <a:t>e</a:t>
            </a:r>
            <a:r>
              <a:rPr lang="x-none" sz="2200" dirty="0"/>
              <a:t> </a:t>
            </a:r>
            <a:r>
              <a:rPr lang="x-none" sz="2200" b="1" dirty="0"/>
              <a:t>mutable</a:t>
            </a:r>
            <a:r>
              <a:rPr lang="x-none" sz="2200" dirty="0"/>
              <a:t> or </a:t>
            </a:r>
            <a:r>
              <a:rPr lang="x-none" sz="2200" b="1" dirty="0"/>
              <a:t>rebindable state</a:t>
            </a:r>
            <a:r>
              <a:rPr lang="en-US" sz="2200" dirty="0"/>
              <a:t>.</a:t>
            </a:r>
          </a:p>
          <a:p>
            <a:pPr lvl="4" algn="just">
              <a:spcBef>
                <a:spcPts val="1200"/>
              </a:spcBef>
            </a:pPr>
            <a:r>
              <a:rPr lang="en-US" sz="2400" dirty="0"/>
              <a:t>But, in Python those differences are not absolute. </a:t>
            </a:r>
          </a:p>
        </p:txBody>
      </p:sp>
    </p:spTree>
    <p:extLst>
      <p:ext uri="{BB962C8B-B14F-4D97-AF65-F5344CB8AC3E}">
        <p14:creationId xmlns:p14="http://schemas.microsoft.com/office/powerpoint/2010/main" val="349145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962CAF3-6481-41B6-AF74-D6EE53615D0E}"/>
              </a:ext>
            </a:extLst>
          </p:cNvPr>
          <p:cNvSpPr txBox="1">
            <a:spLocks noChangeArrowheads="1"/>
          </p:cNvSpPr>
          <p:nvPr/>
        </p:nvSpPr>
        <p:spPr>
          <a:xfrm>
            <a:off x="1042083" y="228600"/>
            <a:ext cx="10107833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The Concept of Closure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70D4F2-BD9E-472C-A0B7-BD67A2B4B6D5}"/>
              </a:ext>
            </a:extLst>
          </p:cNvPr>
          <p:cNvSpPr txBox="1"/>
          <p:nvPr/>
        </p:nvSpPr>
        <p:spPr>
          <a:xfrm>
            <a:off x="4560279" y="1557168"/>
            <a:ext cx="6686550" cy="35702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400" u="sng" dirty="0"/>
              <a:t>A few rules for the definition of a useful closure</a:t>
            </a:r>
            <a:r>
              <a:rPr lang="en-US" sz="2400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The encapsulated state should not be mutated, just stored for later use.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 just one method, unless there is a </a:t>
            </a:r>
            <a:r>
              <a:rPr lang="en-US" sz="2400" i="1" dirty="0"/>
              <a:t>really</a:t>
            </a:r>
            <a:r>
              <a:rPr lang="en-US" sz="2400" dirty="0"/>
              <a:t> good reason.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Once it exists, such a closure behaves in a purely functional way.</a:t>
            </a:r>
          </a:p>
          <a:p>
            <a:r>
              <a:rPr lang="en-US" sz="2400" dirty="0"/>
              <a:t>These rules will allow us to choose closures over classes in certain cases.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D144A5-6B78-432A-886F-97955CAD6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9" y="853740"/>
            <a:ext cx="4282300" cy="5077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0D2A4AF-40D5-4DB8-A2A7-AF5E181B7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80" y="5922545"/>
            <a:ext cx="66865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99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962CAF3-6481-41B6-AF74-D6EE53615D0E}"/>
              </a:ext>
            </a:extLst>
          </p:cNvPr>
          <p:cNvSpPr txBox="1">
            <a:spLocks noChangeArrowheads="1"/>
          </p:cNvSpPr>
          <p:nvPr/>
        </p:nvSpPr>
        <p:spPr>
          <a:xfrm>
            <a:off x="1042083" y="228600"/>
            <a:ext cx="10107833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The Concept of Closure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AD5635-046C-4CD5-B18F-ACBAD38DEAA2}"/>
              </a:ext>
            </a:extLst>
          </p:cNvPr>
          <p:cNvSpPr txBox="1"/>
          <p:nvPr/>
        </p:nvSpPr>
        <p:spPr>
          <a:xfrm>
            <a:off x="1042083" y="914400"/>
            <a:ext cx="1010783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5">
                    <a:lumMod val="75000"/>
                  </a:schemeClr>
                </a:solidFill>
              </a:rPr>
              <a:t>Closure Example: the Painter’s Work Plan</a:t>
            </a:r>
            <a:endParaRPr lang="he-IL" sz="28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78BA7D8-53AE-4D7C-A5AA-AFF9BB6C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590020"/>
            <a:ext cx="6473084" cy="3499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33C7FE1-60E6-43A1-9A0D-E0636A95C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5089358"/>
            <a:ext cx="966023" cy="8280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7EB2CD9-7FA1-4F2D-A531-63B564E1569E}"/>
              </a:ext>
            </a:extLst>
          </p:cNvPr>
          <p:cNvCxnSpPr/>
          <p:nvPr/>
        </p:nvCxnSpPr>
        <p:spPr>
          <a:xfrm>
            <a:off x="438150" y="4993105"/>
            <a:ext cx="69733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68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116632"/>
            <a:ext cx="8278688" cy="648072"/>
          </a:xfrm>
        </p:spPr>
        <p:txBody>
          <a:bodyPr>
            <a:normAutofit/>
          </a:bodyPr>
          <a:lstStyle/>
          <a:p>
            <a:pPr marL="84138" algn="ctr" rtl="0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Functional Programming Concepts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7AF5F40-8A9C-4EA2-8091-874863422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516" y="548680"/>
            <a:ext cx="8712968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Functional Programming?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Pure Functions and Referential Transparency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Immutability IN, Side-Effects OUT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Variable?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as First Class Objects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Lambda Expressions / Anonymous Functions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Concept of Closure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Expressing Iteration as Recursion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High-Order Functions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Lazy Evaluation and Python Generators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Currying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2252973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24C-2256-40C3-9B35-69B175D5C898}" type="slidenum">
              <a:rPr lang="he-IL" smtClean="0"/>
              <a:pPr/>
              <a:t>30</a:t>
            </a:fld>
            <a:endParaRPr lang="he-IL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6F3B26C1-1563-4ACA-A637-1408F383F5C1}"/>
              </a:ext>
            </a:extLst>
          </p:cNvPr>
          <p:cNvSpPr txBox="1">
            <a:spLocks noChangeArrowheads="1"/>
          </p:cNvSpPr>
          <p:nvPr/>
        </p:nvSpPr>
        <p:spPr>
          <a:xfrm>
            <a:off x="1042083" y="228600"/>
            <a:ext cx="10107833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The Concept of Closure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7553B9-E348-460A-BD04-602466A0D83D}"/>
              </a:ext>
            </a:extLst>
          </p:cNvPr>
          <p:cNvSpPr txBox="1"/>
          <p:nvPr/>
        </p:nvSpPr>
        <p:spPr>
          <a:xfrm>
            <a:off x="1042083" y="914400"/>
            <a:ext cx="1010783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5">
                    <a:lumMod val="75000"/>
                  </a:schemeClr>
                </a:solidFill>
              </a:rPr>
              <a:t>Closure Example: the between checker</a:t>
            </a:r>
            <a:endParaRPr lang="he-IL" sz="28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8382CBA-1056-403D-8CFD-12AD7272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0" y="1738062"/>
            <a:ext cx="4283416" cy="2870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13A7CC9-139B-4919-A793-6A5D428C1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0" y="4819650"/>
            <a:ext cx="740622" cy="7269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0DDC61-C377-4FA3-9547-45428E144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774" y="1738062"/>
            <a:ext cx="2834942" cy="3719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0E2B0B8-6D2B-4231-AE6B-BE2890FF4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774" y="5429250"/>
            <a:ext cx="575901" cy="6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0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24C-2256-40C3-9B35-69B175D5C898}" type="slidenum">
              <a:rPr lang="he-IL" smtClean="0"/>
              <a:pPr/>
              <a:t>31</a:t>
            </a:fld>
            <a:endParaRPr lang="he-IL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6F3B26C1-1563-4ACA-A637-1408F383F5C1}"/>
              </a:ext>
            </a:extLst>
          </p:cNvPr>
          <p:cNvSpPr txBox="1">
            <a:spLocks noChangeArrowheads="1"/>
          </p:cNvSpPr>
          <p:nvPr/>
        </p:nvSpPr>
        <p:spPr>
          <a:xfrm>
            <a:off x="1042083" y="228600"/>
            <a:ext cx="10107833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The Concept of Closure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7553B9-E348-460A-BD04-602466A0D83D}"/>
              </a:ext>
            </a:extLst>
          </p:cNvPr>
          <p:cNvSpPr txBox="1"/>
          <p:nvPr/>
        </p:nvSpPr>
        <p:spPr>
          <a:xfrm>
            <a:off x="1042083" y="914400"/>
            <a:ext cx="1010783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5">
                    <a:lumMod val="75000"/>
                  </a:schemeClr>
                </a:solidFill>
              </a:rPr>
              <a:t>Closure Example: a pocket calculator</a:t>
            </a:r>
            <a:endParaRPr lang="he-IL" sz="28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702E29C-7452-4E16-8F16-CBBB4E67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43" y="1571652"/>
            <a:ext cx="4341813" cy="46383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1160088-A85F-4251-A9F5-64F20B815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02" y="5638350"/>
            <a:ext cx="627398" cy="78128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CB16B9D-E873-46B1-9550-1F96273C0F34}"/>
              </a:ext>
            </a:extLst>
          </p:cNvPr>
          <p:cNvCxnSpPr/>
          <p:nvPr/>
        </p:nvCxnSpPr>
        <p:spPr>
          <a:xfrm>
            <a:off x="2454442" y="5727032"/>
            <a:ext cx="2851484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0484921-B33E-47C6-9980-F51024451F96}"/>
              </a:ext>
            </a:extLst>
          </p:cNvPr>
          <p:cNvCxnSpPr/>
          <p:nvPr/>
        </p:nvCxnSpPr>
        <p:spPr>
          <a:xfrm>
            <a:off x="2486526" y="5939590"/>
            <a:ext cx="2851484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87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116632"/>
            <a:ext cx="8278688" cy="648072"/>
          </a:xfrm>
        </p:spPr>
        <p:txBody>
          <a:bodyPr>
            <a:normAutofit/>
          </a:bodyPr>
          <a:lstStyle/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What is Functional Programming?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xmlns="" id="{36D6789A-EFC3-4CA8-BE68-DE5B11DF5A4A}"/>
              </a:ext>
            </a:extLst>
          </p:cNvPr>
          <p:cNvSpPr txBox="1">
            <a:spLocks/>
          </p:cNvSpPr>
          <p:nvPr/>
        </p:nvSpPr>
        <p:spPr>
          <a:xfrm>
            <a:off x="532764" y="1410062"/>
            <a:ext cx="5563235" cy="5788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6350" rIns="0" bIns="0" rtlCol="0" anchor="t"/>
          <a:lstStyle>
            <a:defPPr>
              <a:defRPr lang="he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000" b="1" spc="-15" dirty="0">
                <a:solidFill>
                  <a:srgbClr val="000000"/>
                </a:solidFill>
                <a:latin typeface="Consolas" panose="02020603050405020304"/>
              </a:rPr>
              <a:t> Functional Programming by Wikipedia: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514D5BC-F9CD-4C52-B8D5-0376F2766F65}"/>
              </a:ext>
            </a:extLst>
          </p:cNvPr>
          <p:cNvGrpSpPr/>
          <p:nvPr/>
        </p:nvGrpSpPr>
        <p:grpSpPr>
          <a:xfrm>
            <a:off x="453190" y="1158576"/>
            <a:ext cx="10479505" cy="1801192"/>
            <a:chOff x="453190" y="1158576"/>
            <a:chExt cx="10479505" cy="20656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B24133B-CF51-4563-AEA1-97C05112A82E}"/>
                </a:ext>
              </a:extLst>
            </p:cNvPr>
            <p:cNvSpPr/>
            <p:nvPr/>
          </p:nvSpPr>
          <p:spPr>
            <a:xfrm>
              <a:off x="453190" y="1158576"/>
              <a:ext cx="10479505" cy="20656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17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 Placeholder 16">
              <a:extLst>
                <a:ext uri="{FF2B5EF4-FFF2-40B4-BE49-F238E27FC236}">
                  <a16:creationId xmlns:a16="http://schemas.microsoft.com/office/drawing/2014/main" xmlns="" id="{A29433BE-3489-48D7-8006-85AFCFD993D5}"/>
                </a:ext>
              </a:extLst>
            </p:cNvPr>
            <p:cNvSpPr txBox="1">
              <a:spLocks/>
            </p:cNvSpPr>
            <p:nvPr/>
          </p:nvSpPr>
          <p:spPr>
            <a:xfrm>
              <a:off x="532765" y="1763690"/>
              <a:ext cx="10399930" cy="1135921"/>
            </a:xfrm>
            <a:prstGeom prst="rect">
              <a:avLst/>
            </a:prstGeom>
            <a:noFill/>
            <a:ln w="0" cmpd="sng">
              <a:noFill/>
              <a:prstDash val="solid"/>
            </a:ln>
          </p:spPr>
          <p:txBody>
            <a:bodyPr vert="horz" lIns="0" tIns="29210" rIns="0" bIns="0" rtlCol="0" anchor="t"/>
            <a:lstStyle>
              <a:defPPr>
                <a:defRPr lang="he-IL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7160" algn="l">
                <a:lnSpc>
                  <a:spcPct val="150000"/>
                </a:lnSpc>
              </a:pPr>
              <a:r>
                <a:rPr lang="en-US" sz="2000" i="1" spc="-5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“Functional Programming is a programming paradigm that treats computation as the evaluation of mathematical functions and avoids state and mutable data.”</a:t>
              </a:r>
            </a:p>
            <a:p>
              <a:pPr marL="137160" algn="l">
                <a:lnSpc>
                  <a:spcPct val="150000"/>
                </a:lnSpc>
              </a:pPr>
              <a:endParaRPr lang="en-US" sz="2000" i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 Placeholder 16">
            <a:extLst>
              <a:ext uri="{FF2B5EF4-FFF2-40B4-BE49-F238E27FC236}">
                <a16:creationId xmlns:a16="http://schemas.microsoft.com/office/drawing/2014/main" xmlns="" id="{3F013942-79BB-4341-AFE2-2CE47E962DA9}"/>
              </a:ext>
            </a:extLst>
          </p:cNvPr>
          <p:cNvSpPr txBox="1">
            <a:spLocks/>
          </p:cNvSpPr>
          <p:nvPr/>
        </p:nvSpPr>
        <p:spPr>
          <a:xfrm>
            <a:off x="453190" y="3106148"/>
            <a:ext cx="11285621" cy="3354809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9210" rIns="0" bIns="0" rtlCol="0" anchor="t"/>
          <a:lstStyle>
            <a:defPPr>
              <a:defRPr lang="he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9425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0" dirty="0">
                <a:solidFill>
                  <a:srgbClr val="000000"/>
                </a:solidFill>
                <a:latin typeface="Arial Narrow" panose="02020603050405020304" pitchFamily="2"/>
              </a:rPr>
              <a:t>In other words, a </a:t>
            </a:r>
            <a:r>
              <a:rPr lang="en-US" sz="2000" i="1" u="sng" spc="70" dirty="0">
                <a:solidFill>
                  <a:srgbClr val="000000"/>
                </a:solidFill>
                <a:latin typeface="Arial Narrow" panose="02020603050405020304" pitchFamily="2"/>
              </a:rPr>
              <a:t>functional  program</a:t>
            </a:r>
            <a:r>
              <a:rPr lang="en-US" sz="2000" spc="70" dirty="0">
                <a:solidFill>
                  <a:srgbClr val="000000"/>
                </a:solidFill>
                <a:latin typeface="Arial Narrow" panose="02020603050405020304" pitchFamily="2"/>
              </a:rPr>
              <a:t> is a description of the </a:t>
            </a:r>
            <a:r>
              <a:rPr lang="en-US" sz="2000" i="1" u="sng" spc="70" dirty="0">
                <a:solidFill>
                  <a:srgbClr val="000000"/>
                </a:solidFill>
                <a:latin typeface="Arial Narrow" panose="02020603050405020304" pitchFamily="2"/>
              </a:rPr>
              <a:t>evaluation of a mathematical function</a:t>
            </a:r>
            <a:r>
              <a:rPr lang="en-US" sz="2000" spc="70" dirty="0">
                <a:solidFill>
                  <a:srgbClr val="000000"/>
                </a:solidFill>
                <a:latin typeface="Arial Narrow" panose="02020603050405020304" pitchFamily="2"/>
              </a:rPr>
              <a:t>, instead of an </a:t>
            </a:r>
            <a:r>
              <a:rPr lang="en-US" sz="2000" i="1" u="sng" spc="70" dirty="0">
                <a:solidFill>
                  <a:srgbClr val="000000"/>
                </a:solidFill>
                <a:latin typeface="Arial Narrow" panose="02020603050405020304" pitchFamily="2"/>
              </a:rPr>
              <a:t>imperative program</a:t>
            </a:r>
            <a:r>
              <a:rPr lang="en-US" sz="2000" i="1" spc="70" dirty="0">
                <a:solidFill>
                  <a:srgbClr val="000000"/>
                </a:solidFill>
                <a:latin typeface="Arial Narrow" panose="02020603050405020304" pitchFamily="2"/>
              </a:rPr>
              <a:t> </a:t>
            </a:r>
            <a:r>
              <a:rPr lang="en-US" sz="2000" spc="70" dirty="0">
                <a:solidFill>
                  <a:srgbClr val="000000"/>
                </a:solidFill>
                <a:latin typeface="Arial Narrow" panose="02020603050405020304" pitchFamily="2"/>
              </a:rPr>
              <a:t>which is a </a:t>
            </a:r>
            <a:r>
              <a:rPr lang="en-US" sz="2000" i="1" u="sng" spc="70" dirty="0">
                <a:solidFill>
                  <a:srgbClr val="000000"/>
                </a:solidFill>
                <a:latin typeface="Arial Narrow" panose="02020603050405020304" pitchFamily="2"/>
              </a:rPr>
              <a:t>set of statements to be executed in sequence.</a:t>
            </a:r>
            <a:endParaRPr lang="en-US" sz="2000" i="1" spc="70" dirty="0">
              <a:solidFill>
                <a:srgbClr val="000000"/>
              </a:solidFill>
              <a:latin typeface="Arial Narrow" panose="02020603050405020304" pitchFamily="2"/>
            </a:endParaRPr>
          </a:p>
          <a:p>
            <a:pPr marL="625475" indent="-488950" algn="l">
              <a:lnSpc>
                <a:spcPct val="150000"/>
              </a:lnSpc>
            </a:pPr>
            <a:r>
              <a:rPr lang="en-US" sz="2000" i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-  Functional programming </a:t>
            </a:r>
            <a:r>
              <a:rPr lang="en-US" sz="20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promotes </a:t>
            </a:r>
            <a:r>
              <a:rPr lang="en-US" sz="2000" b="1" i="1" u="sng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 computation </a:t>
            </a:r>
            <a:r>
              <a:rPr lang="en-US" sz="2000" i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i="1" u="sng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immutable data </a:t>
            </a:r>
            <a:r>
              <a:rPr lang="en-US" sz="2000" i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US" sz="2000" b="1" i="1" u="sng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 are assigned only once, </a:t>
            </a:r>
            <a:r>
              <a:rPr lang="en-US" sz="20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000" i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u="sng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does not have side effects)</a:t>
            </a:r>
            <a:r>
              <a:rPr lang="en-US" sz="20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b="1" i="1" spc="-5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6525" algn="l">
              <a:lnSpc>
                <a:spcPct val="150000"/>
              </a:lnSpc>
            </a:pPr>
            <a:r>
              <a:rPr lang="en-US" sz="2000" b="1" i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i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Imperative programming </a:t>
            </a:r>
            <a:r>
              <a:rPr lang="en-US" sz="20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emphasizes </a:t>
            </a:r>
            <a:r>
              <a:rPr lang="en-US" sz="2000" b="1" i="1" u="sng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of state</a:t>
            </a:r>
            <a:r>
              <a:rPr lang="en-US" sz="20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spc="70" dirty="0">
              <a:solidFill>
                <a:srgbClr val="000000"/>
              </a:solidFill>
              <a:latin typeface="Arial Narrow" panose="02020603050405020304" pitchFamily="2"/>
            </a:endParaRPr>
          </a:p>
          <a:p>
            <a:pPr marL="479425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spc="70" dirty="0">
                <a:solidFill>
                  <a:srgbClr val="000000"/>
                </a:solidFill>
                <a:latin typeface="Arial Narrow" panose="02020603050405020304" pitchFamily="2"/>
              </a:rPr>
              <a:t>Functional programming </a:t>
            </a:r>
            <a:r>
              <a:rPr lang="en-US" sz="2000" spc="70" dirty="0">
                <a:solidFill>
                  <a:srgbClr val="000000"/>
                </a:solidFill>
                <a:latin typeface="Arial Narrow" panose="02020603050405020304" pitchFamily="2"/>
              </a:rPr>
              <a:t>is a more abstract approach, more focused on </a:t>
            </a:r>
            <a:r>
              <a:rPr lang="en-US" sz="1800" b="1" spc="70" dirty="0">
                <a:solidFill>
                  <a:srgbClr val="000000"/>
                </a:solidFill>
                <a:latin typeface="Arial" panose="02020603050405020304" pitchFamily="2"/>
              </a:rPr>
              <a:t>what </a:t>
            </a:r>
            <a:r>
              <a:rPr lang="en-US" sz="2000" spc="70" dirty="0">
                <a:solidFill>
                  <a:srgbClr val="000000"/>
                </a:solidFill>
                <a:latin typeface="Arial Narrow" panose="02020603050405020304" pitchFamily="2"/>
              </a:rPr>
              <a:t>to compute than </a:t>
            </a:r>
            <a:r>
              <a:rPr lang="en-US" sz="1800" b="1" spc="70" dirty="0">
                <a:solidFill>
                  <a:srgbClr val="000000"/>
                </a:solidFill>
                <a:latin typeface="Arial" panose="02020603050405020304" pitchFamily="2"/>
              </a:rPr>
              <a:t>how </a:t>
            </a:r>
            <a:r>
              <a:rPr lang="en-US" sz="2000" spc="70" dirty="0">
                <a:solidFill>
                  <a:srgbClr val="000000"/>
                </a:solidFill>
                <a:latin typeface="Arial Narrow" panose="02020603050405020304" pitchFamily="2"/>
              </a:rPr>
              <a:t>to compute. </a:t>
            </a:r>
          </a:p>
          <a:p>
            <a:pPr marL="136525" algn="l">
              <a:lnSpc>
                <a:spcPct val="150000"/>
              </a:lnSpc>
            </a:pPr>
            <a:endParaRPr lang="en-US" sz="2000" i="1" spc="-5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6525" algn="l">
              <a:lnSpc>
                <a:spcPct val="150000"/>
              </a:lnSpc>
            </a:pPr>
            <a:endParaRPr lang="en-US" sz="2000" i="1" spc="-5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0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116632"/>
            <a:ext cx="8278688" cy="648072"/>
          </a:xfrm>
        </p:spPr>
        <p:txBody>
          <a:bodyPr>
            <a:normAutofit/>
          </a:bodyPr>
          <a:lstStyle/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What is Functional Programming?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F1AE094-E98C-47A0-B6BF-16E00DA7B893}"/>
              </a:ext>
            </a:extLst>
          </p:cNvPr>
          <p:cNvGrpSpPr/>
          <p:nvPr/>
        </p:nvGrpSpPr>
        <p:grpSpPr>
          <a:xfrm>
            <a:off x="226441" y="1888696"/>
            <a:ext cx="11739118" cy="3668727"/>
            <a:chOff x="120786" y="1711275"/>
            <a:chExt cx="11739118" cy="36687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58849F8A-6D40-4367-B79C-504391199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7725527" y="1625717"/>
              <a:ext cx="2031731" cy="547684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5E284118-66FF-4D76-8A1A-23EE63D1971A}"/>
                </a:ext>
              </a:extLst>
            </p:cNvPr>
            <p:cNvGrpSpPr/>
            <p:nvPr/>
          </p:nvGrpSpPr>
          <p:grpSpPr>
            <a:xfrm>
              <a:off x="218364" y="1872404"/>
              <a:ext cx="5290785" cy="2987380"/>
              <a:chOff x="218364" y="1872404"/>
              <a:chExt cx="5290785" cy="298738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xmlns="" id="{F283D708-D05C-4AF4-A991-478D65412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4172" y="3088134"/>
                <a:ext cx="3286125" cy="177165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2229916D-20D5-4335-BE7E-64FA4029FC19}"/>
                  </a:ext>
                </a:extLst>
              </p:cNvPr>
              <p:cNvSpPr txBox="1"/>
              <p:nvPr/>
            </p:nvSpPr>
            <p:spPr>
              <a:xfrm>
                <a:off x="218364" y="1872404"/>
                <a:ext cx="5290785" cy="12003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u="sng" dirty="0"/>
                  <a:t>A Mathematical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doesn’t change its input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its output depends only on its input.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act on other functions (function composition)</a:t>
                </a:r>
                <a:endParaRPr lang="he-IL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1530040-D413-4E66-880F-A0DB7F430600}"/>
                </a:ext>
              </a:extLst>
            </p:cNvPr>
            <p:cNvSpPr txBox="1"/>
            <p:nvPr/>
          </p:nvSpPr>
          <p:spPr>
            <a:xfrm>
              <a:off x="5648130" y="1872404"/>
              <a:ext cx="6211774" cy="147732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u="sng" dirty="0"/>
                <a:t>A Functional Program (actually, a </a:t>
              </a:r>
              <a:r>
                <a:rPr lang="en-US" b="1" i="1" u="sng" dirty="0"/>
                <a:t>Pure</a:t>
              </a:r>
              <a:r>
                <a:rPr lang="en-US" b="1" u="sng" dirty="0"/>
                <a:t> Function)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doesn’t change its input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its output depends only on its input.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 side effects: no external state is changed by the function.</a:t>
              </a:r>
            </a:p>
            <a:p>
              <a:r>
                <a:rPr lang="en-US" dirty="0"/>
                <a:t>If we can avoid internal state, even better.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8F0FEFF-B9EB-4CDD-A7DA-7DDD002F0E21}"/>
                </a:ext>
              </a:extLst>
            </p:cNvPr>
            <p:cNvSpPr/>
            <p:nvPr/>
          </p:nvSpPr>
          <p:spPr>
            <a:xfrm>
              <a:off x="120786" y="1711556"/>
              <a:ext cx="5349923" cy="353765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14723CA7-84BC-4960-A6D5-3A1EB40B2610}"/>
                </a:ext>
              </a:extLst>
            </p:cNvPr>
            <p:cNvSpPr/>
            <p:nvPr/>
          </p:nvSpPr>
          <p:spPr>
            <a:xfrm>
              <a:off x="5470709" y="1711275"/>
              <a:ext cx="6346211" cy="353793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49505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116632"/>
            <a:ext cx="8278688" cy="648072"/>
          </a:xfrm>
        </p:spPr>
        <p:txBody>
          <a:bodyPr>
            <a:normAutofit/>
          </a:bodyPr>
          <a:lstStyle/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What is Functional Programming?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9CCB4696-97FB-423D-A608-40C418D299B5}"/>
              </a:ext>
            </a:extLst>
          </p:cNvPr>
          <p:cNvGrpSpPr/>
          <p:nvPr/>
        </p:nvGrpSpPr>
        <p:grpSpPr>
          <a:xfrm>
            <a:off x="1434795" y="999292"/>
            <a:ext cx="8583409" cy="2613042"/>
            <a:chOff x="1434795" y="1507491"/>
            <a:chExt cx="8888130" cy="301111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073A44DD-36E4-4786-B672-A3193A6ED673}"/>
                </a:ext>
              </a:extLst>
            </p:cNvPr>
            <p:cNvGrpSpPr/>
            <p:nvPr/>
          </p:nvGrpSpPr>
          <p:grpSpPr>
            <a:xfrm>
              <a:off x="1434795" y="2339390"/>
              <a:ext cx="8888130" cy="2179219"/>
              <a:chOff x="1430431" y="1828801"/>
              <a:chExt cx="8888130" cy="2179219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589385BE-467C-4232-B271-BFE71AFE8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431" y="2455947"/>
                <a:ext cx="8888130" cy="1552073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0222981-F026-4341-ACB0-2DD8C16DCC97}"/>
                  </a:ext>
                </a:extLst>
              </p:cNvPr>
              <p:cNvSpPr/>
              <p:nvPr/>
            </p:nvSpPr>
            <p:spPr>
              <a:xfrm>
                <a:off x="2719137" y="1828801"/>
                <a:ext cx="6292516" cy="18288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317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7432C8A2-4933-4C6B-A45D-038FB2493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3371" y="1507491"/>
              <a:ext cx="1610978" cy="1663797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0511B89-54E4-434A-AA0F-5E600F5536EF}"/>
              </a:ext>
            </a:extLst>
          </p:cNvPr>
          <p:cNvSpPr txBox="1"/>
          <p:nvPr/>
        </p:nvSpPr>
        <p:spPr>
          <a:xfrm>
            <a:off x="565484" y="3512160"/>
            <a:ext cx="10803101" cy="21570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2000" b="1" u="sng" dirty="0"/>
              <a:t>The Functional Programming Approach to programming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Decompose the problem into a set of subproblems, each one solved by a function: f1, f2, f3, f4, f5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All those functions are </a:t>
            </a:r>
            <a:r>
              <a:rPr lang="en-US" sz="2000" i="1" dirty="0"/>
              <a:t>pure</a:t>
            </a:r>
            <a:r>
              <a:rPr lang="en-US" sz="2000" dirty="0"/>
              <a:t> functions, making the whole function </a:t>
            </a:r>
            <a:r>
              <a:rPr lang="en-US" sz="2000" i="1" dirty="0"/>
              <a:t>pure</a:t>
            </a:r>
            <a:r>
              <a:rPr lang="en-US" sz="2000" dirty="0"/>
              <a:t> too. 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 functional program (our Function) will actually be a </a:t>
            </a:r>
            <a:r>
              <a:rPr lang="en-US" sz="2000" i="1" u="sng" dirty="0"/>
              <a:t>pipeline</a:t>
            </a:r>
            <a:r>
              <a:rPr lang="en-US" sz="2000" dirty="0"/>
              <a:t> of function applications.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Actually, the Function above is implemented as f5(f4(f3(f2(f1 Input))))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32439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116632"/>
            <a:ext cx="8278688" cy="648072"/>
          </a:xfrm>
        </p:spPr>
        <p:txBody>
          <a:bodyPr>
            <a:normAutofit/>
          </a:bodyPr>
          <a:lstStyle/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Referential Transparency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DD174B-B388-49E0-8E3E-DAB2CC4D93A6}"/>
              </a:ext>
            </a:extLst>
          </p:cNvPr>
          <p:cNvSpPr txBox="1"/>
          <p:nvPr/>
        </p:nvSpPr>
        <p:spPr>
          <a:xfrm>
            <a:off x="1739516" y="777474"/>
            <a:ext cx="2672506" cy="131542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Immutable Data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Pure Function</a:t>
            </a:r>
            <a:endParaRPr lang="he-IL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83B4F450-B2FB-4EBA-9765-2DD7A1127374}"/>
              </a:ext>
            </a:extLst>
          </p:cNvPr>
          <p:cNvGrpSpPr/>
          <p:nvPr/>
        </p:nvGrpSpPr>
        <p:grpSpPr>
          <a:xfrm>
            <a:off x="4225719" y="917109"/>
            <a:ext cx="1132191" cy="1148249"/>
            <a:chOff x="4242972" y="1072385"/>
            <a:chExt cx="1132191" cy="1148249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xmlns="" id="{8FCD3525-2984-40C2-90E1-868A5F12099A}"/>
                </a:ext>
              </a:extLst>
            </p:cNvPr>
            <p:cNvSpPr/>
            <p:nvPr/>
          </p:nvSpPr>
          <p:spPr>
            <a:xfrm>
              <a:off x="4242972" y="1072385"/>
              <a:ext cx="681926" cy="1148249"/>
            </a:xfrm>
            <a:prstGeom prst="rightBrace">
              <a:avLst/>
            </a:prstGeom>
            <a:ln w="508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D4E01C53-CC9E-4958-8938-9039E97BFB46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4924898" y="1646510"/>
              <a:ext cx="450265" cy="3509"/>
            </a:xfrm>
            <a:prstGeom prst="straightConnector1">
              <a:avLst/>
            </a:prstGeom>
            <a:ln w="508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5601AB-484C-45F8-83A5-1716A8C74363}"/>
              </a:ext>
            </a:extLst>
          </p:cNvPr>
          <p:cNvSpPr txBox="1"/>
          <p:nvPr/>
        </p:nvSpPr>
        <p:spPr>
          <a:xfrm>
            <a:off x="5340657" y="1207552"/>
            <a:ext cx="4411579" cy="5328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</a:rPr>
              <a:t>Referential Transparency</a:t>
            </a:r>
            <a:endParaRPr lang="he-IL" sz="2800" b="1" i="1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F74047C-7B74-4BB0-9C6D-378C1D60D1BD}"/>
              </a:ext>
            </a:extLst>
          </p:cNvPr>
          <p:cNvSpPr/>
          <p:nvPr/>
        </p:nvSpPr>
        <p:spPr>
          <a:xfrm>
            <a:off x="380632" y="2206671"/>
            <a:ext cx="11499743" cy="4616648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Referential Transparency</a:t>
            </a:r>
          </a:p>
          <a:p>
            <a:pPr algn="ctr">
              <a:spcAft>
                <a:spcPts val="1200"/>
              </a:spcAft>
            </a:pPr>
            <a:endParaRPr lang="en-US" sz="2800" b="1" i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1200"/>
              </a:spcAft>
            </a:pPr>
            <a:endParaRPr lang="en-US" sz="2800" b="1" i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1200"/>
              </a:spcAft>
            </a:pPr>
            <a:endParaRPr lang="en-US" sz="2800" b="1" i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1200"/>
              </a:spcAft>
            </a:pPr>
            <a:endParaRPr lang="en-US" sz="2800" b="1" i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1200"/>
              </a:spcAft>
            </a:pPr>
            <a:endParaRPr lang="en-US" sz="2800" b="1" i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en-US" sz="2800" b="1" i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>
              <a:spcAft>
                <a:spcPts val="1200"/>
              </a:spcAft>
            </a:pPr>
            <a:endParaRPr lang="en-US" sz="2800" b="1" i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75C8110-07D5-4307-9D08-1A0829B651A9}"/>
              </a:ext>
            </a:extLst>
          </p:cNvPr>
          <p:cNvGrpSpPr/>
          <p:nvPr/>
        </p:nvGrpSpPr>
        <p:grpSpPr>
          <a:xfrm>
            <a:off x="1508185" y="2837277"/>
            <a:ext cx="9121057" cy="3726527"/>
            <a:chOff x="1490932" y="2975300"/>
            <a:chExt cx="9121057" cy="3726527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xmlns="" id="{54D9DFF5-93FF-4395-8121-41291D373224}"/>
                </a:ext>
              </a:extLst>
            </p:cNvPr>
            <p:cNvSpPr/>
            <p:nvPr/>
          </p:nvSpPr>
          <p:spPr>
            <a:xfrm>
              <a:off x="5954772" y="3496730"/>
              <a:ext cx="351459" cy="309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xmlns="" id="{752ABE5B-B58A-4823-9B12-81BDE65421CD}"/>
                </a:ext>
              </a:extLst>
            </p:cNvPr>
            <p:cNvSpPr/>
            <p:nvPr/>
          </p:nvSpPr>
          <p:spPr>
            <a:xfrm>
              <a:off x="5912782" y="5106760"/>
              <a:ext cx="351459" cy="309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xmlns="" id="{8B3A3F30-23A6-4172-BB67-AA1E1BE0F684}"/>
                </a:ext>
              </a:extLst>
            </p:cNvPr>
            <p:cNvSpPr/>
            <p:nvPr/>
          </p:nvSpPr>
          <p:spPr>
            <a:xfrm>
              <a:off x="5893528" y="5929807"/>
              <a:ext cx="351459" cy="309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54B4BA6-C7A4-4450-B0ED-19FF4A30DAD2}"/>
                </a:ext>
              </a:extLst>
            </p:cNvPr>
            <p:cNvSpPr txBox="1"/>
            <p:nvPr/>
          </p:nvSpPr>
          <p:spPr>
            <a:xfrm>
              <a:off x="1490932" y="2975300"/>
              <a:ext cx="9121057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Functions called with the same input, always return the same result.</a:t>
              </a:r>
              <a:endParaRPr lang="he-IL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970AB49-675E-40E0-942F-AC254510F7EA}"/>
                </a:ext>
              </a:extLst>
            </p:cNvPr>
            <p:cNvSpPr txBox="1"/>
            <p:nvPr/>
          </p:nvSpPr>
          <p:spPr>
            <a:xfrm>
              <a:off x="2462485" y="3865847"/>
              <a:ext cx="7494904" cy="120032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1">
              <a:spAutoFit/>
            </a:bodyPr>
            <a:lstStyle/>
            <a:p>
              <a:pPr marL="85725" lvl="4" algn="just">
                <a:spcBef>
                  <a:spcPts val="120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If we call a function with the same parameters’ values, </a:t>
              </a:r>
            </a:p>
            <a:p>
              <a:pPr marL="85725" lvl="4" algn="just"/>
              <a:r>
                <a: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 know for sure that the output will be </a:t>
              </a:r>
              <a:r>
                <a:rPr lang="en-US" sz="2400" i="1" u="sng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always</a:t>
              </a:r>
              <a:r>
                <a: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the same </a:t>
              </a:r>
            </a:p>
            <a:p>
              <a:pPr marL="85725" lvl="4" algn="just">
                <a:spcAft>
                  <a:spcPts val="120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(there is no state anywhere that would change it).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9D26D15A-2A06-4939-A96B-4EE059B3A847}"/>
                </a:ext>
              </a:extLst>
            </p:cNvPr>
            <p:cNvSpPr txBox="1"/>
            <p:nvPr/>
          </p:nvSpPr>
          <p:spPr>
            <a:xfrm>
              <a:off x="2462485" y="5433561"/>
              <a:ext cx="7494904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Expressions/Function Calls can be replaced by their values.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FDA678C-F27D-4CE0-82D1-94412C3B0CCE}"/>
                </a:ext>
              </a:extLst>
            </p:cNvPr>
            <p:cNvSpPr/>
            <p:nvPr/>
          </p:nvSpPr>
          <p:spPr>
            <a:xfrm>
              <a:off x="3503356" y="6240162"/>
              <a:ext cx="5413162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The Substitution Model of Computation</a:t>
              </a:r>
              <a:endParaRPr lang="he-IL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30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116632"/>
            <a:ext cx="8278688" cy="648072"/>
          </a:xfrm>
        </p:spPr>
        <p:txBody>
          <a:bodyPr>
            <a:normAutofit/>
          </a:bodyPr>
          <a:lstStyle/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Referential Transparency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F74047C-7B74-4BB0-9C6D-378C1D60D1BD}"/>
              </a:ext>
            </a:extLst>
          </p:cNvPr>
          <p:cNvSpPr/>
          <p:nvPr/>
        </p:nvSpPr>
        <p:spPr>
          <a:xfrm>
            <a:off x="346128" y="912708"/>
            <a:ext cx="11499743" cy="5632311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800" b="1" i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of Referential Transparency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Idempotence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Same results, no matter how many times we call a function with the same input.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Ease of debugging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Functions’ outputs depend only on their inputs; so, they are very easy to debug. </a:t>
            </a:r>
            <a:endParaRPr lang="en-US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Memoization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Results from previous function calls can be cached to be reused, promoting a potential run time speedup.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Modularization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Functions are actual black boxes that we may tie together, promoting bottom-up programming.</a:t>
            </a:r>
          </a:p>
          <a:p>
            <a:pPr algn="ctr">
              <a:spcAft>
                <a:spcPts val="1200"/>
              </a:spcAft>
            </a:pPr>
            <a:endParaRPr lang="en-US" sz="2800" b="1" i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0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116632"/>
            <a:ext cx="8278688" cy="648072"/>
          </a:xfrm>
        </p:spPr>
        <p:txBody>
          <a:bodyPr>
            <a:normAutofit/>
          </a:bodyPr>
          <a:lstStyle/>
          <a:p>
            <a:pPr algn="ctr" rtl="0"/>
            <a:r>
              <a:rPr lang="en-US" altLang="he-IL" sz="3600" dirty="0">
                <a:latin typeface="Comic Sans MS" panose="030F0702030302020204" pitchFamily="66" charset="0"/>
                <a:cs typeface="Calibri" panose="020F0502020204030204" pitchFamily="34" charset="0"/>
              </a:rPr>
              <a:t>Referential Transparency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F74047C-7B74-4BB0-9C6D-378C1D60D1BD}"/>
              </a:ext>
            </a:extLst>
          </p:cNvPr>
          <p:cNvSpPr/>
          <p:nvPr/>
        </p:nvSpPr>
        <p:spPr>
          <a:xfrm>
            <a:off x="346128" y="912708"/>
            <a:ext cx="11499743" cy="4893647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800" b="1" i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of Referential Transparency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Parallelization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Function calls appearing in the same expression are </a:t>
            </a:r>
            <a:r>
              <a:rPr lang="en-US" sz="2800" i="1" u="sng" dirty="0">
                <a:latin typeface="Calibri" panose="020F0502020204030204" pitchFamily="34" charset="0"/>
                <a:cs typeface="Calibri" panose="020F0502020204030204" pitchFamily="34" charset="0"/>
              </a:rPr>
              <a:t>independent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promoting parallelization in different processes, CPUs, etc.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9263" indent="-449263">
              <a:spcBef>
                <a:spcPts val="1200"/>
              </a:spcBef>
              <a:spcAft>
                <a:spcPts val="240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800" dirty="0">
                <a:latin typeface="Consolas" panose="020B0609020204030204" pitchFamily="49" charset="0"/>
              </a:rPr>
              <a:t>func1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dirty="0">
                <a:latin typeface="Consolas" panose="020B0609020204030204" pitchFamily="49" charset="0"/>
              </a:rPr>
              <a:t>func2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may be </a:t>
            </a:r>
            <a:r>
              <a:rPr lang="en-US" sz="2800" i="1" u="sng" dirty="0">
                <a:latin typeface="Calibri" panose="020F0502020204030204" pitchFamily="34" charset="0"/>
                <a:cs typeface="Calibri" panose="020F0502020204030204" pitchFamily="34" charset="0"/>
              </a:rPr>
              <a:t>executed in parallel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because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not changed by anyone of those two functions.  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Concurrence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There is no shared (global) data, promoting concurrency without semaphores, locks, race conditions, or deadlocks.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ED9BEA-E0A8-41F1-8B6D-EB2EBA9670E0}"/>
              </a:ext>
            </a:extLst>
          </p:cNvPr>
          <p:cNvSpPr txBox="1"/>
          <p:nvPr/>
        </p:nvSpPr>
        <p:spPr>
          <a:xfrm>
            <a:off x="2567795" y="2944033"/>
            <a:ext cx="70564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result = func1(</a:t>
            </a:r>
            <a:r>
              <a:rPr lang="en-US" sz="2800" dirty="0" err="1">
                <a:latin typeface="Consolas" panose="020B0609020204030204" pitchFamily="49" charset="0"/>
              </a:rPr>
              <a:t>a,b</a:t>
            </a:r>
            <a:r>
              <a:rPr lang="en-US" sz="2800" dirty="0">
                <a:latin typeface="Consolas" panose="020B0609020204030204" pitchFamily="49" charset="0"/>
              </a:rPr>
              <a:t>) + func2(</a:t>
            </a:r>
            <a:r>
              <a:rPr lang="en-US" sz="2800" dirty="0" err="1">
                <a:latin typeface="Consolas" panose="020B0609020204030204" pitchFamily="49" charset="0"/>
              </a:rPr>
              <a:t>a,c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endParaRPr lang="he-IL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93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6589</TotalTime>
  <Words>2016</Words>
  <Application>Microsoft Office PowerPoint</Application>
  <PresentationFormat>מסך רחב</PresentationFormat>
  <Paragraphs>262</Paragraphs>
  <Slides>31</Slides>
  <Notes>24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31</vt:i4>
      </vt:variant>
    </vt:vector>
  </HeadingPairs>
  <TitlesOfParts>
    <vt:vector size="41" baseType="lpstr">
      <vt:lpstr>Arial</vt:lpstr>
      <vt:lpstr>Arial Narrow</vt:lpstr>
      <vt:lpstr>Calibri</vt:lpstr>
      <vt:lpstr>Calibri Light</vt:lpstr>
      <vt:lpstr>Comic Sans MS</vt:lpstr>
      <vt:lpstr>Consolas</vt:lpstr>
      <vt:lpstr>Symbol</vt:lpstr>
      <vt:lpstr>Times New Roman</vt:lpstr>
      <vt:lpstr>Wingdings</vt:lpstr>
      <vt:lpstr>Office Theme</vt:lpstr>
      <vt:lpstr>תכנות פונקציונלי בשפת פייתון</vt:lpstr>
      <vt:lpstr>Functional Python Programming</vt:lpstr>
      <vt:lpstr>Functional Programming Concepts</vt:lpstr>
      <vt:lpstr>What is Functional Programming?</vt:lpstr>
      <vt:lpstr>What is Functional Programming?</vt:lpstr>
      <vt:lpstr>What is Functional Programming?</vt:lpstr>
      <vt:lpstr>Referential Transparency</vt:lpstr>
      <vt:lpstr>Referential Transparency</vt:lpstr>
      <vt:lpstr>Referential Transparency</vt:lpstr>
      <vt:lpstr>What is a variable?</vt:lpstr>
      <vt:lpstr>Stateless Computation</vt:lpstr>
      <vt:lpstr>מצגת של PowerPoint</vt:lpstr>
      <vt:lpstr>Function names are like any variable name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פונקציוני בשפת Python</dc:title>
  <dc:creator>rina azulay</dc:creator>
  <cp:lastModifiedBy>USER</cp:lastModifiedBy>
  <cp:revision>700</cp:revision>
  <dcterms:created xsi:type="dcterms:W3CDTF">2018-04-10T06:28:30Z</dcterms:created>
  <dcterms:modified xsi:type="dcterms:W3CDTF">2018-05-25T08:12:09Z</dcterms:modified>
</cp:coreProperties>
</file>