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71" r:id="rId2"/>
    <p:sldId id="389" r:id="rId3"/>
    <p:sldId id="308" r:id="rId4"/>
    <p:sldId id="510" r:id="rId5"/>
    <p:sldId id="539" r:id="rId6"/>
    <p:sldId id="509" r:id="rId7"/>
    <p:sldId id="508" r:id="rId8"/>
    <p:sldId id="512" r:id="rId9"/>
    <p:sldId id="513" r:id="rId10"/>
    <p:sldId id="540" r:id="rId11"/>
    <p:sldId id="542" r:id="rId12"/>
    <p:sldId id="514" r:id="rId13"/>
    <p:sldId id="525" r:id="rId14"/>
    <p:sldId id="526" r:id="rId15"/>
    <p:sldId id="527" r:id="rId16"/>
    <p:sldId id="528" r:id="rId17"/>
    <p:sldId id="533" r:id="rId18"/>
    <p:sldId id="529" r:id="rId19"/>
    <p:sldId id="530" r:id="rId20"/>
    <p:sldId id="531" r:id="rId21"/>
    <p:sldId id="532" r:id="rId22"/>
    <p:sldId id="516" r:id="rId23"/>
    <p:sldId id="534" r:id="rId24"/>
    <p:sldId id="535" r:id="rId25"/>
    <p:sldId id="536" r:id="rId26"/>
    <p:sldId id="537" r:id="rId27"/>
    <p:sldId id="538" r:id="rId28"/>
    <p:sldId id="541" r:id="rId2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6AC"/>
    <a:srgbClr val="0066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5" autoAdjust="0"/>
    <p:restoredTop sz="94291" autoAdjust="0"/>
  </p:normalViewPr>
  <p:slideViewPr>
    <p:cSldViewPr snapToGrid="0">
      <p:cViewPr varScale="1">
        <p:scale>
          <a:sx n="58" d="100"/>
          <a:sy n="58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03B19FE-D6FA-40A2-9AF6-91EB4A7DB394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C12A9E7-4277-4DCE-A915-E045D16DD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61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2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7820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2A9E7-4277-4DCE-A915-E045D16DD331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811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2A9E7-4277-4DCE-A915-E045D16DD331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630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b"/>
          <a:lstStyle>
            <a:lvl1pPr algn="ctr" rtl="1">
              <a:defRPr sz="6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0263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9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717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22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7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75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8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1432-500C-458D-97A9-B09BD3295A89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7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תכנות פונקציונלי בשפת </a:t>
            </a:r>
            <a:r>
              <a:rPr lang="he-IL" dirty="0" err="1"/>
              <a:t>פייתון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30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9382" y="798023"/>
            <a:ext cx="11571316" cy="43226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e-IL" u="sng" dirty="0"/>
              <a:t>הרקורסיה כשיטה </a:t>
            </a:r>
            <a:r>
              <a:rPr lang="he-IL" i="1" u="sng" dirty="0"/>
              <a:t>פונקציונלית</a:t>
            </a:r>
            <a:r>
              <a:rPr lang="he-IL" u="sng" dirty="0"/>
              <a:t> לבטא </a:t>
            </a:r>
            <a:r>
              <a:rPr lang="he-IL" i="1" u="sng" dirty="0" err="1"/>
              <a:t>איטרציה</a:t>
            </a:r>
            <a:r>
              <a:rPr lang="he-IL" i="1" u="sng" dirty="0"/>
              <a:t> </a:t>
            </a:r>
            <a:r>
              <a:rPr lang="he-IL" u="sng" dirty="0"/>
              <a:t>– סיכום מתודולוגי</a:t>
            </a:r>
            <a:endParaRPr lang="he-IL" i="1" u="sng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FBD1A559-EBE8-4EFE-A0A3-32D838812862}"/>
              </a:ext>
            </a:extLst>
          </p:cNvPr>
          <p:cNvSpPr txBox="1">
            <a:spLocks/>
          </p:cNvSpPr>
          <p:nvPr/>
        </p:nvSpPr>
        <p:spPr>
          <a:xfrm>
            <a:off x="249382" y="1246909"/>
            <a:ext cx="11571316" cy="5519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he-IL" sz="2400" dirty="0"/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he-IL" sz="2400" dirty="0"/>
              <a:t>כאשר </a:t>
            </a:r>
            <a:r>
              <a:rPr lang="he-IL" sz="2400" u="sng" dirty="0"/>
              <a:t>ניתן לפרק בעיה לבעיות קטנות יותר, מאותו סוג</a:t>
            </a:r>
            <a:r>
              <a:rPr lang="he-IL" sz="2400" dirty="0"/>
              <a:t>, אופייה של הבעיה הנדונה הוא רקורסיבי. לכן, במקרה כזה, מומלץ לחפש איך לבטא את פתרון הבעיה </a:t>
            </a:r>
            <a:r>
              <a:rPr lang="he-IL" sz="2400" i="1" u="sng" dirty="0"/>
              <a:t>באופן רקורסיבי</a:t>
            </a:r>
            <a:r>
              <a:rPr lang="he-IL" sz="2400" dirty="0"/>
              <a:t>, כך נוכל </a:t>
            </a:r>
            <a:r>
              <a:rPr lang="he-IL" sz="2400" u="sng" dirty="0"/>
              <a:t>להימנע מהצורך להשתמש במשתני מצב (</a:t>
            </a:r>
            <a:r>
              <a:rPr lang="en-US" sz="2400" u="sng" dirty="0"/>
              <a:t>state variables</a:t>
            </a:r>
            <a:r>
              <a:rPr lang="he-IL" sz="2400" u="sng" dirty="0"/>
              <a:t>)</a:t>
            </a:r>
            <a:r>
              <a:rPr lang="he-IL" sz="2400" dirty="0"/>
              <a:t>, או </a:t>
            </a:r>
            <a:r>
              <a:rPr lang="he-IL" sz="2400" u="sng" dirty="0"/>
              <a:t>בנתונים שניתנים לשינוי </a:t>
            </a:r>
            <a:r>
              <a:rPr lang="he-IL" sz="2400" dirty="0"/>
              <a:t>(</a:t>
            </a:r>
            <a:r>
              <a:rPr lang="en-US" sz="2400" dirty="0"/>
              <a:t>mutable data collections</a:t>
            </a:r>
            <a:r>
              <a:rPr lang="he-IL" sz="2400" dirty="0"/>
              <a:t>), כי הקריאות הרקורסיביות מאפשרות </a:t>
            </a:r>
            <a:r>
              <a:rPr lang="he-IL" sz="2400" u="sng" dirty="0"/>
              <a:t>לבנות בהדרגה רצפי נתונים בלי צורך לבצע שינוי כלשהו בנתונים קיימים</a:t>
            </a:r>
            <a:r>
              <a:rPr lang="he-IL" sz="24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e-IL" sz="2400" dirty="0"/>
              <a:t>ברגע שהצלחנו לזהות את המקרה/מקרים הבסיסי/בסיסיים והמקרה/מקרים הכללי/כלליים של הרקורסיה, הכתיבה בשפת </a:t>
            </a:r>
            <a:r>
              <a:rPr lang="en-US" sz="2400" dirty="0"/>
              <a:t>Python</a:t>
            </a:r>
            <a:r>
              <a:rPr lang="he-IL" sz="2400" dirty="0"/>
              <a:t> של פתרון רקורסיבי לבעיה הנידונה,  כמעט טריוויאלית</a:t>
            </a:r>
            <a:r>
              <a:rPr lang="en-US" sz="2400" dirty="0"/>
              <a:t>.</a:t>
            </a:r>
            <a:endParaRPr lang="he-IL" sz="2400" dirty="0"/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95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9382" y="798023"/>
            <a:ext cx="11571316" cy="43226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e-IL" u="sng" dirty="0"/>
              <a:t>הרקורסיה כשיטה </a:t>
            </a:r>
            <a:r>
              <a:rPr lang="he-IL" i="1" u="sng" dirty="0"/>
              <a:t>פונקציונלית</a:t>
            </a:r>
            <a:r>
              <a:rPr lang="he-IL" u="sng" dirty="0"/>
              <a:t> לבטא </a:t>
            </a:r>
            <a:r>
              <a:rPr lang="he-IL" i="1" u="sng" dirty="0" err="1"/>
              <a:t>איטרציה</a:t>
            </a:r>
            <a:r>
              <a:rPr lang="he-IL" i="1" u="sng" dirty="0"/>
              <a:t> </a:t>
            </a:r>
            <a:r>
              <a:rPr lang="he-IL" u="sng" dirty="0"/>
              <a:t>– סיכום מתודולוגי</a:t>
            </a:r>
            <a:endParaRPr lang="he-IL" i="1" u="sng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FBD1A559-EBE8-4EFE-A0A3-32D838812862}"/>
              </a:ext>
            </a:extLst>
          </p:cNvPr>
          <p:cNvSpPr txBox="1">
            <a:spLocks/>
          </p:cNvSpPr>
          <p:nvPr/>
        </p:nvSpPr>
        <p:spPr>
          <a:xfrm>
            <a:off x="249382" y="1246909"/>
            <a:ext cx="11571316" cy="5519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he-IL" sz="2400" u="sng" dirty="0"/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he-IL" sz="2400" u="sng" dirty="0"/>
              <a:t>זיהוי מקרים בסיסיים</a:t>
            </a:r>
          </a:p>
          <a:p>
            <a:pPr>
              <a:lnSpc>
                <a:spcPct val="170000"/>
              </a:lnSpc>
            </a:pPr>
            <a:r>
              <a:rPr lang="he-IL" sz="2400" dirty="0"/>
              <a:t>ננסה למצוא את הערך או המבנה של הפעולה הבסיסית שמבטאת את המקרה הכללי.</a:t>
            </a:r>
          </a:p>
          <a:p>
            <a:pPr>
              <a:lnSpc>
                <a:spcPct val="170000"/>
              </a:lnSpc>
            </a:pPr>
            <a:r>
              <a:rPr lang="he-IL" sz="2400" dirty="0"/>
              <a:t>המקרה הבסיסי חייב לטפל בכל הפרטים שאינם באים לידי ביטוי במקרה הכללי:</a:t>
            </a:r>
          </a:p>
          <a:p>
            <a:pPr lvl="1">
              <a:buFontTx/>
              <a:buChar char="-"/>
            </a:pPr>
            <a:r>
              <a:rPr lang="he-IL" dirty="0"/>
              <a:t>ביטוי נכון של המקרה הבסיסי הוא חשוב ביותר, כי ביטוי לא נכון יגרום לקריאות </a:t>
            </a:r>
            <a:r>
              <a:rPr lang="he-IL" dirty="0" err="1"/>
              <a:t>אינסופיות,מילוי</a:t>
            </a:r>
            <a:r>
              <a:rPr lang="he-IL" dirty="0"/>
              <a:t> המחסנית ונפילת התכנית.</a:t>
            </a:r>
          </a:p>
          <a:p>
            <a:pPr lvl="1">
              <a:buFontTx/>
              <a:buChar char="-"/>
            </a:pPr>
            <a:r>
              <a:rPr lang="he-IL" dirty="0"/>
              <a:t>הערך שהמקרה הבסיסי מחזיר חייב להיות בטווח הערכים שהפונקציה אמורה להחזיר.</a:t>
            </a:r>
          </a:p>
          <a:p>
            <a:pPr marL="0" indent="0">
              <a:lnSpc>
                <a:spcPct val="170000"/>
              </a:lnSpc>
              <a:buNone/>
            </a:pPr>
            <a:endParaRPr lang="he-IL" sz="2400" dirty="0"/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54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9" y="731521"/>
            <a:ext cx="11393339" cy="5927607"/>
          </a:xfrm>
        </p:spPr>
        <p:txBody>
          <a:bodyPr/>
          <a:lstStyle/>
          <a:p>
            <a:pPr marL="0" indent="0" algn="ctr">
              <a:buNone/>
            </a:pPr>
            <a:r>
              <a:rPr lang="he-IL" sz="2400" dirty="0"/>
              <a:t>מימוש </a:t>
            </a:r>
            <a:r>
              <a:rPr lang="en-US" sz="2400" dirty="0"/>
              <a:t>n!</a:t>
            </a:r>
            <a:r>
              <a:rPr lang="he-IL" sz="2400" dirty="0"/>
              <a:t> </a:t>
            </a:r>
            <a:r>
              <a:rPr lang="he-IL" sz="2400" dirty="0" err="1"/>
              <a:t>בפייתון</a:t>
            </a:r>
            <a:r>
              <a:rPr lang="he-IL" sz="2400" dirty="0"/>
              <a:t> (ב </a:t>
            </a:r>
            <a:r>
              <a:rPr lang="en-US" sz="2400" dirty="0"/>
              <a:t>fact.py</a:t>
            </a:r>
            <a:r>
              <a:rPr lang="he-IL" sz="2400" dirty="0"/>
              <a:t>)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176C54-1CBB-4391-8B60-14F18638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82" y="1165366"/>
            <a:ext cx="3909273" cy="54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8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9" y="731521"/>
            <a:ext cx="11393339" cy="5927607"/>
          </a:xfrm>
        </p:spPr>
        <p:txBody>
          <a:bodyPr/>
          <a:lstStyle/>
          <a:p>
            <a:pPr marL="0" indent="0" algn="ctr">
              <a:buNone/>
            </a:pPr>
            <a:r>
              <a:rPr lang="he-IL" sz="2400" dirty="0"/>
              <a:t>מימוש </a:t>
            </a:r>
            <a:r>
              <a:rPr lang="en-US" sz="2400" dirty="0"/>
              <a:t>n!</a:t>
            </a:r>
            <a:r>
              <a:rPr lang="he-IL" sz="2400" dirty="0"/>
              <a:t> </a:t>
            </a:r>
            <a:r>
              <a:rPr lang="he-IL" sz="2400" dirty="0" err="1"/>
              <a:t>בפייתון</a:t>
            </a:r>
            <a:r>
              <a:rPr lang="he-IL" sz="2400" dirty="0"/>
              <a:t> (ב </a:t>
            </a:r>
            <a:r>
              <a:rPr lang="en-US" sz="2400" dirty="0"/>
              <a:t>fact.py</a:t>
            </a:r>
            <a:r>
              <a:rPr lang="he-IL" sz="2400" dirty="0"/>
              <a:t>)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176C54-1CBB-4391-8B60-14F18638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82" y="1165366"/>
            <a:ext cx="3909273" cy="54937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E5C7DC-F66D-4417-9753-4EF14D7A4DDE}"/>
              </a:ext>
            </a:extLst>
          </p:cNvPr>
          <p:cNvSpPr/>
          <p:nvPr/>
        </p:nvSpPr>
        <p:spPr>
          <a:xfrm>
            <a:off x="3865982" y="3043451"/>
            <a:ext cx="4089402" cy="3615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4F4787-5BFA-4C60-B44C-975E6D1EC112}"/>
              </a:ext>
            </a:extLst>
          </p:cNvPr>
          <p:cNvGrpSpPr/>
          <p:nvPr/>
        </p:nvGrpSpPr>
        <p:grpSpPr>
          <a:xfrm>
            <a:off x="4121066" y="1925138"/>
            <a:ext cx="4782514" cy="782804"/>
            <a:chOff x="1077615" y="1925138"/>
            <a:chExt cx="4782514" cy="7828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1876E1-02F4-40E4-8752-30B62461FB8D}"/>
                </a:ext>
              </a:extLst>
            </p:cNvPr>
            <p:cNvSpPr txBox="1"/>
            <p:nvPr/>
          </p:nvSpPr>
          <p:spPr>
            <a:xfrm>
              <a:off x="4247461" y="1925138"/>
              <a:ext cx="16126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he-IL" sz="2000" b="1" dirty="0"/>
                <a:t>משתני מצב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F10B9D-1FC3-4F3F-943C-E731D640CBB4}"/>
                </a:ext>
              </a:extLst>
            </p:cNvPr>
            <p:cNvGrpSpPr/>
            <p:nvPr/>
          </p:nvGrpSpPr>
          <p:grpSpPr>
            <a:xfrm>
              <a:off x="2030195" y="2042515"/>
              <a:ext cx="2333837" cy="497457"/>
              <a:chOff x="5880295" y="1868211"/>
              <a:chExt cx="2333837" cy="49745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6B7544B-68AC-4D19-98A0-69B578612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0295" y="1868211"/>
                <a:ext cx="2333837" cy="6764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65A8AE4-B73E-4E35-8357-9DB4A3048D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0295" y="1972950"/>
                <a:ext cx="2333837" cy="9643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29E23A9-3EAF-4B28-AE99-33E6873D08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1706" y="2019101"/>
                <a:ext cx="2077921" cy="34656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9CC9353-DB08-4E58-B9C2-20645F7CF273}"/>
                </a:ext>
              </a:extLst>
            </p:cNvPr>
            <p:cNvSpPr/>
            <p:nvPr/>
          </p:nvSpPr>
          <p:spPr>
            <a:xfrm>
              <a:off x="1077615" y="1976290"/>
              <a:ext cx="863619" cy="29780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C5DBED-4F45-44B8-890D-6BACDEF6CF49}"/>
                </a:ext>
              </a:extLst>
            </p:cNvPr>
            <p:cNvSpPr/>
            <p:nvPr/>
          </p:nvSpPr>
          <p:spPr>
            <a:xfrm>
              <a:off x="1331460" y="2410135"/>
              <a:ext cx="863619" cy="29780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064CC0-F1F3-42ED-B911-0F74A594298E}"/>
                </a:ext>
              </a:extLst>
            </p:cNvPr>
            <p:cNvSpPr/>
            <p:nvPr/>
          </p:nvSpPr>
          <p:spPr>
            <a:xfrm>
              <a:off x="1400563" y="2204049"/>
              <a:ext cx="431810" cy="33592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63879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9" y="731521"/>
            <a:ext cx="11393339" cy="5927607"/>
          </a:xfrm>
        </p:spPr>
        <p:txBody>
          <a:bodyPr/>
          <a:lstStyle/>
          <a:p>
            <a:pPr marL="0" indent="0" algn="ctr">
              <a:buNone/>
            </a:pPr>
            <a:r>
              <a:rPr lang="he-IL" sz="2400" dirty="0"/>
              <a:t>מימוש </a:t>
            </a:r>
            <a:r>
              <a:rPr lang="en-US" sz="2400" dirty="0"/>
              <a:t>n!</a:t>
            </a:r>
            <a:r>
              <a:rPr lang="he-IL" sz="2400" dirty="0"/>
              <a:t> </a:t>
            </a:r>
            <a:r>
              <a:rPr lang="he-IL" sz="2400" dirty="0" err="1"/>
              <a:t>בפייתון</a:t>
            </a:r>
            <a:r>
              <a:rPr lang="he-IL" sz="2400" dirty="0"/>
              <a:t> (ב </a:t>
            </a:r>
            <a:r>
              <a:rPr lang="en-US" sz="2400" dirty="0"/>
              <a:t>fact.py</a:t>
            </a:r>
            <a:r>
              <a:rPr lang="he-IL" sz="2400" dirty="0"/>
              <a:t>)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176C54-1CBB-4391-8B60-14F18638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82" y="1165366"/>
            <a:ext cx="3909273" cy="54937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066CCE-A129-45D6-908D-FBF1197D6B5A}"/>
              </a:ext>
            </a:extLst>
          </p:cNvPr>
          <p:cNvSpPr/>
          <p:nvPr/>
        </p:nvSpPr>
        <p:spPr>
          <a:xfrm>
            <a:off x="3775917" y="1165366"/>
            <a:ext cx="4089402" cy="213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DC3E4-6A02-4978-8FF1-BB091653BD81}"/>
              </a:ext>
            </a:extLst>
          </p:cNvPr>
          <p:cNvSpPr/>
          <p:nvPr/>
        </p:nvSpPr>
        <p:spPr>
          <a:xfrm>
            <a:off x="3602234" y="4926843"/>
            <a:ext cx="4089402" cy="173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2576-3CEA-45C9-979B-449DFCC39551}"/>
              </a:ext>
            </a:extLst>
          </p:cNvPr>
          <p:cNvSpPr txBox="1"/>
          <p:nvPr/>
        </p:nvSpPr>
        <p:spPr>
          <a:xfrm>
            <a:off x="4865944" y="1387000"/>
            <a:ext cx="67864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just" rtl="1"/>
            <a:r>
              <a:rPr lang="he-IL" sz="2400" u="sng" dirty="0"/>
              <a:t>רקורסיה "רגילה" או "לא זנבית" (</a:t>
            </a:r>
            <a:r>
              <a:rPr lang="en-US" sz="2400" u="sng" dirty="0"/>
              <a:t>non-tail recursion</a:t>
            </a:r>
            <a:r>
              <a:rPr lang="he-IL" sz="2400" u="sng" dirty="0"/>
              <a:t>)</a:t>
            </a:r>
            <a:r>
              <a:rPr lang="he-IL" sz="2400" dirty="0"/>
              <a:t> 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ED770-EFAC-4BE6-86D3-008C5522551B}"/>
              </a:ext>
            </a:extLst>
          </p:cNvPr>
          <p:cNvGrpSpPr/>
          <p:nvPr/>
        </p:nvGrpSpPr>
        <p:grpSpPr>
          <a:xfrm>
            <a:off x="4168047" y="3481552"/>
            <a:ext cx="7484339" cy="811249"/>
            <a:chOff x="4168047" y="3481552"/>
            <a:chExt cx="7484339" cy="8112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7148A2-22BE-494E-A446-F5A070B3EF44}"/>
                </a:ext>
              </a:extLst>
            </p:cNvPr>
            <p:cNvSpPr txBox="1"/>
            <p:nvPr/>
          </p:nvSpPr>
          <p:spPr>
            <a:xfrm>
              <a:off x="8155892" y="3481552"/>
              <a:ext cx="34964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lvl="0" algn="r" rtl="1"/>
              <a:r>
                <a:rPr lang="he-IL" sz="2400" dirty="0"/>
                <a:t>מקרה בסיסי (תנאי עצירה)</a:t>
              </a:r>
              <a:endParaRPr lang="en-US" sz="2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87EA76-C641-40D6-83A3-A144830EF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6721" y="3750495"/>
              <a:ext cx="2593078" cy="321849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4ED07D-9514-4F62-84EE-873DA573B594}"/>
                </a:ext>
              </a:extLst>
            </p:cNvPr>
            <p:cNvSpPr/>
            <p:nvPr/>
          </p:nvSpPr>
          <p:spPr>
            <a:xfrm>
              <a:off x="4168047" y="3869720"/>
              <a:ext cx="1678674" cy="423081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12075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9" y="731521"/>
            <a:ext cx="11393339" cy="5927607"/>
          </a:xfrm>
        </p:spPr>
        <p:txBody>
          <a:bodyPr/>
          <a:lstStyle/>
          <a:p>
            <a:pPr marL="0" indent="0" algn="ctr">
              <a:buNone/>
            </a:pPr>
            <a:r>
              <a:rPr lang="he-IL" sz="2400" dirty="0"/>
              <a:t>מימוש </a:t>
            </a:r>
            <a:r>
              <a:rPr lang="en-US" sz="2400" dirty="0"/>
              <a:t>n!</a:t>
            </a:r>
            <a:r>
              <a:rPr lang="he-IL" sz="2400" dirty="0"/>
              <a:t> </a:t>
            </a:r>
            <a:r>
              <a:rPr lang="he-IL" sz="2400" dirty="0" err="1"/>
              <a:t>בפייתון</a:t>
            </a:r>
            <a:r>
              <a:rPr lang="he-IL" sz="2400" dirty="0"/>
              <a:t> (ב </a:t>
            </a:r>
            <a:r>
              <a:rPr lang="en-US" sz="2400" dirty="0"/>
              <a:t>fact.py</a:t>
            </a:r>
            <a:r>
              <a:rPr lang="he-IL" sz="2400" dirty="0"/>
              <a:t>)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176C54-1CBB-4391-8B60-14F18638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82" y="1165366"/>
            <a:ext cx="3909273" cy="54937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066CCE-A129-45D6-908D-FBF1197D6B5A}"/>
              </a:ext>
            </a:extLst>
          </p:cNvPr>
          <p:cNvSpPr/>
          <p:nvPr/>
        </p:nvSpPr>
        <p:spPr>
          <a:xfrm>
            <a:off x="3775917" y="1165366"/>
            <a:ext cx="4089402" cy="213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DC3E4-6A02-4978-8FF1-BB091653BD81}"/>
              </a:ext>
            </a:extLst>
          </p:cNvPr>
          <p:cNvSpPr/>
          <p:nvPr/>
        </p:nvSpPr>
        <p:spPr>
          <a:xfrm>
            <a:off x="3602234" y="4926843"/>
            <a:ext cx="4089402" cy="173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2576-3CEA-45C9-979B-449DFCC39551}"/>
              </a:ext>
            </a:extLst>
          </p:cNvPr>
          <p:cNvSpPr txBox="1"/>
          <p:nvPr/>
        </p:nvSpPr>
        <p:spPr>
          <a:xfrm>
            <a:off x="4865944" y="1387000"/>
            <a:ext cx="67864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just" rtl="1"/>
            <a:r>
              <a:rPr lang="he-IL" sz="2400" u="sng" dirty="0"/>
              <a:t>רקורסיה "רגילה" או "לא זנבית" (</a:t>
            </a:r>
            <a:r>
              <a:rPr lang="en-US" sz="2400" u="sng" dirty="0"/>
              <a:t>non-tail recursion</a:t>
            </a:r>
            <a:r>
              <a:rPr lang="he-IL" sz="2400" u="sng" dirty="0"/>
              <a:t>)</a:t>
            </a:r>
            <a:r>
              <a:rPr lang="he-IL" sz="2400" dirty="0"/>
              <a:t> 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ED770-EFAC-4BE6-86D3-008C5522551B}"/>
              </a:ext>
            </a:extLst>
          </p:cNvPr>
          <p:cNvGrpSpPr/>
          <p:nvPr/>
        </p:nvGrpSpPr>
        <p:grpSpPr>
          <a:xfrm>
            <a:off x="4168047" y="3481552"/>
            <a:ext cx="7484339" cy="811249"/>
            <a:chOff x="4168047" y="3481552"/>
            <a:chExt cx="7484339" cy="8112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7148A2-22BE-494E-A446-F5A070B3EF44}"/>
                </a:ext>
              </a:extLst>
            </p:cNvPr>
            <p:cNvSpPr txBox="1"/>
            <p:nvPr/>
          </p:nvSpPr>
          <p:spPr>
            <a:xfrm>
              <a:off x="8155892" y="3481552"/>
              <a:ext cx="34964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lvl="0" algn="r" rtl="1"/>
              <a:r>
                <a:rPr lang="he-IL" sz="2400" dirty="0"/>
                <a:t>מקרה בסיסי (תנאי עצירה)</a:t>
              </a:r>
              <a:endParaRPr lang="en-US" sz="2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87EA76-C641-40D6-83A3-A144830EF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6721" y="3750495"/>
              <a:ext cx="2593078" cy="321849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4ED07D-9514-4F62-84EE-873DA573B594}"/>
                </a:ext>
              </a:extLst>
            </p:cNvPr>
            <p:cNvSpPr/>
            <p:nvPr/>
          </p:nvSpPr>
          <p:spPr>
            <a:xfrm>
              <a:off x="4168047" y="3869720"/>
              <a:ext cx="1678674" cy="423081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AE11D5C-391A-4583-97F5-9B971A4AF32F}"/>
              </a:ext>
            </a:extLst>
          </p:cNvPr>
          <p:cNvSpPr txBox="1"/>
          <p:nvPr/>
        </p:nvSpPr>
        <p:spPr>
          <a:xfrm>
            <a:off x="8720918" y="4292801"/>
            <a:ext cx="29314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/>
            <a:r>
              <a:rPr lang="he-IL" sz="2400" dirty="0"/>
              <a:t>מקרה כללי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F32CA-DC4C-4105-9555-9477CE3C94CA}"/>
              </a:ext>
            </a:extLst>
          </p:cNvPr>
          <p:cNvSpPr/>
          <p:nvPr/>
        </p:nvSpPr>
        <p:spPr>
          <a:xfrm>
            <a:off x="4164842" y="4328615"/>
            <a:ext cx="2593077" cy="49683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D5F721-8BF3-4D29-9719-FE7EDD3D3FB9}"/>
              </a:ext>
            </a:extLst>
          </p:cNvPr>
          <p:cNvCxnSpPr>
            <a:cxnSpLocks/>
          </p:cNvCxnSpPr>
          <p:nvPr/>
        </p:nvCxnSpPr>
        <p:spPr>
          <a:xfrm flipH="1">
            <a:off x="6757919" y="4542430"/>
            <a:ext cx="3521123" cy="6198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3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9" y="731521"/>
            <a:ext cx="11393339" cy="5927607"/>
          </a:xfrm>
        </p:spPr>
        <p:txBody>
          <a:bodyPr/>
          <a:lstStyle/>
          <a:p>
            <a:pPr marL="0" indent="0" algn="ctr">
              <a:buNone/>
            </a:pPr>
            <a:r>
              <a:rPr lang="he-IL" sz="2400" dirty="0"/>
              <a:t>מימוש </a:t>
            </a:r>
            <a:r>
              <a:rPr lang="en-US" sz="2400" dirty="0"/>
              <a:t>n!</a:t>
            </a:r>
            <a:r>
              <a:rPr lang="he-IL" sz="2400" dirty="0"/>
              <a:t> </a:t>
            </a:r>
            <a:r>
              <a:rPr lang="he-IL" sz="2400" dirty="0" err="1"/>
              <a:t>בפייתון</a:t>
            </a:r>
            <a:r>
              <a:rPr lang="he-IL" sz="2400" dirty="0"/>
              <a:t> (ב </a:t>
            </a:r>
            <a:r>
              <a:rPr lang="en-US" sz="2400" dirty="0"/>
              <a:t>fact.py</a:t>
            </a:r>
            <a:r>
              <a:rPr lang="he-IL" sz="2400" dirty="0"/>
              <a:t>)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176C54-1CBB-4391-8B60-14F18638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82" y="1165366"/>
            <a:ext cx="3909273" cy="54937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066CCE-A129-45D6-908D-FBF1197D6B5A}"/>
              </a:ext>
            </a:extLst>
          </p:cNvPr>
          <p:cNvSpPr/>
          <p:nvPr/>
        </p:nvSpPr>
        <p:spPr>
          <a:xfrm>
            <a:off x="3775917" y="1165366"/>
            <a:ext cx="4089402" cy="213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DC3E4-6A02-4978-8FF1-BB091653BD81}"/>
              </a:ext>
            </a:extLst>
          </p:cNvPr>
          <p:cNvSpPr/>
          <p:nvPr/>
        </p:nvSpPr>
        <p:spPr>
          <a:xfrm>
            <a:off x="3602234" y="4926843"/>
            <a:ext cx="4089402" cy="173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2576-3CEA-45C9-979B-449DFCC39551}"/>
              </a:ext>
            </a:extLst>
          </p:cNvPr>
          <p:cNvSpPr txBox="1"/>
          <p:nvPr/>
        </p:nvSpPr>
        <p:spPr>
          <a:xfrm>
            <a:off x="4865944" y="1387000"/>
            <a:ext cx="67864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just" rtl="1"/>
            <a:r>
              <a:rPr lang="he-IL" sz="2400" u="sng" dirty="0"/>
              <a:t>רקורסיה "רגילה" או "לא זנבית" (</a:t>
            </a:r>
            <a:r>
              <a:rPr lang="en-US" sz="2400" u="sng" dirty="0"/>
              <a:t>non-tail recursion</a:t>
            </a:r>
            <a:r>
              <a:rPr lang="he-IL" sz="2400" u="sng" dirty="0"/>
              <a:t>)</a:t>
            </a:r>
            <a:r>
              <a:rPr lang="he-IL" sz="2400" dirty="0"/>
              <a:t> 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ED770-EFAC-4BE6-86D3-008C5522551B}"/>
              </a:ext>
            </a:extLst>
          </p:cNvPr>
          <p:cNvGrpSpPr/>
          <p:nvPr/>
        </p:nvGrpSpPr>
        <p:grpSpPr>
          <a:xfrm>
            <a:off x="4168047" y="3481552"/>
            <a:ext cx="7484339" cy="811249"/>
            <a:chOff x="4168047" y="3481552"/>
            <a:chExt cx="7484339" cy="8112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7148A2-22BE-494E-A446-F5A070B3EF44}"/>
                </a:ext>
              </a:extLst>
            </p:cNvPr>
            <p:cNvSpPr txBox="1"/>
            <p:nvPr/>
          </p:nvSpPr>
          <p:spPr>
            <a:xfrm>
              <a:off x="8155892" y="3481552"/>
              <a:ext cx="34964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lvl="0" algn="r" rtl="1"/>
              <a:r>
                <a:rPr lang="he-IL" sz="2400" dirty="0"/>
                <a:t>מקרה בסיסי (תנאי עצירה)</a:t>
              </a:r>
              <a:endParaRPr lang="en-US" sz="2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87EA76-C641-40D6-83A3-A144830EF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6721" y="3750495"/>
              <a:ext cx="2593078" cy="321849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4ED07D-9514-4F62-84EE-873DA573B594}"/>
                </a:ext>
              </a:extLst>
            </p:cNvPr>
            <p:cNvSpPr/>
            <p:nvPr/>
          </p:nvSpPr>
          <p:spPr>
            <a:xfrm>
              <a:off x="4168047" y="3869720"/>
              <a:ext cx="1678674" cy="423081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AE11D5C-391A-4583-97F5-9B971A4AF32F}"/>
              </a:ext>
            </a:extLst>
          </p:cNvPr>
          <p:cNvSpPr txBox="1"/>
          <p:nvPr/>
        </p:nvSpPr>
        <p:spPr>
          <a:xfrm>
            <a:off x="8720918" y="4292801"/>
            <a:ext cx="29314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/>
            <a:r>
              <a:rPr lang="he-IL" sz="2400" dirty="0"/>
              <a:t>מקרה כללי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F32CA-DC4C-4105-9555-9477CE3C94CA}"/>
              </a:ext>
            </a:extLst>
          </p:cNvPr>
          <p:cNvSpPr/>
          <p:nvPr/>
        </p:nvSpPr>
        <p:spPr>
          <a:xfrm>
            <a:off x="4164842" y="4328615"/>
            <a:ext cx="2593077" cy="49683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D5F721-8BF3-4D29-9719-FE7EDD3D3FB9}"/>
              </a:ext>
            </a:extLst>
          </p:cNvPr>
          <p:cNvCxnSpPr>
            <a:cxnSpLocks/>
          </p:cNvCxnSpPr>
          <p:nvPr/>
        </p:nvCxnSpPr>
        <p:spPr>
          <a:xfrm flipH="1">
            <a:off x="6757919" y="4542430"/>
            <a:ext cx="3521123" cy="6198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BDCF74-1A4C-450E-86C2-5B51EEDAED09}"/>
              </a:ext>
            </a:extLst>
          </p:cNvPr>
          <p:cNvSpPr txBox="1"/>
          <p:nvPr/>
        </p:nvSpPr>
        <p:spPr>
          <a:xfrm>
            <a:off x="6096000" y="4751696"/>
            <a:ext cx="56014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הקריאה הרקורסיבית (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recursive call</a:t>
            </a: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he-IL" sz="2400" dirty="0"/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196858-969C-46DD-935F-44617789450A}"/>
              </a:ext>
            </a:extLst>
          </p:cNvPr>
          <p:cNvCxnSpPr>
            <a:cxnSpLocks/>
          </p:cNvCxnSpPr>
          <p:nvPr/>
        </p:nvCxnSpPr>
        <p:spPr>
          <a:xfrm flipH="1">
            <a:off x="5833075" y="5049671"/>
            <a:ext cx="12910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C72F88-7D9C-4AB9-8180-EA51B9ACBD43}"/>
              </a:ext>
            </a:extLst>
          </p:cNvPr>
          <p:cNvCxnSpPr>
            <a:cxnSpLocks/>
          </p:cNvCxnSpPr>
          <p:nvPr/>
        </p:nvCxnSpPr>
        <p:spPr>
          <a:xfrm flipV="1">
            <a:off x="5833075" y="4763071"/>
            <a:ext cx="0" cy="286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D3C150-6018-4370-894B-2943B0DDCE05}"/>
              </a:ext>
            </a:extLst>
          </p:cNvPr>
          <p:cNvSpPr txBox="1"/>
          <p:nvPr/>
        </p:nvSpPr>
        <p:spPr>
          <a:xfrm>
            <a:off x="4686300" y="5123687"/>
            <a:ext cx="701111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he-IL" sz="2400" dirty="0"/>
              <a:t>היא </a:t>
            </a:r>
            <a:r>
              <a:rPr lang="he-IL" sz="2400" u="sng" dirty="0">
                <a:solidFill>
                  <a:schemeClr val="accent5">
                    <a:lumMod val="75000"/>
                  </a:schemeClr>
                </a:solidFill>
              </a:rPr>
              <a:t>חלק מביטוי אחר</a:t>
            </a:r>
            <a:r>
              <a:rPr lang="he-IL" sz="2400" dirty="0"/>
              <a:t>, מה שגורם ש</a:t>
            </a:r>
            <a:r>
              <a:rPr lang="he-IL" sz="2400" u="sng" dirty="0">
                <a:solidFill>
                  <a:schemeClr val="accent5">
                    <a:lumMod val="75000"/>
                  </a:schemeClr>
                </a:solidFill>
              </a:rPr>
              <a:t>חישוב הביטוי</a:t>
            </a:r>
            <a:r>
              <a:rPr lang="he-I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sz="2400" dirty="0"/>
              <a:t>הזה יהיה </a:t>
            </a:r>
            <a:r>
              <a:rPr lang="he-IL" sz="2400" i="1" u="sng" dirty="0">
                <a:solidFill>
                  <a:schemeClr val="accent5">
                    <a:lumMod val="75000"/>
                  </a:schemeClr>
                </a:solidFill>
              </a:rPr>
              <a:t>תלוי </a:t>
            </a:r>
            <a:r>
              <a:rPr lang="he-IL" sz="2400" u="sng" dirty="0">
                <a:solidFill>
                  <a:schemeClr val="accent5">
                    <a:lumMod val="75000"/>
                  </a:schemeClr>
                </a:solidFill>
              </a:rPr>
              <a:t>בערך שמוחזר מהקריאה הרקורסיבית</a:t>
            </a:r>
            <a:r>
              <a:rPr lang="he-IL" sz="2400" dirty="0"/>
              <a:t>; כלומר, </a:t>
            </a:r>
            <a:r>
              <a:rPr lang="he-IL" sz="2400" u="sng" dirty="0">
                <a:solidFill>
                  <a:srgbClr val="C00000"/>
                </a:solidFill>
              </a:rPr>
              <a:t>החישוב יתבצע </a:t>
            </a:r>
            <a:r>
              <a:rPr lang="he-IL" sz="2400" i="1" u="sng" dirty="0">
                <a:solidFill>
                  <a:srgbClr val="C00000"/>
                </a:solidFill>
              </a:rPr>
              <a:t>תוך חזרה מהמקרה הבסיסי</a:t>
            </a:r>
            <a:r>
              <a:rPr lang="he-IL" sz="2400" dirty="0"/>
              <a:t> של הרקורסיה.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273B71-F0A0-4B26-801B-F4D303DB9F65}"/>
              </a:ext>
            </a:extLst>
          </p:cNvPr>
          <p:cNvSpPr/>
          <p:nvPr/>
        </p:nvSpPr>
        <p:spPr>
          <a:xfrm>
            <a:off x="5540991" y="4435521"/>
            <a:ext cx="1119116" cy="33495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638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9" y="731521"/>
            <a:ext cx="11393339" cy="5927607"/>
          </a:xfrm>
        </p:spPr>
        <p:txBody>
          <a:bodyPr/>
          <a:lstStyle/>
          <a:p>
            <a:pPr marL="0" indent="0" algn="ctr">
              <a:buNone/>
            </a:pPr>
            <a:r>
              <a:rPr lang="he-IL" sz="2400" dirty="0"/>
              <a:t>מימוש </a:t>
            </a:r>
            <a:r>
              <a:rPr lang="en-US" sz="2400" dirty="0"/>
              <a:t>n!</a:t>
            </a:r>
            <a:r>
              <a:rPr lang="he-IL" sz="2400" dirty="0"/>
              <a:t> </a:t>
            </a:r>
            <a:r>
              <a:rPr lang="he-IL" sz="2400" dirty="0" err="1"/>
              <a:t>בפייתון</a:t>
            </a:r>
            <a:r>
              <a:rPr lang="he-IL" sz="2400" dirty="0"/>
              <a:t> (ב </a:t>
            </a:r>
            <a:r>
              <a:rPr lang="en-US" sz="2400" dirty="0"/>
              <a:t>fact.py</a:t>
            </a:r>
            <a:r>
              <a:rPr lang="he-IL" sz="2400" dirty="0"/>
              <a:t>)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176C54-1CBB-4391-8B60-14F18638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82" y="1165366"/>
            <a:ext cx="3909273" cy="54937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066CCE-A129-45D6-908D-FBF1197D6B5A}"/>
              </a:ext>
            </a:extLst>
          </p:cNvPr>
          <p:cNvSpPr/>
          <p:nvPr/>
        </p:nvSpPr>
        <p:spPr>
          <a:xfrm>
            <a:off x="3775917" y="1165366"/>
            <a:ext cx="4089402" cy="213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DC3E4-6A02-4978-8FF1-BB091653BD81}"/>
              </a:ext>
            </a:extLst>
          </p:cNvPr>
          <p:cNvSpPr/>
          <p:nvPr/>
        </p:nvSpPr>
        <p:spPr>
          <a:xfrm>
            <a:off x="3602234" y="4926843"/>
            <a:ext cx="4089402" cy="173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2576-3CEA-45C9-979B-449DFCC39551}"/>
              </a:ext>
            </a:extLst>
          </p:cNvPr>
          <p:cNvSpPr txBox="1"/>
          <p:nvPr/>
        </p:nvSpPr>
        <p:spPr>
          <a:xfrm>
            <a:off x="4865944" y="1387000"/>
            <a:ext cx="67864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just" rtl="1"/>
            <a:r>
              <a:rPr lang="he-IL" sz="2400" u="sng" dirty="0"/>
              <a:t>רקורסיה "רגילה" או "לא זנבית" (</a:t>
            </a:r>
            <a:r>
              <a:rPr lang="en-US" sz="2400" u="sng" dirty="0"/>
              <a:t>non-tail recursion</a:t>
            </a:r>
            <a:r>
              <a:rPr lang="he-IL" sz="2400" u="sng" dirty="0"/>
              <a:t>)</a:t>
            </a:r>
            <a:r>
              <a:rPr lang="he-IL" sz="2400" dirty="0"/>
              <a:t> 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5D52E-57F1-45DF-BD74-67D6C849B91A}"/>
              </a:ext>
            </a:extLst>
          </p:cNvPr>
          <p:cNvSpPr txBox="1"/>
          <p:nvPr/>
        </p:nvSpPr>
        <p:spPr>
          <a:xfrm>
            <a:off x="142461" y="2851987"/>
            <a:ext cx="31623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/>
              <a:t>&gt;&gt;&gt; fact2(4)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9E71A51-5549-41AB-9519-DD4F98017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53455"/>
              </p:ext>
            </p:extLst>
          </p:nvPr>
        </p:nvGraphicFramePr>
        <p:xfrm>
          <a:off x="142461" y="3333755"/>
          <a:ext cx="3591647" cy="1828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23149">
                  <a:extLst>
                    <a:ext uri="{9D8B030D-6E8A-4147-A177-3AD203B41FA5}">
                      <a16:colId xmlns:a16="http://schemas.microsoft.com/office/drawing/2014/main" val="341821102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41467156"/>
                    </a:ext>
                  </a:extLst>
                </a:gridCol>
              </a:tblGrid>
              <a:tr h="3089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ערך מוחזר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687663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* fact2(3)           4 * 6        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endParaRPr lang="he-IL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80621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* fact2(2)           3 * 2           6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54890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* fact2(1)           2 * 1           2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515179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653201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6B2D3B01-6B53-4668-961B-754F250E4C2C}"/>
              </a:ext>
            </a:extLst>
          </p:cNvPr>
          <p:cNvGrpSpPr/>
          <p:nvPr/>
        </p:nvGrpSpPr>
        <p:grpSpPr>
          <a:xfrm>
            <a:off x="1949842" y="3804090"/>
            <a:ext cx="1231769" cy="892976"/>
            <a:chOff x="1911742" y="2445190"/>
            <a:chExt cx="1231769" cy="892976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DF9168B8-CB1C-487C-9A22-951FC6B33DF5}"/>
                </a:ext>
              </a:extLst>
            </p:cNvPr>
            <p:cNvSpPr/>
            <p:nvPr/>
          </p:nvSpPr>
          <p:spPr>
            <a:xfrm>
              <a:off x="1911742" y="2445247"/>
              <a:ext cx="281119" cy="1607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637EE05-7AF5-4A8D-90BC-93ED35CCD368}"/>
                </a:ext>
              </a:extLst>
            </p:cNvPr>
            <p:cNvGrpSpPr/>
            <p:nvPr/>
          </p:nvGrpSpPr>
          <p:grpSpPr>
            <a:xfrm>
              <a:off x="1911742" y="2445190"/>
              <a:ext cx="1231769" cy="892976"/>
              <a:chOff x="1911742" y="2445190"/>
              <a:chExt cx="1231769" cy="892976"/>
            </a:xfrm>
          </p:grpSpPr>
          <p:sp>
            <p:nvSpPr>
              <p:cNvPr id="37" name="Arrow: Right 36">
                <a:extLst>
                  <a:ext uri="{FF2B5EF4-FFF2-40B4-BE49-F238E27FC236}">
                    <a16:creationId xmlns:a16="http://schemas.microsoft.com/office/drawing/2014/main" id="{6FA2DCF1-414A-49E3-96BB-B157CF8CD8D8}"/>
                  </a:ext>
                </a:extLst>
              </p:cNvPr>
              <p:cNvSpPr/>
              <p:nvPr/>
            </p:nvSpPr>
            <p:spPr>
              <a:xfrm>
                <a:off x="1911742" y="3177389"/>
                <a:ext cx="281119" cy="1607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Arrow: Right 37">
                <a:extLst>
                  <a:ext uri="{FF2B5EF4-FFF2-40B4-BE49-F238E27FC236}">
                    <a16:creationId xmlns:a16="http://schemas.microsoft.com/office/drawing/2014/main" id="{6AF13F4C-5045-420F-A112-663AF5AE4586}"/>
                  </a:ext>
                </a:extLst>
              </p:cNvPr>
              <p:cNvSpPr/>
              <p:nvPr/>
            </p:nvSpPr>
            <p:spPr>
              <a:xfrm>
                <a:off x="1923760" y="2823426"/>
                <a:ext cx="281119" cy="1607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Arrow: Right 38">
                <a:extLst>
                  <a:ext uri="{FF2B5EF4-FFF2-40B4-BE49-F238E27FC236}">
                    <a16:creationId xmlns:a16="http://schemas.microsoft.com/office/drawing/2014/main" id="{D8157D5D-676F-4A6D-84A6-A7A47CB807E9}"/>
                  </a:ext>
                </a:extLst>
              </p:cNvPr>
              <p:cNvSpPr/>
              <p:nvPr/>
            </p:nvSpPr>
            <p:spPr>
              <a:xfrm>
                <a:off x="2848188" y="3177389"/>
                <a:ext cx="281119" cy="1607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Arrow: Right 39">
                <a:extLst>
                  <a:ext uri="{FF2B5EF4-FFF2-40B4-BE49-F238E27FC236}">
                    <a16:creationId xmlns:a16="http://schemas.microsoft.com/office/drawing/2014/main" id="{69DADBFD-0E2D-42C4-A155-10CF1850F57A}"/>
                  </a:ext>
                </a:extLst>
              </p:cNvPr>
              <p:cNvSpPr/>
              <p:nvPr/>
            </p:nvSpPr>
            <p:spPr>
              <a:xfrm>
                <a:off x="2849692" y="2813490"/>
                <a:ext cx="281119" cy="1607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AB52F459-4D95-4352-8DF8-29166560BEE9}"/>
                  </a:ext>
                </a:extLst>
              </p:cNvPr>
              <p:cNvSpPr/>
              <p:nvPr/>
            </p:nvSpPr>
            <p:spPr>
              <a:xfrm>
                <a:off x="2862392" y="2445190"/>
                <a:ext cx="281119" cy="1607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5B1218E-6F7F-4ADB-8F9D-CAC36702DE03}"/>
              </a:ext>
            </a:extLst>
          </p:cNvPr>
          <p:cNvSpPr txBox="1"/>
          <p:nvPr/>
        </p:nvSpPr>
        <p:spPr>
          <a:xfrm>
            <a:off x="33883" y="2406313"/>
            <a:ext cx="40894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200" u="sng" dirty="0"/>
              <a:t>ריצה על יבש של רקורסיה לא זנבית</a:t>
            </a:r>
          </a:p>
        </p:txBody>
      </p:sp>
    </p:spTree>
    <p:extLst>
      <p:ext uri="{BB962C8B-B14F-4D97-AF65-F5344CB8AC3E}">
        <p14:creationId xmlns:p14="http://schemas.microsoft.com/office/powerpoint/2010/main" val="214014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9" y="731521"/>
            <a:ext cx="11393339" cy="5927607"/>
          </a:xfrm>
        </p:spPr>
        <p:txBody>
          <a:bodyPr/>
          <a:lstStyle/>
          <a:p>
            <a:pPr marL="0" indent="0" algn="ctr">
              <a:buNone/>
            </a:pPr>
            <a:r>
              <a:rPr lang="he-IL" sz="2400" dirty="0"/>
              <a:t>מימוש </a:t>
            </a:r>
            <a:r>
              <a:rPr lang="en-US" sz="2400" dirty="0"/>
              <a:t>n!</a:t>
            </a:r>
            <a:r>
              <a:rPr lang="he-IL" sz="2400" dirty="0"/>
              <a:t> </a:t>
            </a:r>
            <a:r>
              <a:rPr lang="he-IL" sz="2400" dirty="0" err="1"/>
              <a:t>בפייתון</a:t>
            </a:r>
            <a:r>
              <a:rPr lang="he-IL" sz="2400" dirty="0"/>
              <a:t> (ב </a:t>
            </a:r>
            <a:r>
              <a:rPr lang="en-US" sz="2400" dirty="0"/>
              <a:t>fact.py</a:t>
            </a:r>
            <a:r>
              <a:rPr lang="he-IL" sz="2400" dirty="0"/>
              <a:t>)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176C54-1CBB-4391-8B60-14F18638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82" y="1165366"/>
            <a:ext cx="3909273" cy="54937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066CCE-A129-45D6-908D-FBF1197D6B5A}"/>
              </a:ext>
            </a:extLst>
          </p:cNvPr>
          <p:cNvSpPr/>
          <p:nvPr/>
        </p:nvSpPr>
        <p:spPr>
          <a:xfrm>
            <a:off x="3775917" y="1165366"/>
            <a:ext cx="4089402" cy="213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DC3E4-6A02-4978-8FF1-BB091653BD81}"/>
              </a:ext>
            </a:extLst>
          </p:cNvPr>
          <p:cNvSpPr/>
          <p:nvPr/>
        </p:nvSpPr>
        <p:spPr>
          <a:xfrm>
            <a:off x="3534686" y="3152751"/>
            <a:ext cx="4089402" cy="173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2576-3CEA-45C9-979B-449DFCC39551}"/>
              </a:ext>
            </a:extLst>
          </p:cNvPr>
          <p:cNvSpPr txBox="1"/>
          <p:nvPr/>
        </p:nvSpPr>
        <p:spPr>
          <a:xfrm>
            <a:off x="4865944" y="1387000"/>
            <a:ext cx="67864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just" rtl="1"/>
            <a:r>
              <a:rPr lang="he-IL" sz="2400" u="sng" dirty="0"/>
              <a:t>רקורסיה "זנבית" (</a:t>
            </a:r>
            <a:r>
              <a:rPr lang="en-US" sz="2400" u="sng" dirty="0"/>
              <a:t>tail recursion</a:t>
            </a:r>
            <a:r>
              <a:rPr lang="he-IL" sz="2400" u="sng" dirty="0"/>
              <a:t>)</a:t>
            </a:r>
            <a:r>
              <a:rPr lang="he-IL" sz="2400" dirty="0"/>
              <a:t> 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148A2-22BE-494E-A446-F5A070B3EF44}"/>
              </a:ext>
            </a:extLst>
          </p:cNvPr>
          <p:cNvSpPr txBox="1"/>
          <p:nvPr/>
        </p:nvSpPr>
        <p:spPr>
          <a:xfrm>
            <a:off x="-73003" y="5552066"/>
            <a:ext cx="34964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/>
            <a:r>
              <a:rPr lang="he-IL" sz="2400" dirty="0"/>
              <a:t>מקרה בסיסי (תנאי עצירה)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87EA76-C641-40D6-83A3-A144830EF6F3}"/>
              </a:ext>
            </a:extLst>
          </p:cNvPr>
          <p:cNvCxnSpPr>
            <a:cxnSpLocks/>
          </p:cNvCxnSpPr>
          <p:nvPr/>
        </p:nvCxnSpPr>
        <p:spPr>
          <a:xfrm flipV="1">
            <a:off x="3361638" y="5745706"/>
            <a:ext cx="1080270" cy="3719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ED07D-9514-4F62-84EE-873DA573B594}"/>
              </a:ext>
            </a:extLst>
          </p:cNvPr>
          <p:cNvSpPr/>
          <p:nvPr/>
        </p:nvSpPr>
        <p:spPr>
          <a:xfrm>
            <a:off x="4486940" y="5541078"/>
            <a:ext cx="1678674" cy="423081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170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9" y="731521"/>
            <a:ext cx="11393339" cy="5927607"/>
          </a:xfrm>
        </p:spPr>
        <p:txBody>
          <a:bodyPr/>
          <a:lstStyle/>
          <a:p>
            <a:pPr marL="0" indent="0" algn="ctr">
              <a:buNone/>
            </a:pPr>
            <a:r>
              <a:rPr lang="he-IL" sz="2400" dirty="0"/>
              <a:t>מימוש </a:t>
            </a:r>
            <a:r>
              <a:rPr lang="en-US" sz="2400" dirty="0"/>
              <a:t>n!</a:t>
            </a:r>
            <a:r>
              <a:rPr lang="he-IL" sz="2400" dirty="0"/>
              <a:t> </a:t>
            </a:r>
            <a:r>
              <a:rPr lang="he-IL" sz="2400" dirty="0" err="1"/>
              <a:t>בפייתון</a:t>
            </a:r>
            <a:r>
              <a:rPr lang="he-IL" sz="2400" dirty="0"/>
              <a:t> (ב </a:t>
            </a:r>
            <a:r>
              <a:rPr lang="en-US" sz="2400" dirty="0"/>
              <a:t>fact.py</a:t>
            </a:r>
            <a:r>
              <a:rPr lang="he-IL" sz="2400" dirty="0"/>
              <a:t>)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176C54-1CBB-4391-8B60-14F18638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82" y="1165366"/>
            <a:ext cx="3909273" cy="54937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066CCE-A129-45D6-908D-FBF1197D6B5A}"/>
              </a:ext>
            </a:extLst>
          </p:cNvPr>
          <p:cNvSpPr/>
          <p:nvPr/>
        </p:nvSpPr>
        <p:spPr>
          <a:xfrm>
            <a:off x="3775917" y="1165366"/>
            <a:ext cx="4089402" cy="213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DC3E4-6A02-4978-8FF1-BB091653BD81}"/>
              </a:ext>
            </a:extLst>
          </p:cNvPr>
          <p:cNvSpPr/>
          <p:nvPr/>
        </p:nvSpPr>
        <p:spPr>
          <a:xfrm>
            <a:off x="3534686" y="3152751"/>
            <a:ext cx="4089402" cy="173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2576-3CEA-45C9-979B-449DFCC39551}"/>
              </a:ext>
            </a:extLst>
          </p:cNvPr>
          <p:cNvSpPr txBox="1"/>
          <p:nvPr/>
        </p:nvSpPr>
        <p:spPr>
          <a:xfrm>
            <a:off x="4865944" y="1387000"/>
            <a:ext cx="67864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just" rtl="1"/>
            <a:r>
              <a:rPr lang="he-IL" sz="2400" u="sng" dirty="0"/>
              <a:t>רקורסיה "זנבית" (</a:t>
            </a:r>
            <a:r>
              <a:rPr lang="en-US" sz="2400" u="sng" dirty="0"/>
              <a:t>tail recursion</a:t>
            </a:r>
            <a:r>
              <a:rPr lang="he-IL" sz="2400" u="sng" dirty="0"/>
              <a:t>)</a:t>
            </a:r>
            <a:r>
              <a:rPr lang="he-IL" sz="2400" dirty="0"/>
              <a:t> 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148A2-22BE-494E-A446-F5A070B3EF44}"/>
              </a:ext>
            </a:extLst>
          </p:cNvPr>
          <p:cNvSpPr txBox="1"/>
          <p:nvPr/>
        </p:nvSpPr>
        <p:spPr>
          <a:xfrm>
            <a:off x="-73003" y="5552066"/>
            <a:ext cx="34964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/>
            <a:r>
              <a:rPr lang="he-IL" sz="2400" dirty="0"/>
              <a:t>מקרה בסיסי (תנאי עצירה)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87EA76-C641-40D6-83A3-A144830EF6F3}"/>
              </a:ext>
            </a:extLst>
          </p:cNvPr>
          <p:cNvCxnSpPr>
            <a:cxnSpLocks/>
          </p:cNvCxnSpPr>
          <p:nvPr/>
        </p:nvCxnSpPr>
        <p:spPr>
          <a:xfrm flipV="1">
            <a:off x="3361638" y="5745706"/>
            <a:ext cx="1080270" cy="3719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ED07D-9514-4F62-84EE-873DA573B594}"/>
              </a:ext>
            </a:extLst>
          </p:cNvPr>
          <p:cNvSpPr/>
          <p:nvPr/>
        </p:nvSpPr>
        <p:spPr>
          <a:xfrm>
            <a:off x="4486940" y="5541078"/>
            <a:ext cx="1678674" cy="423081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11D5C-391A-4583-97F5-9B971A4AF32F}"/>
              </a:ext>
            </a:extLst>
          </p:cNvPr>
          <p:cNvSpPr txBox="1"/>
          <p:nvPr/>
        </p:nvSpPr>
        <p:spPr>
          <a:xfrm>
            <a:off x="1521439" y="6030791"/>
            <a:ext cx="19020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/>
            <a:r>
              <a:rPr lang="he-IL" sz="2400" dirty="0"/>
              <a:t>מקרה כללי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F32CA-DC4C-4105-9555-9477CE3C94CA}"/>
              </a:ext>
            </a:extLst>
          </p:cNvPr>
          <p:cNvSpPr/>
          <p:nvPr/>
        </p:nvSpPr>
        <p:spPr>
          <a:xfrm>
            <a:off x="4484229" y="6009053"/>
            <a:ext cx="3131222" cy="391747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D5F721-8BF3-4D29-9719-FE7EDD3D3FB9}"/>
              </a:ext>
            </a:extLst>
          </p:cNvPr>
          <p:cNvCxnSpPr>
            <a:cxnSpLocks/>
          </p:cNvCxnSpPr>
          <p:nvPr/>
        </p:nvCxnSpPr>
        <p:spPr>
          <a:xfrm flipV="1">
            <a:off x="3337821" y="6264440"/>
            <a:ext cx="1140914" cy="2666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648072"/>
          </a:xfrm>
        </p:spPr>
        <p:txBody>
          <a:bodyPr>
            <a:normAutofit/>
          </a:bodyPr>
          <a:lstStyle/>
          <a:p>
            <a:pPr marL="84138" algn="ctr" rtl="0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Functional Programming Concepts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F5F40-8A9C-4EA2-8091-874863422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909" y="548680"/>
            <a:ext cx="9775767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Functional Programming?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 Functions and Referential Transparency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Immutability IN, Side-Effects OUT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Variable?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as First Class Objects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 Expressions / Anonymous Functions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Concept of Closure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Expressing Iteration as Recursion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Design Patterns and High-Order Functions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 Evaluation and Python Generators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Currying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FFDDF5F-A47A-456F-BD16-D4D809E8C4FC}"/>
              </a:ext>
            </a:extLst>
          </p:cNvPr>
          <p:cNvSpPr/>
          <p:nvPr/>
        </p:nvSpPr>
        <p:spPr>
          <a:xfrm>
            <a:off x="537557" y="4206239"/>
            <a:ext cx="631767" cy="33250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2973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9" y="731521"/>
            <a:ext cx="11393339" cy="5927607"/>
          </a:xfrm>
        </p:spPr>
        <p:txBody>
          <a:bodyPr/>
          <a:lstStyle/>
          <a:p>
            <a:pPr marL="0" indent="0" algn="ctr">
              <a:buNone/>
            </a:pPr>
            <a:r>
              <a:rPr lang="he-IL" sz="2400" dirty="0"/>
              <a:t>מימוש </a:t>
            </a:r>
            <a:r>
              <a:rPr lang="en-US" sz="2400" dirty="0"/>
              <a:t>n!</a:t>
            </a:r>
            <a:r>
              <a:rPr lang="he-IL" sz="2400" dirty="0"/>
              <a:t> </a:t>
            </a:r>
            <a:r>
              <a:rPr lang="he-IL" sz="2400" dirty="0" err="1"/>
              <a:t>בפייתון</a:t>
            </a:r>
            <a:r>
              <a:rPr lang="he-IL" sz="2400" dirty="0"/>
              <a:t> (ב </a:t>
            </a:r>
            <a:r>
              <a:rPr lang="en-US" sz="2400" dirty="0"/>
              <a:t>fact.py</a:t>
            </a:r>
            <a:r>
              <a:rPr lang="he-IL" sz="2400" dirty="0"/>
              <a:t>)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176C54-1CBB-4391-8B60-14F18638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82" y="1165366"/>
            <a:ext cx="3909273" cy="54937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066CCE-A129-45D6-908D-FBF1197D6B5A}"/>
              </a:ext>
            </a:extLst>
          </p:cNvPr>
          <p:cNvSpPr/>
          <p:nvPr/>
        </p:nvSpPr>
        <p:spPr>
          <a:xfrm>
            <a:off x="3775917" y="1165366"/>
            <a:ext cx="4089402" cy="213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DC3E4-6A02-4978-8FF1-BB091653BD81}"/>
              </a:ext>
            </a:extLst>
          </p:cNvPr>
          <p:cNvSpPr/>
          <p:nvPr/>
        </p:nvSpPr>
        <p:spPr>
          <a:xfrm>
            <a:off x="3534686" y="3152751"/>
            <a:ext cx="4089402" cy="173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2576-3CEA-45C9-979B-449DFCC39551}"/>
              </a:ext>
            </a:extLst>
          </p:cNvPr>
          <p:cNvSpPr txBox="1"/>
          <p:nvPr/>
        </p:nvSpPr>
        <p:spPr>
          <a:xfrm>
            <a:off x="4894350" y="1182296"/>
            <a:ext cx="67864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just" rtl="1"/>
            <a:r>
              <a:rPr lang="he-IL" sz="2400" u="sng" dirty="0"/>
              <a:t>רקורסיה "זנבית" (</a:t>
            </a:r>
            <a:r>
              <a:rPr lang="en-US" sz="2400" u="sng" dirty="0"/>
              <a:t>tail recursion</a:t>
            </a:r>
            <a:r>
              <a:rPr lang="he-IL" sz="2400" u="sng" dirty="0"/>
              <a:t>)</a:t>
            </a:r>
            <a:r>
              <a:rPr lang="he-IL" sz="2400" dirty="0"/>
              <a:t> 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148A2-22BE-494E-A446-F5A070B3EF44}"/>
              </a:ext>
            </a:extLst>
          </p:cNvPr>
          <p:cNvSpPr txBox="1"/>
          <p:nvPr/>
        </p:nvSpPr>
        <p:spPr>
          <a:xfrm>
            <a:off x="-73003" y="5552066"/>
            <a:ext cx="34964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/>
            <a:r>
              <a:rPr lang="he-IL" sz="2400" dirty="0"/>
              <a:t>מקרה בסיסי (תנאי עצירה)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87EA76-C641-40D6-83A3-A144830EF6F3}"/>
              </a:ext>
            </a:extLst>
          </p:cNvPr>
          <p:cNvCxnSpPr>
            <a:cxnSpLocks/>
          </p:cNvCxnSpPr>
          <p:nvPr/>
        </p:nvCxnSpPr>
        <p:spPr>
          <a:xfrm flipV="1">
            <a:off x="3361638" y="5745706"/>
            <a:ext cx="1080270" cy="3719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ED07D-9514-4F62-84EE-873DA573B594}"/>
              </a:ext>
            </a:extLst>
          </p:cNvPr>
          <p:cNvSpPr/>
          <p:nvPr/>
        </p:nvSpPr>
        <p:spPr>
          <a:xfrm>
            <a:off x="4486940" y="5541078"/>
            <a:ext cx="1678674" cy="423081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11D5C-391A-4583-97F5-9B971A4AF32F}"/>
              </a:ext>
            </a:extLst>
          </p:cNvPr>
          <p:cNvSpPr txBox="1"/>
          <p:nvPr/>
        </p:nvSpPr>
        <p:spPr>
          <a:xfrm>
            <a:off x="1521439" y="6030791"/>
            <a:ext cx="19020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/>
            <a:r>
              <a:rPr lang="he-IL" sz="2400" dirty="0"/>
              <a:t>מקרה כללי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F32CA-DC4C-4105-9555-9477CE3C94CA}"/>
              </a:ext>
            </a:extLst>
          </p:cNvPr>
          <p:cNvSpPr/>
          <p:nvPr/>
        </p:nvSpPr>
        <p:spPr>
          <a:xfrm>
            <a:off x="4484229" y="6009053"/>
            <a:ext cx="3291026" cy="391747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D5F721-8BF3-4D29-9719-FE7EDD3D3FB9}"/>
              </a:ext>
            </a:extLst>
          </p:cNvPr>
          <p:cNvCxnSpPr>
            <a:cxnSpLocks/>
          </p:cNvCxnSpPr>
          <p:nvPr/>
        </p:nvCxnSpPr>
        <p:spPr>
          <a:xfrm flipV="1">
            <a:off x="3337821" y="6264440"/>
            <a:ext cx="1140914" cy="2666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BDCF74-1A4C-450E-86C2-5B51EEDAED09}"/>
              </a:ext>
            </a:extLst>
          </p:cNvPr>
          <p:cNvSpPr txBox="1"/>
          <p:nvPr/>
        </p:nvSpPr>
        <p:spPr>
          <a:xfrm>
            <a:off x="6079374" y="1936691"/>
            <a:ext cx="56014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הקריאה הרקורסיבית (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recursive call</a:t>
            </a: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he-IL" sz="2400" dirty="0"/>
              <a:t>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FB61DA-F853-4A48-B12D-AAD3164AFF2B}"/>
              </a:ext>
            </a:extLst>
          </p:cNvPr>
          <p:cNvGrpSpPr/>
          <p:nvPr/>
        </p:nvGrpSpPr>
        <p:grpSpPr>
          <a:xfrm>
            <a:off x="6455046" y="2237351"/>
            <a:ext cx="485252" cy="3832467"/>
            <a:chOff x="6543946" y="2237351"/>
            <a:chExt cx="485252" cy="3832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196858-969C-46DD-935F-4461778945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3946" y="2237351"/>
              <a:ext cx="485252" cy="47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8C72F88-7D9C-4AB9-8180-EA51B9ACBD43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50" y="2241491"/>
              <a:ext cx="0" cy="382832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0D3C150-6018-4370-894B-2943B0DDCE05}"/>
              </a:ext>
            </a:extLst>
          </p:cNvPr>
          <p:cNvSpPr txBox="1"/>
          <p:nvPr/>
        </p:nvSpPr>
        <p:spPr>
          <a:xfrm>
            <a:off x="6337304" y="2291677"/>
            <a:ext cx="5336779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היא </a:t>
            </a:r>
            <a:r>
              <a:rPr lang="he-IL" sz="2400" i="1" u="sng" dirty="0">
                <a:solidFill>
                  <a:schemeClr val="accent5">
                    <a:lumMod val="75000"/>
                  </a:schemeClr>
                </a:solidFill>
              </a:rPr>
              <a:t>אינה </a:t>
            </a:r>
            <a:r>
              <a:rPr lang="he-IL" sz="2400" u="sng" dirty="0">
                <a:solidFill>
                  <a:schemeClr val="accent5">
                    <a:lumMod val="75000"/>
                  </a:schemeClr>
                </a:solidFill>
              </a:rPr>
              <a:t>חלק מביטוי אחר</a:t>
            </a:r>
            <a:r>
              <a:rPr lang="he-IL" sz="2400" dirty="0"/>
              <a:t>, מה ש</a:t>
            </a:r>
            <a:r>
              <a:rPr lang="he-IL" sz="2400" u="sng" dirty="0">
                <a:solidFill>
                  <a:srgbClr val="FF0000"/>
                </a:solidFill>
              </a:rPr>
              <a:t>מאפשר לחשב את התוצאה </a:t>
            </a:r>
            <a:r>
              <a:rPr lang="he-IL" sz="2400" i="1" u="sng" dirty="0">
                <a:solidFill>
                  <a:srgbClr val="FF0000"/>
                </a:solidFill>
              </a:rPr>
              <a:t>תוך כדי</a:t>
            </a:r>
            <a:r>
              <a:rPr lang="he-IL" sz="2400" u="sng" dirty="0">
                <a:solidFill>
                  <a:srgbClr val="FF0000"/>
                </a:solidFill>
              </a:rPr>
              <a:t> הקריאות הרקורסיביות</a:t>
            </a:r>
            <a:r>
              <a:rPr lang="he-IL" sz="2400" dirty="0"/>
              <a:t>. </a:t>
            </a:r>
          </a:p>
          <a:p>
            <a:pPr algn="r" rtl="1"/>
            <a:r>
              <a:rPr lang="he-IL" sz="2400" dirty="0"/>
              <a:t>על מנת לאפשר את זה, אנו </a:t>
            </a:r>
            <a:r>
              <a:rPr lang="he-IL" sz="2400" u="sng" dirty="0">
                <a:solidFill>
                  <a:srgbClr val="002060"/>
                </a:solidFill>
              </a:rPr>
              <a:t>חייבים </a:t>
            </a:r>
            <a:r>
              <a:rPr lang="he-IL" sz="2400" i="1" u="sng" dirty="0">
                <a:solidFill>
                  <a:srgbClr val="002060"/>
                </a:solidFill>
              </a:rPr>
              <a:t>להוסיף פרמטר</a:t>
            </a:r>
            <a:r>
              <a:rPr lang="he-IL" sz="2400" dirty="0"/>
              <a:t> שבאמצעותו התוצאה תצטבר תוך כדי הקריאות הרקורסיביות.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030E16-CECA-4F93-90E1-9A659D6B2D49}"/>
              </a:ext>
            </a:extLst>
          </p:cNvPr>
          <p:cNvSpPr/>
          <p:nvPr/>
        </p:nvSpPr>
        <p:spPr>
          <a:xfrm>
            <a:off x="5445457" y="6083300"/>
            <a:ext cx="2156346" cy="27031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50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9" y="731521"/>
            <a:ext cx="11393339" cy="5927607"/>
          </a:xfrm>
        </p:spPr>
        <p:txBody>
          <a:bodyPr/>
          <a:lstStyle/>
          <a:p>
            <a:pPr marL="0" indent="0" algn="ctr">
              <a:buNone/>
            </a:pPr>
            <a:r>
              <a:rPr lang="he-IL" sz="2400" dirty="0"/>
              <a:t>מימוש </a:t>
            </a:r>
            <a:r>
              <a:rPr lang="en-US" sz="2400" dirty="0"/>
              <a:t>n!</a:t>
            </a:r>
            <a:r>
              <a:rPr lang="he-IL" sz="2400" dirty="0"/>
              <a:t> </a:t>
            </a:r>
            <a:r>
              <a:rPr lang="he-IL" sz="2400" dirty="0" err="1"/>
              <a:t>בפייתון</a:t>
            </a:r>
            <a:r>
              <a:rPr lang="he-IL" sz="2400" dirty="0"/>
              <a:t> (ב </a:t>
            </a:r>
            <a:r>
              <a:rPr lang="en-US" sz="2400" dirty="0"/>
              <a:t>fact.py</a:t>
            </a:r>
            <a:r>
              <a:rPr lang="he-IL" sz="2400" dirty="0"/>
              <a:t>)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176C54-1CBB-4391-8B60-14F18638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82" y="1165366"/>
            <a:ext cx="3909273" cy="54937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066CCE-A129-45D6-908D-FBF1197D6B5A}"/>
              </a:ext>
            </a:extLst>
          </p:cNvPr>
          <p:cNvSpPr/>
          <p:nvPr/>
        </p:nvSpPr>
        <p:spPr>
          <a:xfrm>
            <a:off x="3775917" y="1165366"/>
            <a:ext cx="4089402" cy="213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DC3E4-6A02-4978-8FF1-BB091653BD81}"/>
              </a:ext>
            </a:extLst>
          </p:cNvPr>
          <p:cNvSpPr/>
          <p:nvPr/>
        </p:nvSpPr>
        <p:spPr>
          <a:xfrm>
            <a:off x="3176110" y="3179584"/>
            <a:ext cx="4089402" cy="173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2576-3CEA-45C9-979B-449DFCC39551}"/>
              </a:ext>
            </a:extLst>
          </p:cNvPr>
          <p:cNvSpPr txBox="1"/>
          <p:nvPr/>
        </p:nvSpPr>
        <p:spPr>
          <a:xfrm>
            <a:off x="5001041" y="1115205"/>
            <a:ext cx="67864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just" rtl="1"/>
            <a:r>
              <a:rPr lang="he-IL" sz="2400" u="sng" dirty="0"/>
              <a:t>רקורסיה "זנבית" (</a:t>
            </a:r>
            <a:r>
              <a:rPr lang="en-US" sz="2400" u="sng" dirty="0"/>
              <a:t>tail recursion</a:t>
            </a:r>
            <a:r>
              <a:rPr lang="he-IL" sz="2400" u="sng" dirty="0"/>
              <a:t>)</a:t>
            </a:r>
            <a:r>
              <a:rPr lang="he-IL" sz="2400" dirty="0"/>
              <a:t> 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24F468-3277-46CB-AD8D-A1DF7AD7D8CD}"/>
              </a:ext>
            </a:extLst>
          </p:cNvPr>
          <p:cNvSpPr txBox="1"/>
          <p:nvPr/>
        </p:nvSpPr>
        <p:spPr>
          <a:xfrm>
            <a:off x="135461" y="2398294"/>
            <a:ext cx="373052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200" u="sng" dirty="0"/>
              <a:t>ריצה על יבש של רקורסיה זנבית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F5A87-6572-482B-BCFE-041C2EE12A9C}"/>
              </a:ext>
            </a:extLst>
          </p:cNvPr>
          <p:cNvSpPr txBox="1"/>
          <p:nvPr/>
        </p:nvSpPr>
        <p:spPr>
          <a:xfrm>
            <a:off x="142461" y="2851987"/>
            <a:ext cx="31623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/>
              <a:t>&gt;&gt;&gt; fact3(4)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3555D1B-016A-4DE2-93E0-3B4E8C0A5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70184"/>
              </p:ext>
            </p:extLst>
          </p:nvPr>
        </p:nvGraphicFramePr>
        <p:xfrm>
          <a:off x="142462" y="3390590"/>
          <a:ext cx="3591646" cy="2194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49808">
                  <a:extLst>
                    <a:ext uri="{9D8B030D-6E8A-4147-A177-3AD203B41FA5}">
                      <a16:colId xmlns:a16="http://schemas.microsoft.com/office/drawing/2014/main" val="3418211028"/>
                    </a:ext>
                  </a:extLst>
                </a:gridCol>
                <a:gridCol w="827400">
                  <a:extLst>
                    <a:ext uri="{9D8B030D-6E8A-4147-A177-3AD203B41FA5}">
                      <a16:colId xmlns:a16="http://schemas.microsoft.com/office/drawing/2014/main" val="3452805103"/>
                    </a:ext>
                  </a:extLst>
                </a:gridCol>
                <a:gridCol w="414438">
                  <a:extLst>
                    <a:ext uri="{9D8B030D-6E8A-4147-A177-3AD203B41FA5}">
                      <a16:colId xmlns:a16="http://schemas.microsoft.com/office/drawing/2014/main" val="2341467156"/>
                    </a:ext>
                  </a:extLst>
                </a:gridCol>
              </a:tblGrid>
              <a:tr h="3089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ערך מוחזר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687663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Tfact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(4,1)          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endParaRPr lang="he-IL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80621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Tfact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(3,4)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54890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Tfact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(2,12)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515179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Tfact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(1,24)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653201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he-IL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95851"/>
                  </a:ext>
                </a:extLst>
              </a:tr>
            </a:tbl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3E1E32D1-21B7-44F8-8964-FA14EE7B075E}"/>
              </a:ext>
            </a:extLst>
          </p:cNvPr>
          <p:cNvSpPr/>
          <p:nvPr/>
        </p:nvSpPr>
        <p:spPr>
          <a:xfrm>
            <a:off x="2569892" y="3866967"/>
            <a:ext cx="281119" cy="160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4B6D14-F913-4B57-A064-34467F1F7DDF}"/>
              </a:ext>
            </a:extLst>
          </p:cNvPr>
          <p:cNvCxnSpPr>
            <a:cxnSpLocks/>
          </p:cNvCxnSpPr>
          <p:nvPr/>
        </p:nvCxnSpPr>
        <p:spPr>
          <a:xfrm flipH="1" flipV="1">
            <a:off x="3066372" y="4045727"/>
            <a:ext cx="25400" cy="139223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74E35D-3DFD-417D-B5FA-895A320A331B}"/>
              </a:ext>
            </a:extLst>
          </p:cNvPr>
          <p:cNvCxnSpPr>
            <a:cxnSpLocks/>
          </p:cNvCxnSpPr>
          <p:nvPr/>
        </p:nvCxnSpPr>
        <p:spPr>
          <a:xfrm>
            <a:off x="1723611" y="5419974"/>
            <a:ext cx="1368161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4C9ED8-C25D-4DE5-BA5B-C25EC4B7C075}"/>
              </a:ext>
            </a:extLst>
          </p:cNvPr>
          <p:cNvSpPr txBox="1"/>
          <p:nvPr/>
        </p:nvSpPr>
        <p:spPr>
          <a:xfrm>
            <a:off x="4958198" y="1500564"/>
            <a:ext cx="6786442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u="sng" dirty="0"/>
              <a:t>שימו לב</a:t>
            </a:r>
            <a:r>
              <a:rPr lang="he-IL" sz="2400" dirty="0"/>
              <a:t>:</a:t>
            </a:r>
          </a:p>
          <a:p>
            <a:pPr marL="355600" indent="-355600" algn="r" rtl="1"/>
            <a:r>
              <a:rPr lang="he-IL" sz="2400" dirty="0"/>
              <a:t>א) </a:t>
            </a:r>
            <a:r>
              <a:rPr lang="he-IL" sz="2400" b="1" dirty="0">
                <a:solidFill>
                  <a:schemeClr val="accent2">
                    <a:lumMod val="75000"/>
                  </a:schemeClr>
                </a:solidFill>
              </a:rPr>
              <a:t>כאשר המקרה הבסיסי מתגלה</a:t>
            </a:r>
            <a:r>
              <a:rPr lang="he-IL" sz="2400" dirty="0"/>
              <a:t>, </a:t>
            </a:r>
            <a:r>
              <a:rPr lang="he-IL" sz="2400" i="1" u="sng" dirty="0">
                <a:solidFill>
                  <a:srgbClr val="002060"/>
                </a:solidFill>
              </a:rPr>
              <a:t>אין צורך לחזור אחורה </a:t>
            </a:r>
            <a:r>
              <a:rPr lang="he-IL" sz="2400" u="sng" dirty="0">
                <a:solidFill>
                  <a:srgbClr val="002060"/>
                </a:solidFill>
              </a:rPr>
              <a:t>בשרשרת הקריאות</a:t>
            </a:r>
            <a:r>
              <a:rPr lang="he-IL" sz="2400" dirty="0"/>
              <a:t> כי </a:t>
            </a:r>
            <a:r>
              <a:rPr lang="he-IL" sz="2400" i="1" u="sng" dirty="0">
                <a:solidFill>
                  <a:srgbClr val="0070C0"/>
                </a:solidFill>
              </a:rPr>
              <a:t>החישוב כבר הושלם</a:t>
            </a:r>
            <a:r>
              <a:rPr lang="he-IL" sz="2400" i="1" dirty="0"/>
              <a:t> </a:t>
            </a:r>
            <a:r>
              <a:rPr lang="he-IL" sz="2400" dirty="0"/>
              <a:t>וצריך </a:t>
            </a:r>
            <a:r>
              <a:rPr lang="he-IL" sz="2400" i="1" u="sng" dirty="0"/>
              <a:t>רק להחזיר את ערכו</a:t>
            </a:r>
            <a:r>
              <a:rPr lang="he-IL" sz="2400" dirty="0"/>
              <a:t>.</a:t>
            </a:r>
          </a:p>
          <a:p>
            <a:pPr marL="355600" indent="-355600" algn="r" rtl="1"/>
            <a:r>
              <a:rPr lang="he-IL" sz="2400" dirty="0"/>
              <a:t>ב) בגלל התכונה הנ"ל, רקורסיה זנבית </a:t>
            </a:r>
            <a:r>
              <a:rPr lang="he-IL" sz="2400" i="1" u="sng" dirty="0"/>
              <a:t>תופסת רשומת הפעלה (</a:t>
            </a:r>
            <a:r>
              <a:rPr lang="en-US" sz="2400" i="1" u="sng" dirty="0"/>
              <a:t>activation record</a:t>
            </a:r>
            <a:r>
              <a:rPr lang="he-IL" sz="2400" i="1" u="sng" dirty="0"/>
              <a:t>) אחת בלבד במחסנית הקריאות</a:t>
            </a:r>
            <a:r>
              <a:rPr lang="he-IL" sz="2400" dirty="0"/>
              <a:t>, מה שעושה אותה </a:t>
            </a:r>
            <a:r>
              <a:rPr lang="he-IL" sz="2400" i="1" u="sng" dirty="0"/>
              <a:t>שקולה ללולאה</a:t>
            </a:r>
            <a:r>
              <a:rPr lang="he-IL" sz="2400" dirty="0"/>
              <a:t>.</a:t>
            </a:r>
          </a:p>
          <a:p>
            <a:pPr marL="355600" indent="-355600" algn="r" rtl="1"/>
            <a:r>
              <a:rPr lang="he-IL" sz="2400" dirty="0"/>
              <a:t>ג)  בשפת </a:t>
            </a:r>
            <a:r>
              <a:rPr lang="he-IL" sz="2400" dirty="0" err="1"/>
              <a:t>פייתון</a:t>
            </a:r>
            <a:r>
              <a:rPr lang="he-IL" sz="2400" dirty="0"/>
              <a:t>, תכונה ב' איננה מתקיימת, כי השפה לא תומכת ב-</a:t>
            </a:r>
            <a:r>
              <a:rPr lang="en-US" sz="2400" dirty="0"/>
              <a:t>Tail-Call-Optimization</a:t>
            </a:r>
            <a:r>
              <a:rPr lang="he-IL" sz="2400" dirty="0"/>
              <a:t> (</a:t>
            </a:r>
            <a:r>
              <a:rPr lang="en-US" sz="2400" dirty="0"/>
              <a:t>TCO</a:t>
            </a:r>
            <a:r>
              <a:rPr lang="he-IL" sz="2400" dirty="0"/>
              <a:t>).</a:t>
            </a:r>
          </a:p>
          <a:p>
            <a:pPr marL="355600" indent="-355600" algn="r" rtl="1"/>
            <a:r>
              <a:rPr lang="he-IL" sz="2400" dirty="0"/>
              <a:t>ד) למרות זאת, ניתן לממש משהו כמו </a:t>
            </a:r>
          </a:p>
          <a:p>
            <a:pPr marL="723900" indent="-355600" algn="r" rtl="1"/>
            <a:r>
              <a:rPr lang="he-IL" sz="2400" dirty="0"/>
              <a:t>התכונה הזאת באמצעות </a:t>
            </a:r>
            <a:r>
              <a:rPr lang="en-US" sz="2400" dirty="0"/>
              <a:t>generators</a:t>
            </a:r>
            <a:endParaRPr lang="he-IL" sz="2400" dirty="0"/>
          </a:p>
          <a:p>
            <a:pPr marL="444500" indent="-88900" algn="r" rtl="1"/>
            <a:r>
              <a:rPr lang="he-IL" sz="2400" dirty="0"/>
              <a:t>(שנראה בהמשך).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A82A42-126A-447E-B22E-E57B7748B9D7}"/>
              </a:ext>
            </a:extLst>
          </p:cNvPr>
          <p:cNvCxnSpPr>
            <a:cxnSpLocks/>
          </p:cNvCxnSpPr>
          <p:nvPr/>
        </p:nvCxnSpPr>
        <p:spPr>
          <a:xfrm flipH="1">
            <a:off x="3176110" y="2682463"/>
            <a:ext cx="2234090" cy="127577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A84DF65-14EA-4C60-A4E2-A917B3966E08}"/>
              </a:ext>
            </a:extLst>
          </p:cNvPr>
          <p:cNvSpPr/>
          <p:nvPr/>
        </p:nvSpPr>
        <p:spPr>
          <a:xfrm>
            <a:off x="8006440" y="6474462"/>
            <a:ext cx="3937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/>
              <a:t>(תסתכלו בעצמכם במימוש </a:t>
            </a:r>
            <a:r>
              <a:rPr lang="en-US" i="1" dirty="0"/>
              <a:t>b</a:t>
            </a:r>
            <a:r>
              <a:rPr lang="en-US" i="1" baseline="30000" dirty="0"/>
              <a:t>n</a:t>
            </a:r>
            <a:r>
              <a:rPr lang="he-IL" dirty="0"/>
              <a:t> (ב </a:t>
            </a:r>
            <a:r>
              <a:rPr lang="en-US" dirty="0"/>
              <a:t>exp.py</a:t>
            </a:r>
            <a:r>
              <a:rPr lang="he-IL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183590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94079"/>
            <a:ext cx="10058400" cy="38862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he-IL" sz="9600" dirty="0"/>
              <a:t>מימוש רקורסיה על רשימה, או על </a:t>
            </a:r>
            <a:r>
              <a:rPr lang="en-US" sz="9600" dirty="0" err="1"/>
              <a:t>iterable</a:t>
            </a:r>
            <a:r>
              <a:rPr lang="en-US" sz="9600" dirty="0"/>
              <a:t> </a:t>
            </a:r>
            <a:r>
              <a:rPr lang="he-IL" sz="9600" dirty="0"/>
              <a:t>באופן כללי. (ב </a:t>
            </a:r>
            <a:r>
              <a:rPr lang="en-US" sz="9600" dirty="0"/>
              <a:t>mylen.py</a:t>
            </a:r>
            <a:r>
              <a:rPr lang="he-IL" sz="9600" dirty="0"/>
              <a:t>)</a:t>
            </a:r>
            <a:endParaRPr lang="en-US" sz="9600" dirty="0"/>
          </a:p>
          <a:p>
            <a:pPr algn="ctr"/>
            <a:endParaRPr lang="he-IL" sz="9600" dirty="0"/>
          </a:p>
          <a:p>
            <a:pPr algn="ctr"/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FF1ED-62D5-43D5-815A-265E1B15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83990"/>
            <a:ext cx="3655094" cy="53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87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9" y="731521"/>
            <a:ext cx="11393339" cy="5927607"/>
          </a:xfrm>
        </p:spPr>
        <p:txBody>
          <a:bodyPr/>
          <a:lstStyle/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7ADB6626-A3B9-4E66-A046-558D977CDB71}"/>
              </a:ext>
            </a:extLst>
          </p:cNvPr>
          <p:cNvSpPr txBox="1">
            <a:spLocks/>
          </p:cNvSpPr>
          <p:nvPr/>
        </p:nvSpPr>
        <p:spPr>
          <a:xfrm>
            <a:off x="971548" y="887561"/>
            <a:ext cx="10058400" cy="388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9600" dirty="0"/>
              <a:t>מימוש רקורסיה על רשימה, או על </a:t>
            </a:r>
            <a:r>
              <a:rPr lang="en-US" sz="9600" dirty="0" err="1"/>
              <a:t>iterable</a:t>
            </a:r>
            <a:r>
              <a:rPr lang="he-IL" sz="9600" dirty="0"/>
              <a:t> באופן כללי. (ב </a:t>
            </a:r>
            <a:r>
              <a:rPr lang="en-US" sz="9600" dirty="0"/>
              <a:t>mylen.py</a:t>
            </a:r>
            <a:r>
              <a:rPr lang="he-IL" sz="9600" dirty="0"/>
              <a:t>)</a:t>
            </a:r>
            <a:endParaRPr lang="en-US" sz="9600" dirty="0"/>
          </a:p>
          <a:p>
            <a:pPr algn="ctr"/>
            <a:endParaRPr lang="he-IL" sz="9600" dirty="0"/>
          </a:p>
          <a:p>
            <a:pPr algn="ctr"/>
            <a:endParaRPr lang="he-I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CD9DE3A-9CF5-4E01-BB5D-F5ED44ED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7" y="1298614"/>
            <a:ext cx="3655094" cy="53751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EDC3E4-6A02-4978-8FF1-BB091653BD81}"/>
              </a:ext>
            </a:extLst>
          </p:cNvPr>
          <p:cNvSpPr/>
          <p:nvPr/>
        </p:nvSpPr>
        <p:spPr>
          <a:xfrm>
            <a:off x="866617" y="4944911"/>
            <a:ext cx="4089402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66CCE-A129-45D6-908D-FBF1197D6B5A}"/>
              </a:ext>
            </a:extLst>
          </p:cNvPr>
          <p:cNvSpPr/>
          <p:nvPr/>
        </p:nvSpPr>
        <p:spPr>
          <a:xfrm>
            <a:off x="866617" y="1291608"/>
            <a:ext cx="4089402" cy="213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2576-3CEA-45C9-979B-449DFCC39551}"/>
              </a:ext>
            </a:extLst>
          </p:cNvPr>
          <p:cNvSpPr txBox="1"/>
          <p:nvPr/>
        </p:nvSpPr>
        <p:spPr>
          <a:xfrm>
            <a:off x="5293894" y="1387000"/>
            <a:ext cx="63584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just" rtl="1"/>
            <a:r>
              <a:rPr lang="he-IL" sz="2400" u="sng" dirty="0"/>
              <a:t>רקורסיה "רגילה" או "לא זנבית" (</a:t>
            </a:r>
            <a:r>
              <a:rPr lang="en-US" sz="2400" u="sng" dirty="0"/>
              <a:t>non-tail recursion</a:t>
            </a:r>
            <a:r>
              <a:rPr lang="he-IL" sz="2400" u="sng" dirty="0"/>
              <a:t>)</a:t>
            </a:r>
            <a:r>
              <a:rPr lang="he-IL" sz="2400" dirty="0"/>
              <a:t> </a:t>
            </a:r>
            <a:endParaRPr lang="en-US" sz="2400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9E71A51-5549-41AB-9519-DD4F98017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46844"/>
              </p:ext>
            </p:extLst>
          </p:nvPr>
        </p:nvGraphicFramePr>
        <p:xfrm>
          <a:off x="3930315" y="3207551"/>
          <a:ext cx="7559645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33539">
                  <a:extLst>
                    <a:ext uri="{9D8B030D-6E8A-4147-A177-3AD203B41FA5}">
                      <a16:colId xmlns:a16="http://schemas.microsoft.com/office/drawing/2014/main" val="3418211028"/>
                    </a:ext>
                  </a:extLst>
                </a:gridCol>
                <a:gridCol w="2326106">
                  <a:extLst>
                    <a:ext uri="{9D8B030D-6E8A-4147-A177-3AD203B41FA5}">
                      <a16:colId xmlns:a16="http://schemas.microsoft.com/office/drawing/2014/main" val="2341467156"/>
                    </a:ext>
                  </a:extLst>
                </a:gridCol>
              </a:tblGrid>
              <a:tr h="308925">
                <a:tc>
                  <a:txBody>
                    <a:bodyPr/>
                    <a:lstStyle/>
                    <a:p>
                      <a:pPr algn="ctr" rtl="1"/>
                      <a:r>
                        <a:rPr lang="he-IL" sz="2200" dirty="0">
                          <a:solidFill>
                            <a:schemeClr val="tx1"/>
                          </a:solidFill>
                        </a:rPr>
                        <a:t>ערך מוחזר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he-IL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he-IL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687663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+ mylen2([4,(1,2),[‘</a:t>
                      </a: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’]])     1+3      </a:t>
                      </a:r>
                      <a:r>
                        <a:rPr lang="en-US" sz="2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endParaRPr lang="he-IL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200" b="1" dirty="0"/>
                        <a:t>[‘a’,4,(1,2),[‘</a:t>
                      </a:r>
                      <a:r>
                        <a:rPr lang="en-US" sz="2200" b="1" dirty="0" err="1"/>
                        <a:t>abc</a:t>
                      </a:r>
                      <a:r>
                        <a:rPr lang="en-US" sz="2200" b="1" dirty="0"/>
                        <a:t>’]]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80621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+ mylen2([(1,2),[‘</a:t>
                      </a: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’]])     1+2        3        </a:t>
                      </a:r>
                      <a:endParaRPr lang="he-IL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200" b="1" dirty="0"/>
                        <a:t>[4,(1,2),[‘</a:t>
                      </a:r>
                      <a:r>
                        <a:rPr lang="en-US" sz="2200" b="1" dirty="0" err="1"/>
                        <a:t>abc</a:t>
                      </a:r>
                      <a:r>
                        <a:rPr lang="en-US" sz="2200" b="1" dirty="0"/>
                        <a:t>’]]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54890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+ mylen2([[‘</a:t>
                      </a: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’]])      1+1      2        </a:t>
                      </a:r>
                      <a:endParaRPr lang="he-IL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200" b="1" dirty="0"/>
                        <a:t>[(1,2),[‘</a:t>
                      </a:r>
                      <a:r>
                        <a:rPr lang="en-US" sz="2200" b="1" dirty="0" err="1"/>
                        <a:t>abc</a:t>
                      </a:r>
                      <a:r>
                        <a:rPr lang="en-US" sz="2200" b="1" dirty="0"/>
                        <a:t>’]]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515179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+ mylen2([])        1+0        1 </a:t>
                      </a:r>
                      <a:endParaRPr lang="he-IL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[[‘</a:t>
                      </a:r>
                      <a:r>
                        <a:rPr lang="en-US" sz="2200" b="1" dirty="0" err="1"/>
                        <a:t>abc</a:t>
                      </a:r>
                      <a:r>
                        <a:rPr lang="en-US" sz="2200" b="1" dirty="0"/>
                        <a:t>’]]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653201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767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75D52E-57F1-45DF-BD74-67D6C849B91A}"/>
              </a:ext>
            </a:extLst>
          </p:cNvPr>
          <p:cNvSpPr txBox="1"/>
          <p:nvPr/>
        </p:nvSpPr>
        <p:spPr>
          <a:xfrm>
            <a:off x="3930316" y="2626924"/>
            <a:ext cx="75596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&gt;&gt;&gt; myLen2([‘a’,4,(1,2),[‘</a:t>
            </a:r>
            <a:r>
              <a:rPr lang="en-US" sz="2400" dirty="0" err="1"/>
              <a:t>abc</a:t>
            </a:r>
            <a:r>
              <a:rPr lang="en-US" sz="2400" dirty="0"/>
              <a:t>’]])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B1218E-6F7F-4ADB-8F9D-CAC36702DE03}"/>
              </a:ext>
            </a:extLst>
          </p:cNvPr>
          <p:cNvSpPr txBox="1"/>
          <p:nvPr/>
        </p:nvSpPr>
        <p:spPr>
          <a:xfrm>
            <a:off x="5871411" y="2137543"/>
            <a:ext cx="587138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u="sng" dirty="0"/>
              <a:t>ריצה על יבש של רקורסיה לא זנבית על </a:t>
            </a:r>
            <a:r>
              <a:rPr lang="en-US" sz="2400" u="sng" dirty="0" err="1"/>
              <a:t>iterable</a:t>
            </a:r>
            <a:endParaRPr lang="he-IL" sz="2400" u="sng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AF13F4C-5045-420F-A112-663AF5AE4586}"/>
              </a:ext>
            </a:extLst>
          </p:cNvPr>
          <p:cNvSpPr/>
          <p:nvPr/>
        </p:nvSpPr>
        <p:spPr>
          <a:xfrm>
            <a:off x="8083111" y="5048014"/>
            <a:ext cx="281119" cy="160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FA2DCF1-414A-49E3-96BB-B157CF8CD8D8}"/>
              </a:ext>
            </a:extLst>
          </p:cNvPr>
          <p:cNvSpPr/>
          <p:nvPr/>
        </p:nvSpPr>
        <p:spPr>
          <a:xfrm>
            <a:off x="9047737" y="5035999"/>
            <a:ext cx="234257" cy="17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46249F1-AE09-4211-93E7-E1C5E73F41F1}"/>
              </a:ext>
            </a:extLst>
          </p:cNvPr>
          <p:cNvSpPr/>
          <p:nvPr/>
        </p:nvSpPr>
        <p:spPr>
          <a:xfrm>
            <a:off x="8766618" y="4634467"/>
            <a:ext cx="281119" cy="160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B9FA9D3-8286-4DE5-93A7-EDAC0BD60B8E}"/>
              </a:ext>
            </a:extLst>
          </p:cNvPr>
          <p:cNvSpPr/>
          <p:nvPr/>
        </p:nvSpPr>
        <p:spPr>
          <a:xfrm>
            <a:off x="9552525" y="4632693"/>
            <a:ext cx="281119" cy="160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0E370B5-8722-4855-B1B4-2989F1B7481A}"/>
              </a:ext>
            </a:extLst>
          </p:cNvPr>
          <p:cNvSpPr/>
          <p:nvPr/>
        </p:nvSpPr>
        <p:spPr>
          <a:xfrm>
            <a:off x="9271406" y="4182327"/>
            <a:ext cx="281119" cy="160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D48B3E-DBF9-4538-AA15-B92A02376222}"/>
              </a:ext>
            </a:extLst>
          </p:cNvPr>
          <p:cNvSpPr/>
          <p:nvPr/>
        </p:nvSpPr>
        <p:spPr>
          <a:xfrm>
            <a:off x="10131171" y="4223700"/>
            <a:ext cx="281119" cy="160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29BABEE-7408-4F63-978C-1DE323F74C21}"/>
              </a:ext>
            </a:extLst>
          </p:cNvPr>
          <p:cNvSpPr/>
          <p:nvPr/>
        </p:nvSpPr>
        <p:spPr>
          <a:xfrm>
            <a:off x="9471932" y="3789295"/>
            <a:ext cx="281119" cy="160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11889E1-88C7-4781-BD30-F9F26D812458}"/>
              </a:ext>
            </a:extLst>
          </p:cNvPr>
          <p:cNvSpPr/>
          <p:nvPr/>
        </p:nvSpPr>
        <p:spPr>
          <a:xfrm>
            <a:off x="10257996" y="3773254"/>
            <a:ext cx="281119" cy="160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917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9" y="715479"/>
            <a:ext cx="11393339" cy="5927607"/>
          </a:xfrm>
        </p:spPr>
        <p:txBody>
          <a:bodyPr/>
          <a:lstStyle/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24F468-3277-46CB-AD8D-A1DF7AD7D8CD}"/>
              </a:ext>
            </a:extLst>
          </p:cNvPr>
          <p:cNvSpPr txBox="1"/>
          <p:nvPr/>
        </p:nvSpPr>
        <p:spPr>
          <a:xfrm>
            <a:off x="6513095" y="1805513"/>
            <a:ext cx="537482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400" u="sng" dirty="0"/>
              <a:t>ריצה על יבש של רקורסיה זנבית על </a:t>
            </a:r>
            <a:r>
              <a:rPr lang="en-US" sz="2400" u="sng" dirty="0" err="1"/>
              <a:t>iterable</a:t>
            </a:r>
            <a:endParaRPr lang="he-IL" sz="2400" u="sng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BB5D437-8423-44D0-A485-301CF717C1AD}"/>
              </a:ext>
            </a:extLst>
          </p:cNvPr>
          <p:cNvSpPr txBox="1">
            <a:spLocks/>
          </p:cNvSpPr>
          <p:nvPr/>
        </p:nvSpPr>
        <p:spPr>
          <a:xfrm>
            <a:off x="618622" y="742430"/>
            <a:ext cx="10058400" cy="388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9600" dirty="0"/>
              <a:t>מימוש רקורסיה על רשימה, או על </a:t>
            </a:r>
            <a:r>
              <a:rPr lang="en-US" sz="9600" dirty="0" err="1"/>
              <a:t>iterable</a:t>
            </a:r>
            <a:r>
              <a:rPr lang="he-IL" sz="9600" dirty="0"/>
              <a:t> באופן כללי. (ב </a:t>
            </a:r>
            <a:r>
              <a:rPr lang="en-US" sz="9600" dirty="0"/>
              <a:t>mylen.py</a:t>
            </a:r>
            <a:r>
              <a:rPr lang="he-IL" sz="9600" dirty="0"/>
              <a:t>)</a:t>
            </a:r>
            <a:endParaRPr lang="en-US" sz="9600" dirty="0"/>
          </a:p>
          <a:p>
            <a:pPr algn="ctr"/>
            <a:endParaRPr lang="he-IL" sz="9600" dirty="0"/>
          </a:p>
          <a:p>
            <a:pPr algn="ctr"/>
            <a:endParaRPr lang="he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8AF766-6784-469A-B5C7-ED1E0673F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40" y="1207521"/>
            <a:ext cx="3655094" cy="5375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362576-3CEA-45C9-979B-449DFCC39551}"/>
              </a:ext>
            </a:extLst>
          </p:cNvPr>
          <p:cNvSpPr txBox="1"/>
          <p:nvPr/>
        </p:nvSpPr>
        <p:spPr>
          <a:xfrm>
            <a:off x="5001041" y="1115205"/>
            <a:ext cx="67864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just" rtl="1"/>
            <a:r>
              <a:rPr lang="he-IL" sz="2400" u="sng" dirty="0"/>
              <a:t>רקורסיה "זנבית" (</a:t>
            </a:r>
            <a:r>
              <a:rPr lang="en-US" sz="2400" u="sng" dirty="0"/>
              <a:t>tail recursion</a:t>
            </a:r>
            <a:r>
              <a:rPr lang="he-IL" sz="2400" u="sng" dirty="0"/>
              <a:t>)</a:t>
            </a:r>
            <a:r>
              <a:rPr lang="he-IL" sz="2400" dirty="0"/>
              <a:t> 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66CCE-A129-45D6-908D-FBF1197D6B5A}"/>
              </a:ext>
            </a:extLst>
          </p:cNvPr>
          <p:cNvSpPr/>
          <p:nvPr/>
        </p:nvSpPr>
        <p:spPr>
          <a:xfrm>
            <a:off x="528986" y="1211366"/>
            <a:ext cx="4089402" cy="3617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3728D-4968-426B-B5E4-0C6FBF21D746}"/>
              </a:ext>
            </a:extLst>
          </p:cNvPr>
          <p:cNvSpPr txBox="1"/>
          <p:nvPr/>
        </p:nvSpPr>
        <p:spPr>
          <a:xfrm>
            <a:off x="3972528" y="2350311"/>
            <a:ext cx="75596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&gt;&gt;&gt; myLen3([‘a’,4,(1,2),[‘</a:t>
            </a:r>
            <a:r>
              <a:rPr lang="en-US" sz="2400" dirty="0" err="1"/>
              <a:t>abc</a:t>
            </a:r>
            <a:r>
              <a:rPr lang="en-US" sz="2400" dirty="0"/>
              <a:t>’]])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819713D-6EE0-4FBC-AD30-BFC392E7A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97473"/>
              </p:ext>
            </p:extLst>
          </p:nvPr>
        </p:nvGraphicFramePr>
        <p:xfrm>
          <a:off x="4103369" y="2847195"/>
          <a:ext cx="7559645" cy="2987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83646">
                  <a:extLst>
                    <a:ext uri="{9D8B030D-6E8A-4147-A177-3AD203B41FA5}">
                      <a16:colId xmlns:a16="http://schemas.microsoft.com/office/drawing/2014/main" val="3418211028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1274147303"/>
                    </a:ext>
                  </a:extLst>
                </a:gridCol>
                <a:gridCol w="2265347">
                  <a:extLst>
                    <a:ext uri="{9D8B030D-6E8A-4147-A177-3AD203B41FA5}">
                      <a16:colId xmlns:a16="http://schemas.microsoft.com/office/drawing/2014/main" val="2341467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he-IL" sz="2200" dirty="0">
                          <a:solidFill>
                            <a:schemeClr val="tx1"/>
                          </a:solidFill>
                        </a:rPr>
                        <a:t>ערך מוחזר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he-IL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he-IL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he-IL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687663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Tlen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([‘a’,4,(1,2),[‘</a:t>
                      </a: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’]],0)         </a:t>
                      </a:r>
                      <a:r>
                        <a:rPr lang="en-US" sz="2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endParaRPr lang="he-IL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200" b="1" dirty="0"/>
                        <a:t>[‘a’,4,(1,2),[‘</a:t>
                      </a:r>
                      <a:r>
                        <a:rPr lang="en-US" sz="2200" b="1" dirty="0" err="1"/>
                        <a:t>abc</a:t>
                      </a:r>
                      <a:r>
                        <a:rPr lang="en-US" sz="2200" b="1" dirty="0"/>
                        <a:t>’]]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80621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Tlen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([4,(1,2),[‘</a:t>
                      </a: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’]],1)             </a:t>
                      </a:r>
                      <a:endParaRPr lang="he-IL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200" b="1" dirty="0"/>
                        <a:t>[‘a’,4,(1,2),[‘</a:t>
                      </a:r>
                      <a:r>
                        <a:rPr lang="en-US" sz="2200" b="1" dirty="0" err="1"/>
                        <a:t>abc</a:t>
                      </a:r>
                      <a:r>
                        <a:rPr lang="en-US" sz="2200" b="1" dirty="0"/>
                        <a:t>’]]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54890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Tlen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([(1,2),[‘</a:t>
                      </a: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’]],2)              </a:t>
                      </a:r>
                      <a:endParaRPr lang="he-IL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200" b="1"/>
                        <a:t>[4,(1,2</a:t>
                      </a:r>
                      <a:r>
                        <a:rPr lang="en-US" sz="2200" b="1" dirty="0"/>
                        <a:t>),[‘</a:t>
                      </a:r>
                      <a:r>
                        <a:rPr lang="en-US" sz="2200" b="1" dirty="0" err="1"/>
                        <a:t>abc</a:t>
                      </a:r>
                      <a:r>
                        <a:rPr lang="en-US" sz="2200" b="1" dirty="0"/>
                        <a:t>’]]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515179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Tlen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([[‘</a:t>
                      </a: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’]],3)       </a:t>
                      </a:r>
                      <a:endParaRPr lang="he-IL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[(1,2),[‘</a:t>
                      </a:r>
                      <a:r>
                        <a:rPr lang="en-US" sz="2200" b="1" dirty="0" err="1"/>
                        <a:t>abc</a:t>
                      </a:r>
                      <a:r>
                        <a:rPr lang="en-US" sz="2200" b="1" dirty="0"/>
                        <a:t>’]]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653201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Tlen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([],4)</a:t>
                      </a:r>
                      <a:endParaRPr lang="he-IL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[‘abc’]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76776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he-IL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he-IL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434946"/>
                  </a:ext>
                </a:extLst>
              </a:tr>
            </a:tbl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3E1E32D1-21B7-44F8-8964-FA14EE7B075E}"/>
              </a:ext>
            </a:extLst>
          </p:cNvPr>
          <p:cNvSpPr/>
          <p:nvPr/>
        </p:nvSpPr>
        <p:spPr>
          <a:xfrm>
            <a:off x="10436308" y="3455659"/>
            <a:ext cx="281119" cy="160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74E35D-3DFD-417D-B5FA-895A320A331B}"/>
              </a:ext>
            </a:extLst>
          </p:cNvPr>
          <p:cNvCxnSpPr>
            <a:cxnSpLocks/>
          </p:cNvCxnSpPr>
          <p:nvPr/>
        </p:nvCxnSpPr>
        <p:spPr>
          <a:xfrm>
            <a:off x="7726223" y="5620133"/>
            <a:ext cx="3262619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4B6D14-F913-4B57-A064-34467F1F7DDF}"/>
              </a:ext>
            </a:extLst>
          </p:cNvPr>
          <p:cNvCxnSpPr>
            <a:cxnSpLocks/>
          </p:cNvCxnSpPr>
          <p:nvPr/>
        </p:nvCxnSpPr>
        <p:spPr>
          <a:xfrm flipV="1">
            <a:off x="11014242" y="3625516"/>
            <a:ext cx="6684" cy="1981712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49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94079"/>
            <a:ext cx="10058400" cy="38862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he-IL" sz="9600" dirty="0"/>
              <a:t>מימוש רקורסיה על רשימה, או על </a:t>
            </a:r>
            <a:r>
              <a:rPr lang="en-US" sz="9600" dirty="0" err="1"/>
              <a:t>iterable</a:t>
            </a:r>
            <a:r>
              <a:rPr lang="en-US" sz="9600" dirty="0"/>
              <a:t> </a:t>
            </a:r>
            <a:r>
              <a:rPr lang="he-IL" sz="9600" dirty="0"/>
              <a:t>באופן כללי. (ב </a:t>
            </a:r>
            <a:r>
              <a:rPr lang="en-US" sz="9600" dirty="0"/>
              <a:t>getpairs.py</a:t>
            </a:r>
            <a:r>
              <a:rPr lang="he-IL" sz="9600" dirty="0"/>
              <a:t>)</a:t>
            </a:r>
            <a:endParaRPr lang="en-US" sz="9600" dirty="0"/>
          </a:p>
          <a:p>
            <a:pPr algn="ctr"/>
            <a:endParaRPr lang="he-IL" sz="9600" dirty="0"/>
          </a:p>
          <a:p>
            <a:pPr algn="ctr"/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E1F68-B6CC-47AD-A7E7-B86537E3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5259"/>
            <a:ext cx="4828674" cy="521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DA4DB2-6A6C-4371-B583-E97977243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692351"/>
            <a:ext cx="3458327" cy="1736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86489-579F-4EC1-8CE8-32182E16F151}"/>
              </a:ext>
            </a:extLst>
          </p:cNvPr>
          <p:cNvSpPr txBox="1"/>
          <p:nvPr/>
        </p:nvSpPr>
        <p:spPr>
          <a:xfrm>
            <a:off x="5943600" y="3655597"/>
            <a:ext cx="590349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u="sng" dirty="0"/>
              <a:t>שימו לב </a:t>
            </a:r>
            <a:r>
              <a:rPr lang="he-IL" sz="2400" dirty="0"/>
              <a:t>שרשימת </a:t>
            </a:r>
            <a:r>
              <a:rPr lang="he-IL" sz="2400" u="sng" dirty="0"/>
              <a:t>הפלט של הרקורסיה הזנבית</a:t>
            </a:r>
            <a:r>
              <a:rPr lang="he-IL" sz="2400" dirty="0"/>
              <a:t> </a:t>
            </a:r>
            <a:r>
              <a:rPr lang="he-IL" sz="2400" b="1" i="1" u="sng" dirty="0"/>
              <a:t>הפוכה</a:t>
            </a:r>
            <a:r>
              <a:rPr lang="he-IL" sz="2400" dirty="0"/>
              <a:t> מרשימת </a:t>
            </a:r>
            <a:r>
              <a:rPr lang="he-IL" sz="2400" u="sng" dirty="0"/>
              <a:t>הפלט של הרקורסיה הלא-זנבית</a:t>
            </a:r>
            <a:r>
              <a:rPr lang="he-IL" sz="2400" dirty="0"/>
              <a:t>. למה??</a:t>
            </a:r>
          </a:p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תריצו על יבש את מה שמופיע בדוגמאות ההרצה, ותסבירו לעצמכם למה התוצאות הפוכות.</a:t>
            </a:r>
          </a:p>
        </p:txBody>
      </p:sp>
    </p:spTree>
    <p:extLst>
      <p:ext uri="{BB962C8B-B14F-4D97-AF65-F5344CB8AC3E}">
        <p14:creationId xmlns:p14="http://schemas.microsoft.com/office/powerpoint/2010/main" val="716165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94079"/>
            <a:ext cx="10058400" cy="38862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he-IL" sz="9600" dirty="0" err="1"/>
              <a:t>רקורסיית</a:t>
            </a:r>
            <a:r>
              <a:rPr lang="he-IL" sz="9600" dirty="0"/>
              <a:t> עץ (</a:t>
            </a:r>
            <a:r>
              <a:rPr lang="en-US" sz="9600" dirty="0"/>
              <a:t>tree recursion</a:t>
            </a:r>
            <a:r>
              <a:rPr lang="he-IL" sz="9600" dirty="0"/>
              <a:t>) – חישוב סידרת </a:t>
            </a:r>
            <a:r>
              <a:rPr lang="en-US" sz="9600" dirty="0"/>
              <a:t>Fibonacci</a:t>
            </a:r>
            <a:r>
              <a:rPr lang="he-IL" sz="9600" dirty="0"/>
              <a:t> (ב </a:t>
            </a:r>
            <a:r>
              <a:rPr lang="en-US" sz="9600" dirty="0"/>
              <a:t>TreeRec.py</a:t>
            </a:r>
            <a:r>
              <a:rPr lang="he-IL" sz="9600" dirty="0"/>
              <a:t>)</a:t>
            </a:r>
            <a:endParaRPr lang="en-US" sz="9600" dirty="0"/>
          </a:p>
          <a:p>
            <a:pPr algn="ctr"/>
            <a:endParaRPr lang="he-IL" sz="9600" dirty="0"/>
          </a:p>
          <a:p>
            <a:pPr algn="ctr"/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B8B2C-B9EA-4E45-853D-6C485496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2128517"/>
            <a:ext cx="3184582" cy="13665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6AC3D10-1041-4E11-87F8-F9DEF7381633}"/>
              </a:ext>
            </a:extLst>
          </p:cNvPr>
          <p:cNvGrpSpPr/>
          <p:nvPr/>
        </p:nvGrpSpPr>
        <p:grpSpPr>
          <a:xfrm>
            <a:off x="3689418" y="2103069"/>
            <a:ext cx="3834682" cy="3877378"/>
            <a:chOff x="3193742" y="1445258"/>
            <a:chExt cx="3834682" cy="38773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E1B9D9-DB5F-4505-859A-5356C9ADE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7805" y="1445258"/>
              <a:ext cx="3471779" cy="19596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B98F4A-D80E-49EE-A759-CE4437AA9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3742" y="3362956"/>
              <a:ext cx="3834682" cy="195968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2CDD6A8-944B-47BA-B6B9-02425A9B618A}"/>
              </a:ext>
            </a:extLst>
          </p:cNvPr>
          <p:cNvSpPr/>
          <p:nvPr/>
        </p:nvSpPr>
        <p:spPr>
          <a:xfrm>
            <a:off x="978726" y="11054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he-IL" b="1" i="1" dirty="0"/>
          </a:p>
          <a:p>
            <a:r>
              <a:rPr lang="en-US" dirty="0"/>
              <a:t>fib(0) = 0     fib(1) = 1	</a:t>
            </a:r>
            <a:r>
              <a:rPr lang="he-IL" dirty="0"/>
              <a:t>מקרים בסיסיים</a:t>
            </a:r>
            <a:r>
              <a:rPr lang="en-US" dirty="0"/>
              <a:t>		</a:t>
            </a:r>
          </a:p>
          <a:p>
            <a:r>
              <a:rPr lang="en-US" dirty="0"/>
              <a:t>fib(n) = fib(n-2) + fib(n-1)	</a:t>
            </a:r>
            <a:r>
              <a:rPr lang="he-IL" dirty="0"/>
              <a:t>מקרה כללי</a:t>
            </a:r>
            <a:endParaRPr lang="en-US" dirty="0"/>
          </a:p>
          <a:p>
            <a:r>
              <a:rPr lang="he-IL" dirty="0"/>
              <a:t>	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7D763F-BBA8-4F66-A5A8-93A9FC1C5CCF}"/>
              </a:ext>
            </a:extLst>
          </p:cNvPr>
          <p:cNvGrpSpPr/>
          <p:nvPr/>
        </p:nvGrpSpPr>
        <p:grpSpPr>
          <a:xfrm>
            <a:off x="7202937" y="1869726"/>
            <a:ext cx="4632080" cy="2218471"/>
            <a:chOff x="7202937" y="1445258"/>
            <a:chExt cx="4632080" cy="22184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1D37A4-C374-4F2B-96F3-C83E19F00E58}"/>
                </a:ext>
              </a:extLst>
            </p:cNvPr>
            <p:cNvSpPr txBox="1"/>
            <p:nvPr/>
          </p:nvSpPr>
          <p:spPr>
            <a:xfrm>
              <a:off x="8602579" y="1445258"/>
              <a:ext cx="7339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fib(4)</a:t>
              </a:r>
              <a:endParaRPr lang="he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86EE07-4356-4E3C-B5C3-CC8DEBAD45B4}"/>
                </a:ext>
              </a:extLst>
            </p:cNvPr>
            <p:cNvSpPr txBox="1"/>
            <p:nvPr/>
          </p:nvSpPr>
          <p:spPr>
            <a:xfrm>
              <a:off x="7636042" y="2055766"/>
              <a:ext cx="7339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fib(2)</a:t>
              </a:r>
              <a:endParaRPr lang="he-I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408A1C-7C28-4BC2-9AA7-F7B09AF355CA}"/>
                </a:ext>
              </a:extLst>
            </p:cNvPr>
            <p:cNvSpPr txBox="1"/>
            <p:nvPr/>
          </p:nvSpPr>
          <p:spPr>
            <a:xfrm>
              <a:off x="9633239" y="2055766"/>
              <a:ext cx="7339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fib(3)</a:t>
              </a:r>
              <a:endParaRPr lang="he-IL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01311D-09FB-46AE-B61C-9FA6DC9B18F0}"/>
                </a:ext>
              </a:extLst>
            </p:cNvPr>
            <p:cNvSpPr txBox="1"/>
            <p:nvPr/>
          </p:nvSpPr>
          <p:spPr>
            <a:xfrm>
              <a:off x="7202937" y="2743217"/>
              <a:ext cx="7339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fib(0)</a:t>
              </a:r>
              <a:endParaRPr lang="he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B17B98-B61C-4063-A2F1-BF9A21BB98BF}"/>
                </a:ext>
              </a:extLst>
            </p:cNvPr>
            <p:cNvSpPr txBox="1"/>
            <p:nvPr/>
          </p:nvSpPr>
          <p:spPr>
            <a:xfrm>
              <a:off x="8235616" y="2757385"/>
              <a:ext cx="7339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fib(1)</a:t>
              </a:r>
              <a:endParaRPr lang="he-I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AF6CAB-3CDE-4429-8B01-F7857F7DFE19}"/>
                </a:ext>
              </a:extLst>
            </p:cNvPr>
            <p:cNvSpPr txBox="1"/>
            <p:nvPr/>
          </p:nvSpPr>
          <p:spPr>
            <a:xfrm>
              <a:off x="9109906" y="2753755"/>
              <a:ext cx="7339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fib(1)</a:t>
              </a:r>
              <a:endParaRPr lang="he-I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CBE76E-ACCC-4A09-9937-F908C16D83F6}"/>
                </a:ext>
              </a:extLst>
            </p:cNvPr>
            <p:cNvSpPr txBox="1"/>
            <p:nvPr/>
          </p:nvSpPr>
          <p:spPr>
            <a:xfrm>
              <a:off x="10367165" y="2743217"/>
              <a:ext cx="7339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fib(2)</a:t>
              </a:r>
              <a:endParaRPr lang="he-IL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8A83B7-96CF-4C8D-B609-8A993C10F8E0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7569900" y="2425098"/>
              <a:ext cx="238595" cy="31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9FEA03F-6DA6-43AE-9D4E-8152FDFB36B5}"/>
                </a:ext>
              </a:extLst>
            </p:cNvPr>
            <p:cNvCxnSpPr/>
            <p:nvPr/>
          </p:nvCxnSpPr>
          <p:spPr>
            <a:xfrm flipH="1" flipV="1">
              <a:off x="8121316" y="2425098"/>
              <a:ext cx="248652" cy="328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C13EEA-7236-4025-8325-7CB96832B7E9}"/>
                </a:ext>
              </a:extLst>
            </p:cNvPr>
            <p:cNvCxnSpPr/>
            <p:nvPr/>
          </p:nvCxnSpPr>
          <p:spPr>
            <a:xfrm flipV="1">
              <a:off x="8245642" y="1814590"/>
              <a:ext cx="477253" cy="31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5D87DFD-0D42-4829-9E39-153333FCCAA5}"/>
                </a:ext>
              </a:extLst>
            </p:cNvPr>
            <p:cNvCxnSpPr/>
            <p:nvPr/>
          </p:nvCxnSpPr>
          <p:spPr>
            <a:xfrm flipH="1" flipV="1">
              <a:off x="9109906" y="1814590"/>
              <a:ext cx="733926" cy="241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F6CFD6-DB59-4919-9B72-FCA52FC2FBD4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9476869" y="2425098"/>
              <a:ext cx="366963" cy="328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770142-A113-4E27-8F95-1EAAAFBB802B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10190747" y="2425098"/>
              <a:ext cx="543381" cy="31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411DFC-931C-40BB-A731-8B9FA067A9C4}"/>
                </a:ext>
              </a:extLst>
            </p:cNvPr>
            <p:cNvSpPr txBox="1"/>
            <p:nvPr/>
          </p:nvSpPr>
          <p:spPr>
            <a:xfrm>
              <a:off x="7369405" y="2373885"/>
              <a:ext cx="2666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966D7D-0240-4DC0-91D3-A19DFF6151C8}"/>
                </a:ext>
              </a:extLst>
            </p:cNvPr>
            <p:cNvSpPr txBox="1"/>
            <p:nvPr/>
          </p:nvSpPr>
          <p:spPr>
            <a:xfrm>
              <a:off x="8095252" y="1746893"/>
              <a:ext cx="2666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1</a:t>
              </a:r>
              <a:endParaRPr lang="he-IL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E1451D-46BB-440F-BB0B-CB069FB4567E}"/>
                </a:ext>
              </a:extLst>
            </p:cNvPr>
            <p:cNvSpPr txBox="1"/>
            <p:nvPr/>
          </p:nvSpPr>
          <p:spPr>
            <a:xfrm>
              <a:off x="10572834" y="2352725"/>
              <a:ext cx="2666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1</a:t>
              </a:r>
              <a:endParaRPr lang="he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FE59CE-DE9A-42BD-96DB-5F7539B6DCEA}"/>
                </a:ext>
              </a:extLst>
            </p:cNvPr>
            <p:cNvSpPr txBox="1"/>
            <p:nvPr/>
          </p:nvSpPr>
          <p:spPr>
            <a:xfrm>
              <a:off x="9404742" y="2352725"/>
              <a:ext cx="2666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1</a:t>
              </a:r>
              <a:endParaRPr lang="he-IL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E07AB2-0C57-411A-8381-FB1F3D6BEE54}"/>
                </a:ext>
              </a:extLst>
            </p:cNvPr>
            <p:cNvSpPr txBox="1"/>
            <p:nvPr/>
          </p:nvSpPr>
          <p:spPr>
            <a:xfrm>
              <a:off x="9843832" y="3294397"/>
              <a:ext cx="7339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fib(0)</a:t>
              </a:r>
              <a:endParaRPr lang="he-IL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84068C-F63C-404D-BA0E-B92481138D3D}"/>
                </a:ext>
              </a:extLst>
            </p:cNvPr>
            <p:cNvSpPr txBox="1"/>
            <p:nvPr/>
          </p:nvSpPr>
          <p:spPr>
            <a:xfrm>
              <a:off x="11101091" y="3294397"/>
              <a:ext cx="7339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fib(1)</a:t>
              </a:r>
              <a:endParaRPr lang="he-IL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C1B906B-C5F6-45BA-8EBF-708117208CFF}"/>
                </a:ext>
              </a:extLst>
            </p:cNvPr>
            <p:cNvCxnSpPr>
              <a:stCxn id="35" idx="0"/>
            </p:cNvCxnSpPr>
            <p:nvPr/>
          </p:nvCxnSpPr>
          <p:spPr>
            <a:xfrm flipV="1">
              <a:off x="10210795" y="3108357"/>
              <a:ext cx="251642" cy="186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E645570-8A2D-4B88-BD5C-5D0C84A43816}"/>
                </a:ext>
              </a:extLst>
            </p:cNvPr>
            <p:cNvCxnSpPr/>
            <p:nvPr/>
          </p:nvCxnSpPr>
          <p:spPr>
            <a:xfrm flipH="1" flipV="1">
              <a:off x="10972800" y="3108357"/>
              <a:ext cx="364374" cy="186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BE8397-A802-490B-8FEE-17CB691098B4}"/>
                </a:ext>
              </a:extLst>
            </p:cNvPr>
            <p:cNvSpPr txBox="1"/>
            <p:nvPr/>
          </p:nvSpPr>
          <p:spPr>
            <a:xfrm>
              <a:off x="10022343" y="2914527"/>
              <a:ext cx="2666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3E3B650-3B91-4264-B841-EDF731674EE6}"/>
                </a:ext>
              </a:extLst>
            </p:cNvPr>
            <p:cNvSpPr txBox="1"/>
            <p:nvPr/>
          </p:nvSpPr>
          <p:spPr>
            <a:xfrm>
              <a:off x="11187174" y="2879341"/>
              <a:ext cx="2666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1</a:t>
              </a:r>
              <a:endParaRPr lang="he-IL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57B3D4-DD68-402E-A15E-FBC05E3E6B36}"/>
                </a:ext>
              </a:extLst>
            </p:cNvPr>
            <p:cNvSpPr txBox="1"/>
            <p:nvPr/>
          </p:nvSpPr>
          <p:spPr>
            <a:xfrm>
              <a:off x="9476869" y="1611358"/>
              <a:ext cx="2666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2</a:t>
              </a:r>
              <a:endParaRPr lang="he-IL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4937292-0CA2-4939-B570-529F2EB7C82C}"/>
              </a:ext>
            </a:extLst>
          </p:cNvPr>
          <p:cNvSpPr txBox="1"/>
          <p:nvPr/>
        </p:nvSpPr>
        <p:spPr>
          <a:xfrm>
            <a:off x="8789737" y="1282701"/>
            <a:ext cx="2666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316A2F-DCE3-4979-AE75-0400145D1DC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969542" y="1652033"/>
            <a:ext cx="0" cy="2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08705E-0460-461F-910B-E1F041684A33}"/>
              </a:ext>
            </a:extLst>
          </p:cNvPr>
          <p:cNvSpPr txBox="1"/>
          <p:nvPr/>
        </p:nvSpPr>
        <p:spPr>
          <a:xfrm>
            <a:off x="8260015" y="2739025"/>
            <a:ext cx="2666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13B2518-E7A1-4DF6-A8CB-7FED641F0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63" y="3713004"/>
            <a:ext cx="3508718" cy="10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94079"/>
            <a:ext cx="10058400" cy="38862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he-IL" sz="9600" dirty="0" err="1"/>
              <a:t>רקורסיית</a:t>
            </a:r>
            <a:r>
              <a:rPr lang="he-IL" sz="9600" dirty="0"/>
              <a:t> עץ (</a:t>
            </a:r>
            <a:r>
              <a:rPr lang="en-US" sz="9600" dirty="0"/>
              <a:t>tree recursion</a:t>
            </a:r>
            <a:r>
              <a:rPr lang="he-IL" sz="9600" dirty="0"/>
              <a:t>) – על רשימות (ורשומות) מקוננות (ב </a:t>
            </a:r>
            <a:r>
              <a:rPr lang="en-US" sz="9600" dirty="0"/>
              <a:t>TreeRec.py</a:t>
            </a:r>
            <a:r>
              <a:rPr lang="he-IL" sz="9600" dirty="0"/>
              <a:t>)</a:t>
            </a:r>
            <a:endParaRPr lang="en-US" sz="9600" dirty="0"/>
          </a:p>
          <a:p>
            <a:pPr algn="ctr"/>
            <a:endParaRPr lang="he-IL" sz="9600" dirty="0"/>
          </a:p>
          <a:p>
            <a:pPr algn="ctr"/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FD556-3614-4463-A0F4-3CD8FB53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1445258"/>
            <a:ext cx="5663469" cy="1894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297760-77A3-40CA-A323-5B8DB915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137" y="1445258"/>
            <a:ext cx="4810125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8D505-3E51-4622-9B9E-21E20912D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649" y="3517902"/>
            <a:ext cx="3408365" cy="16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0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89A-E78E-4C73-ABB4-6F06FEFE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94079"/>
            <a:ext cx="10058400" cy="38862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he-IL" sz="9600" dirty="0" err="1"/>
              <a:t>רקורסיית</a:t>
            </a:r>
            <a:r>
              <a:rPr lang="he-IL" sz="9600" dirty="0"/>
              <a:t> עץ (</a:t>
            </a:r>
            <a:r>
              <a:rPr lang="en-US" sz="9600" dirty="0"/>
              <a:t>tree recursion</a:t>
            </a:r>
            <a:r>
              <a:rPr lang="he-IL" sz="9600" dirty="0"/>
              <a:t>) – על רשימות (ורשומות) מקוננות (ב </a:t>
            </a:r>
            <a:r>
              <a:rPr lang="en-US" sz="9600" dirty="0"/>
              <a:t>reverse_py3.py</a:t>
            </a:r>
            <a:r>
              <a:rPr lang="he-IL" sz="9600" dirty="0"/>
              <a:t>)</a:t>
            </a:r>
          </a:p>
          <a:p>
            <a:pPr marL="0" indent="0" algn="ctr">
              <a:buNone/>
            </a:pPr>
            <a:r>
              <a:rPr lang="he-IL" sz="9600" u="sng" dirty="0"/>
              <a:t>היפוך רשימה</a:t>
            </a:r>
          </a:p>
          <a:p>
            <a:pPr marL="0" indent="0" algn="ctr">
              <a:buNone/>
            </a:pPr>
            <a:endParaRPr lang="he-IL" sz="9600" u="sng" dirty="0"/>
          </a:p>
          <a:p>
            <a:pPr marL="0" indent="0" algn="ctr">
              <a:buNone/>
            </a:pPr>
            <a:endParaRPr lang="en-US" sz="9600" u="sng" dirty="0"/>
          </a:p>
          <a:p>
            <a:pPr algn="ctr"/>
            <a:endParaRPr lang="he-IL" sz="9600" dirty="0"/>
          </a:p>
          <a:p>
            <a:pPr algn="ctr"/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70536-3097-4ABA-A58C-CA64D567B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4" y="1774507"/>
            <a:ext cx="5290386" cy="4189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800811-CF75-4289-B8C7-F374145B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960" y="1774507"/>
            <a:ext cx="5945721" cy="2568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8852C4-BAFA-4A14-94AF-9CC215C12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922" y="4295773"/>
            <a:ext cx="2373675" cy="2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7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42109" y="1122363"/>
            <a:ext cx="10280073" cy="2387600"/>
          </a:xfrm>
        </p:spPr>
        <p:txBody>
          <a:bodyPr>
            <a:normAutofit fontScale="90000"/>
          </a:bodyPr>
          <a:lstStyle/>
          <a:p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Expressing Iteration as Recursion</a:t>
            </a:r>
            <a:b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419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127" y="1080655"/>
            <a:ext cx="11953702" cy="553627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he-IL" sz="5100" u="sng" dirty="0"/>
              <a:t>הרקורסיה כמקרה פרטי של שיטת "</a:t>
            </a:r>
            <a:r>
              <a:rPr lang="en-US" sz="5100" u="sng" dirty="0"/>
              <a:t>divide-and-conquer</a:t>
            </a:r>
            <a:r>
              <a:rPr lang="he-IL" sz="5100" u="sng" dirty="0"/>
              <a:t>" </a:t>
            </a:r>
            <a:r>
              <a:rPr lang="he-IL" sz="5100" u="sng" dirty="0" err="1"/>
              <a:t>לפיתרון</a:t>
            </a:r>
            <a:r>
              <a:rPr lang="he-IL" sz="5100" u="sng" dirty="0"/>
              <a:t> בעיות</a:t>
            </a:r>
          </a:p>
          <a:p>
            <a:pPr marL="0" indent="0" algn="ctr">
              <a:buNone/>
            </a:pPr>
            <a:endParaRPr lang="he-IL" sz="5100" u="sng" dirty="0"/>
          </a:p>
          <a:p>
            <a:pPr marL="0" indent="0">
              <a:lnSpc>
                <a:spcPct val="150000"/>
              </a:lnSpc>
              <a:buNone/>
            </a:pPr>
            <a:r>
              <a:rPr lang="he-IL" sz="4400" dirty="0"/>
              <a:t>הרעיון העומד מאחורי החשיבה הרקורסיבית כשיטה לפתרון בעיות הוא כדלקמן: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4400" dirty="0"/>
              <a:t>פרוק את הבעיה הכוללת לשתיים:</a:t>
            </a:r>
          </a:p>
          <a:p>
            <a:pPr marL="714375" indent="-631825">
              <a:lnSpc>
                <a:spcPct val="150000"/>
              </a:lnSpc>
              <a:buNone/>
            </a:pPr>
            <a:r>
              <a:rPr lang="he-IL" sz="4200" dirty="0"/>
              <a:t>1.א. </a:t>
            </a:r>
            <a:r>
              <a:rPr lang="he-IL" sz="4200" i="1" u="sng" dirty="0"/>
              <a:t>המקרה הבסיסי</a:t>
            </a:r>
            <a:r>
              <a:rPr lang="he-IL" sz="4200" u="sng" dirty="0"/>
              <a:t> (תנאי העצירה) </a:t>
            </a:r>
            <a:r>
              <a:rPr lang="he-IL" sz="4200" dirty="0"/>
              <a:t>של הרקורסיה - בעיה אחת (או יותר) שפתרונה ידוע (או טריוויאלי).</a:t>
            </a:r>
          </a:p>
          <a:p>
            <a:pPr marL="714375" indent="-631825">
              <a:lnSpc>
                <a:spcPct val="150000"/>
              </a:lnSpc>
              <a:buNone/>
            </a:pPr>
            <a:r>
              <a:rPr lang="he-IL" sz="4200" dirty="0"/>
              <a:t>1.ב. </a:t>
            </a:r>
            <a:r>
              <a:rPr lang="he-IL" sz="4200" i="1" u="sng" dirty="0"/>
              <a:t>המקרה הכללי </a:t>
            </a:r>
            <a:r>
              <a:rPr lang="he-IL" sz="4200" dirty="0"/>
              <a:t>של הרקורסיה - בעיה אחת (או יותר) שיש לה </a:t>
            </a:r>
            <a:r>
              <a:rPr lang="he-IL" sz="4200" u="sng" dirty="0"/>
              <a:t>בדיוק אותו מבנה כמו זה של הבעיה הכוללת</a:t>
            </a:r>
            <a:r>
              <a:rPr lang="he-IL" sz="4200" dirty="0"/>
              <a:t>, </a:t>
            </a:r>
            <a:r>
              <a:rPr lang="he-IL" sz="4200" u="sng" dirty="0"/>
              <a:t>אבל </a:t>
            </a:r>
            <a:r>
              <a:rPr lang="he-IL" sz="4200" i="1" u="sng" dirty="0"/>
              <a:t>יותר קטנה </a:t>
            </a:r>
            <a:r>
              <a:rPr lang="he-IL" sz="4200" dirty="0"/>
              <a:t>(פחות מסובכת); ב</a:t>
            </a:r>
            <a:r>
              <a:rPr lang="he-IL" sz="4200" i="1" u="sng" dirty="0"/>
              <a:t>הנחה שהפתרון של תת-הבעיה ידוע</a:t>
            </a:r>
            <a:r>
              <a:rPr lang="he-IL" sz="4200" i="1" dirty="0"/>
              <a:t>, </a:t>
            </a:r>
            <a:r>
              <a:rPr lang="he-IL" sz="4200" dirty="0"/>
              <a:t>פתרונה של הבעיה הכוללת תבוא לידי ביטוי על סמך הפתרון של תת-הבעיה. </a:t>
            </a:r>
            <a:r>
              <a:rPr lang="he-IL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237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127" y="1080655"/>
            <a:ext cx="11953702" cy="553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u="sng" dirty="0" err="1"/>
              <a:t>דימיון</a:t>
            </a:r>
            <a:r>
              <a:rPr lang="he-IL" u="sng" dirty="0"/>
              <a:t> להוכחה באינדוקציה</a:t>
            </a:r>
          </a:p>
          <a:p>
            <a:pPr marL="0" indent="0" algn="ctr">
              <a:buNone/>
            </a:pPr>
            <a:endParaRPr lang="he-IL" u="sng" dirty="0"/>
          </a:p>
          <a:p>
            <a:pPr marL="0" indent="0">
              <a:buNone/>
            </a:pPr>
            <a:r>
              <a:rPr lang="he-IL" dirty="0"/>
              <a:t>הרעיון המרכזי של רקורסיה כשיטה לפתרון בעיות, דומה להוכחות באינדוקציה: 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קיים מקרה/מקרים בסיסי/בסיסיים שהפתרון ידוע מראש.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בהנחה שקיים פתרון לתת-בעיה יותר קטנה (פחות מסובכת) מהבעיה הכוללת ובעלת אותו מבנה בדיוק, ניתן לבטא את פתרון הבעיה הכוללת כקשר מסוים בינו לבין הפתרון של תת-הבעיה.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בהפעלה חוזרת של (2), נוצרת שרשרת של תת-הבעיות יותר קטנות ובעלות אותו מבנה, עד שמגיעים לתת-בעיה שהיא מקרה בסיסי שהוכרז עליו ב-(1), ושפתרונו ידוע מראש . 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פתרון הבעיה הכוללת יימצא תוך הרכבה של הפתרונות של שרשרת הבעיות שנוצרו ב-(3), מהסוף להתחלה. 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92490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00466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e-IL" b="1" u="sng" dirty="0"/>
              <a:t>כמה דוגמאות</a:t>
            </a:r>
          </a:p>
          <a:p>
            <a:pPr lvl="0"/>
            <a:r>
              <a:rPr lang="he-IL" b="1" i="1" dirty="0"/>
              <a:t>חישוב</a:t>
            </a:r>
            <a:r>
              <a:rPr lang="he-IL" b="1" dirty="0"/>
              <a:t> </a:t>
            </a:r>
            <a:r>
              <a:rPr lang="en-US" b="1" i="1" dirty="0"/>
              <a:t>n! </a:t>
            </a:r>
            <a:endParaRPr lang="he-IL" b="1" i="1" dirty="0"/>
          </a:p>
          <a:p>
            <a:pPr marL="0" indent="0" algn="l" rtl="0">
              <a:buNone/>
            </a:pPr>
            <a:r>
              <a:rPr lang="en-US" dirty="0"/>
              <a:t>0! = 1! = 1 		</a:t>
            </a:r>
            <a:r>
              <a:rPr lang="he-IL" dirty="0"/>
              <a:t>מקרים בסיסיים</a:t>
            </a:r>
            <a:r>
              <a:rPr lang="en-US" dirty="0"/>
              <a:t>		</a:t>
            </a:r>
          </a:p>
          <a:p>
            <a:pPr marL="0" indent="0" algn="l" rtl="0">
              <a:buNone/>
            </a:pPr>
            <a:r>
              <a:rPr lang="en-US" dirty="0"/>
              <a:t>n! = n * (n-1)!	</a:t>
            </a:r>
            <a:r>
              <a:rPr lang="he-IL" dirty="0"/>
              <a:t>מקרה כללי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	</a:t>
            </a:r>
            <a:endParaRPr lang="en-US" dirty="0"/>
          </a:p>
          <a:p>
            <a:pPr marL="0" lvl="0" indent="0">
              <a:buNone/>
            </a:pPr>
            <a:endParaRPr lang="he-IL" b="1" i="1" dirty="0"/>
          </a:p>
          <a:p>
            <a:pPr lvl="0"/>
            <a:r>
              <a:rPr lang="he-IL" b="1" i="1" dirty="0"/>
              <a:t>חישוב </a:t>
            </a:r>
            <a:r>
              <a:rPr lang="en-US" b="1" i="1" dirty="0"/>
              <a:t>b</a:t>
            </a:r>
            <a:r>
              <a:rPr lang="en-US" b="1" i="1" baseline="30000" dirty="0"/>
              <a:t>n</a:t>
            </a:r>
            <a:endParaRPr lang="he-IL" b="1" i="1" baseline="30000" dirty="0"/>
          </a:p>
          <a:p>
            <a:pPr marL="0" indent="0" algn="l" rtl="0">
              <a:buNone/>
            </a:pPr>
            <a:r>
              <a:rPr lang="en-US" i="1" dirty="0"/>
              <a:t>b</a:t>
            </a:r>
            <a:r>
              <a:rPr lang="en-US" i="1" baseline="30000" dirty="0"/>
              <a:t>0</a:t>
            </a:r>
            <a:r>
              <a:rPr lang="en-US" dirty="0"/>
              <a:t> = 1			</a:t>
            </a:r>
            <a:r>
              <a:rPr lang="he-IL" dirty="0"/>
              <a:t>מקרים בסיסיים</a:t>
            </a:r>
            <a:endParaRPr lang="en-US" dirty="0"/>
          </a:p>
          <a:p>
            <a:pPr marL="0" indent="0" algn="l" rtl="0">
              <a:buNone/>
            </a:pPr>
            <a:r>
              <a:rPr lang="en-US" i="1" dirty="0"/>
              <a:t>b</a:t>
            </a:r>
            <a:r>
              <a:rPr lang="en-US" i="1" baseline="30000" dirty="0"/>
              <a:t>1</a:t>
            </a:r>
            <a:r>
              <a:rPr lang="en-US" dirty="0"/>
              <a:t> = b</a:t>
            </a:r>
          </a:p>
          <a:p>
            <a:pPr marL="0" indent="0" algn="l" rtl="0">
              <a:buNone/>
            </a:pPr>
            <a:r>
              <a:rPr lang="en-US" i="1" dirty="0"/>
              <a:t>b</a:t>
            </a:r>
            <a:r>
              <a:rPr lang="en-US" i="1" baseline="30000" dirty="0"/>
              <a:t>n</a:t>
            </a:r>
            <a:r>
              <a:rPr lang="en-US" i="1" dirty="0"/>
              <a:t> = b</a:t>
            </a:r>
            <a:r>
              <a:rPr lang="en-US" i="1" baseline="30000" dirty="0"/>
              <a:t>n-1</a:t>
            </a:r>
            <a:r>
              <a:rPr lang="en-US" i="1" dirty="0"/>
              <a:t> * b		</a:t>
            </a:r>
            <a:r>
              <a:rPr lang="he-IL" dirty="0"/>
              <a:t>מקרה כללי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	</a:t>
            </a:r>
          </a:p>
          <a:p>
            <a:pPr marL="0" lv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4600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b="1" u="sng" dirty="0"/>
              <a:t>כמה דוגמאות</a:t>
            </a:r>
          </a:p>
          <a:p>
            <a:pPr lvl="0"/>
            <a:r>
              <a:rPr lang="he-IL" sz="2600" b="1" i="1" dirty="0"/>
              <a:t>חישוב</a:t>
            </a:r>
            <a:r>
              <a:rPr lang="he-IL" sz="2600" b="1" dirty="0"/>
              <a:t> </a:t>
            </a:r>
            <a:r>
              <a:rPr lang="he-IL" sz="2600" b="1" i="1" dirty="0"/>
              <a:t>של אורך של רשימה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	</a:t>
            </a:r>
            <a:endParaRPr lang="he-IL" b="1" i="1" dirty="0"/>
          </a:p>
          <a:p>
            <a:endParaRPr lang="he-IL" dirty="0"/>
          </a:p>
          <a:p>
            <a:pPr marL="0" lv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EA4B2C-57DB-4A65-99E3-512F52343734}"/>
              </a:ext>
            </a:extLst>
          </p:cNvPr>
          <p:cNvGrpSpPr/>
          <p:nvPr/>
        </p:nvGrpSpPr>
        <p:grpSpPr>
          <a:xfrm>
            <a:off x="3128357" y="2782669"/>
            <a:ext cx="7633855" cy="1292662"/>
            <a:chOff x="2962102" y="2035604"/>
            <a:chExt cx="7633855" cy="1292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DFBF06-64E6-43F2-8A0F-1F003B8FBBBD}"/>
                </a:ext>
              </a:extLst>
            </p:cNvPr>
            <p:cNvSpPr txBox="1"/>
            <p:nvPr/>
          </p:nvSpPr>
          <p:spPr>
            <a:xfrm>
              <a:off x="2962102" y="2035604"/>
              <a:ext cx="7633855" cy="129266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600" dirty="0" err="1"/>
                <a:t>Lst</a:t>
              </a:r>
              <a:r>
                <a:rPr lang="en-US" sz="2600" dirty="0"/>
                <a:t> == []       </a:t>
              </a:r>
              <a:r>
                <a:rPr lang="en-US" sz="2600" dirty="0" err="1"/>
                <a:t>len</a:t>
              </a:r>
              <a:r>
                <a:rPr lang="en-US" sz="2600" dirty="0"/>
                <a:t>(</a:t>
              </a:r>
              <a:r>
                <a:rPr lang="en-US" sz="2600" dirty="0" err="1"/>
                <a:t>Lst</a:t>
              </a:r>
              <a:r>
                <a:rPr lang="en-US" sz="2600" dirty="0"/>
                <a:t>) = 0		</a:t>
              </a:r>
              <a:r>
                <a:rPr lang="he-IL" sz="2600" dirty="0"/>
                <a:t>מקרה בסיסי</a:t>
              </a:r>
              <a:endParaRPr lang="en-US" sz="2600" dirty="0"/>
            </a:p>
            <a:p>
              <a:r>
                <a:rPr lang="en-US" sz="2600" dirty="0" err="1"/>
                <a:t>Lst</a:t>
              </a:r>
              <a:r>
                <a:rPr lang="en-US" sz="2600" dirty="0"/>
                <a:t> != []       1 + </a:t>
              </a:r>
              <a:r>
                <a:rPr lang="en-US" sz="2600" dirty="0" err="1"/>
                <a:t>len</a:t>
              </a:r>
              <a:r>
                <a:rPr lang="en-US" sz="2600" dirty="0"/>
                <a:t>(</a:t>
              </a:r>
              <a:r>
                <a:rPr lang="en-US" sz="2600" dirty="0" err="1"/>
                <a:t>Lst</a:t>
              </a:r>
              <a:r>
                <a:rPr lang="en-US" sz="2600" dirty="0"/>
                <a:t>[1:])		</a:t>
              </a:r>
              <a:r>
                <a:rPr lang="he-IL" sz="2600" dirty="0"/>
                <a:t>מקרה כללי</a:t>
              </a:r>
              <a:endParaRPr lang="en-US" sz="2600" dirty="0"/>
            </a:p>
            <a:p>
              <a:endParaRPr lang="he-IL" sz="2600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04C2D4-5842-4E8B-BD2E-A0D8702597E2}"/>
                </a:ext>
              </a:extLst>
            </p:cNvPr>
            <p:cNvGrpSpPr/>
            <p:nvPr/>
          </p:nvGrpSpPr>
          <p:grpSpPr>
            <a:xfrm>
              <a:off x="4175760" y="2342601"/>
              <a:ext cx="332509" cy="365760"/>
              <a:chOff x="2629593" y="4460149"/>
              <a:chExt cx="332509" cy="36576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FE0C697-31EB-4090-BBDA-C49857EC78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9593" y="4460149"/>
                <a:ext cx="33250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2EB268B-111E-4EAC-900C-226CC1AA1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9593" y="4825909"/>
                <a:ext cx="33250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659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41069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6008" y="943494"/>
            <a:ext cx="11371811" cy="55736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u="sng" dirty="0"/>
              <a:t>הרקורסיה כשיטה </a:t>
            </a:r>
            <a:r>
              <a:rPr lang="he-IL" i="1" u="sng" dirty="0"/>
              <a:t>פונקציונלית</a:t>
            </a:r>
            <a:r>
              <a:rPr lang="he-IL" u="sng" dirty="0"/>
              <a:t> לבטא </a:t>
            </a:r>
            <a:r>
              <a:rPr lang="he-IL" i="1" u="sng" dirty="0" err="1"/>
              <a:t>איטרציה</a:t>
            </a:r>
            <a:endParaRPr lang="he-IL" i="1" u="sng" dirty="0"/>
          </a:p>
          <a:p>
            <a:pPr marL="0" indent="0">
              <a:buNone/>
            </a:pPr>
            <a:endParaRPr lang="he-IL" dirty="0"/>
          </a:p>
          <a:p>
            <a:pPr marL="0" indent="0">
              <a:lnSpc>
                <a:spcPct val="160000"/>
              </a:lnSpc>
              <a:buNone/>
            </a:pPr>
            <a:r>
              <a:rPr lang="he-IL" dirty="0"/>
              <a:t>ללולאה (</a:t>
            </a:r>
            <a:r>
              <a:rPr lang="en-US" dirty="0"/>
              <a:t>loop</a:t>
            </a:r>
            <a:r>
              <a:rPr lang="he-IL" dirty="0"/>
              <a:t>) יש מצב (</a:t>
            </a:r>
            <a:r>
              <a:rPr lang="en-US" dirty="0"/>
              <a:t>state</a:t>
            </a:r>
            <a:r>
              <a:rPr lang="he-IL" dirty="0"/>
              <a:t>) שמשתנה בכל </a:t>
            </a:r>
            <a:r>
              <a:rPr lang="he-IL" dirty="0" err="1"/>
              <a:t>איטרציה</a:t>
            </a:r>
            <a:r>
              <a:rPr lang="he-IL" dirty="0"/>
              <a:t>, ושמתבטא כערכים של משתנים לוקאליים ללולאה.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he-IL" dirty="0"/>
              <a:t>בגלל אופייה זה, </a:t>
            </a:r>
            <a:r>
              <a:rPr lang="he-IL" b="1" i="1" u="sng" dirty="0">
                <a:solidFill>
                  <a:srgbClr val="002060"/>
                </a:solidFill>
              </a:rPr>
              <a:t>לולאה איננה מושג תכנותי פונקציונלי</a:t>
            </a:r>
            <a:r>
              <a:rPr lang="he-IL" dirty="0"/>
              <a:t>. 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he-IL" dirty="0"/>
              <a:t>אם ברצוננו לכתוב תכניות </a:t>
            </a:r>
            <a:r>
              <a:rPr lang="he-IL" i="1" u="sng" dirty="0"/>
              <a:t>בהתאם לתפישה הפונקציונלית</a:t>
            </a:r>
            <a:r>
              <a:rPr lang="he-IL" dirty="0"/>
              <a:t>, אנחנו </a:t>
            </a:r>
            <a:r>
              <a:rPr lang="he-IL" i="1" u="sng" dirty="0"/>
              <a:t>חייבים להימנע משימוש בלולאות</a:t>
            </a:r>
            <a:r>
              <a:rPr lang="he-IL" dirty="0"/>
              <a:t>, ולהשתמש ב</a:t>
            </a:r>
            <a:r>
              <a:rPr lang="he-IL" i="1" u="sng" dirty="0"/>
              <a:t>כלים תכנותיים פונקציונליים נטולי מצב (</a:t>
            </a:r>
            <a:r>
              <a:rPr lang="en-US" i="1" u="sng" dirty="0"/>
              <a:t>stateless</a:t>
            </a:r>
            <a:r>
              <a:rPr lang="he-IL" i="1" u="sng" dirty="0"/>
              <a:t>)</a:t>
            </a:r>
            <a:r>
              <a:rPr lang="he-IL" dirty="0"/>
              <a:t>: </a:t>
            </a:r>
            <a:r>
              <a:rPr lang="he-IL" b="1" i="1" u="sng" dirty="0">
                <a:solidFill>
                  <a:srgbClr val="0070C0"/>
                </a:solidFill>
              </a:rPr>
              <a:t>רקורסיה</a:t>
            </a:r>
            <a:r>
              <a:rPr lang="he-IL" dirty="0"/>
              <a:t>, פונקציות-על (</a:t>
            </a:r>
            <a:r>
              <a:rPr lang="en-US" dirty="0"/>
              <a:t>map, filter, reduce</a:t>
            </a:r>
            <a:r>
              <a:rPr lang="he-IL" dirty="0"/>
              <a:t>), </a:t>
            </a:r>
            <a:r>
              <a:rPr lang="en-US" dirty="0"/>
              <a:t>list comprehensions</a:t>
            </a:r>
            <a:r>
              <a:rPr lang="he-IL" dirty="0"/>
              <a:t>, ו-</a:t>
            </a:r>
            <a:r>
              <a:rPr lang="en-US" dirty="0"/>
              <a:t>pipelines</a:t>
            </a:r>
            <a:r>
              <a:rPr lang="he-IL" dirty="0"/>
              <a:t>. </a:t>
            </a:r>
            <a:endParaRPr lang="en-US" dirty="0"/>
          </a:p>
          <a:p>
            <a:pPr marL="0" indent="0" algn="l" rtl="0">
              <a:lnSpc>
                <a:spcPct val="160000"/>
              </a:lnSpc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i="1" u="sng" dirty="0"/>
          </a:p>
        </p:txBody>
      </p:sp>
    </p:spTree>
    <p:extLst>
      <p:ext uri="{BB962C8B-B14F-4D97-AF65-F5344CB8AC3E}">
        <p14:creationId xmlns:p14="http://schemas.microsoft.com/office/powerpoint/2010/main" val="249892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1574" y="198872"/>
            <a:ext cx="105156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he-IL" altLang="he-IL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altLang="he-IL" dirty="0">
                <a:latin typeface="Calibri" panose="020F0502020204030204" pitchFamily="34" charset="0"/>
              </a:rPr>
              <a:t>רקורסיה</a:t>
            </a:r>
            <a:endParaRPr lang="he-IL" dirty="0">
              <a:latin typeface="David" panose="020E0502060401010101" pitchFamily="34" charset="-79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9382" y="798023"/>
            <a:ext cx="11571316" cy="43226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e-IL" u="sng" dirty="0"/>
              <a:t>הרקורסיה כשיטה </a:t>
            </a:r>
            <a:r>
              <a:rPr lang="he-IL" i="1" u="sng" dirty="0"/>
              <a:t>פונקציונלית</a:t>
            </a:r>
            <a:r>
              <a:rPr lang="he-IL" u="sng" dirty="0"/>
              <a:t> לבטא </a:t>
            </a:r>
            <a:r>
              <a:rPr lang="he-IL" i="1" u="sng" dirty="0" err="1"/>
              <a:t>איטרציה</a:t>
            </a:r>
            <a:r>
              <a:rPr lang="he-IL" i="1" u="sng" dirty="0"/>
              <a:t> </a:t>
            </a:r>
            <a:r>
              <a:rPr lang="he-IL" u="sng" dirty="0"/>
              <a:t>– סיכום מתודולוגי</a:t>
            </a:r>
            <a:endParaRPr lang="he-IL" i="1" u="sng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FBD1A559-EBE8-4EFE-A0A3-32D838812862}"/>
              </a:ext>
            </a:extLst>
          </p:cNvPr>
          <p:cNvSpPr txBox="1">
            <a:spLocks/>
          </p:cNvSpPr>
          <p:nvPr/>
        </p:nvSpPr>
        <p:spPr>
          <a:xfrm>
            <a:off x="249382" y="1246909"/>
            <a:ext cx="11571316" cy="5519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endParaRPr lang="he-IL" sz="24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he-IL" sz="2400" dirty="0"/>
              <a:t>אחת הדרכים </a:t>
            </a:r>
            <a:r>
              <a:rPr lang="he-IL" sz="2400" i="1" u="sng" dirty="0"/>
              <a:t>לבטא תהליך </a:t>
            </a:r>
            <a:r>
              <a:rPr lang="he-IL" sz="2400" i="1" u="sng" dirty="0" err="1"/>
              <a:t>איטרטיבי</a:t>
            </a:r>
            <a:r>
              <a:rPr lang="he-IL" sz="2400" i="1" u="sng" dirty="0"/>
              <a:t> באופן פונקציונלי </a:t>
            </a:r>
            <a:r>
              <a:rPr lang="he-IL" sz="2400" dirty="0"/>
              <a:t>(נטול מצב – </a:t>
            </a:r>
            <a:r>
              <a:rPr lang="en-US" sz="2400" i="1" u="sng" dirty="0"/>
              <a:t>stateless</a:t>
            </a:r>
            <a:r>
              <a:rPr lang="he-IL" sz="2400" dirty="0"/>
              <a:t>) היא באמצעות </a:t>
            </a:r>
            <a:r>
              <a:rPr lang="he-IL" sz="2400" i="1" u="sng" dirty="0"/>
              <a:t>קריאות רקורסיביות</a:t>
            </a:r>
            <a:r>
              <a:rPr lang="he-IL" sz="2400" dirty="0"/>
              <a:t>. </a:t>
            </a:r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he-IL" sz="2400" u="sng" dirty="0"/>
              <a:t>ברקורסיה</a:t>
            </a:r>
            <a:r>
              <a:rPr lang="he-IL" sz="2400" dirty="0"/>
              <a:t>, לעומת לולאה, תהליך </a:t>
            </a:r>
            <a:r>
              <a:rPr lang="he-IL" sz="2400" dirty="0" err="1"/>
              <a:t>איטרטיבי</a:t>
            </a:r>
            <a:r>
              <a:rPr lang="he-IL" sz="2400" dirty="0"/>
              <a:t> נשלט על ידי </a:t>
            </a:r>
            <a:r>
              <a:rPr lang="he-IL" sz="2400" u="sng" dirty="0"/>
              <a:t>הערכים של הפרמטרים שמועברים בקריאה הרקורסיבית</a:t>
            </a:r>
            <a:r>
              <a:rPr lang="he-IL" sz="2400" dirty="0"/>
              <a:t>. למעשה, </a:t>
            </a:r>
            <a:r>
              <a:rPr lang="he-IL" sz="2400" u="sng" dirty="0"/>
              <a:t>כל קריאה רקורסיבית יוצרת משתנים לוקאליים חדשים</a:t>
            </a:r>
            <a:r>
              <a:rPr lang="he-IL" sz="2400" dirty="0"/>
              <a:t>, במקום לשנות ערך של משתנה קיים. 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72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8420</TotalTime>
  <Words>1597</Words>
  <Application>Microsoft Office PowerPoint</Application>
  <PresentationFormat>Widescreen</PresentationFormat>
  <Paragraphs>304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Comic Sans MS</vt:lpstr>
      <vt:lpstr>David</vt:lpstr>
      <vt:lpstr>Times New Roman</vt:lpstr>
      <vt:lpstr>Office Theme</vt:lpstr>
      <vt:lpstr>תכנות פונקציונלי בשפת פייתון</vt:lpstr>
      <vt:lpstr>Functional Programming Concepts</vt:lpstr>
      <vt:lpstr>Expressing Iteration as Recursion 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  <vt:lpstr>Recursion - רקורסיה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פונקציוני בשפת Python</dc:title>
  <dc:creator>rina azulay</dc:creator>
  <cp:lastModifiedBy>moshe goldstein</cp:lastModifiedBy>
  <cp:revision>892</cp:revision>
  <dcterms:created xsi:type="dcterms:W3CDTF">2018-04-10T06:28:30Z</dcterms:created>
  <dcterms:modified xsi:type="dcterms:W3CDTF">2018-05-29T00:04:21Z</dcterms:modified>
</cp:coreProperties>
</file>