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2" r:id="rId4"/>
    <p:sldId id="265" r:id="rId5"/>
    <p:sldId id="259" r:id="rId6"/>
    <p:sldId id="260" r:id="rId7"/>
    <p:sldId id="261" r:id="rId8"/>
    <p:sldId id="263" r:id="rId9"/>
    <p:sldId id="266" r:id="rId10"/>
    <p:sldId id="268" r:id="rId11"/>
    <p:sldId id="269" r:id="rId12"/>
    <p:sldId id="270" r:id="rId13"/>
    <p:sldId id="271" r:id="rId14"/>
    <p:sldId id="274" r:id="rId15"/>
    <p:sldId id="272" r:id="rId16"/>
    <p:sldId id="275" r:id="rId17"/>
    <p:sldId id="267" r:id="rId1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8794-08D6-33DA-5F47-FC2DB16AF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BDF96-4768-0A29-4421-E7D25D540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5A2D3-AA22-AE77-786A-A6947DB0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8AEE-22C9-41CD-A6C7-BEB549A1CCFA}" type="datetimeFigureOut">
              <a:rPr lang="en-IL" smtClean="0"/>
              <a:t>29/12/2023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156CF-7782-7AFE-405C-2D77DD82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97EB8-3CB8-C8AE-4B9A-17575414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4A5-9016-488B-9300-51259CB25518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4327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02CB-40B0-8F36-5068-04CB1784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85717-DA68-2719-2969-BA5CDC8BC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C814-6AE4-64DF-CF5A-68B00092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8AEE-22C9-41CD-A6C7-BEB549A1CCFA}" type="datetimeFigureOut">
              <a:rPr lang="en-IL" smtClean="0"/>
              <a:t>29/12/2023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4FB20-B979-1986-E54E-6E536BEE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D8351-A25E-AB76-5A23-85803A4E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4A5-9016-488B-9300-51259CB25518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9818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ED5E7-C36D-F987-AF1E-993544C56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C81A-F59F-A186-129D-B996A024A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5797B-F3E0-4587-2FD0-4BBDA4F2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8AEE-22C9-41CD-A6C7-BEB549A1CCFA}" type="datetimeFigureOut">
              <a:rPr lang="en-IL" smtClean="0"/>
              <a:t>29/12/2023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4DFE9-A5B1-243C-0FF0-1265D1EB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66C4-CE23-AB18-868B-D77850ED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4A5-9016-488B-9300-51259CB25518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2302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34A2-410E-1C6E-3C15-7FAB6CFE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35B9-6ED3-1849-E783-59426EF3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3701C-5B9F-BC10-B108-58A290F5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8AEE-22C9-41CD-A6C7-BEB549A1CCFA}" type="datetimeFigureOut">
              <a:rPr lang="en-IL" smtClean="0"/>
              <a:t>29/12/2023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114B7-DE3C-A8B8-FC4F-F8B5A94A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F2AE6-5324-C653-EC3C-AA1EF79D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4A5-9016-488B-9300-51259CB25518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4570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F157-C5E0-F217-57F0-2EBC04BB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354F5-A11B-2F57-4445-932A0ABCB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45E4-82FE-C221-0D92-97CA9DA4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8AEE-22C9-41CD-A6C7-BEB549A1CCFA}" type="datetimeFigureOut">
              <a:rPr lang="en-IL" smtClean="0"/>
              <a:t>29/12/2023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0CFA6-0F63-631A-C32F-484879E3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1E12-5C0C-7EE9-F0BD-E26E47AD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4A5-9016-488B-9300-51259CB25518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3188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DA77-E283-8A63-9E6D-98352731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8814-D2B9-8809-9AF7-3C08D2C8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6C033-3B0D-753B-3390-CC9055AA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0BA12-F6F1-2273-FB74-3419F787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8AEE-22C9-41CD-A6C7-BEB549A1CCFA}" type="datetimeFigureOut">
              <a:rPr lang="en-IL" smtClean="0"/>
              <a:t>29/12/2023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FE32B-A643-11B4-2857-9DD9E55E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74328-3669-AFEF-7B86-2B9C7755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4A5-9016-488B-9300-51259CB25518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5815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0E1A-D8F3-59F1-FA63-81EFEB30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99804-522A-DB0E-D534-5823A3631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9B81C-1C36-4AC3-AE07-937C187A5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D95E0-7EDA-6B9A-FA1E-F3C0BAD1F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43A2C-D067-2C58-3FD8-C46DC1811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C6FCF-2EFE-167F-60CC-E3B916B0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8AEE-22C9-41CD-A6C7-BEB549A1CCFA}" type="datetimeFigureOut">
              <a:rPr lang="en-IL" smtClean="0"/>
              <a:t>29/12/2023</a:t>
            </a:fld>
            <a:endParaRPr lang="en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70E6F-B245-EC9E-D2AD-E7962917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CC57F-B95A-976A-F06E-08C98565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4A5-9016-488B-9300-51259CB25518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9577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5D19-0E86-0E11-1C21-C2F0E997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2FD31-5740-2878-DA08-39014C79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8AEE-22C9-41CD-A6C7-BEB549A1CCFA}" type="datetimeFigureOut">
              <a:rPr lang="en-IL" smtClean="0"/>
              <a:t>29/12/2023</a:t>
            </a:fld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5599E-D7D1-3B55-AC47-F650971B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D141A-6D96-658F-DC52-66EB079B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4A5-9016-488B-9300-51259CB25518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0129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192DA-AE95-C6BC-E3EE-3E3D7933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8AEE-22C9-41CD-A6C7-BEB549A1CCFA}" type="datetimeFigureOut">
              <a:rPr lang="en-IL" smtClean="0"/>
              <a:t>29/12/2023</a:t>
            </a:fld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CDE33-2D9D-E36D-EA52-8BBC0B51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67BB1-2AD6-AA34-63F8-8035BE04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4A5-9016-488B-9300-51259CB25518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0158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1C76-1D0A-3323-F3F4-ED3979FBB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EA554-91A0-5D15-2A01-982557AD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FA8E4-8341-D21C-B656-AD6AD0751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ACDF3-B4B0-A5BC-03A0-1E346A08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8AEE-22C9-41CD-A6C7-BEB549A1CCFA}" type="datetimeFigureOut">
              <a:rPr lang="en-IL" smtClean="0"/>
              <a:t>29/12/2023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B93AA-DBEE-E2A3-655C-9A4FFFF7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FD00E-8831-7CD4-3F23-31841F72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4A5-9016-488B-9300-51259CB25518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8280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9ADE-46D9-B5F2-D6E8-8CB6099E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BACA4-C385-C42A-1458-CF8FACFC4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EF190-229A-9D3B-2A9B-CD45731B4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705FE-DD71-EB40-9457-2876E24B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8AEE-22C9-41CD-A6C7-BEB549A1CCFA}" type="datetimeFigureOut">
              <a:rPr lang="en-IL" smtClean="0"/>
              <a:t>29/12/2023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E869B-A29F-7875-70E4-BAB48A5A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15F64-06DB-A2AA-1546-609BE2C1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C4A5-9016-488B-9300-51259CB25518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1938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97375-E372-9046-38F8-ECDBB8E3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71186-C6B1-A16B-AE1F-E7739605F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FC943-3295-0562-FE1D-CE3A63617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8AEE-22C9-41CD-A6C7-BEB549A1CCFA}" type="datetimeFigureOut">
              <a:rPr lang="en-IL" smtClean="0"/>
              <a:t>29/12/2023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DA097-18C2-F746-B637-320A22174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5FF1E-7BDD-4011-FF7B-7E770662A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BC4A5-9016-488B-9300-51259CB25518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9503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6C33-B0A9-804D-402C-D5C9F598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D5288-6F74-54F3-F2D8-B799951E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8909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DE9F20-CAD6-B45A-ED98-3D5E92D584BA}"/>
              </a:ext>
            </a:extLst>
          </p:cNvPr>
          <p:cNvSpPr txBox="1"/>
          <p:nvPr/>
        </p:nvSpPr>
        <p:spPr>
          <a:xfrm>
            <a:off x="9019117" y="1872225"/>
            <a:ext cx="19092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dirty="0"/>
              <a:t>מיומן</a:t>
            </a:r>
          </a:p>
          <a:p>
            <a:pPr algn="r"/>
            <a:endParaRPr lang="he-IL" sz="2400" dirty="0"/>
          </a:p>
          <a:p>
            <a:pPr algn="r"/>
            <a:r>
              <a:rPr lang="he-IL" sz="2400" dirty="0"/>
              <a:t>אינטליגנטי</a:t>
            </a:r>
          </a:p>
          <a:p>
            <a:pPr algn="r"/>
            <a:endParaRPr lang="he-IL" sz="2400" dirty="0"/>
          </a:p>
          <a:p>
            <a:pPr algn="r"/>
            <a:r>
              <a:rPr lang="he-IL" sz="2400" dirty="0"/>
              <a:t>נחוש</a:t>
            </a:r>
          </a:p>
          <a:p>
            <a:pPr algn="r"/>
            <a:endParaRPr lang="he-IL" sz="2400" dirty="0"/>
          </a:p>
          <a:p>
            <a:pPr algn="r"/>
            <a:r>
              <a:rPr lang="he-IL" sz="2400" dirty="0"/>
              <a:t>מעשי</a:t>
            </a:r>
          </a:p>
          <a:p>
            <a:pPr algn="r"/>
            <a:endParaRPr lang="he-IL" sz="2400" dirty="0"/>
          </a:p>
          <a:p>
            <a:pPr algn="r"/>
            <a:r>
              <a:rPr lang="he-IL" sz="2400" dirty="0"/>
              <a:t>חרוץ</a:t>
            </a:r>
          </a:p>
          <a:p>
            <a:pPr algn="r"/>
            <a:endParaRPr lang="he-IL" sz="2400" dirty="0"/>
          </a:p>
          <a:p>
            <a:pPr algn="r"/>
            <a:r>
              <a:rPr lang="he-IL" sz="2400" dirty="0"/>
              <a:t>זהיר </a:t>
            </a:r>
            <a:endParaRPr lang="en-IL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32359-D6AC-CAA0-1EC7-773D0D3ABFD7}"/>
              </a:ext>
            </a:extLst>
          </p:cNvPr>
          <p:cNvSpPr txBox="1"/>
          <p:nvPr/>
        </p:nvSpPr>
        <p:spPr>
          <a:xfrm>
            <a:off x="6352117" y="1872225"/>
            <a:ext cx="1909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dirty="0"/>
              <a:t>נדיב</a:t>
            </a:r>
          </a:p>
          <a:p>
            <a:pPr algn="r"/>
            <a:endParaRPr lang="he-IL" sz="2400" dirty="0"/>
          </a:p>
          <a:p>
            <a:pPr algn="r"/>
            <a:r>
              <a:rPr lang="he-IL" sz="2400" dirty="0"/>
              <a:t>נוח לבריאות </a:t>
            </a:r>
          </a:p>
          <a:p>
            <a:pPr algn="r"/>
            <a:endParaRPr lang="he-IL" sz="2400" dirty="0"/>
          </a:p>
          <a:p>
            <a:pPr algn="r"/>
            <a:r>
              <a:rPr lang="he-IL" sz="2400" dirty="0"/>
              <a:t>חברותי</a:t>
            </a:r>
          </a:p>
          <a:p>
            <a:pPr algn="r"/>
            <a:endParaRPr lang="he-IL" sz="2400" dirty="0"/>
          </a:p>
          <a:p>
            <a:pPr algn="r"/>
            <a:r>
              <a:rPr lang="he-IL" sz="2400" dirty="0"/>
              <a:t>אכפתי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07EE82-C4E8-9078-CF7B-C525F7EEFAC8}"/>
              </a:ext>
            </a:extLst>
          </p:cNvPr>
          <p:cNvSpPr txBox="1"/>
          <p:nvPr/>
        </p:nvSpPr>
        <p:spPr>
          <a:xfrm>
            <a:off x="5907618" y="1086958"/>
            <a:ext cx="235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b="1" dirty="0">
                <a:solidFill>
                  <a:srgbClr val="FF0000"/>
                </a:solidFill>
              </a:rPr>
              <a:t>תכונות חמות</a:t>
            </a:r>
            <a:endParaRPr lang="en-IL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51703-FDD1-AEC8-B8B7-EBCCE0D6407B}"/>
              </a:ext>
            </a:extLst>
          </p:cNvPr>
          <p:cNvSpPr txBox="1"/>
          <p:nvPr/>
        </p:nvSpPr>
        <p:spPr>
          <a:xfrm>
            <a:off x="3776134" y="1872225"/>
            <a:ext cx="1909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dirty="0"/>
              <a:t>קמצן</a:t>
            </a:r>
          </a:p>
          <a:p>
            <a:pPr algn="r"/>
            <a:endParaRPr lang="he-IL" sz="2400" dirty="0"/>
          </a:p>
          <a:p>
            <a:pPr algn="r"/>
            <a:r>
              <a:rPr lang="he-IL" sz="2400" dirty="0"/>
              <a:t>זועף</a:t>
            </a:r>
          </a:p>
          <a:p>
            <a:pPr algn="r"/>
            <a:endParaRPr lang="he-IL" sz="2400" dirty="0"/>
          </a:p>
          <a:p>
            <a:pPr algn="r"/>
            <a:r>
              <a:rPr lang="he-IL" sz="2400" dirty="0"/>
              <a:t>מתבודד</a:t>
            </a:r>
          </a:p>
          <a:p>
            <a:pPr algn="r"/>
            <a:endParaRPr lang="he-IL" sz="2400" dirty="0"/>
          </a:p>
          <a:p>
            <a:pPr algn="r"/>
            <a:r>
              <a:rPr lang="he-IL" sz="2400" dirty="0"/>
              <a:t>אנוכי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5FE07-0E90-6CAE-6AFC-6D3DF3484857}"/>
              </a:ext>
            </a:extLst>
          </p:cNvPr>
          <p:cNvSpPr txBox="1"/>
          <p:nvPr/>
        </p:nvSpPr>
        <p:spPr>
          <a:xfrm>
            <a:off x="3331635" y="1086958"/>
            <a:ext cx="235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b="1" dirty="0">
                <a:solidFill>
                  <a:srgbClr val="0070C0"/>
                </a:solidFill>
              </a:rPr>
              <a:t>תכונות קרות</a:t>
            </a:r>
            <a:endParaRPr lang="en-IL" sz="2400" b="1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758F5-D2EF-C2DB-7CD9-DAF47758BA3D}"/>
              </a:ext>
            </a:extLst>
          </p:cNvPr>
          <p:cNvSpPr txBox="1"/>
          <p:nvPr/>
        </p:nvSpPr>
        <p:spPr>
          <a:xfrm>
            <a:off x="821267" y="1872225"/>
            <a:ext cx="26214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dirty="0"/>
              <a:t>חזק \ חלש</a:t>
            </a:r>
          </a:p>
          <a:p>
            <a:pPr algn="r"/>
            <a:endParaRPr lang="he-IL" sz="2400" dirty="0"/>
          </a:p>
          <a:p>
            <a:pPr algn="r"/>
            <a:r>
              <a:rPr lang="he-IL" sz="2400" dirty="0"/>
              <a:t>דברנות \ שתקנות</a:t>
            </a:r>
          </a:p>
          <a:p>
            <a:pPr algn="r"/>
            <a:endParaRPr lang="he-IL" sz="2400" dirty="0"/>
          </a:p>
          <a:p>
            <a:pPr algn="r"/>
            <a:r>
              <a:rPr lang="he-IL" sz="2400" dirty="0"/>
              <a:t>הגון \ רמאי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D29136-2242-08FD-BC9E-DC869265D01F}"/>
              </a:ext>
            </a:extLst>
          </p:cNvPr>
          <p:cNvSpPr txBox="1"/>
          <p:nvPr/>
        </p:nvSpPr>
        <p:spPr>
          <a:xfrm>
            <a:off x="1089027" y="1086958"/>
            <a:ext cx="235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b="1" dirty="0">
                <a:solidFill>
                  <a:schemeClr val="bg1">
                    <a:lumMod val="50000"/>
                  </a:schemeClr>
                </a:solidFill>
              </a:rPr>
              <a:t>תכונות ניטרליות</a:t>
            </a:r>
            <a:endParaRPr lang="en-IL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58F419-EB20-D398-2080-B06070EC1059}"/>
              </a:ext>
            </a:extLst>
          </p:cNvPr>
          <p:cNvSpPr txBox="1"/>
          <p:nvPr/>
        </p:nvSpPr>
        <p:spPr>
          <a:xfrm>
            <a:off x="8594726" y="1086958"/>
            <a:ext cx="235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b="1" dirty="0"/>
              <a:t>הצגת תכונות</a:t>
            </a:r>
            <a:endParaRPr lang="en-IL" sz="2400" b="1" dirty="0"/>
          </a:p>
        </p:txBody>
      </p:sp>
    </p:spTree>
    <p:extLst>
      <p:ext uri="{BB962C8B-B14F-4D97-AF65-F5344CB8AC3E}">
        <p14:creationId xmlns:p14="http://schemas.microsoft.com/office/powerpoint/2010/main" val="37745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6C33-B0A9-804D-402C-D5C9F598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Colors</a:t>
            </a:r>
            <a:endParaRPr lang="en-IL" sz="5400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 descr="A circular color wheel with different colors&#10;&#10;Description automatically generated">
            <a:extLst>
              <a:ext uri="{FF2B5EF4-FFF2-40B4-BE49-F238E27FC236}">
                <a16:creationId xmlns:a16="http://schemas.microsoft.com/office/drawing/2014/main" id="{1934F913-5051-D864-B037-B2C15C896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569" y="2116665"/>
            <a:ext cx="3614861" cy="361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3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F45F106-7E37-2515-F1EC-6DA32B13F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487059" y="2212445"/>
            <a:ext cx="2499130" cy="243310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029F3C2-E7F0-763D-2240-75615602C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18816" y="2245501"/>
            <a:ext cx="2372482" cy="2366998"/>
          </a:xfrm>
          <a:prstGeom prst="rect">
            <a:avLst/>
          </a:prstGeom>
        </p:spPr>
      </p:pic>
      <p:pic>
        <p:nvPicPr>
          <p:cNvPr id="24" name="Picture 23" descr="A person with dark hair&#10;&#10;Description automatically generated">
            <a:extLst>
              <a:ext uri="{FF2B5EF4-FFF2-40B4-BE49-F238E27FC236}">
                <a16:creationId xmlns:a16="http://schemas.microsoft.com/office/drawing/2014/main" id="{E6F57777-2951-A593-0D08-F1460A6B3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37" y="1846458"/>
            <a:ext cx="3165083" cy="3165083"/>
          </a:xfrm>
          <a:prstGeom prst="rect">
            <a:avLst/>
          </a:prstGeom>
        </p:spPr>
      </p:pic>
      <p:pic>
        <p:nvPicPr>
          <p:cNvPr id="32" name="Picture 31" descr="A person with long black hair&#10;&#10;Description automatically generated">
            <a:extLst>
              <a:ext uri="{FF2B5EF4-FFF2-40B4-BE49-F238E27FC236}">
                <a16:creationId xmlns:a16="http://schemas.microsoft.com/office/drawing/2014/main" id="{43BED3E4-FFF9-EC45-45CF-874599C718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239" y="2264568"/>
            <a:ext cx="2125981" cy="21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7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0720BCF-1A65-1D7E-E9A8-792ACDE00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345390" y="2421233"/>
            <a:ext cx="2442503" cy="2322574"/>
          </a:xfrm>
          <a:prstGeom prst="rect">
            <a:avLst/>
          </a:prstGeom>
        </p:spPr>
      </p:pic>
      <p:pic>
        <p:nvPicPr>
          <p:cNvPr id="6" name="Picture 5" descr="A person with curly hair&#10;&#10;Description automatically generated">
            <a:extLst>
              <a:ext uri="{FF2B5EF4-FFF2-40B4-BE49-F238E27FC236}">
                <a16:creationId xmlns:a16="http://schemas.microsoft.com/office/drawing/2014/main" id="{860B6ACC-B998-B368-A65B-85B7EB4B0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76" y="2421233"/>
            <a:ext cx="2373960" cy="2373960"/>
          </a:xfrm>
          <a:prstGeom prst="rect">
            <a:avLst/>
          </a:prstGeom>
        </p:spPr>
      </p:pic>
      <p:pic>
        <p:nvPicPr>
          <p:cNvPr id="8" name="Picture 7" descr="A person with a beard&#10;&#10;Description automatically generated">
            <a:extLst>
              <a:ext uri="{FF2B5EF4-FFF2-40B4-BE49-F238E27FC236}">
                <a16:creationId xmlns:a16="http://schemas.microsoft.com/office/drawing/2014/main" id="{4BEC9557-5119-D888-6DBE-1664FD3A4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486" y="2505410"/>
            <a:ext cx="2238397" cy="2238397"/>
          </a:xfrm>
          <a:prstGeom prst="rect">
            <a:avLst/>
          </a:prstGeom>
        </p:spPr>
      </p:pic>
      <p:pic>
        <p:nvPicPr>
          <p:cNvPr id="10" name="Picture 9" descr="A person with a beard&#10;&#10;Description automatically generated">
            <a:extLst>
              <a:ext uri="{FF2B5EF4-FFF2-40B4-BE49-F238E27FC236}">
                <a16:creationId xmlns:a16="http://schemas.microsoft.com/office/drawing/2014/main" id="{3EBC3FD5-58B4-ED32-46C9-BF5B39138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3" y="2421233"/>
            <a:ext cx="2185985" cy="218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4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red and white sign&#10;&#10;Description automatically generated">
            <a:extLst>
              <a:ext uri="{FF2B5EF4-FFF2-40B4-BE49-F238E27FC236}">
                <a16:creationId xmlns:a16="http://schemas.microsoft.com/office/drawing/2014/main" id="{D8B38A37-D5AB-5D86-44F5-47F2F2CD9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37" y="261937"/>
            <a:ext cx="63341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0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hand holding a scale&#10;&#10;Description automatically generated">
            <a:extLst>
              <a:ext uri="{FF2B5EF4-FFF2-40B4-BE49-F238E27FC236}">
                <a16:creationId xmlns:a16="http://schemas.microsoft.com/office/drawing/2014/main" id="{DC1D3FD8-B3ED-B716-B208-AFC8CA913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17" y="1956311"/>
            <a:ext cx="3973364" cy="44540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C170C3-4A90-9D03-6EF3-F34CFC604E8A}"/>
              </a:ext>
            </a:extLst>
          </p:cNvPr>
          <p:cNvSpPr txBox="1"/>
          <p:nvPr/>
        </p:nvSpPr>
        <p:spPr>
          <a:xfrm>
            <a:off x="3934046" y="666308"/>
            <a:ext cx="43239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Weight  </a:t>
            </a:r>
            <a:endParaRPr lang="en-IL" sz="6600" b="1" dirty="0"/>
          </a:p>
        </p:txBody>
      </p:sp>
    </p:spTree>
    <p:extLst>
      <p:ext uri="{BB962C8B-B14F-4D97-AF65-F5344CB8AC3E}">
        <p14:creationId xmlns:p14="http://schemas.microsoft.com/office/powerpoint/2010/main" val="3625070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old coin with a dollar sign&#10;&#10;Description automatically generated">
            <a:extLst>
              <a:ext uri="{FF2B5EF4-FFF2-40B4-BE49-F238E27FC236}">
                <a16:creationId xmlns:a16="http://schemas.microsoft.com/office/drawing/2014/main" id="{AF91BBE9-FB7B-4A96-5A83-47DBA4D04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416" y="1038111"/>
            <a:ext cx="1646871" cy="1646871"/>
          </a:xfrm>
          <a:prstGeom prst="rect">
            <a:avLst/>
          </a:prstGeom>
        </p:spPr>
      </p:pic>
      <p:pic>
        <p:nvPicPr>
          <p:cNvPr id="9" name="Picture 8" descr="A clipboard with a paper on it&#10;&#10;Description automatically generated">
            <a:extLst>
              <a:ext uri="{FF2B5EF4-FFF2-40B4-BE49-F238E27FC236}">
                <a16:creationId xmlns:a16="http://schemas.microsoft.com/office/drawing/2014/main" id="{853046CF-5A58-227B-B035-8077C6288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898" y="959550"/>
            <a:ext cx="1803991" cy="1803991"/>
          </a:xfrm>
          <a:prstGeom prst="rect">
            <a:avLst/>
          </a:prstGeom>
        </p:spPr>
      </p:pic>
      <p:pic>
        <p:nvPicPr>
          <p:cNvPr id="15" name="Picture 14" descr="A green arrow pointing to the right&#10;&#10;Description automatically generated">
            <a:extLst>
              <a:ext uri="{FF2B5EF4-FFF2-40B4-BE49-F238E27FC236}">
                <a16:creationId xmlns:a16="http://schemas.microsoft.com/office/drawing/2014/main" id="{46FEC644-2792-868B-7D0E-678772408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4285" y="959550"/>
            <a:ext cx="1991113" cy="1991113"/>
          </a:xfrm>
          <a:prstGeom prst="rect">
            <a:avLst/>
          </a:prstGeom>
        </p:spPr>
      </p:pic>
      <p:pic>
        <p:nvPicPr>
          <p:cNvPr id="16" name="Picture 15" descr="A gold coin with a dollar sign&#10;&#10;Description automatically generated">
            <a:extLst>
              <a:ext uri="{FF2B5EF4-FFF2-40B4-BE49-F238E27FC236}">
                <a16:creationId xmlns:a16="http://schemas.microsoft.com/office/drawing/2014/main" id="{1DF8893B-128A-F87F-79B1-45760D70B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416" y="3847986"/>
            <a:ext cx="1646871" cy="1646871"/>
          </a:xfrm>
          <a:prstGeom prst="rect">
            <a:avLst/>
          </a:prstGeom>
        </p:spPr>
      </p:pic>
      <p:pic>
        <p:nvPicPr>
          <p:cNvPr id="17" name="Picture 16" descr="A clipboard with a paper on it&#10;&#10;Description automatically generated">
            <a:extLst>
              <a:ext uri="{FF2B5EF4-FFF2-40B4-BE49-F238E27FC236}">
                <a16:creationId xmlns:a16="http://schemas.microsoft.com/office/drawing/2014/main" id="{C1D9464D-212F-B25B-D39A-C7627238A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16" y="3638450"/>
            <a:ext cx="1803991" cy="1803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15B5E1-E9CF-6E7F-02E0-B8BBCBCD9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094285" y="3646189"/>
            <a:ext cx="2050464" cy="205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BF9F-CE47-C315-F5C9-D4D0615F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1718"/>
            <a:ext cx="10515600" cy="2214563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"הבנת אופייה הרופף של התקשורת בין הגוף לפסיכולוגיה שלנו תוכל לעזור לכם להיזהר שלא לשפוט שיפוטים בלתי מדויקים ולהימנע מהישמעות למסרים כוזבים שעלולים לבוא מן האינטליגנציה הגופנית שלנו"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0346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tars and a black background&#10;&#10;Description automatically generated">
            <a:extLst>
              <a:ext uri="{FF2B5EF4-FFF2-40B4-BE49-F238E27FC236}">
                <a16:creationId xmlns:a16="http://schemas.microsoft.com/office/drawing/2014/main" id="{F1F6FD75-5FA8-51E1-B8CC-D647B998F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14350"/>
            <a:ext cx="11430000" cy="5829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C54871-7F5C-7780-A122-3C60180DD764}"/>
              </a:ext>
            </a:extLst>
          </p:cNvPr>
          <p:cNvSpPr txBox="1"/>
          <p:nvPr/>
        </p:nvSpPr>
        <p:spPr>
          <a:xfrm>
            <a:off x="2203450" y="349250"/>
            <a:ext cx="26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KIKI</a:t>
            </a:r>
            <a:endParaRPr lang="en-IL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C2A6B-99CB-B2EC-0249-CF335A61E29A}"/>
              </a:ext>
            </a:extLst>
          </p:cNvPr>
          <p:cNvSpPr txBox="1"/>
          <p:nvPr/>
        </p:nvSpPr>
        <p:spPr>
          <a:xfrm>
            <a:off x="7600950" y="349249"/>
            <a:ext cx="26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BOUBA</a:t>
            </a:r>
            <a:endParaRPr lang="en-IL" sz="3200" b="1" dirty="0"/>
          </a:p>
        </p:txBody>
      </p:sp>
    </p:spTree>
    <p:extLst>
      <p:ext uri="{BB962C8B-B14F-4D97-AF65-F5344CB8AC3E}">
        <p14:creationId xmlns:p14="http://schemas.microsoft.com/office/powerpoint/2010/main" val="9797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2440-2044-64D1-BF1D-6618657F1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993" y="20939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e-IL" sz="16600" dirty="0">
                <a:latin typeface="Aharoni" panose="02010803020104030203" pitchFamily="2" charset="-79"/>
                <a:cs typeface="Aharoni" panose="02010803020104030203" pitchFamily="2" charset="-79"/>
              </a:rPr>
              <a:t>איך ידעתם?</a:t>
            </a:r>
            <a:endParaRPr lang="en-IL" sz="1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379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6C33-B0A9-804D-402C-D5C9F598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2388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Aharoni" panose="02010803020104030203" pitchFamily="2" charset="-79"/>
                <a:cs typeface="Aharoni" panose="02010803020104030203" pitchFamily="2" charset="-79"/>
              </a:rPr>
              <a:t>THE KIKI BOUBA EFFECT</a:t>
            </a:r>
            <a:endParaRPr lang="en-IL" sz="6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2229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rtoon of a person in a garment&#10;&#10;Description automatically generated">
            <a:extLst>
              <a:ext uri="{FF2B5EF4-FFF2-40B4-BE49-F238E27FC236}">
                <a16:creationId xmlns:a16="http://schemas.microsoft.com/office/drawing/2014/main" id="{99464C38-F22A-CDB2-B630-6C9BD4A56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35" y="1123527"/>
            <a:ext cx="2581313" cy="46048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artoon of a lion&#10;&#10;Description automatically generated">
            <a:extLst>
              <a:ext uri="{FF2B5EF4-FFF2-40B4-BE49-F238E27FC236}">
                <a16:creationId xmlns:a16="http://schemas.microsoft.com/office/drawing/2014/main" id="{09703149-F87A-4F31-7660-B7E21D059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509" y="2152482"/>
            <a:ext cx="3537345" cy="2546887"/>
          </a:xfrm>
          <a:prstGeom prst="rect">
            <a:avLst/>
          </a:prstGeom>
        </p:spPr>
      </p:pic>
      <p:pic>
        <p:nvPicPr>
          <p:cNvPr id="14" name="Picture 13" descr="Cartoon of a child with arms crossed&#10;&#10;Description automatically generated">
            <a:extLst>
              <a:ext uri="{FF2B5EF4-FFF2-40B4-BE49-F238E27FC236}">
                <a16:creationId xmlns:a16="http://schemas.microsoft.com/office/drawing/2014/main" id="{5F88A71E-807D-6CF3-35DA-69986B03D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635" y="1123525"/>
            <a:ext cx="2601711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6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rtoon of a person in a garment&#10;&#10;Description automatically generated">
            <a:extLst>
              <a:ext uri="{FF2B5EF4-FFF2-40B4-BE49-F238E27FC236}">
                <a16:creationId xmlns:a16="http://schemas.microsoft.com/office/drawing/2014/main" id="{99464C38-F22A-CDB2-B630-6C9BD4A56A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35" y="1123527"/>
            <a:ext cx="2581313" cy="4604800"/>
          </a:xfrm>
          <a:prstGeom prst="rect">
            <a:avLst/>
          </a:prstGeom>
        </p:spPr>
      </p:pic>
      <p:pic>
        <p:nvPicPr>
          <p:cNvPr id="15" name="Picture 14" descr="Cartoon of a child with arms crossed&#10;&#10;Description automatically generated">
            <a:extLst>
              <a:ext uri="{FF2B5EF4-FFF2-40B4-BE49-F238E27FC236}">
                <a16:creationId xmlns:a16="http://schemas.microsoft.com/office/drawing/2014/main" id="{3A029326-3C05-CE8A-47EC-D0BADD1D389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040" y="1123528"/>
            <a:ext cx="2601711" cy="4604800"/>
          </a:xfrm>
          <a:prstGeom prst="rect">
            <a:avLst/>
          </a:prstGeom>
        </p:spPr>
      </p:pic>
      <p:pic>
        <p:nvPicPr>
          <p:cNvPr id="5" name="Picture 4" descr="A cartoon of a lion&#10;&#10;Description automatically generated">
            <a:extLst>
              <a:ext uri="{FF2B5EF4-FFF2-40B4-BE49-F238E27FC236}">
                <a16:creationId xmlns:a16="http://schemas.microsoft.com/office/drawing/2014/main" id="{9A80F3A1-ED58-8D28-2C2A-804F7F531F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152483"/>
            <a:ext cx="3537345" cy="254688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800872D-4B59-935C-F584-5046E436BCB3}"/>
              </a:ext>
            </a:extLst>
          </p:cNvPr>
          <p:cNvSpPr/>
          <p:nvPr/>
        </p:nvSpPr>
        <p:spPr>
          <a:xfrm rot="406769">
            <a:off x="2159000" y="1374406"/>
            <a:ext cx="323703" cy="5051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CA70A3-98E1-A98C-7B55-7AB41F9CD2D6}"/>
              </a:ext>
            </a:extLst>
          </p:cNvPr>
          <p:cNvSpPr/>
          <p:nvPr/>
        </p:nvSpPr>
        <p:spPr>
          <a:xfrm rot="1030905">
            <a:off x="1733717" y="2035251"/>
            <a:ext cx="878063" cy="5051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7214E4-C4AA-514B-9FF3-5276DEBE571E}"/>
              </a:ext>
            </a:extLst>
          </p:cNvPr>
          <p:cNvSpPr/>
          <p:nvPr/>
        </p:nvSpPr>
        <p:spPr>
          <a:xfrm rot="367773">
            <a:off x="1833323" y="2332918"/>
            <a:ext cx="402110" cy="72635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62754C-881E-E585-E262-ADD231FD1467}"/>
              </a:ext>
            </a:extLst>
          </p:cNvPr>
          <p:cNvSpPr/>
          <p:nvPr/>
        </p:nvSpPr>
        <p:spPr>
          <a:xfrm rot="3984705">
            <a:off x="1546151" y="3878636"/>
            <a:ext cx="1549400" cy="6299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FB1B37-34A0-5D0B-6342-9567F18DF03A}"/>
              </a:ext>
            </a:extLst>
          </p:cNvPr>
          <p:cNvSpPr/>
          <p:nvPr/>
        </p:nvSpPr>
        <p:spPr>
          <a:xfrm rot="6095155">
            <a:off x="1004360" y="3755797"/>
            <a:ext cx="1549400" cy="6299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5BC42F-31CC-6384-ED33-C66D49A1711D}"/>
              </a:ext>
            </a:extLst>
          </p:cNvPr>
          <p:cNvSpPr/>
          <p:nvPr/>
        </p:nvSpPr>
        <p:spPr>
          <a:xfrm rot="20934068">
            <a:off x="6057900" y="3127375"/>
            <a:ext cx="1271484" cy="812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F6DCB5-FFEF-CE0C-3819-292FA2063F4C}"/>
              </a:ext>
            </a:extLst>
          </p:cNvPr>
          <p:cNvSpPr/>
          <p:nvPr/>
        </p:nvSpPr>
        <p:spPr>
          <a:xfrm rot="20934068">
            <a:off x="5553303" y="3099026"/>
            <a:ext cx="845594" cy="65220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D86790-A8C1-4B75-3418-4C9BB4EB30B4}"/>
              </a:ext>
            </a:extLst>
          </p:cNvPr>
          <p:cNvSpPr/>
          <p:nvPr/>
        </p:nvSpPr>
        <p:spPr>
          <a:xfrm rot="20934068">
            <a:off x="9300736" y="1901508"/>
            <a:ext cx="1179379" cy="8790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5657FA-0CDD-0DFE-66FB-787D26B46453}"/>
              </a:ext>
            </a:extLst>
          </p:cNvPr>
          <p:cNvSpPr/>
          <p:nvPr/>
        </p:nvSpPr>
        <p:spPr>
          <a:xfrm rot="20934068">
            <a:off x="9406572" y="2639118"/>
            <a:ext cx="1179379" cy="8790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8CCCCB-04CE-017D-0E54-CBD7BE188250}"/>
              </a:ext>
            </a:extLst>
          </p:cNvPr>
          <p:cNvSpPr/>
          <p:nvPr/>
        </p:nvSpPr>
        <p:spPr>
          <a:xfrm rot="20934068">
            <a:off x="9659412" y="2436855"/>
            <a:ext cx="408276" cy="4115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FBED25-D565-E0D2-51E8-C3C124EEAE86}"/>
              </a:ext>
            </a:extLst>
          </p:cNvPr>
          <p:cNvSpPr/>
          <p:nvPr/>
        </p:nvSpPr>
        <p:spPr>
          <a:xfrm rot="20934068">
            <a:off x="10029737" y="2436855"/>
            <a:ext cx="408276" cy="4115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B42D08-6216-7CBB-FF73-CF051A4295BF}"/>
              </a:ext>
            </a:extLst>
          </p:cNvPr>
          <p:cNvSpPr/>
          <p:nvPr/>
        </p:nvSpPr>
        <p:spPr>
          <a:xfrm rot="20934068">
            <a:off x="10045866" y="2715470"/>
            <a:ext cx="221064" cy="20347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56F726-36B3-01B3-7B6F-3E986A15E13E}"/>
              </a:ext>
            </a:extLst>
          </p:cNvPr>
          <p:cNvSpPr/>
          <p:nvPr/>
        </p:nvSpPr>
        <p:spPr>
          <a:xfrm rot="20934068">
            <a:off x="9074617" y="2651957"/>
            <a:ext cx="415447" cy="44386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3DB41D-A0EA-4CC2-A944-6E412632F25A}"/>
              </a:ext>
            </a:extLst>
          </p:cNvPr>
          <p:cNvSpPr/>
          <p:nvPr/>
        </p:nvSpPr>
        <p:spPr>
          <a:xfrm>
            <a:off x="7173913" y="4402138"/>
            <a:ext cx="155471" cy="2428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EA2170-9FDB-CB52-0454-EBA738AB1F4E}"/>
              </a:ext>
            </a:extLst>
          </p:cNvPr>
          <p:cNvSpPr/>
          <p:nvPr/>
        </p:nvSpPr>
        <p:spPr>
          <a:xfrm>
            <a:off x="7251648" y="4386263"/>
            <a:ext cx="155471" cy="2428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282B604-C07D-694A-CD3E-090E4D2E52DB}"/>
              </a:ext>
            </a:extLst>
          </p:cNvPr>
          <p:cNvSpPr/>
          <p:nvPr/>
        </p:nvSpPr>
        <p:spPr>
          <a:xfrm>
            <a:off x="6791585" y="4438651"/>
            <a:ext cx="155471" cy="2428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3384DC-936F-BCD0-FC1C-FF1D56E9DF60}"/>
              </a:ext>
            </a:extLst>
          </p:cNvPr>
          <p:cNvSpPr/>
          <p:nvPr/>
        </p:nvSpPr>
        <p:spPr>
          <a:xfrm>
            <a:off x="6780213" y="4498975"/>
            <a:ext cx="115943" cy="20931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2D2C132-1227-FB46-1A9B-D0676B41006A}"/>
              </a:ext>
            </a:extLst>
          </p:cNvPr>
          <p:cNvSpPr/>
          <p:nvPr/>
        </p:nvSpPr>
        <p:spPr>
          <a:xfrm>
            <a:off x="6699001" y="4502150"/>
            <a:ext cx="115943" cy="20931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EF4ED4-CCFA-AFC4-DE9C-6154F91567DC}"/>
              </a:ext>
            </a:extLst>
          </p:cNvPr>
          <p:cNvSpPr/>
          <p:nvPr/>
        </p:nvSpPr>
        <p:spPr>
          <a:xfrm>
            <a:off x="6540500" y="4498975"/>
            <a:ext cx="169873" cy="20039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E4CA96-4CFA-8AC9-1E4D-F489759A56F6}"/>
              </a:ext>
            </a:extLst>
          </p:cNvPr>
          <p:cNvSpPr/>
          <p:nvPr/>
        </p:nvSpPr>
        <p:spPr>
          <a:xfrm>
            <a:off x="6110288" y="4314271"/>
            <a:ext cx="136525" cy="1704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AA60B3F-647C-172E-0F4C-77D322281B6D}"/>
              </a:ext>
            </a:extLst>
          </p:cNvPr>
          <p:cNvSpPr/>
          <p:nvPr/>
        </p:nvSpPr>
        <p:spPr>
          <a:xfrm>
            <a:off x="6155454" y="4314270"/>
            <a:ext cx="136525" cy="1704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937F8E9-F43B-12B8-2BBA-95782D2314C2}"/>
              </a:ext>
            </a:extLst>
          </p:cNvPr>
          <p:cNvSpPr/>
          <p:nvPr/>
        </p:nvSpPr>
        <p:spPr>
          <a:xfrm>
            <a:off x="6195873" y="4291954"/>
            <a:ext cx="136525" cy="1704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1F02DB-381B-040C-7577-2B92EA2B0796}"/>
              </a:ext>
            </a:extLst>
          </p:cNvPr>
          <p:cNvSpPr/>
          <p:nvPr/>
        </p:nvSpPr>
        <p:spPr>
          <a:xfrm>
            <a:off x="5575300" y="4342424"/>
            <a:ext cx="101574" cy="20931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8C7FA2-004D-2190-E8E6-447A88CC1C63}"/>
              </a:ext>
            </a:extLst>
          </p:cNvPr>
          <p:cNvSpPr/>
          <p:nvPr/>
        </p:nvSpPr>
        <p:spPr>
          <a:xfrm>
            <a:off x="5549927" y="4377163"/>
            <a:ext cx="101574" cy="2003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3F13D3-9C58-B26D-AB67-D15A75A7CD8A}"/>
              </a:ext>
            </a:extLst>
          </p:cNvPr>
          <p:cNvSpPr/>
          <p:nvPr/>
        </p:nvSpPr>
        <p:spPr>
          <a:xfrm>
            <a:off x="5434013" y="4394319"/>
            <a:ext cx="146023" cy="1832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88EB255-86C3-B637-28BA-ACC6F1F1BEB7}"/>
              </a:ext>
            </a:extLst>
          </p:cNvPr>
          <p:cNvSpPr/>
          <p:nvPr/>
        </p:nvSpPr>
        <p:spPr>
          <a:xfrm>
            <a:off x="5314710" y="4394319"/>
            <a:ext cx="146023" cy="1832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DD71AB-07AD-198C-0F67-56B49F391BC0}"/>
              </a:ext>
            </a:extLst>
          </p:cNvPr>
          <p:cNvSpPr/>
          <p:nvPr/>
        </p:nvSpPr>
        <p:spPr>
          <a:xfrm rot="788332">
            <a:off x="7075227" y="2292533"/>
            <a:ext cx="617337" cy="5960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D5E7318-FFE8-5C3E-624D-855C5D692AF6}"/>
              </a:ext>
            </a:extLst>
          </p:cNvPr>
          <p:cNvSpPr/>
          <p:nvPr/>
        </p:nvSpPr>
        <p:spPr>
          <a:xfrm rot="18971038">
            <a:off x="6852854" y="2380892"/>
            <a:ext cx="157491" cy="15226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3A27C7E-D988-21D1-C855-2DCB0386646A}"/>
              </a:ext>
            </a:extLst>
          </p:cNvPr>
          <p:cNvSpPr/>
          <p:nvPr/>
        </p:nvSpPr>
        <p:spPr>
          <a:xfrm rot="203091">
            <a:off x="7299147" y="2550898"/>
            <a:ext cx="349464" cy="4125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E74426-E0E4-6ACC-AF16-69A614D8270B}"/>
              </a:ext>
            </a:extLst>
          </p:cNvPr>
          <p:cNvSpPr/>
          <p:nvPr/>
        </p:nvSpPr>
        <p:spPr>
          <a:xfrm rot="1228239">
            <a:off x="7203244" y="2452564"/>
            <a:ext cx="121108" cy="10775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41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person in a red robe&#10;&#10;Description automatically generated">
            <a:extLst>
              <a:ext uri="{FF2B5EF4-FFF2-40B4-BE49-F238E27FC236}">
                <a16:creationId xmlns:a16="http://schemas.microsoft.com/office/drawing/2014/main" id="{88D677BD-4ADA-EAF5-61A3-22DCAEF0E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47" y="1123527"/>
            <a:ext cx="2866488" cy="46048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artoon character with arms and legs and a bow tie&#10;&#10;Description automatically generated">
            <a:extLst>
              <a:ext uri="{FF2B5EF4-FFF2-40B4-BE49-F238E27FC236}">
                <a16:creationId xmlns:a16="http://schemas.microsoft.com/office/drawing/2014/main" id="{B77066DC-9290-BB33-2EDF-02083743F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895" y="1785476"/>
            <a:ext cx="3537345" cy="303327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artoon of a lion&#10;&#10;Description automatically generated">
            <a:extLst>
              <a:ext uri="{FF2B5EF4-FFF2-40B4-BE49-F238E27FC236}">
                <a16:creationId xmlns:a16="http://schemas.microsoft.com/office/drawing/2014/main" id="{BEF1ADF4-E03F-8056-6E56-C5AEB1B34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633" y="2165324"/>
            <a:ext cx="3965768" cy="252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9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person in a red robe&#10;&#10;Description automatically generated">
            <a:extLst>
              <a:ext uri="{FF2B5EF4-FFF2-40B4-BE49-F238E27FC236}">
                <a16:creationId xmlns:a16="http://schemas.microsoft.com/office/drawing/2014/main" id="{88D677BD-4ADA-EAF5-61A3-22DCAEF0EA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47" y="1123527"/>
            <a:ext cx="2866488" cy="4604800"/>
          </a:xfrm>
          <a:prstGeom prst="rect">
            <a:avLst/>
          </a:prstGeom>
        </p:spPr>
      </p:pic>
      <p:pic>
        <p:nvPicPr>
          <p:cNvPr id="9" name="Picture 8" descr="A cartoon character with arms and legs and a bow tie&#10;&#10;Description automatically generated">
            <a:extLst>
              <a:ext uri="{FF2B5EF4-FFF2-40B4-BE49-F238E27FC236}">
                <a16:creationId xmlns:a16="http://schemas.microsoft.com/office/drawing/2014/main" id="{B77066DC-9290-BB33-2EDF-02083743F84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895" y="1785476"/>
            <a:ext cx="3537345" cy="3033273"/>
          </a:xfrm>
          <a:prstGeom prst="rect">
            <a:avLst/>
          </a:prstGeom>
        </p:spPr>
      </p:pic>
      <p:pic>
        <p:nvPicPr>
          <p:cNvPr id="11" name="Picture 10" descr="A cartoon of a lion&#10;&#10;Description automatically generated">
            <a:extLst>
              <a:ext uri="{FF2B5EF4-FFF2-40B4-BE49-F238E27FC236}">
                <a16:creationId xmlns:a16="http://schemas.microsoft.com/office/drawing/2014/main" id="{BEF1ADF4-E03F-8056-6E56-C5AEB1B3450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633" y="2165324"/>
            <a:ext cx="3965768" cy="2521206"/>
          </a:xfrm>
          <a:prstGeom prst="rect">
            <a:avLst/>
          </a:prstGeom>
        </p:spPr>
      </p:pic>
      <p:sp>
        <p:nvSpPr>
          <p:cNvPr id="4" name="Trapezoid 3">
            <a:extLst>
              <a:ext uri="{FF2B5EF4-FFF2-40B4-BE49-F238E27FC236}">
                <a16:creationId xmlns:a16="http://schemas.microsoft.com/office/drawing/2014/main" id="{2F25E7DF-AC4F-D0CA-5D02-0DCD9ACFB336}"/>
              </a:ext>
            </a:extLst>
          </p:cNvPr>
          <p:cNvSpPr/>
          <p:nvPr/>
        </p:nvSpPr>
        <p:spPr>
          <a:xfrm rot="19638259">
            <a:off x="2395591" y="1644696"/>
            <a:ext cx="182243" cy="524658"/>
          </a:xfrm>
          <a:prstGeom prst="trapezoi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4EF91B2-AC58-4034-4A98-9280FEE49EFF}"/>
              </a:ext>
            </a:extLst>
          </p:cNvPr>
          <p:cNvSpPr/>
          <p:nvPr/>
        </p:nvSpPr>
        <p:spPr>
          <a:xfrm rot="10479758">
            <a:off x="1404413" y="2720372"/>
            <a:ext cx="146109" cy="3005042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3876914-A8FA-E4B8-E72D-827F179A697D}"/>
              </a:ext>
            </a:extLst>
          </p:cNvPr>
          <p:cNvSpPr/>
          <p:nvPr/>
        </p:nvSpPr>
        <p:spPr>
          <a:xfrm rot="10278192">
            <a:off x="2096112" y="2463661"/>
            <a:ext cx="1163233" cy="664363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6B7972-47EA-18D3-5593-638A5440C71F}"/>
              </a:ext>
            </a:extLst>
          </p:cNvPr>
          <p:cNvSpPr/>
          <p:nvPr/>
        </p:nvSpPr>
        <p:spPr>
          <a:xfrm>
            <a:off x="4454525" y="3103563"/>
            <a:ext cx="407988" cy="5857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613393-83C5-F274-CAB2-8EA81355A643}"/>
              </a:ext>
            </a:extLst>
          </p:cNvPr>
          <p:cNvSpPr/>
          <p:nvPr/>
        </p:nvSpPr>
        <p:spPr>
          <a:xfrm>
            <a:off x="4595813" y="3452813"/>
            <a:ext cx="301625" cy="4333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C34CFA42-0821-2952-8B7D-3AA6CB7C95D3}"/>
              </a:ext>
            </a:extLst>
          </p:cNvPr>
          <p:cNvSpPr/>
          <p:nvPr/>
        </p:nvSpPr>
        <p:spPr>
          <a:xfrm rot="15180768" flipH="1" flipV="1">
            <a:off x="4167367" y="3175520"/>
            <a:ext cx="361335" cy="195187"/>
          </a:xfrm>
          <a:prstGeom prst="rt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9D9EE4E-9DDE-B5B9-8FD1-75543DC699D8}"/>
              </a:ext>
            </a:extLst>
          </p:cNvPr>
          <p:cNvSpPr/>
          <p:nvPr/>
        </p:nvSpPr>
        <p:spPr>
          <a:xfrm rot="13963447" flipV="1">
            <a:off x="4870363" y="3069322"/>
            <a:ext cx="201672" cy="117091"/>
          </a:xfrm>
          <a:prstGeom prst="trapezoi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B7DBEC2-8161-5AE7-9AE1-81AA919ECB83}"/>
              </a:ext>
            </a:extLst>
          </p:cNvPr>
          <p:cNvSpPr/>
          <p:nvPr/>
        </p:nvSpPr>
        <p:spPr>
          <a:xfrm rot="8090809">
            <a:off x="4646808" y="4239802"/>
            <a:ext cx="45719" cy="80434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15304F7-AEA6-4EDE-BE23-6C202FE865F8}"/>
              </a:ext>
            </a:extLst>
          </p:cNvPr>
          <p:cNvSpPr/>
          <p:nvPr/>
        </p:nvSpPr>
        <p:spPr>
          <a:xfrm rot="7053260">
            <a:off x="4617588" y="4317590"/>
            <a:ext cx="45719" cy="80434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FF2A0A3-1389-13BC-675C-08E038799817}"/>
              </a:ext>
            </a:extLst>
          </p:cNvPr>
          <p:cNvSpPr/>
          <p:nvPr/>
        </p:nvSpPr>
        <p:spPr>
          <a:xfrm rot="6142546">
            <a:off x="4587915" y="4367857"/>
            <a:ext cx="45719" cy="80434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EBAEB51-4366-03E0-F271-3D8D28D89EB0}"/>
              </a:ext>
            </a:extLst>
          </p:cNvPr>
          <p:cNvSpPr/>
          <p:nvPr/>
        </p:nvSpPr>
        <p:spPr>
          <a:xfrm rot="11545092">
            <a:off x="5193850" y="4460465"/>
            <a:ext cx="45719" cy="80434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B16A720-4AAE-CB14-08A2-91232C4DFF7F}"/>
              </a:ext>
            </a:extLst>
          </p:cNvPr>
          <p:cNvSpPr/>
          <p:nvPr/>
        </p:nvSpPr>
        <p:spPr>
          <a:xfrm rot="11189997">
            <a:off x="5055998" y="4452383"/>
            <a:ext cx="45719" cy="80434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33D5D37-B994-CD50-1F81-AAB2829A47CD}"/>
              </a:ext>
            </a:extLst>
          </p:cNvPr>
          <p:cNvSpPr/>
          <p:nvPr/>
        </p:nvSpPr>
        <p:spPr>
          <a:xfrm rot="11189997">
            <a:off x="5004483" y="4439256"/>
            <a:ext cx="45719" cy="8253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460E4A9-95C8-FD15-39A8-D6F1E2B7BE13}"/>
              </a:ext>
            </a:extLst>
          </p:cNvPr>
          <p:cNvSpPr/>
          <p:nvPr/>
        </p:nvSpPr>
        <p:spPr>
          <a:xfrm rot="10800000">
            <a:off x="4961660" y="4413318"/>
            <a:ext cx="45719" cy="80434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4005697-E0CD-B1F3-4A1A-524613B4B950}"/>
              </a:ext>
            </a:extLst>
          </p:cNvPr>
          <p:cNvSpPr/>
          <p:nvPr/>
        </p:nvSpPr>
        <p:spPr>
          <a:xfrm flipH="1">
            <a:off x="4868981" y="2783779"/>
            <a:ext cx="740695" cy="905571"/>
          </a:xfrm>
          <a:prstGeom prst="parallelogram">
            <a:avLst>
              <a:gd name="adj" fmla="val 2993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4D6CED0C-000B-E8FE-8BE8-AC5EB0C69DAC}"/>
              </a:ext>
            </a:extLst>
          </p:cNvPr>
          <p:cNvSpPr/>
          <p:nvPr/>
        </p:nvSpPr>
        <p:spPr>
          <a:xfrm flipH="1">
            <a:off x="5432617" y="2917825"/>
            <a:ext cx="994375" cy="585787"/>
          </a:xfrm>
          <a:prstGeom prst="parallelogram">
            <a:avLst>
              <a:gd name="adj" fmla="val 2993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EE92B56-6964-766D-D986-D06F98629827}"/>
              </a:ext>
            </a:extLst>
          </p:cNvPr>
          <p:cNvSpPr/>
          <p:nvPr/>
        </p:nvSpPr>
        <p:spPr>
          <a:xfrm>
            <a:off x="9691318" y="2594343"/>
            <a:ext cx="1690735" cy="1694023"/>
          </a:xfrm>
          <a:prstGeom prst="triangle">
            <a:avLst>
              <a:gd name="adj" fmla="val 4631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316188-9DB3-2476-D29B-B0529ED7AD89}"/>
              </a:ext>
            </a:extLst>
          </p:cNvPr>
          <p:cNvSpPr/>
          <p:nvPr/>
        </p:nvSpPr>
        <p:spPr>
          <a:xfrm>
            <a:off x="10411883" y="1803400"/>
            <a:ext cx="160867" cy="7577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657726-531E-7B51-05A5-EDDD1639CDD6}"/>
              </a:ext>
            </a:extLst>
          </p:cNvPr>
          <p:cNvSpPr/>
          <p:nvPr/>
        </p:nvSpPr>
        <p:spPr>
          <a:xfrm>
            <a:off x="10296524" y="2561167"/>
            <a:ext cx="391584" cy="522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969DAC1-CCB2-CBCE-4A40-089DB1C02B7A}"/>
              </a:ext>
            </a:extLst>
          </p:cNvPr>
          <p:cNvSpPr/>
          <p:nvPr/>
        </p:nvSpPr>
        <p:spPr>
          <a:xfrm rot="5400000">
            <a:off x="10239085" y="3721319"/>
            <a:ext cx="202332" cy="205445"/>
          </a:xfrm>
          <a:prstGeom prst="triangle">
            <a:avLst>
              <a:gd name="adj" fmla="val 4631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AAB08EC-6DB2-37FF-AFB8-C7DBF56C208A}"/>
              </a:ext>
            </a:extLst>
          </p:cNvPr>
          <p:cNvSpPr/>
          <p:nvPr/>
        </p:nvSpPr>
        <p:spPr>
          <a:xfrm rot="15923503">
            <a:off x="10435518" y="3713394"/>
            <a:ext cx="202332" cy="205445"/>
          </a:xfrm>
          <a:prstGeom prst="triangle">
            <a:avLst>
              <a:gd name="adj" fmla="val 4631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8527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B908-4678-F8DB-A633-19C9A7F2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Temperature</a:t>
            </a:r>
            <a:r>
              <a:rPr lang="en-US" sz="6000" dirty="0">
                <a:latin typeface="Arial Rounded MT Bold" panose="020F0704030504030204" pitchFamily="34" charset="0"/>
              </a:rPr>
              <a:t> </a:t>
            </a:r>
            <a:endParaRPr lang="en-IL" sz="6000" dirty="0">
              <a:latin typeface="Arial Rounded MT Bold" panose="020F0704030504030204" pitchFamily="34" charset="0"/>
            </a:endParaRPr>
          </a:p>
        </p:txBody>
      </p:sp>
      <p:pic>
        <p:nvPicPr>
          <p:cNvPr id="11" name="Picture 10" descr="A set of thermometers&#10;&#10;Description automatically generated">
            <a:extLst>
              <a:ext uri="{FF2B5EF4-FFF2-40B4-BE49-F238E27FC236}">
                <a16:creationId xmlns:a16="http://schemas.microsoft.com/office/drawing/2014/main" id="{DA3ABED7-EEAA-7478-91F6-A6FFD5C86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303992"/>
            <a:ext cx="38100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1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74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Aharoni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איך ידעתם?</vt:lpstr>
      <vt:lpstr>THE KIKI BOUBA EFFECT</vt:lpstr>
      <vt:lpstr>PowerPoint Presentation</vt:lpstr>
      <vt:lpstr>PowerPoint Presentation</vt:lpstr>
      <vt:lpstr>PowerPoint Presentation</vt:lpstr>
      <vt:lpstr>PowerPoint Presentation</vt:lpstr>
      <vt:lpstr>Temperature </vt:lpstr>
      <vt:lpstr>PowerPoint Presentation</vt:lpstr>
      <vt:lpstr>Colors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"הבנת אופייה הרופף של התקשורת בין הגוף לפסיכולוגיה שלנו תוכל לעזור לכם להיזהר שלא לשפוט שיפוטים בלתי מדויקים ולהימנע מהישמעות למסרים כוזבים שעלולים לבוא מן האינטליגנציה הגופנית שלנו"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יאיר  חדד</dc:creator>
  <cp:lastModifiedBy>יאיר  חדד</cp:lastModifiedBy>
  <cp:revision>2</cp:revision>
  <dcterms:created xsi:type="dcterms:W3CDTF">2023-12-29T11:10:03Z</dcterms:created>
  <dcterms:modified xsi:type="dcterms:W3CDTF">2023-12-30T23:01:55Z</dcterms:modified>
</cp:coreProperties>
</file>