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2400"/>
            </a:pPr>
            <a:r>
              <a:t>TATT</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Product Demand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The ongoing Israeli regional conflict may materially and adversely impact Lineage’s manufacturing processes, including cell banking and product manufacturing for its cell therapy product candidates, all of which are conducted by its subsidiary in Jerusalem, Israel.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Market Expansion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Business Operations &amp; Market Conditions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Research and Development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 initiated an OPC1 device delivery study in patients with subacute and chronic spinal cord injury, which is a promising area for future development.</a:t>
            </a:r>
          </a:p>
          <a:p>
            <a:pPr>
              <a:defRPr sz="1400">
                <a:solidFill>
                  <a:srgbClr val="008000"/>
                </a:solidFill>
              </a:defRPr>
            </a:pPr>
            <a:r>
              <a:t>- Lineage Cell Therapeutics is also expanding its manufacturing capabilities, which is an important step for the company to support its cell differentiation and manufacturing platforms.</a:t>
            </a:r>
          </a:p>
          <a:p>
            <a:pPr>
              <a:defRPr sz="1400">
                <a:solidFill>
                  <a:srgbClr val="008000"/>
                </a:solidFill>
              </a:defRPr>
            </a:pPr>
            <a:r>
              <a:t>- Lineage Cell Therapeutics has a partnership with Roche and Genentech, a member of the Roche Group, which is beneficial for advancing the OpRegen program.</a:t>
            </a:r>
          </a:p>
          <a:p>
            <a:pPr>
              <a:defRPr sz="1400">
                <a:solidFill>
                  <a:srgbClr val="008000"/>
                </a:solidFill>
              </a:defRPr>
            </a:pPr>
            <a:r>
              <a:t>- The company has a separate services agreement with Genentech to further support the development of OpRegen, which is beneficial for its growth and success.</a:t>
            </a:r>
          </a:p>
        </p:txBody>
      </p:sp>
      <p:pic>
        <p:nvPicPr>
          <p:cNvPr id="4" name="Picture 3" descr="RD.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Research and Development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Lineage’s neuroscience focused pipeline currently includes: (i) OpRegen, a retinal pigment epithelial cell therapy in Phase 2a development under a worldwide collaboration with Roche and Genentech  for the treatment of geographic atrophy secondary to age-related macular degeneration; (ii) OPC1, an oligodendrocyte progenitor cell therapy in Phase 1/2a development for the treatment of spinal cord injuries; (iii) ReSonance (ANP1), an auditory neuronal progenitor cell therapy for the potential treatment of auditory neuropathy; (iv) PNC1, a photoreceptor neural cell therapy for the potential treatment of vision loss due to photoreceptor dysfunction or damage; and (v) RND1, a novel hypoimmune induced pluripotent stem cell line being developed under a gene editing partnership.</a:t>
            </a:r>
          </a:p>
          <a:p>
            <a:pPr>
              <a:defRPr sz="1400">
                <a:solidFill>
                  <a:srgbClr val="000000"/>
                </a:solidFill>
              </a:defRPr>
            </a:pPr>
            <a:r>
              <a:t>- Lineage's shareholders' equity is $78,381 and noncontrolling deficit is $1,396.</a:t>
            </a:r>
          </a:p>
          <a:p>
            <a:pPr>
              <a:defRPr sz="1400">
                <a:solidFill>
                  <a:srgbClr val="000000"/>
                </a:solidFill>
              </a:defRPr>
            </a:pPr>
            <a:r>
              <a:t>- Shareholders' equity is $77,012 and noncontrolling deficit is $1,369.</a:t>
            </a:r>
          </a:p>
        </p:txBody>
      </p:sp>
      <p:pic>
        <p:nvPicPr>
          <p:cNvPr id="4" name="Picture 3" descr="RD.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Contract Liabilities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company's cash balance is increasing due to the repayment of finance lease liabilities and the payment of financed insurance premiums.</a:t>
            </a:r>
          </a:p>
          <a:p>
            <a:pPr>
              <a:defRPr sz="1400">
                <a:solidFill>
                  <a:srgbClr val="008000"/>
                </a:solidFill>
              </a:defRPr>
            </a:pPr>
            <a:r>
              <a:t>- The company issued common stock warrant liabilities of $688, indicating a potential increase in equity costs.</a:t>
            </a:r>
          </a:p>
        </p:txBody>
      </p:sp>
      <p:pic>
        <p:nvPicPr>
          <p:cNvPr id="4" name="Picture 3" descr="liability-insuranc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Contract Liabilities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Total current assets are $50,997 and total current liabilities are $13,977.</a:t>
            </a:r>
          </a:p>
          <a:p>
            <a:pPr>
              <a:defRPr sz="1400">
                <a:solidFill>
                  <a:srgbClr val="000000"/>
                </a:solidFill>
              </a:defRPr>
            </a:pPr>
            <a:r>
              <a:t>- Total assets are $113,218 and total liabilities are $36,206.</a:t>
            </a:r>
          </a:p>
          <a:p>
            <a:pPr>
              <a:defRPr sz="1400">
                <a:solidFill>
                  <a:srgbClr val="000000"/>
                </a:solidFill>
              </a:defRPr>
            </a:pPr>
            <a:r>
              <a:t>- The increase in cash is mainly attributed to the repayment of finance lease liabilities and the payment of financed insurance premiums.</a:t>
            </a:r>
          </a:p>
        </p:txBody>
      </p:sp>
      <p:pic>
        <p:nvPicPr>
          <p:cNvPr id="4" name="Picture 3" descr="liability-insuranc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Strategic Shifts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Strategic Developments &amp; Risk Factors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Cash Flow Decrease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company's cash balance increases by $10,362, indicating a positive cash position.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Cash Flow Decrease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Cash and cash equivalents are $45,789 and $35,442.</a:t>
            </a:r>
          </a:p>
          <a:p>
            <a:pPr>
              <a:defRPr sz="1400">
                <a:solidFill>
                  <a:srgbClr val="000000"/>
                </a:solidFill>
              </a:defRPr>
            </a:pPr>
            <a:r>
              <a:t>- Lineage may need to allocate its cash to unexpected events and expenses causing it to expend its cash, cash equivalents and marketable securities more quickly than expected.</a:t>
            </a:r>
          </a:p>
          <a:p>
            <a:pPr>
              <a:defRPr sz="1400">
                <a:solidFill>
                  <a:srgbClr val="000000"/>
                </a:solidFill>
              </a:defRPr>
            </a:pPr>
            <a:r>
              <a:t>- Cash flows from financing activities provide a clear picture of the company's financing needs and cash inflows.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Expenses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Total operating expenses increased from $30,977 to $33,678, resulting in a loss of $2,701 ($21,478 - $24,733).</a:t>
            </a:r>
          </a:p>
        </p:txBody>
      </p:sp>
      <p:pic>
        <p:nvPicPr>
          <p:cNvPr id="4" name="Picture 3" descr="opearting_expense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lgn="ctr">
              <a:defRPr sz="1800"/>
            </a:pPr>
            <a:r>
              <a:t>Company Introduction</a:t>
            </a:r>
          </a:p>
        </p:txBody>
      </p:sp>
      <p:sp>
        <p:nvSpPr>
          <p:cNvPr id="3" name="TextBox 2"/>
          <p:cNvSpPr txBox="1"/>
          <p:nvPr/>
        </p:nvSpPr>
        <p:spPr>
          <a:xfrm>
            <a:off x="635000" y="1270000"/>
            <a:ext cx="7620000" cy="5080000"/>
          </a:xfrm>
          <a:prstGeom prst="rect">
            <a:avLst/>
          </a:prstGeom>
          <a:noFill/>
        </p:spPr>
        <p:txBody>
          <a:bodyPr wrap="square">
            <a:spAutoFit/>
          </a:bodyPr>
          <a:lstStyle/>
          <a:p/>
          <a:p>
            <a:pPr>
              <a:defRPr sz="1400"/>
            </a:pPr>
            <a:r>
              <a:t>to someone unfamiliar with it. The tone should be positive, highlighting the company's strengths and potential for growth.</a:t>
            </a:r>
            <a:br/>
            <a:br/>
            <a:r>
              <a:t>Here is a sample introduction based on the provided insights:</a:t>
            </a:r>
            <a:br/>
            <a:br/>
            <a:r>
              <a:t>**Introduction**</a:t>
            </a:r>
            <a:br/>
            <a:br/>
            <a:r>
              <a:t>Lineage Cell Therapeutics, Inc. is a biopharmaceutical company that is poised for significant growth and expansion in the field of regenerative medicine. With a strong pipeline of innovative products and a growing presence in key markets, the company is well-positioned to capitalize on the increasing demand for cell therapies and other regenerative treatments. Our main products, including OpRegen, OPC1, ReSonance, and PNC1, are designed to address some of the most pressing medical challenges of our time, including geographic atrophy, spinal cord injuries, auditory neuropathy, and vision loss.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Operating Expenses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**Growth in R&amp;D Expenses**: The net decrease in R&amp;D expenses for the three months ended December 31, 2024, was primarily driven by $1.2 million for our OPC1 program expenses and $0.2 million for other research and development expense programs, partially offset by $0.4 million for our OpRegen program expenses and $0.5 million for our preclinical programs.</a:t>
            </a:r>
          </a:p>
          <a:p>
            <a:pPr>
              <a:defRPr sz="1400">
                <a:solidFill>
                  <a:srgbClr val="000000"/>
                </a:solidFill>
              </a:defRPr>
            </a:pPr>
            <a:r>
              <a:t>- **Net Increase in R&amp;D Expenses**: The net decrease in R&amp;D expenses for the three months ended December 31, 2024, was primarily driven by $1.2 million for our OPC1 program expenses and $0.2 million for other research and development expense programs, partially offset by $0.4 million for our OpRegen program expenses and $0.5 million for our preclinical programs.</a:t>
            </a:r>
          </a:p>
        </p:txBody>
      </p:sp>
      <p:pic>
        <p:nvPicPr>
          <p:cNvPr id="4" name="Picture 3" descr="opearting_expense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Financial Ratios</a:t>
            </a:r>
          </a:p>
        </p:txBody>
      </p:sp>
      <p:sp>
        <p:nvSpPr>
          <p:cNvPr id="3" name="Content Placeholder 2"/>
          <p:cNvSpPr>
            <a:spLocks noGrp="1"/>
          </p:cNvSpPr>
          <p:nvPr>
            <p:ph idx="1"/>
          </p:nvPr>
        </p:nvSpPr>
        <p:spPr/>
        <p:txBody>
          <a:bodyPr/>
          <a:lstStyle/>
          <a:p>
            <a:pPr>
              <a:defRPr sz="1200"/>
            </a:pPr>
            <a:r>
              <a:t>current_ratio: 2.97</a:t>
            </a:r>
          </a:p>
          <a:p>
            <a:pPr>
              <a:defRPr sz="1200"/>
            </a:pPr>
            <a:r>
              <a:t>quick_ratio: 1.17</a:t>
            </a:r>
          </a:p>
          <a:p>
            <a:pPr>
              <a:defRPr sz="1200"/>
            </a:pPr>
            <a:r>
              <a:t>immediate_liquidity_ratio: 0.00</a:t>
            </a:r>
          </a:p>
          <a:p>
            <a:pPr>
              <a:defRPr sz="1200"/>
            </a:pPr>
            <a:r>
              <a:t>cashflow_to_sales_ratio: -0.04</a:t>
            </a:r>
          </a:p>
          <a:p>
            <a:pPr>
              <a:defRPr sz="1200"/>
            </a:pPr>
            <a:r>
              <a:t>net_profit_margin: 0.07</a:t>
            </a:r>
          </a:p>
          <a:p>
            <a:pPr>
              <a:defRPr sz="1200"/>
            </a:pPr>
            <a:r>
              <a:t>operating_profit_margin: 0.08</a:t>
            </a:r>
          </a:p>
          <a:p>
            <a:pPr>
              <a:defRPr sz="1200"/>
            </a:pPr>
            <a:r>
              <a:t>ebitda_ratio: 0.11</a:t>
            </a:r>
          </a:p>
          <a:p>
            <a:pPr>
              <a:defRPr sz="1200"/>
            </a:pPr>
            <a:r>
              <a:t>roe: 0.10</a:t>
            </a:r>
          </a:p>
          <a:p>
            <a:pPr>
              <a:defRPr sz="1200"/>
            </a:pPr>
            <a:r>
              <a:t>roa: 0.08</a:t>
            </a:r>
          </a:p>
          <a:p>
            <a:pPr>
              <a:defRPr sz="1200"/>
            </a:pPr>
            <a:r>
              <a:t>leverage_ratio: 0.01</a:t>
            </a:r>
          </a:p>
          <a:p>
            <a:pPr>
              <a:defRPr sz="1200"/>
            </a:pPr>
            <a:r>
              <a:t>equity_to_assets_ratio: 0.69</a:t>
            </a:r>
          </a:p>
          <a:p>
            <a:pPr>
              <a:defRPr sz="1200"/>
            </a:pPr>
            <a:r>
              <a:t>receivables_ratio: nan</a:t>
            </a:r>
          </a:p>
          <a:p>
            <a:pPr>
              <a:defRPr sz="1200"/>
            </a:pPr>
            <a:r>
              <a:t>customers_ratio: 50.97</a:t>
            </a:r>
          </a:p>
          <a:p>
            <a:pPr>
              <a:defRPr sz="1200"/>
            </a:pPr>
            <a:r>
              <a:t>inventory_ratio: 0.58</a:t>
            </a:r>
          </a:p>
          <a:p>
            <a:pPr>
              <a:defRPr sz="1200"/>
            </a:pPr>
            <a:r>
              <a:t>inventory_turnover_ratio: 1.74</a:t>
            </a:r>
          </a:p>
          <a:p>
            <a:pPr>
              <a:defRPr sz="1200"/>
            </a:pPr>
            <a:r>
              <a:t>inventory_days: 183.60</a:t>
            </a:r>
          </a:p>
          <a:p>
            <a:pPr>
              <a:defRPr sz="1200"/>
            </a:pPr>
            <a:r>
              <a:t>payables_days: 29.00</a:t>
            </a:r>
          </a:p>
          <a:p>
            <a:pPr>
              <a:defRPr sz="120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Revenue Growth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**Net Increase in Collaboration Revenue**: The net increase in collaboration revenue for the three months ended December 31, 2024, was primarily driven by more collaboration revenue recognized from deferred revenues under the collaboration and license agreement with Roche.</a:t>
            </a:r>
          </a:p>
          <a:p>
            <a:pPr>
              <a:defRPr sz="1400">
                <a:solidFill>
                  <a:srgbClr val="008000"/>
                </a:solidFill>
              </a:defRPr>
            </a:pPr>
            <a:r>
              <a:t>- **Collaboration Revenue Recognition**: The net increase in collaboration revenue for the three months ended December 31, 2024, was primarily driven by more collaboration revenue recognized from deferred revenues under the collaboration and license agreement with Roche.</a:t>
            </a:r>
          </a:p>
          <a:p>
            <a:pPr>
              <a:defRPr sz="1400">
                <a:solidFill>
                  <a:srgbClr val="008000"/>
                </a:solidFill>
              </a:defRPr>
            </a:pPr>
            <a:r>
              <a:t>- **Growth in Revenue**: The increase in revenue for the three months ended December 31, 2024, was primarily driven by more collaboration revenue recognized from deferred revenues under the collaboration and license agreement with Roche.</a:t>
            </a:r>
          </a:p>
        </p:txBody>
      </p:sp>
      <p:pic>
        <p:nvPicPr>
          <p:cNvPr id="4" name="Picture 3" descr="Revenu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exercise of the warrants in cash upon the achievements of the clinical milestone event or otherwise prior to their expiration will partially offset the net loss attributable to Lineage.</a:t>
            </a:r>
          </a:p>
          <a:p>
            <a:pPr>
              <a:defRPr sz="1400">
                <a:solidFill>
                  <a:srgbClr val="008000"/>
                </a:solidFill>
              </a:defRPr>
            </a:pPr>
            <a:r>
              <a:t>- The loss on marketable equity securities, net, increased by $176, indicating a higher level of market risk.</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gradFill rotWithShape="1">
          <a:gsLst>
            <a:gs pos="0">
              <a:srgbClr val="FF0000"/>
            </a:gs>
            <a:gs pos="100000">
              <a:srgbClr val="8B0000"/>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Negative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Negative Sentences:</a:t>
            </a:r>
          </a:p>
          <a:p>
            <a:pPr>
              <a:defRPr sz="1400">
                <a:solidFill>
                  <a:srgbClr val="FF0000"/>
                </a:solidFill>
              </a:defRPr>
            </a:pPr>
            <a:r>
              <a:t>- The foreign currency transaction loss, net, of $269 may indicate currency fluctuations affecting the company's financial performance.</a:t>
            </a:r>
          </a:p>
          <a:p>
            <a:pPr>
              <a:defRPr sz="1400">
                <a:solidFill>
                  <a:srgbClr val="FF0000"/>
                </a:solidFill>
              </a:defRPr>
            </a:pPr>
            <a:r>
              <a:t>- Net loss attributable to Lineage Cell Therapeutics, Inc. ($18,609) is higher than net loss attributable to noncontrolling interest ($27), indicating a potential issue with equity distribution.</a:t>
            </a:r>
          </a:p>
          <a:p>
            <a:pPr>
              <a:defRPr sz="1400">
                <a:solidFill>
                  <a:srgbClr val="FF0000"/>
                </a:solidFill>
              </a:defRPr>
            </a:pPr>
            <a:r>
              <a:t>- The company had a net loss of $2,896 in other income (expenses), which may indicate a lack of profitability or a significant loss on marketable equity securities.</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Net Income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The net loss attributable to Lineage for the year ended December 31, 2024  was $21.5 million, or $0.12 per share (basic and diluted), for 2023.</a:t>
            </a:r>
          </a:p>
          <a:p>
            <a:pPr>
              <a:defRPr sz="1400">
                <a:solidFill>
                  <a:srgbClr val="000000"/>
                </a:solidFill>
              </a:defRPr>
            </a:pPr>
            <a:r>
              <a:t>- Goodwill is $10,672 and intangible assets, net are $46,540.</a:t>
            </a:r>
          </a:p>
          <a:p>
            <a:pPr>
              <a:defRPr sz="1400">
                <a:solidFill>
                  <a:srgbClr val="000000"/>
                </a:solidFill>
              </a:defRPr>
            </a:pPr>
            <a:r>
              <a:t>- Net Loss Attributable to Lineage for the year ended December 31, 2024  was $18.6 million, or $0.09 per share (basic and diluted).</a:t>
            </a:r>
          </a:p>
          <a:p>
            <a:pPr>
              <a:defRPr sz="1400">
                <a:solidFill>
                  <a:srgbClr val="000000"/>
                </a:solidFill>
              </a:defRPr>
            </a:pPr>
            <a:r>
              <a:t>- Marketable securities are $2,016 and accounts receivable, net are $638.</a:t>
            </a:r>
          </a:p>
        </p:txBody>
      </p:sp>
      <p:pic>
        <p:nvPicPr>
          <p:cNvPr id="4" name="Picture 3" descr="NetIncome.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Gross Profit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Lineage Cell Therapeutics received $44 million in gross proceeds in 2024, which is a significant amount for a company in its early stages.</a:t>
            </a:r>
          </a:p>
        </p:txBody>
      </p:sp>
      <p:pic>
        <p:nvPicPr>
          <p:cNvPr id="4" name="Picture 3" descr="gros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gradFill rotWithShape="1">
          <a:gsLst>
            <a:gs pos="0">
              <a:srgbClr val="A9A9A9"/>
            </a:gs>
            <a:gs pos="100000">
              <a:srgbClr val="D3D3D3"/>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Gross Profit - Neutral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Neutral Sentences:</a:t>
            </a:r>
          </a:p>
          <a:p>
            <a:pPr>
              <a:defRPr sz="1400">
                <a:solidFill>
                  <a:srgbClr val="000000"/>
                </a:solidFill>
              </a:defRPr>
            </a:pPr>
            <a:r>
              <a:t>- **Closed Two Financings**: Closed two financings totaling $44 million in gross proceeds; potential to receive an additional $36 million in gross proceeds upon the full cash exercise of OpRegen clinical milestone-linked warrants.</a:t>
            </a:r>
          </a:p>
          <a:p>
            <a:pPr>
              <a:defRPr sz="1400">
                <a:solidFill>
                  <a:srgbClr val="000000"/>
                </a:solidFill>
              </a:defRPr>
            </a:pPr>
            <a:r>
              <a:t>- **Potential to Receive Additional Funding**: The potential to receive an additional $36 million in gross proceeds upon the full cash exercise of OpRegen clinical milestone-linked warrants.</a:t>
            </a:r>
          </a:p>
        </p:txBody>
      </p:sp>
      <p:pic>
        <p:nvPicPr>
          <p:cNvPr id="4" name="Picture 3" descr="gross.png"/>
          <p:cNvPicPr>
            <a:picLocks noChangeAspect="1"/>
          </p:cNvPicPr>
          <p:nvPr/>
        </p:nvPicPr>
        <p:blipFill>
          <a:blip r:embed="rId2"/>
          <a:stretch>
            <a:fillRect/>
          </a:stretch>
        </p:blipFill>
        <p:spPr>
          <a:xfrm>
            <a:off x="7543800" y="5486400"/>
            <a:ext cx="1143000" cy="9144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gradFill rotWithShape="1">
          <a:gsLst>
            <a:gs pos="0">
              <a:srgbClr val="00FF00"/>
            </a:gs>
            <a:gs pos="100000">
              <a:srgbClr val="228B22"/>
            </a:gs>
          </a:gsLst>
          <a:lin scaled="0"/>
        </a:gradFill>
        <a:effectLst/>
      </p:bgPr>
    </p:bg>
    <p:spTree>
      <p:nvGrpSpPr>
        <p:cNvPr id="1" name=""/>
        <p:cNvGrpSpPr/>
        <p:nvPr/>
      </p:nvGrpSpPr>
      <p:grpSpPr/>
      <p:sp>
        <p:nvSpPr>
          <p:cNvPr id="2" name="Title 1"/>
          <p:cNvSpPr>
            <a:spLocks noGrp="1"/>
          </p:cNvSpPr>
          <p:nvPr>
            <p:ph type="title"/>
          </p:nvPr>
        </p:nvSpPr>
        <p:spPr/>
        <p:txBody>
          <a:bodyPr/>
          <a:lstStyle/>
          <a:p>
            <a:pPr>
              <a:defRPr sz="2000"/>
            </a:pPr>
            <a:r>
              <a:t>Product Demand - Positive (1/1)</a:t>
            </a:r>
          </a:p>
        </p:txBody>
      </p:sp>
      <p:sp>
        <p:nvSpPr>
          <p:cNvPr id="3" name="Rectangle 2"/>
          <p:cNvSpPr/>
          <p:nvPr/>
        </p:nvSpPr>
        <p:spPr>
          <a:xfrm>
            <a:off x="635000" y="1270000"/>
            <a:ext cx="7620000" cy="4445000"/>
          </a:xfrm>
          <a:prstGeom prst="rect">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p>
          <a:p>
            <a:pPr>
              <a:defRPr b="1" sz="1400"/>
            </a:pPr>
            <a:r>
              <a:t>Positive Sentences:</a:t>
            </a:r>
          </a:p>
          <a:p>
            <a:pPr>
              <a:defRPr sz="1400">
                <a:solidFill>
                  <a:srgbClr val="008000"/>
                </a:solidFill>
              </a:defRPr>
            </a:pPr>
            <a:r>
              <a:t>- The company's cash balance is increasing over time, suggesting a growing demand for its products or services.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