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5"/>
  </p:notesMasterIdLst>
  <p:sldIdLst>
    <p:sldId id="256" r:id="rId2"/>
    <p:sldId id="257" r:id="rId3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Net Profit Margin</c:v>
                </c:pt>
                <c:pt idx="1">
                  <c:v>Operating Profit Margin</c:v>
                </c:pt>
                <c:pt idx="2">
                  <c:v>EBITDA Margin</c:v>
                </c:pt>
                <c:pt idx="3">
                  <c:v>ROE</c:v>
                </c:pt>
                <c:pt idx="4">
                  <c:v>Current Ratio</c:v>
                </c:pt>
                <c:pt idx="5">
                  <c:v>Quick Ratio</c:v>
                </c:pt>
                <c:pt idx="6">
                  <c:v>Immediate Liquidity Ratio</c:v>
                </c:pt>
                <c:pt idx="7">
                  <c:v>Cashflow to Sales</c:v>
                </c:pt>
                <c:pt idx="8">
                  <c:v>Leverage Ratio</c:v>
                </c:pt>
                <c:pt idx="9">
                  <c:v>Equity to Assets</c:v>
                </c:pt>
                <c:pt idx="10">
                  <c:v>Receivables Ratio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0.23</c:v>
                </c:pt>
                <c:pt idx="1">
                  <c:v>0.21</c:v>
                </c:pt>
                <c:pt idx="2">
                  <c:v>0.31</c:v>
                </c:pt>
                <c:pt idx="3">
                  <c:v>0.4</c:v>
                </c:pt>
                <c:pt idx="4">
                  <c:v>1.6</c:v>
                </c:pt>
                <c:pt idx="5">
                  <c:v>1.3</c:v>
                </c:pt>
                <c:pt idx="6">
                  <c:v>1.2</c:v>
                </c:pt>
                <c:pt idx="7">
                  <c:v>0.25</c:v>
                </c:pt>
                <c:pt idx="8">
                  <c:v>0.43</c:v>
                </c:pt>
                <c:pt idx="9">
                  <c:v>0.57</c:v>
                </c:pt>
                <c:pt idx="10">
                  <c:v>0.16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.0"/>
        </c:scaling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Net Profit Margin</c:v>
                </c:pt>
                <c:pt idx="1">
                  <c:v>Operating Profit Margin</c:v>
                </c:pt>
                <c:pt idx="2">
                  <c:v>EBITDA Margin</c:v>
                </c:pt>
                <c:pt idx="3">
                  <c:v>ROE</c:v>
                </c:pt>
                <c:pt idx="4">
                  <c:v>Current Ratio</c:v>
                </c:pt>
                <c:pt idx="5">
                  <c:v>Quick Ratio</c:v>
                </c:pt>
                <c:pt idx="6">
                  <c:v>Immediate Liquidity Ratio</c:v>
                </c:pt>
                <c:pt idx="7">
                  <c:v>Cashflow to Sales</c:v>
                </c:pt>
                <c:pt idx="8">
                  <c:v>Leverage Ratio</c:v>
                </c:pt>
                <c:pt idx="9">
                  <c:v>Equity to Assets</c:v>
                </c:pt>
                <c:pt idx="10">
                  <c:v>Receivables Ratio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0.23</c:v>
                </c:pt>
                <c:pt idx="1">
                  <c:v>0.21</c:v>
                </c:pt>
                <c:pt idx="2">
                  <c:v>0.31</c:v>
                </c:pt>
                <c:pt idx="3">
                  <c:v>0.4</c:v>
                </c:pt>
                <c:pt idx="4">
                  <c:v>1.6</c:v>
                </c:pt>
                <c:pt idx="5">
                  <c:v>1.3</c:v>
                </c:pt>
                <c:pt idx="6">
                  <c:v>1.2</c:v>
                </c:pt>
                <c:pt idx="7">
                  <c:v>0.25</c:v>
                </c:pt>
                <c:pt idx="8">
                  <c:v>0.43</c:v>
                </c:pt>
                <c:pt idx="9">
                  <c:v>0.57</c:v>
                </c:pt>
                <c:pt idx="10">
                  <c:v>0.16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2.0"/>
        </c:scaling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Inventory Turnover</c:v>
                </c:pt>
                <c:pt idx="1">
                  <c:v>DSO (Days Sales Outstanding)</c:v>
                </c:pt>
                <c:pt idx="2">
                  <c:v>Payables 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48</c:v>
                </c:pt>
                <c:pt idx="2">
                  <c:v>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Inventory Turnover</c:v>
                </c:pt>
                <c:pt idx="1">
                  <c:v>DSO (Days Sales Outstanding)</c:v>
                </c:pt>
                <c:pt idx="2">
                  <c:v>Payables Days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48</c:v>
                </c:pt>
                <c:pt idx="2">
                  <c:v>62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9525"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0A0A0A"/>
                </a:solidFill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10.0</c:v>
                </c:pt>
                <c:pt idx="2">
                  <c:v>11.8</c:v>
                </c:pt>
                <c:pt idx="3">
                  <c:v>11.87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Net Income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</c:v>
                </c:pt>
                <c:pt idx="1">
                  <c:v>25.0</c:v>
                </c:pt>
                <c:pt idx="2">
                  <c:v>18.32</c:v>
                </c:pt>
                <c:pt idx="3">
                  <c:v>16.96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Operating Income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</c:v>
                </c:pt>
                <c:pt idx="1">
                  <c:v>22.22</c:v>
                </c:pt>
                <c:pt idx="2">
                  <c:v>20.19</c:v>
                </c:pt>
                <c:pt idx="3">
                  <c:v>15.87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Total Assets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0.0</c:v>
                </c:pt>
                <c:pt idx="1">
                  <c:v>6.67</c:v>
                </c:pt>
                <c:pt idx="2">
                  <c:v>-3.39</c:v>
                </c:pt>
                <c:pt idx="3">
                  <c:v>10.06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Total Liabilities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0.0</c:v>
                </c:pt>
                <c:pt idx="1">
                  <c:v>6.25</c:v>
                </c:pt>
                <c:pt idx="2">
                  <c:v>6.07</c:v>
                </c:pt>
                <c:pt idx="3">
                  <c:v>5.9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Free Cash Flow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0.0</c:v>
                </c:pt>
                <c:pt idx="1">
                  <c:v>12.5</c:v>
                </c:pt>
                <c:pt idx="2">
                  <c:v>17.26</c:v>
                </c:pt>
                <c:pt idx="3">
                  <c:v>16.04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>
          <c:spPr>
            <a:ln>
              <a:solidFill>
                <a:srgbClr val="C8C8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2118791784"/>
        <c:crosses val="autoZero"/>
      </c:valAx>
    </c:plotArea>
    <c:legend>
      <c:legendPos val="r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80808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cat>
            <c:strRef>
              <c:f>Sheet1!$A$2:$A$4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</c:v>
                </c:pt>
                <c:pt idx="1">
                  <c:v>35</c:v>
                </c:pt>
                <c:pt idx="2">
                  <c:v>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b"/>
      <c:layout/>
      <c:overlay val="0"/>
      <c:txPr>
        <a:bodyPr/>
        <a:lstStyle/>
        <a:p>
          <a:pPr>
            <a:defRPr sz="12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Forecast (%)</c:v>
                </c:pt>
              </c:strCache>
            </c:strRef>
          </c:tx>
          <c:dPt>
            <c:idx val="0"/>
            <c:spPr>
              <a:solidFill>
                <a:srgbClr val="00B050"/>
              </a:solidFill>
            </c:spPr>
          </c:dPt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rgbClr val="FF0000"/>
              </a:solidFill>
            </c:spPr>
          </c:dPt>
          <c:dPt>
            <c:idx val="3"/>
            <c:spPr>
              <a:solidFill>
                <a:srgbClr val="00B050"/>
              </a:solidFill>
            </c:spPr>
          </c:dPt>
          <c:cat>
            <c:strRef>
              <c:f>Sheet1!$A$2:$A$5</c:f>
              <c:strCache>
                <c:ptCount val="4"/>
                <c:pt idx="0">
                  <c:v>3 Days</c:v>
                </c:pt>
                <c:pt idx="1">
                  <c:v>1 Month</c:v>
                </c:pt>
                <c:pt idx="2">
                  <c:v>3 Months</c:v>
                </c:pt>
                <c:pt idx="3">
                  <c:v>1 Year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2.4</c:v>
                </c:pt>
                <c:pt idx="2">
                  <c:v>-1.1</c:v>
                </c:pt>
                <c:pt idx="3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9CCC50-15F3-4994-8714-66E2B92B786C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B74B488-01B3-4DD6-B88E-A6906014BE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4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45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43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5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1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24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90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6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1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5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5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2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94116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ל'/ניסן/תשפ"ה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F73D-2702-B389-58D9-A2BADA74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Stock Financial Analysis: Apple Inc.</a:t>
            </a:r>
            <a:endParaRPr lang="he-IL" sz="5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68F0-7BAA-3A69-3552-5E68B514E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200" dirty="0"/>
              <a:t>Presented by Yair, David and Orel</a:t>
            </a:r>
          </a:p>
          <a:p>
            <a:pPr algn="ctr"/>
            <a:r>
              <a:rPr lang="en-US" sz="3200" dirty="0"/>
              <a:t>28/4/2025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5873187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Investment Summary &amp;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b="1" sz="3600">
                <a:solidFill>
                  <a:srgbClr val="00B050"/>
                </a:solidFill>
              </a:defRPr>
            </a:pPr>
            <a:r>
              <a:t>Recommendation: BUY 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ts val="3000"/>
              </a:lnSpc>
              <a:defRPr sz="1600"/>
            </a:pPr>
            <a:r>
              <a:t>• Strong financial ratios and profitability margins</a:t>
            </a:r>
            <a:br/>
            <a:r>
              <a:t>• Positive sentiment dominates the market tone</a:t>
            </a:r>
            <a:br/>
            <a:r>
              <a:t>• Consistent CAGR growth across major KPIs</a:t>
            </a:r>
            <a:br/>
            <a:r>
              <a:t>• 1-Year forecast shows strong potential upside</a:t>
            </a:r>
            <a:br/>
            <a:r>
              <a:t>• SWOT analysis indicates strengths outweigh risks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B3DF-3BCB-EAA1-ECE9-C7DB0E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Company overview</a:t>
            </a:r>
            <a:endParaRPr lang="he-IL" sz="5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6D273-833F-DD7A-6C13-F5347E84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Company: Apple Inc.</a:t>
            </a:r>
          </a:p>
          <a:p>
            <a:pPr algn="l" rtl="0"/>
            <a:r>
              <a:rPr lang="en-US" dirty="0"/>
              <a:t>Ticker: AAPL</a:t>
            </a:r>
          </a:p>
          <a:p>
            <a:pPr algn="l" rtl="0"/>
            <a:r>
              <a:rPr lang="en-US" dirty="0"/>
              <a:t>Industry: Technology</a:t>
            </a:r>
          </a:p>
          <a:p>
            <a:pPr algn="l" rtl="0"/>
            <a:r>
              <a:rPr lang="en-US" dirty="0"/>
              <a:t>Market Cap: $2.6 Trillion</a:t>
            </a:r>
          </a:p>
          <a:p>
            <a:pPr algn="l" rtl="0"/>
            <a:r>
              <a:rPr lang="en-US" dirty="0"/>
              <a:t>Key Business Segments: Designs, manufactures, and markets smartphones, PCs, tablets, and wearables.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5916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Ratios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201168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Financial Change % Over Time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548640" y="2286000"/>
          <a:ext cx="8229600" cy="4297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Sentiment Analysis Distribution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3200400" y="2286000"/>
          <a:ext cx="5029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800"/>
              </a:spcAft>
              <a:defRPr b="1" sz="2000"/>
            </a:pPr>
            <a:r>
              <a:t>Strengths</a:t>
            </a:r>
          </a:p>
          <a:p>
            <a:pPr algn="l">
              <a:lnSpc>
                <a:spcPts val="2400"/>
              </a:lnSpc>
              <a:defRPr sz="1600"/>
            </a:pPr>
            <a:r>
              <a:t>• Strong brand reputation and customer loyalty</a:t>
            </a:r>
            <a:br/>
            <a:r>
              <a:t>• High R&amp;D investment driving innovation</a:t>
            </a:r>
            <a:br/>
            <a:r>
              <a:t>• Diversified product portfolio</a:t>
            </a:r>
          </a:p>
          <a:p>
            <a:pPr algn="l">
              <a:spcAft>
                <a:spcPts val="800"/>
              </a:spcAft>
              <a:defRPr b="1" sz="2000"/>
            </a:pPr>
            <a:r>
              <a:t>Opportunities</a:t>
            </a:r>
          </a:p>
          <a:p>
            <a:pPr algn="l">
              <a:lnSpc>
                <a:spcPts val="2400"/>
              </a:lnSpc>
              <a:defRPr sz="1600"/>
            </a:pPr>
            <a:r>
              <a:t>• Expansion into emerging markets</a:t>
            </a:r>
            <a:br/>
            <a:r>
              <a:t>• Growing demand for AI and automation</a:t>
            </a:r>
            <a:br/>
            <a:r>
              <a:t>• Strategic partnerships and acquisitions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and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spcAft>
                <a:spcPts val="800"/>
              </a:spcAft>
              <a:defRPr b="1" sz="2000"/>
            </a:pPr>
            <a:r>
              <a:t>Weaknesses</a:t>
            </a:r>
          </a:p>
          <a:p>
            <a:pPr algn="l">
              <a:lnSpc>
                <a:spcPts val="2400"/>
              </a:lnSpc>
              <a:defRPr sz="1600"/>
            </a:pPr>
            <a:r>
              <a:t>• Dependence on a limited number of suppliers</a:t>
            </a:r>
            <a:br/>
            <a:r>
              <a:t>• High production costs in core segments</a:t>
            </a:r>
            <a:br/>
            <a:r>
              <a:t>• Limited presence in specific geographic areas</a:t>
            </a:r>
          </a:p>
          <a:p>
            <a:pPr algn="l">
              <a:spcAft>
                <a:spcPts val="800"/>
              </a:spcAft>
              <a:defRPr b="1" sz="2000"/>
            </a:pPr>
            <a:r>
              <a:t>Threats</a:t>
            </a:r>
          </a:p>
          <a:p>
            <a:pPr algn="l">
              <a:lnSpc>
                <a:spcPts val="2400"/>
              </a:lnSpc>
              <a:defRPr sz="1600"/>
            </a:pPr>
            <a:r>
              <a:t>• Intensifying competition in global markets</a:t>
            </a:r>
            <a:br/>
            <a:r>
              <a:t>• Regulatory pressures and compliance risks</a:t>
            </a:r>
            <a:br/>
            <a:r>
              <a:t>• Economic downturn affecting consumer spending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Stock Price Forecast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210312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58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Century Gothic</vt:lpstr>
      <vt:lpstr>Wingdings 3</vt:lpstr>
      <vt:lpstr>Ion Boardroom</vt:lpstr>
      <vt:lpstr>Stock Financial Analysis: Apple Inc.</vt:lpstr>
      <vt:lpstr>Company overview</vt:lpstr>
      <vt:lpstr>Financial Ratios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יאיר בר-יוסף</dc:creator>
  <cp:lastModifiedBy>יאיר בר-יוסף</cp:lastModifiedBy>
  <cp:revision>1</cp:revision>
  <dcterms:created xsi:type="dcterms:W3CDTF">2025-04-28T09:08:04Z</dcterms:created>
  <dcterms:modified xsi:type="dcterms:W3CDTF">2025-04-28T09:55:27Z</dcterms:modified>
</cp:coreProperties>
</file>