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Barlow" panose="00000500000000000000" pitchFamily="2" charset="0"/>
      <p:regular r:id="rId10"/>
      <p:bold r:id="rId11"/>
    </p:embeddedFont>
    <p:embeddedFont>
      <p:font typeface="Barlow Bold" panose="00000800000000000000" pitchFamily="2" charset="0"/>
      <p:bold r:id="rId12"/>
    </p:embeddedFont>
  </p:embeddedFontLst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118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762601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Market Analysis: Yahoo Investment Opportunity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864037" y="3504486"/>
            <a:ext cx="74159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Welcome to our comprehensive analysis of Yahoo's investment potential. We've examined key data, trends, and future projections to help you make an informed decision.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4037" y="4967288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Let's explore whether Yahoo represents a solid addition to your portfolio in today's dynamic market environment.</a:t>
            </a:r>
            <a:endParaRPr lang="en-US" sz="1900" dirty="0"/>
          </a:p>
        </p:txBody>
      </p:sp>
      <p:sp>
        <p:nvSpPr>
          <p:cNvPr id="6" name="Shape 3"/>
          <p:cNvSpPr/>
          <p:nvPr/>
        </p:nvSpPr>
        <p:spPr>
          <a:xfrm>
            <a:off x="864037" y="6053495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4D4D51"/>
            </a:solidFill>
            <a:prstDash val="solid"/>
          </a:ln>
        </p:spPr>
        <p:txBody>
          <a:bodyPr/>
          <a:lstStyle/>
          <a:p>
            <a:endParaRPr lang="he-IL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57" y="6061115"/>
            <a:ext cx="379690" cy="37969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382316" y="6035040"/>
            <a:ext cx="2318385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E0E4E6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by Yair Bar-yosef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761173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Company Overview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06407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</a:rPr>
              <a:t>Brief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3653790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Founded in 1994, Yahoo evolved from a web directory into a major digital media company.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5061109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Now owned by Apollo Global Management after a $5 billion acquisition from Verizon in 2021.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5372695" y="3064073"/>
            <a:ext cx="3052286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Key Business Segments</a:t>
            </a: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5372695" y="3653790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Digital advertising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5372695" y="4135160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Content platforms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5372695" y="4616529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Email services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5372695" y="5097899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Financial media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9881354" y="306407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Market Position</a:t>
            </a:r>
            <a:endParaRPr lang="en-US" sz="2150" dirty="0"/>
          </a:p>
        </p:txBody>
      </p:sp>
      <p:sp>
        <p:nvSpPr>
          <p:cNvPr id="12" name="Text 10"/>
          <p:cNvSpPr/>
          <p:nvPr/>
        </p:nvSpPr>
        <p:spPr>
          <a:xfrm>
            <a:off x="9881354" y="3653790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Serves over 900 million monthly active users globally.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9881354" y="4666059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Competes with Google, Meta, and other digital advertising platforms in a $455B market.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99586" y="392668"/>
            <a:ext cx="3172301" cy="3964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Data Analysis</a:t>
            </a:r>
            <a:endParaRPr lang="en-US" sz="2450" dirty="0"/>
          </a:p>
        </p:txBody>
      </p:sp>
      <p:sp>
        <p:nvSpPr>
          <p:cNvPr id="4" name="Text 1"/>
          <p:cNvSpPr/>
          <p:nvPr/>
        </p:nvSpPr>
        <p:spPr>
          <a:xfrm>
            <a:off x="499586" y="1074539"/>
            <a:ext cx="8144827" cy="4710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3700" b="1" dirty="0">
                <a:solidFill>
                  <a:srgbClr val="16FFBB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$8.7B</a:t>
            </a:r>
            <a:endParaRPr lang="en-US" sz="3700" dirty="0"/>
          </a:p>
        </p:txBody>
      </p:sp>
      <p:sp>
        <p:nvSpPr>
          <p:cNvPr id="5" name="Text 2"/>
          <p:cNvSpPr/>
          <p:nvPr/>
        </p:nvSpPr>
        <p:spPr>
          <a:xfrm>
            <a:off x="3778925" y="1723906"/>
            <a:ext cx="1586151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Annual Revenue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99586" y="2007751"/>
            <a:ext cx="8144827" cy="2283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1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7.2% year-over-year growth</a:t>
            </a:r>
            <a:endParaRPr lang="en-US" sz="1100" dirty="0"/>
          </a:p>
        </p:txBody>
      </p:sp>
      <p:sp>
        <p:nvSpPr>
          <p:cNvPr id="7" name="Text 4"/>
          <p:cNvSpPr/>
          <p:nvPr/>
        </p:nvSpPr>
        <p:spPr>
          <a:xfrm>
            <a:off x="499586" y="2735699"/>
            <a:ext cx="8144827" cy="4710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3700" b="1" dirty="0">
                <a:solidFill>
                  <a:srgbClr val="29DDDA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24%</a:t>
            </a:r>
            <a:endParaRPr lang="en-US" sz="3700" dirty="0"/>
          </a:p>
        </p:txBody>
      </p:sp>
      <p:sp>
        <p:nvSpPr>
          <p:cNvPr id="8" name="Text 5"/>
          <p:cNvSpPr/>
          <p:nvPr/>
        </p:nvSpPr>
        <p:spPr>
          <a:xfrm>
            <a:off x="3778925" y="3385066"/>
            <a:ext cx="1586151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Profit Margin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499586" y="3668911"/>
            <a:ext cx="8144827" cy="2283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1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3% increase from previous year</a:t>
            </a:r>
            <a:endParaRPr lang="en-US" sz="1100" dirty="0"/>
          </a:p>
        </p:txBody>
      </p:sp>
      <p:sp>
        <p:nvSpPr>
          <p:cNvPr id="10" name="Text 7"/>
          <p:cNvSpPr/>
          <p:nvPr/>
        </p:nvSpPr>
        <p:spPr>
          <a:xfrm>
            <a:off x="499586" y="4396859"/>
            <a:ext cx="8144827" cy="4710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3700" b="1" dirty="0">
                <a:solidFill>
                  <a:srgbClr val="37A7E7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$1.2B</a:t>
            </a:r>
            <a:endParaRPr lang="en-US" sz="3700" dirty="0"/>
          </a:p>
        </p:txBody>
      </p:sp>
      <p:sp>
        <p:nvSpPr>
          <p:cNvPr id="11" name="Text 8"/>
          <p:cNvSpPr/>
          <p:nvPr/>
        </p:nvSpPr>
        <p:spPr>
          <a:xfrm>
            <a:off x="3778925" y="5046226"/>
            <a:ext cx="1586151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R&amp;D Investment</a:t>
            </a:r>
            <a:endParaRPr lang="en-US" sz="1200" dirty="0"/>
          </a:p>
        </p:txBody>
      </p:sp>
      <p:sp>
        <p:nvSpPr>
          <p:cNvPr id="12" name="Text 9"/>
          <p:cNvSpPr/>
          <p:nvPr/>
        </p:nvSpPr>
        <p:spPr>
          <a:xfrm>
            <a:off x="499586" y="5330071"/>
            <a:ext cx="8144827" cy="2283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1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Focus on AI content algorithms</a:t>
            </a:r>
            <a:endParaRPr lang="en-US" sz="1100" dirty="0"/>
          </a:p>
        </p:txBody>
      </p:sp>
      <p:sp>
        <p:nvSpPr>
          <p:cNvPr id="13" name="Text 10"/>
          <p:cNvSpPr/>
          <p:nvPr/>
        </p:nvSpPr>
        <p:spPr>
          <a:xfrm>
            <a:off x="499586" y="6058019"/>
            <a:ext cx="8144827" cy="4710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00"/>
              </a:lnSpc>
              <a:buNone/>
            </a:pPr>
            <a:r>
              <a:rPr lang="en-US" sz="3700" b="1" dirty="0">
                <a:solidFill>
                  <a:srgbClr val="091231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900M+</a:t>
            </a:r>
            <a:endParaRPr lang="en-US" sz="3700" dirty="0"/>
          </a:p>
        </p:txBody>
      </p:sp>
      <p:sp>
        <p:nvSpPr>
          <p:cNvPr id="14" name="Text 11"/>
          <p:cNvSpPr/>
          <p:nvPr/>
        </p:nvSpPr>
        <p:spPr>
          <a:xfrm>
            <a:off x="3778925" y="6707386"/>
            <a:ext cx="1586151" cy="198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Monthly Users</a:t>
            </a:r>
            <a:endParaRPr lang="en-US" sz="1200" dirty="0"/>
          </a:p>
        </p:txBody>
      </p:sp>
      <p:sp>
        <p:nvSpPr>
          <p:cNvPr id="15" name="Text 12"/>
          <p:cNvSpPr/>
          <p:nvPr/>
        </p:nvSpPr>
        <p:spPr>
          <a:xfrm>
            <a:off x="499586" y="6991231"/>
            <a:ext cx="8144827" cy="2283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1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Global active user base</a:t>
            </a:r>
            <a:endParaRPr lang="en-US" sz="1100" dirty="0"/>
          </a:p>
        </p:txBody>
      </p:sp>
      <p:sp>
        <p:nvSpPr>
          <p:cNvPr id="16" name="Text 13"/>
          <p:cNvSpPr/>
          <p:nvPr/>
        </p:nvSpPr>
        <p:spPr>
          <a:xfrm>
            <a:off x="499586" y="7380089"/>
            <a:ext cx="8144827" cy="4567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Yahoo has demonstrated resilient growth despite intense market competition. Their strategic pivot toward premium content and advertising technology shows promise.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3305" y="787360"/>
            <a:ext cx="4593074" cy="5741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Textual Analysis</a:t>
            </a:r>
            <a:endParaRPr lang="en-US" sz="3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496" y="1774746"/>
            <a:ext cx="1631394" cy="1154787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818" y="2312670"/>
            <a:ext cx="290632" cy="36326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41463" y="1981319"/>
            <a:ext cx="2628067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Sentiment Score: 78/100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5041463" y="2392323"/>
            <a:ext cx="3534132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Predominantly positive investor outlook</a:t>
            </a:r>
            <a:endParaRPr lang="en-US" sz="1600" dirty="0"/>
          </a:p>
        </p:txBody>
      </p:sp>
      <p:sp>
        <p:nvSpPr>
          <p:cNvPr id="7" name="Shape 3"/>
          <p:cNvSpPr/>
          <p:nvPr/>
        </p:nvSpPr>
        <p:spPr>
          <a:xfrm>
            <a:off x="4886444" y="2945725"/>
            <a:ext cx="8969097" cy="11430"/>
          </a:xfrm>
          <a:prstGeom prst="roundRect">
            <a:avLst>
              <a:gd name="adj" fmla="val 2712472"/>
            </a:avLst>
          </a:prstGeom>
          <a:solidFill>
            <a:srgbClr val="16FFBB"/>
          </a:solidFill>
          <a:ln/>
        </p:spPr>
        <p:txBody>
          <a:bodyPr/>
          <a:lstStyle/>
          <a:p>
            <a:endParaRPr lang="he-IL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7679" y="2981087"/>
            <a:ext cx="3262908" cy="1154787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3698" y="3376851"/>
            <a:ext cx="290632" cy="36326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57161" y="3187660"/>
            <a:ext cx="2296478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Keyword Frequency</a:t>
            </a:r>
            <a:endParaRPr lang="en-US" sz="1800" dirty="0"/>
          </a:p>
        </p:txBody>
      </p:sp>
      <p:sp>
        <p:nvSpPr>
          <p:cNvPr id="11" name="Text 5"/>
          <p:cNvSpPr/>
          <p:nvPr/>
        </p:nvSpPr>
        <p:spPr>
          <a:xfrm>
            <a:off x="5857161" y="3598664"/>
            <a:ext cx="4776668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Growth, innovation, and transformation lead mentions</a:t>
            </a:r>
            <a:endParaRPr lang="en-US" sz="1600" dirty="0"/>
          </a:p>
        </p:txBody>
      </p:sp>
      <p:sp>
        <p:nvSpPr>
          <p:cNvPr id="12" name="Shape 6"/>
          <p:cNvSpPr/>
          <p:nvPr/>
        </p:nvSpPr>
        <p:spPr>
          <a:xfrm>
            <a:off x="5702141" y="4152067"/>
            <a:ext cx="8153400" cy="11430"/>
          </a:xfrm>
          <a:prstGeom prst="roundRect">
            <a:avLst>
              <a:gd name="adj" fmla="val 2712472"/>
            </a:avLst>
          </a:prstGeom>
          <a:solidFill>
            <a:srgbClr val="29DDDA"/>
          </a:solidFill>
          <a:ln/>
        </p:spPr>
        <p:txBody>
          <a:bodyPr/>
          <a:lstStyle/>
          <a:p>
            <a:endParaRPr lang="he-IL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1982" y="4187428"/>
            <a:ext cx="4894421" cy="1154787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3818" y="4583192"/>
            <a:ext cx="290632" cy="36326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672977" y="4394002"/>
            <a:ext cx="2376726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Earnings Call Analysis</a:t>
            </a:r>
            <a:endParaRPr lang="en-US" sz="1800" dirty="0"/>
          </a:p>
        </p:txBody>
      </p:sp>
      <p:sp>
        <p:nvSpPr>
          <p:cNvPr id="16" name="Text 8"/>
          <p:cNvSpPr/>
          <p:nvPr/>
        </p:nvSpPr>
        <p:spPr>
          <a:xfrm>
            <a:off x="6672977" y="4805005"/>
            <a:ext cx="5055156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Management expresses confidence in strategic direction</a:t>
            </a:r>
            <a:endParaRPr lang="en-US" sz="1600" dirty="0"/>
          </a:p>
        </p:txBody>
      </p:sp>
      <p:sp>
        <p:nvSpPr>
          <p:cNvPr id="17" name="Shape 9"/>
          <p:cNvSpPr/>
          <p:nvPr/>
        </p:nvSpPr>
        <p:spPr>
          <a:xfrm>
            <a:off x="6517958" y="5358408"/>
            <a:ext cx="7337584" cy="11430"/>
          </a:xfrm>
          <a:prstGeom prst="roundRect">
            <a:avLst>
              <a:gd name="adj" fmla="val 2712472"/>
            </a:avLst>
          </a:prstGeom>
          <a:solidFill>
            <a:srgbClr val="37A7E7"/>
          </a:solidFill>
          <a:ln/>
        </p:spPr>
        <p:txBody>
          <a:bodyPr/>
          <a:lstStyle/>
          <a:p>
            <a:endParaRPr lang="he-IL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166" y="5393769"/>
            <a:ext cx="6525935" cy="1154787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3818" y="5789533"/>
            <a:ext cx="290632" cy="363260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488674" y="5600343"/>
            <a:ext cx="2296478" cy="287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Media Coverage</a:t>
            </a:r>
            <a:endParaRPr lang="en-US" sz="1800" dirty="0"/>
          </a:p>
        </p:txBody>
      </p:sp>
      <p:sp>
        <p:nvSpPr>
          <p:cNvPr id="21" name="Text 11"/>
          <p:cNvSpPr/>
          <p:nvPr/>
        </p:nvSpPr>
        <p:spPr>
          <a:xfrm>
            <a:off x="7488674" y="6011347"/>
            <a:ext cx="5288756" cy="330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Balanced reporting with emphasis on digital transformation</a:t>
            </a:r>
            <a:endParaRPr lang="en-US" sz="1600" dirty="0"/>
          </a:p>
        </p:txBody>
      </p:sp>
      <p:sp>
        <p:nvSpPr>
          <p:cNvPr id="22" name="Text 12"/>
          <p:cNvSpPr/>
          <p:nvPr/>
        </p:nvSpPr>
        <p:spPr>
          <a:xfrm>
            <a:off x="723305" y="6780967"/>
            <a:ext cx="13183791" cy="661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Our NLP algorithms analyzed 1,200+ recent articles, reports, and transcripts. The narrative suggests cautious optimism about Yahoo's market position.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62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9953" y="455652"/>
            <a:ext cx="4336256" cy="4602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8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Strengths &amp; Weaknesses</a:t>
            </a:r>
            <a:endParaRPr lang="en-US" sz="28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53" y="1164431"/>
            <a:ext cx="828437" cy="189523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56874" y="1330047"/>
            <a:ext cx="184106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Strengths</a:t>
            </a:r>
            <a:endParaRPr lang="en-US" sz="1400" dirty="0"/>
          </a:p>
        </p:txBody>
      </p:sp>
      <p:sp>
        <p:nvSpPr>
          <p:cNvPr id="6" name="Text 2"/>
          <p:cNvSpPr/>
          <p:nvPr/>
        </p:nvSpPr>
        <p:spPr>
          <a:xfrm>
            <a:off x="1656874" y="1659493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Strong brand recognition</a:t>
            </a:r>
            <a:endParaRPr lang="en-US" sz="1300" dirty="0"/>
          </a:p>
        </p:txBody>
      </p:sp>
      <p:sp>
        <p:nvSpPr>
          <p:cNvPr id="7" name="Text 3"/>
          <p:cNvSpPr/>
          <p:nvPr/>
        </p:nvSpPr>
        <p:spPr>
          <a:xfrm>
            <a:off x="1656874" y="1982629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Diverse revenue streams</a:t>
            </a:r>
            <a:endParaRPr lang="en-US" sz="1300" dirty="0"/>
          </a:p>
        </p:txBody>
      </p:sp>
      <p:sp>
        <p:nvSpPr>
          <p:cNvPr id="8" name="Text 4"/>
          <p:cNvSpPr/>
          <p:nvPr/>
        </p:nvSpPr>
        <p:spPr>
          <a:xfrm>
            <a:off x="1656874" y="2305764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Large existing user base</a:t>
            </a:r>
            <a:endParaRPr lang="en-US" sz="1300" dirty="0"/>
          </a:p>
        </p:txBody>
      </p:sp>
      <p:sp>
        <p:nvSpPr>
          <p:cNvPr id="9" name="Text 5"/>
          <p:cNvSpPr/>
          <p:nvPr/>
        </p:nvSpPr>
        <p:spPr>
          <a:xfrm>
            <a:off x="1656874" y="2628900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Low debt-to-equity ratio</a:t>
            </a:r>
            <a:endParaRPr lang="en-US" sz="13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53" y="3059668"/>
            <a:ext cx="828437" cy="157210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656874" y="3225284"/>
            <a:ext cx="184106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Opportunities</a:t>
            </a:r>
            <a:endParaRPr lang="en-US" sz="1400" dirty="0"/>
          </a:p>
        </p:txBody>
      </p:sp>
      <p:sp>
        <p:nvSpPr>
          <p:cNvPr id="12" name="Text 7"/>
          <p:cNvSpPr/>
          <p:nvPr/>
        </p:nvSpPr>
        <p:spPr>
          <a:xfrm>
            <a:off x="1656874" y="3554730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Expanding digital advertising market</a:t>
            </a:r>
            <a:endParaRPr lang="en-US" sz="1300" dirty="0"/>
          </a:p>
        </p:txBody>
      </p:sp>
      <p:sp>
        <p:nvSpPr>
          <p:cNvPr id="13" name="Text 8"/>
          <p:cNvSpPr/>
          <p:nvPr/>
        </p:nvSpPr>
        <p:spPr>
          <a:xfrm>
            <a:off x="1656874" y="3877866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Potential in emerging markets</a:t>
            </a:r>
            <a:endParaRPr lang="en-US" sz="1300" dirty="0"/>
          </a:p>
        </p:txBody>
      </p:sp>
      <p:sp>
        <p:nvSpPr>
          <p:cNvPr id="14" name="Text 9"/>
          <p:cNvSpPr/>
          <p:nvPr/>
        </p:nvSpPr>
        <p:spPr>
          <a:xfrm>
            <a:off x="1656874" y="4201001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Strategic acquisitions</a:t>
            </a:r>
            <a:endParaRPr lang="en-US" sz="13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953" y="4631769"/>
            <a:ext cx="828437" cy="1572101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1656874" y="4797385"/>
            <a:ext cx="184106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Weaknesses</a:t>
            </a:r>
            <a:endParaRPr lang="en-US" sz="1400" dirty="0"/>
          </a:p>
        </p:txBody>
      </p:sp>
      <p:sp>
        <p:nvSpPr>
          <p:cNvPr id="17" name="Text 11"/>
          <p:cNvSpPr/>
          <p:nvPr/>
        </p:nvSpPr>
        <p:spPr>
          <a:xfrm>
            <a:off x="1656874" y="5126831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Declining market share</a:t>
            </a:r>
            <a:endParaRPr lang="en-US" sz="1300" dirty="0"/>
          </a:p>
        </p:txBody>
      </p:sp>
      <p:sp>
        <p:nvSpPr>
          <p:cNvPr id="18" name="Text 12"/>
          <p:cNvSpPr/>
          <p:nvPr/>
        </p:nvSpPr>
        <p:spPr>
          <a:xfrm>
            <a:off x="1656874" y="5449967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Strong competition</a:t>
            </a:r>
            <a:endParaRPr lang="en-US" sz="1300" dirty="0"/>
          </a:p>
        </p:txBody>
      </p:sp>
      <p:sp>
        <p:nvSpPr>
          <p:cNvPr id="19" name="Text 13"/>
          <p:cNvSpPr/>
          <p:nvPr/>
        </p:nvSpPr>
        <p:spPr>
          <a:xfrm>
            <a:off x="1656874" y="5773103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Legacy technology challenges</a:t>
            </a:r>
            <a:endParaRPr lang="en-US" sz="1300" dirty="0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953" y="6203871"/>
            <a:ext cx="828437" cy="1572101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1656874" y="6369487"/>
            <a:ext cx="1841063" cy="2300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Threats</a:t>
            </a:r>
            <a:endParaRPr lang="en-US" sz="1400" dirty="0"/>
          </a:p>
        </p:txBody>
      </p:sp>
      <p:sp>
        <p:nvSpPr>
          <p:cNvPr id="22" name="Text 15"/>
          <p:cNvSpPr/>
          <p:nvPr/>
        </p:nvSpPr>
        <p:spPr>
          <a:xfrm>
            <a:off x="1656874" y="6698933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Regulatory changes</a:t>
            </a:r>
            <a:endParaRPr lang="en-US" sz="1300" dirty="0"/>
          </a:p>
        </p:txBody>
      </p:sp>
      <p:sp>
        <p:nvSpPr>
          <p:cNvPr id="23" name="Text 16"/>
          <p:cNvSpPr/>
          <p:nvPr/>
        </p:nvSpPr>
        <p:spPr>
          <a:xfrm>
            <a:off x="1656874" y="7022068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Market volatility</a:t>
            </a:r>
            <a:endParaRPr lang="en-US" sz="1300" dirty="0"/>
          </a:p>
        </p:txBody>
      </p:sp>
      <p:sp>
        <p:nvSpPr>
          <p:cNvPr id="24" name="Text 17"/>
          <p:cNvSpPr/>
          <p:nvPr/>
        </p:nvSpPr>
        <p:spPr>
          <a:xfrm>
            <a:off x="1656874" y="7345204"/>
            <a:ext cx="6907173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Disruptive innovations</a:t>
            </a:r>
            <a:endParaRPr lang="en-US" sz="13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3766" y="474345"/>
            <a:ext cx="5382220" cy="4792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Market Performance Forecast</a:t>
            </a:r>
            <a:endParaRPr lang="en-US" sz="3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66" y="1298615"/>
            <a:ext cx="13422868" cy="6999089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3008948" y="8297704"/>
            <a:ext cx="172522" cy="172522"/>
          </a:xfrm>
          <a:prstGeom prst="roundRect">
            <a:avLst>
              <a:gd name="adj" fmla="val 10600"/>
            </a:avLst>
          </a:prstGeom>
          <a:solidFill>
            <a:srgbClr val="006B4C"/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5" name="Text 2"/>
          <p:cNvSpPr/>
          <p:nvPr/>
        </p:nvSpPr>
        <p:spPr>
          <a:xfrm>
            <a:off x="3242429" y="8297704"/>
            <a:ext cx="1734026" cy="172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Projected Revenue ($B)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6457831" y="8297704"/>
            <a:ext cx="172522" cy="172522"/>
          </a:xfrm>
          <a:prstGeom prst="roundRect">
            <a:avLst>
              <a:gd name="adj" fmla="val 10600"/>
            </a:avLst>
          </a:prstGeom>
          <a:solidFill>
            <a:srgbClr val="00E9A5"/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7" name="Text 4"/>
          <p:cNvSpPr/>
          <p:nvPr/>
        </p:nvSpPr>
        <p:spPr>
          <a:xfrm>
            <a:off x="6691313" y="8297704"/>
            <a:ext cx="1481137" cy="172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Actual Revenue ($B)</a:t>
            </a:r>
            <a:endParaRPr lang="en-US" sz="1350" dirty="0"/>
          </a:p>
        </p:txBody>
      </p:sp>
      <p:sp>
        <p:nvSpPr>
          <p:cNvPr id="8" name="Shape 5"/>
          <p:cNvSpPr/>
          <p:nvPr/>
        </p:nvSpPr>
        <p:spPr>
          <a:xfrm>
            <a:off x="9653945" y="8297704"/>
            <a:ext cx="172522" cy="172522"/>
          </a:xfrm>
          <a:prstGeom prst="roundRect">
            <a:avLst>
              <a:gd name="adj" fmla="val 10600"/>
            </a:avLst>
          </a:prstGeom>
          <a:solidFill>
            <a:srgbClr val="68FFD3"/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9" name="Text 6"/>
          <p:cNvSpPr/>
          <p:nvPr/>
        </p:nvSpPr>
        <p:spPr>
          <a:xfrm>
            <a:off x="9887426" y="8297704"/>
            <a:ext cx="1479471" cy="1725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Market Average ($B)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603766" y="9009459"/>
            <a:ext cx="13422868" cy="275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Our proprietary predictive model shows Yahoo outperforming market averages by 14% over the next four quarters.</a:t>
            </a:r>
            <a:endParaRPr lang="en-US" sz="13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733187"/>
            <a:ext cx="7623691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Investment Recommendation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1943814" y="230850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BUY Rating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2799517"/>
            <a:ext cx="382297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Current valuation presents an attractive entry point</a:t>
            </a:r>
            <a:endParaRPr lang="en-US" sz="19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99" y="1912739"/>
            <a:ext cx="4515803" cy="4515803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611" y="2646640"/>
            <a:ext cx="369332" cy="46172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43386" y="2308503"/>
            <a:ext cx="300704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Time Horizon: 2-3 Years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9943386" y="2799517"/>
            <a:ext cx="382297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Long enough to realize strategic benefits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299" y="1912739"/>
            <a:ext cx="4515803" cy="4515803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3553" y="3030855"/>
            <a:ext cx="369332" cy="46172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43386" y="4751546"/>
            <a:ext cx="3265051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Expected Return: 22-28%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9943386" y="5242560"/>
            <a:ext cx="382297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Above market average with moderate risk</a:t>
            </a:r>
            <a:endParaRPr lang="en-US" sz="19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299" y="1912739"/>
            <a:ext cx="4515803" cy="4515803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9338" y="5232797"/>
            <a:ext cx="369332" cy="461724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112758" y="4751546"/>
            <a:ext cx="3574256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0E4E6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Risk Assessment: Moderate</a:t>
            </a:r>
            <a:endParaRPr lang="en-US" sz="2150" dirty="0"/>
          </a:p>
        </p:txBody>
      </p:sp>
      <p:sp>
        <p:nvSpPr>
          <p:cNvPr id="16" name="Text 8"/>
          <p:cNvSpPr/>
          <p:nvPr/>
        </p:nvSpPr>
        <p:spPr>
          <a:xfrm>
            <a:off x="864037" y="5242560"/>
            <a:ext cx="382297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Diversified operations provide stability</a:t>
            </a:r>
            <a:endParaRPr lang="en-US" sz="19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7299" y="1912739"/>
            <a:ext cx="4515803" cy="4515803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7396" y="4848582"/>
            <a:ext cx="369332" cy="461724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864037" y="6706195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We recommend a BUY position with quarterly portfolio rebalancing. Yahoo's strategic initiatives and market position justify cautious optimism.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401</Words>
  <Application>Microsoft Office PowerPoint</Application>
  <PresentationFormat>Custom</PresentationFormat>
  <Paragraphs>80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Barlow Bold</vt:lpstr>
      <vt:lpstr>Barlow</vt:lpstr>
      <vt:lpstr>Spline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יאיר בר-יוסף</cp:lastModifiedBy>
  <cp:revision>2</cp:revision>
  <dcterms:created xsi:type="dcterms:W3CDTF">2025-04-24T15:43:36Z</dcterms:created>
  <dcterms:modified xsi:type="dcterms:W3CDTF">2025-04-24T17:40:18Z</dcterms:modified>
</cp:coreProperties>
</file>