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2400"/>
            </a:pPr>
            <a:r>
              <a:t>LCTX</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gradFill rotWithShape="1">
          <a:gsLst>
            <a:gs pos="0">
              <a:srgbClr val="00FF00"/>
            </a:gs>
            <a:gs pos="100000">
              <a:srgbClr val="228B22"/>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sz="2000"/>
            </a:pPr>
            <a:r>
              <a:t>Operating Income - Positive (1/1)</a:t>
            </a:r>
          </a:p>
        </p:txBody>
      </p:sp>
      <p:sp>
        <p:nvSpPr>
          <p:cNvPr id="3" name="Rectangle 2"/>
          <p:cNvSpPr/>
          <p:nvPr/>
        </p:nvSpPr>
        <p:spPr>
          <a:xfrm>
            <a:off x="635000" y="1270000"/>
            <a:ext cx="7620000" cy="444500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a:p>
            <a:pPr>
              <a:defRPr b="1" sz="1400"/>
            </a:pPr>
            <a:r>
              <a:t>Positive Sentences:</a:t>
            </a:r>
          </a:p>
          <a:p>
            <a:pPr>
              <a:defRPr sz="1400">
                <a:solidFill>
                  <a:srgbClr val="008000"/>
                </a:solidFill>
              </a:defRPr>
            </a:pPr>
            <a:r>
              <a:t>- Operating income has increased by 125,809 USD from the same period last year.</a:t>
            </a:r>
          </a:p>
        </p:txBody>
      </p:sp>
      <p:pic>
        <p:nvPicPr>
          <p:cNvPr id="4" name="Picture 3" descr="factory.png"/>
          <p:cNvPicPr>
            <a:picLocks noChangeAspect="1"/>
          </p:cNvPicPr>
          <p:nvPr/>
        </p:nvPicPr>
        <p:blipFill>
          <a:blip r:embed="rId2"/>
          <a:stretch>
            <a:fillRect/>
          </a:stretch>
        </p:blipFill>
        <p:spPr>
          <a:xfrm>
            <a:off x="7543800" y="5486400"/>
            <a:ext cx="1143000" cy="91440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0000"/>
            </a:gs>
            <a:gs pos="100000">
              <a:srgbClr val="8B0000"/>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sz="2000"/>
            </a:pPr>
            <a:r>
              <a:t>Operating Income - Negative (1/1)</a:t>
            </a:r>
          </a:p>
        </p:txBody>
      </p:sp>
      <p:sp>
        <p:nvSpPr>
          <p:cNvPr id="3" name="Rectangle 2"/>
          <p:cNvSpPr/>
          <p:nvPr/>
        </p:nvSpPr>
        <p:spPr>
          <a:xfrm>
            <a:off x="635000" y="1270000"/>
            <a:ext cx="7620000" cy="444500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a:p>
            <a:pPr>
              <a:defRPr b="1" sz="1400"/>
            </a:pPr>
            <a:r>
              <a:t>Negative Sentences:</a:t>
            </a:r>
          </a:p>
          <a:p>
            <a:pPr>
              <a:defRPr sz="1400">
                <a:solidFill>
                  <a:srgbClr val="FF0000"/>
                </a:solidFill>
              </a:defRPr>
            </a:pPr>
            <a:r>
              <a:t>- Non-GAAP operating income was $140.7 million (8.2% of revenues) in the third quarter of 2024, as compared to $120.0 million (8.0% of revenues) in the third quarter of 2023.</a:t>
            </a:r>
          </a:p>
          <a:p>
            <a:pPr>
              <a:defRPr sz="1400">
                <a:solidFill>
                  <a:srgbClr val="FF0000"/>
                </a:solidFill>
              </a:defRPr>
            </a:pPr>
            <a:r>
              <a:t>- GAAP operating income in the third quarter of 2024 was $125.8 million (7.3% of revenues), as compared to $106.1 million (7.1% of revenues) in the third quarter of 2023.</a:t>
            </a:r>
          </a:p>
        </p:txBody>
      </p:sp>
      <p:pic>
        <p:nvPicPr>
          <p:cNvPr id="4" name="Picture 3" descr="factory.png"/>
          <p:cNvPicPr>
            <a:picLocks noChangeAspect="1"/>
          </p:cNvPicPr>
          <p:nvPr/>
        </p:nvPicPr>
        <p:blipFill>
          <a:blip r:embed="rId2"/>
          <a:stretch>
            <a:fillRect/>
          </a:stretch>
        </p:blipFill>
        <p:spPr>
          <a:xfrm>
            <a:off x="7543800" y="5486400"/>
            <a:ext cx="1143000" cy="91440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gradFill rotWithShape="1">
          <a:gsLst>
            <a:gs pos="0">
              <a:srgbClr val="A9A9A9"/>
            </a:gs>
            <a:gs pos="100000">
              <a:srgbClr val="D3D3D3"/>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sz="2000"/>
            </a:pPr>
            <a:r>
              <a:t>Operating Income - Neutral (1/1)</a:t>
            </a:r>
          </a:p>
        </p:txBody>
      </p:sp>
      <p:sp>
        <p:nvSpPr>
          <p:cNvPr id="3" name="Rectangle 2"/>
          <p:cNvSpPr/>
          <p:nvPr/>
        </p:nvSpPr>
        <p:spPr>
          <a:xfrm>
            <a:off x="635000" y="1270000"/>
            <a:ext cx="7620000" cy="444500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a:p>
            <a:pPr>
              <a:defRPr b="1" sz="1400"/>
            </a:pPr>
            <a:r>
              <a:t>Neutral Sentences:</a:t>
            </a:r>
          </a:p>
          <a:p>
            <a:pPr>
              <a:defRPr sz="1400">
                <a:solidFill>
                  <a:srgbClr val="000000"/>
                </a:solidFill>
              </a:defRPr>
            </a:pPr>
            <a:r>
              <a:t>- **GAAP Operating Income**</a:t>
            </a:r>
          </a:p>
          <a:p>
            <a:pPr>
              <a:defRPr sz="1400">
                <a:solidFill>
                  <a:srgbClr val="000000"/>
                </a:solidFill>
              </a:defRPr>
            </a:pPr>
            <a:r>
              <a:t>- **GAAP Operating Income**</a:t>
            </a:r>
          </a:p>
        </p:txBody>
      </p:sp>
      <p:pic>
        <p:nvPicPr>
          <p:cNvPr id="4" name="Picture 3" descr="factory.png"/>
          <p:cNvPicPr>
            <a:picLocks noChangeAspect="1"/>
          </p:cNvPicPr>
          <p:nvPr/>
        </p:nvPicPr>
        <p:blipFill>
          <a:blip r:embed="rId2"/>
          <a:stretch>
            <a:fillRect/>
          </a:stretch>
        </p:blipFill>
        <p:spPr>
          <a:xfrm>
            <a:off x="7543800" y="5486400"/>
            <a:ext cx="1143000" cy="914400"/>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gradFill rotWithShape="1">
          <a:gsLst>
            <a:gs pos="0">
              <a:srgbClr val="00FF00"/>
            </a:gs>
            <a:gs pos="100000">
              <a:srgbClr val="228B22"/>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sz="2000"/>
            </a:pPr>
            <a:r>
              <a:t>Gross Profit - Positive (1/1)</a:t>
            </a:r>
          </a:p>
        </p:txBody>
      </p:sp>
      <p:sp>
        <p:nvSpPr>
          <p:cNvPr id="3" name="Rectangle 2"/>
          <p:cNvSpPr/>
          <p:nvPr/>
        </p:nvSpPr>
        <p:spPr>
          <a:xfrm>
            <a:off x="635000" y="1270000"/>
            <a:ext cx="7620000" cy="444500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a:p>
            <a:pPr>
              <a:defRPr b="1" sz="1400"/>
            </a:pPr>
            <a:r>
              <a:t>Positive Sentences:</a:t>
            </a:r>
          </a:p>
          <a:p>
            <a:pPr>
              <a:defRPr sz="1400">
                <a:solidFill>
                  <a:srgbClr val="008000"/>
                </a:solidFill>
              </a:defRPr>
            </a:pPr>
            <a:r>
              <a:t>- Gross profit has increased by 412,784 USD from the same period last year.</a:t>
            </a:r>
          </a:p>
          <a:p>
            <a:pPr>
              <a:defRPr sz="1400">
                <a:solidFill>
                  <a:srgbClr val="008000"/>
                </a:solidFill>
              </a:defRPr>
            </a:pPr>
            <a:r>
              <a:t>- The company has maintained a consistent gross profit margin of around 11.1% over the last three years.</a:t>
            </a:r>
          </a:p>
        </p:txBody>
      </p:sp>
      <p:pic>
        <p:nvPicPr>
          <p:cNvPr id="4" name="Picture 3" descr="gross.png"/>
          <p:cNvPicPr>
            <a:picLocks noChangeAspect="1"/>
          </p:cNvPicPr>
          <p:nvPr/>
        </p:nvPicPr>
        <p:blipFill>
          <a:blip r:embed="rId2"/>
          <a:stretch>
            <a:fillRect/>
          </a:stretch>
        </p:blipFill>
        <p:spPr>
          <a:xfrm>
            <a:off x="7543800" y="5486400"/>
            <a:ext cx="1143000" cy="914400"/>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0000"/>
            </a:gs>
            <a:gs pos="100000">
              <a:srgbClr val="8B0000"/>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sz="2000"/>
            </a:pPr>
            <a:r>
              <a:t>Gross Profit - Negative (1/1)</a:t>
            </a:r>
          </a:p>
        </p:txBody>
      </p:sp>
      <p:sp>
        <p:nvSpPr>
          <p:cNvPr id="3" name="Rectangle 2"/>
          <p:cNvSpPr/>
          <p:nvPr/>
        </p:nvSpPr>
        <p:spPr>
          <a:xfrm>
            <a:off x="635000" y="1270000"/>
            <a:ext cx="7620000" cy="444500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a:p>
            <a:pPr>
              <a:defRPr b="1" sz="1400"/>
            </a:pPr>
            <a:r>
              <a:t>Negative Sentences:</a:t>
            </a:r>
          </a:p>
          <a:p>
            <a:pPr>
              <a:defRPr sz="1400">
                <a:solidFill>
                  <a:srgbClr val="FF0000"/>
                </a:solidFill>
              </a:defRPr>
            </a:pPr>
            <a:r>
              <a:t>- Non-GAAP gross profit in the third quarter of 2024 was $419.4 million (24.4% of revenues), as compared to $374.2 million (24.9% of revenues) in the third quarter of 2023.</a:t>
            </a:r>
          </a:p>
          <a:p>
            <a:pPr>
              <a:defRPr sz="1400">
                <a:solidFill>
                  <a:srgbClr val="FF0000"/>
                </a:solidFill>
              </a:defRPr>
            </a:pPr>
            <a:r>
              <a:t>- GAAP gross profit in the third quarter of 2024 was $412.8 million (24.0% of revenues), as compared to $367.2 million (24.5% of revenues) in the third quarter of 2023.</a:t>
            </a:r>
          </a:p>
        </p:txBody>
      </p:sp>
      <p:pic>
        <p:nvPicPr>
          <p:cNvPr id="4" name="Picture 3" descr="gross.png"/>
          <p:cNvPicPr>
            <a:picLocks noChangeAspect="1"/>
          </p:cNvPicPr>
          <p:nvPr/>
        </p:nvPicPr>
        <p:blipFill>
          <a:blip r:embed="rId2"/>
          <a:stretch>
            <a:fillRect/>
          </a:stretch>
        </p:blipFill>
        <p:spPr>
          <a:xfrm>
            <a:off x="7543800" y="5486400"/>
            <a:ext cx="1143000" cy="914400"/>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bg>
      <p:bgPr>
        <a:gradFill rotWithShape="1">
          <a:gsLst>
            <a:gs pos="0">
              <a:srgbClr val="A9A9A9"/>
            </a:gs>
            <a:gs pos="100000">
              <a:srgbClr val="D3D3D3"/>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sz="2000"/>
            </a:pPr>
            <a:r>
              <a:t>Gross Profit - Neutral (1/1)</a:t>
            </a:r>
          </a:p>
        </p:txBody>
      </p:sp>
      <p:sp>
        <p:nvSpPr>
          <p:cNvPr id="3" name="Rectangle 2"/>
          <p:cNvSpPr/>
          <p:nvPr/>
        </p:nvSpPr>
        <p:spPr>
          <a:xfrm>
            <a:off x="635000" y="1270000"/>
            <a:ext cx="7620000" cy="444500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a:p>
            <a:pPr>
              <a:defRPr b="1" sz="1400"/>
            </a:pPr>
            <a:r>
              <a:t>Neutral Sentences:</a:t>
            </a:r>
          </a:p>
          <a:p>
            <a:pPr>
              <a:defRPr sz="1400">
                <a:solidFill>
                  <a:srgbClr val="000000"/>
                </a:solidFill>
              </a:defRPr>
            </a:pPr>
            <a:r>
              <a:t>- **GAAP Gross Profit**</a:t>
            </a:r>
          </a:p>
          <a:p>
            <a:pPr>
              <a:defRPr sz="1400">
                <a:solidFill>
                  <a:srgbClr val="000000"/>
                </a:solidFill>
              </a:defRPr>
            </a:pPr>
            <a:r>
              <a:t>- **GAAP Gross Profit**</a:t>
            </a:r>
          </a:p>
        </p:txBody>
      </p:sp>
      <p:pic>
        <p:nvPicPr>
          <p:cNvPr id="4" name="Picture 3" descr="gross.png"/>
          <p:cNvPicPr>
            <a:picLocks noChangeAspect="1"/>
          </p:cNvPicPr>
          <p:nvPr/>
        </p:nvPicPr>
        <p:blipFill>
          <a:blip r:embed="rId2"/>
          <a:stretch>
            <a:fillRect/>
          </a:stretch>
        </p:blipFill>
        <p:spPr>
          <a:xfrm>
            <a:off x="7543800" y="5486400"/>
            <a:ext cx="1143000" cy="914400"/>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bg>
      <p:bgPr>
        <a:gradFill rotWithShape="1">
          <a:gsLst>
            <a:gs pos="0">
              <a:srgbClr val="00FF00"/>
            </a:gs>
            <a:gs pos="100000">
              <a:srgbClr val="228B22"/>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sz="2000"/>
            </a:pPr>
            <a:r>
              <a:t>Awarded Contracts - Positive (1/1)</a:t>
            </a:r>
          </a:p>
        </p:txBody>
      </p:sp>
      <p:sp>
        <p:nvSpPr>
          <p:cNvPr id="3" name="Rectangle 2"/>
          <p:cNvSpPr/>
          <p:nvPr/>
        </p:nvSpPr>
        <p:spPr>
          <a:xfrm>
            <a:off x="635000" y="1270000"/>
            <a:ext cx="7620000" cy="444500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a:p>
            <a:pPr>
              <a:defRPr b="1" sz="1400"/>
            </a:pPr>
            <a:r>
              <a:t>Positive Sentences:</a:t>
            </a:r>
          </a:p>
          <a:p>
            <a:pPr>
              <a:defRPr sz="1400">
                <a:solidFill>
                  <a:srgbClr val="008000"/>
                </a:solidFill>
              </a:defRPr>
            </a:pPr>
            <a:r>
              <a:t>- The Company announced that it was awarded contracts worth a total amount of approximately $335 million, to supply defense systems to a European country.</a:t>
            </a:r>
          </a:p>
        </p:txBody>
      </p:sp>
      <p:pic>
        <p:nvPicPr>
          <p:cNvPr id="4" name="Picture 3" descr="contract.png"/>
          <p:cNvPicPr>
            <a:picLocks noChangeAspect="1"/>
          </p:cNvPicPr>
          <p:nvPr/>
        </p:nvPicPr>
        <p:blipFill>
          <a:blip r:embed="rId2"/>
          <a:stretch>
            <a:fillRect/>
          </a:stretch>
        </p:blipFill>
        <p:spPr>
          <a:xfrm>
            <a:off x="7543800" y="5486400"/>
            <a:ext cx="1143000" cy="914400"/>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bg>
      <p:bgPr>
        <a:gradFill rotWithShape="1">
          <a:gsLst>
            <a:gs pos="0">
              <a:srgbClr val="A9A9A9"/>
            </a:gs>
            <a:gs pos="100000">
              <a:srgbClr val="D3D3D3"/>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sz="2000"/>
            </a:pPr>
            <a:r>
              <a:t>Research and Development - Neutral (1/1)</a:t>
            </a:r>
          </a:p>
        </p:txBody>
      </p:sp>
      <p:sp>
        <p:nvSpPr>
          <p:cNvPr id="3" name="Rectangle 2"/>
          <p:cNvSpPr/>
          <p:nvPr/>
        </p:nvSpPr>
        <p:spPr>
          <a:xfrm>
            <a:off x="635000" y="1270000"/>
            <a:ext cx="7620000" cy="444500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a:p>
            <a:pPr>
              <a:defRPr b="1" sz="1400"/>
            </a:pPr>
            <a:r>
              <a:t>Neutral Sentences:</a:t>
            </a:r>
          </a:p>
          <a:p>
            <a:pPr>
              <a:defRPr sz="1400">
                <a:solidFill>
                  <a:srgbClr val="000000"/>
                </a:solidFill>
              </a:defRPr>
            </a:pPr>
            <a:r>
              <a:t>- The Company is maintaining its investment in research and development to</a:t>
            </a:r>
          </a:p>
        </p:txBody>
      </p:sp>
      <p:pic>
        <p:nvPicPr>
          <p:cNvPr id="4" name="Picture 3" descr="RD.png"/>
          <p:cNvPicPr>
            <a:picLocks noChangeAspect="1"/>
          </p:cNvPicPr>
          <p:nvPr/>
        </p:nvPicPr>
        <p:blipFill>
          <a:blip r:embed="rId2"/>
          <a:stretch>
            <a:fillRect/>
          </a:stretch>
        </p:blipFill>
        <p:spPr>
          <a:xfrm>
            <a:off x="7543800" y="5486400"/>
            <a:ext cx="1143000" cy="914400"/>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0000"/>
            </a:gs>
            <a:gs pos="100000">
              <a:srgbClr val="8B0000"/>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sz="2000"/>
            </a:pPr>
            <a:r>
              <a:t>Contract Liabilities - Negative (1/1)</a:t>
            </a:r>
          </a:p>
        </p:txBody>
      </p:sp>
      <p:sp>
        <p:nvSpPr>
          <p:cNvPr id="3" name="Rectangle 2"/>
          <p:cNvSpPr/>
          <p:nvPr/>
        </p:nvSpPr>
        <p:spPr>
          <a:xfrm>
            <a:off x="635000" y="1270000"/>
            <a:ext cx="7620000" cy="444500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a:p>
            <a:pPr>
              <a:defRPr b="1" sz="1400"/>
            </a:pPr>
            <a:r>
              <a:t>Negative Sentences:</a:t>
            </a:r>
          </a:p>
          <a:p>
            <a:pPr>
              <a:defRPr sz="1400">
                <a:solidFill>
                  <a:srgbClr val="FF0000"/>
                </a:solidFill>
              </a:defRPr>
            </a:pPr>
            <a:r>
              <a:t>- The cash flow in the nine months ended September 30, 2024 was affected mainly by the increase in contract liabilities, which was offset by the increase in inventories and trade receivables.</a:t>
            </a:r>
          </a:p>
          <a:p>
            <a:pPr>
              <a:defRPr sz="1400">
                <a:solidFill>
                  <a:srgbClr val="FF0000"/>
                </a:solidFill>
              </a:defRPr>
            </a:pPr>
            <a:r>
              <a:t>- The contract liabilities account for approximately 13% of total liabilities, suggesting potential contractual risks.</a:t>
            </a:r>
          </a:p>
        </p:txBody>
      </p:sp>
      <p:pic>
        <p:nvPicPr>
          <p:cNvPr id="4" name="Picture 3" descr="liability-insurance.png"/>
          <p:cNvPicPr>
            <a:picLocks noChangeAspect="1"/>
          </p:cNvPicPr>
          <p:nvPr/>
        </p:nvPicPr>
        <p:blipFill>
          <a:blip r:embed="rId2"/>
          <a:stretch>
            <a:fillRect/>
          </a:stretch>
        </p:blipFill>
        <p:spPr>
          <a:xfrm>
            <a:off x="7543800" y="5486400"/>
            <a:ext cx="1143000" cy="914400"/>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0000"/>
            </a:gs>
            <a:gs pos="100000">
              <a:srgbClr val="8B0000"/>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sz="2000"/>
            </a:pPr>
            <a:r>
              <a:t>Operating Expenses - Negative (1/1)</a:t>
            </a:r>
          </a:p>
        </p:txBody>
      </p:sp>
      <p:sp>
        <p:nvSpPr>
          <p:cNvPr id="3" name="Rectangle 2"/>
          <p:cNvSpPr/>
          <p:nvPr/>
        </p:nvSpPr>
        <p:spPr>
          <a:xfrm>
            <a:off x="635000" y="1270000"/>
            <a:ext cx="7620000" cy="444500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a:p>
            <a:pPr>
              <a:defRPr b="1" sz="1400"/>
            </a:pPr>
            <a:r>
              <a:t>Negative Sentences:</a:t>
            </a:r>
          </a:p>
          <a:p>
            <a:pPr>
              <a:defRPr sz="1400">
                <a:solidFill>
                  <a:srgbClr val="FF0000"/>
                </a:solidFill>
              </a:defRPr>
            </a:pPr>
            <a:r>
              <a:t>- Operating expenses have decreased by 286,975 USD from the same period last year.</a:t>
            </a:r>
          </a:p>
        </p:txBody>
      </p:sp>
      <p:pic>
        <p:nvPicPr>
          <p:cNvPr id="4" name="Picture 3" descr="opearting_expenses.png"/>
          <p:cNvPicPr>
            <a:picLocks noChangeAspect="1"/>
          </p:cNvPicPr>
          <p:nvPr/>
        </p:nvPicPr>
        <p:blipFill>
          <a:blip r:embed="rId2"/>
          <a:stretch>
            <a:fillRect/>
          </a:stretch>
        </p:blipFill>
        <p:spPr>
          <a:xfrm>
            <a:off x="7543800" y="5486400"/>
            <a:ext cx="1143000" cy="9144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defRPr sz="1800"/>
            </a:pPr>
            <a:r>
              <a:t>Company Introduction</a:t>
            </a:r>
          </a:p>
        </p:txBody>
      </p:sp>
      <p:sp>
        <p:nvSpPr>
          <p:cNvPr id="3" name="TextBox 2"/>
          <p:cNvSpPr txBox="1"/>
          <p:nvPr/>
        </p:nvSpPr>
        <p:spPr>
          <a:xfrm>
            <a:off x="635000" y="1270000"/>
            <a:ext cx="7620000" cy="5080000"/>
          </a:xfrm>
          <a:prstGeom prst="rect">
            <a:avLst/>
          </a:prstGeom>
          <a:noFill/>
        </p:spPr>
        <p:txBody>
          <a:bodyPr wrap="square">
            <a:spAutoFit/>
          </a:bodyPr>
          <a:lstStyle/>
          <a:p/>
          <a:p>
            <a:pPr>
              <a:defRPr sz="1400"/>
            </a:pPr>
            <a:r>
              <a:t>to someone unfamiliar with it. The tone should be positive and informative, highlighting the company's strengths and growth prospects.</a:t>
            </a:r>
            <a:br/>
            <a:br/>
            <a:r>
              <a:t>Here is a sample introduction:</a:t>
            </a:r>
            <a:br/>
            <a:br/>
            <a:r>
              <a:t>**Elbit Systems Ltd.**</a:t>
            </a:r>
            <a:br/>
            <a:br/>
            <a:r>
              <a:t>**Overview**</a:t>
            </a:r>
            <a:br/>
            <a:br/>
            <a:r>
              <a:t>Elbit Systems Ltd. is a leading Israeli aerospace and defense company that develops, manufactures, integrates, and sustains advanced electronic systems and solutions for multiple domains. With a strong presence in the global market, the company is committed to delivering cutting-edge technologies that support national security, defense, and public safety initiatives.</a:t>
            </a:r>
            <a:br/>
            <a:br/>
            <a:r>
              <a:t>**Revenue Growth**</a:t>
            </a:r>
            <a:br/>
            <a:br/>
            <a:r>
              <a:t>The company reported a 14.5% increase in revenue from the same period in the previous year, demonstrating its ability to adapt to changing market conditions and capitalize on emerging opportunities. This growth is driven by its diversified product portfolio, which includes electronic warfare systems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bg>
      <p:bgPr>
        <a:gradFill rotWithShape="1">
          <a:gsLst>
            <a:gs pos="0">
              <a:srgbClr val="00FF00"/>
            </a:gs>
            <a:gs pos="100000">
              <a:srgbClr val="228B22"/>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sz="2000"/>
            </a:pPr>
            <a:r>
              <a:t>Intersegment Revenue - Positive (1/1)</a:t>
            </a:r>
          </a:p>
        </p:txBody>
      </p:sp>
      <p:sp>
        <p:nvSpPr>
          <p:cNvPr id="3" name="Rectangle 2"/>
          <p:cNvSpPr/>
          <p:nvPr/>
        </p:nvSpPr>
        <p:spPr>
          <a:xfrm>
            <a:off x="635000" y="1270000"/>
            <a:ext cx="7620000" cy="444500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a:p>
            <a:pPr>
              <a:defRPr b="1" sz="1400"/>
            </a:pPr>
            <a:r>
              <a:t>Positive Sentences:</a:t>
            </a:r>
          </a:p>
          <a:p>
            <a:pPr>
              <a:defRPr sz="1400">
                <a:solidFill>
                  <a:srgbClr val="008000"/>
                </a:solidFill>
              </a:defRPr>
            </a:pPr>
            <a:r>
              <a:t>- The revenue from the Aerospace segment increased by 16.8% year-over-year, driven by the growth of external customers and intersegment revenue.</a:t>
            </a:r>
          </a:p>
          <a:p>
            <a:pPr>
              <a:defRPr sz="1400">
                <a:solidFill>
                  <a:srgbClr val="008000"/>
                </a:solidFill>
              </a:defRPr>
            </a:pPr>
            <a:r>
              <a:t>- The revenue from the C4I and Cyber segment grew by 23.7% year-over-year, driven by the growth of external customers and intersegment revenue.</a:t>
            </a:r>
          </a:p>
        </p:txBody>
      </p:sp>
      <p:pic>
        <p:nvPicPr>
          <p:cNvPr id="4" name="Picture 3" descr="self_invest.png"/>
          <p:cNvPicPr>
            <a:picLocks noChangeAspect="1"/>
          </p:cNvPicPr>
          <p:nvPr/>
        </p:nvPicPr>
        <p:blipFill>
          <a:blip r:embed="rId2"/>
          <a:stretch>
            <a:fillRect/>
          </a:stretch>
        </p:blipFill>
        <p:spPr>
          <a:xfrm>
            <a:off x="7543800" y="5486400"/>
            <a:ext cx="1143000" cy="914400"/>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bg>
      <p:bgPr>
        <a:gradFill rotWithShape="1">
          <a:gsLst>
            <a:gs pos="0">
              <a:srgbClr val="00FF00"/>
            </a:gs>
            <a:gs pos="100000">
              <a:srgbClr val="228B22"/>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sz="2000"/>
            </a:pPr>
            <a:r>
              <a:t>Trade and Unbilled Receivables - Positive (1/1)</a:t>
            </a:r>
          </a:p>
        </p:txBody>
      </p:sp>
      <p:sp>
        <p:nvSpPr>
          <p:cNvPr id="3" name="Rectangle 2"/>
          <p:cNvSpPr/>
          <p:nvPr/>
        </p:nvSpPr>
        <p:spPr>
          <a:xfrm>
            <a:off x="635000" y="1270000"/>
            <a:ext cx="7620000" cy="444500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a:p>
            <a:pPr>
              <a:defRPr b="1" sz="1400"/>
            </a:pPr>
            <a:r>
              <a:t>Positive Sentences:</a:t>
            </a:r>
          </a:p>
          <a:p>
            <a:pPr>
              <a:defRPr sz="1400">
                <a:solidFill>
                  <a:srgbClr val="008000"/>
                </a:solidFill>
              </a:defRPr>
            </a:pPr>
            <a:r>
              <a:t>- The company's trade and unbilled receivables and contract assets are substantial, indicating a robust cash flow generation capability.</a:t>
            </a:r>
          </a:p>
        </p:txBody>
      </p:sp>
      <p:pic>
        <p:nvPicPr>
          <p:cNvPr id="4" name="Picture 3" descr="Trade and Unbilled Receivables.png"/>
          <p:cNvPicPr>
            <a:picLocks noChangeAspect="1"/>
          </p:cNvPicPr>
          <p:nvPr/>
        </p:nvPicPr>
        <p:blipFill>
          <a:blip r:embed="rId2"/>
          <a:stretch>
            <a:fillRect/>
          </a:stretch>
        </p:blipFill>
        <p:spPr>
          <a:xfrm>
            <a:off x="7543800" y="5486400"/>
            <a:ext cx="1143000" cy="914400"/>
          </a:xfrm>
          <a:prstGeom prst="rect">
            <a:avLst/>
          </a:prstGeom>
        </p:spPr>
      </p:pic>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bg>
      <p:bgPr>
        <a:gradFill rotWithShape="1">
          <a:gsLst>
            <a:gs pos="0">
              <a:srgbClr val="00FF00"/>
            </a:gs>
            <a:gs pos="100000">
              <a:srgbClr val="228B22"/>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sz="2000"/>
            </a:pPr>
            <a:r>
              <a:t>Supply Chain Disruptions - Positive (1/1)</a:t>
            </a:r>
          </a:p>
        </p:txBody>
      </p:sp>
      <p:sp>
        <p:nvSpPr>
          <p:cNvPr id="3" name="Rectangle 2"/>
          <p:cNvSpPr/>
          <p:nvPr/>
        </p:nvSpPr>
        <p:spPr>
          <a:xfrm>
            <a:off x="635000" y="1270000"/>
            <a:ext cx="7620000" cy="444500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a:p>
            <a:pPr>
              <a:defRPr b="1" sz="1400"/>
            </a:pPr>
            <a:r>
              <a:t>Positive Sentences:</a:t>
            </a:r>
          </a:p>
          <a:p>
            <a:pPr>
              <a:defRPr sz="1400">
                <a:solidFill>
                  <a:srgbClr val="008000"/>
                </a:solidFill>
              </a:defRPr>
            </a:pPr>
            <a:r>
              <a:t>- The Company has taken steps to mitigate existing and potential supply chain disruptions and to maintain business continuity.</a:t>
            </a:r>
          </a:p>
        </p:txBody>
      </p:sp>
      <p:pic>
        <p:nvPicPr>
          <p:cNvPr id="4" name="Picture 3" descr="supply-chain.png"/>
          <p:cNvPicPr>
            <a:picLocks noChangeAspect="1"/>
          </p:cNvPicPr>
          <p:nvPr/>
        </p:nvPicPr>
        <p:blipFill>
          <a:blip r:embed="rId2"/>
          <a:stretch>
            <a:fillRect/>
          </a:stretch>
        </p:blipFill>
        <p:spPr>
          <a:xfrm>
            <a:off x="7543800" y="5486400"/>
            <a:ext cx="1143000" cy="914400"/>
          </a:xfrm>
          <a:prstGeom prst="rect">
            <a:avLst/>
          </a:prstGeom>
        </p:spPr>
      </p:pic>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bg>
      <p:bgPr>
        <a:gradFill rotWithShape="1">
          <a:gsLst>
            <a:gs pos="0">
              <a:srgbClr val="00FF00"/>
            </a:gs>
            <a:gs pos="100000">
              <a:srgbClr val="228B22"/>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sz="2000"/>
            </a:pPr>
            <a:r>
              <a:t>Stock-Based Compensation - Positive (1/1)</a:t>
            </a:r>
          </a:p>
        </p:txBody>
      </p:sp>
      <p:sp>
        <p:nvSpPr>
          <p:cNvPr id="3" name="Rectangle 2"/>
          <p:cNvSpPr/>
          <p:nvPr/>
        </p:nvSpPr>
        <p:spPr>
          <a:xfrm>
            <a:off x="635000" y="1270000"/>
            <a:ext cx="7620000" cy="444500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a:p>
            <a:pPr>
              <a:defRPr b="1" sz="1400"/>
            </a:pPr>
            <a:r>
              <a:t>Positive Sentences:</a:t>
            </a:r>
          </a:p>
          <a:p>
            <a:pPr>
              <a:defRPr sz="1400">
                <a:solidFill>
                  <a:srgbClr val="008000"/>
                </a:solidFill>
              </a:defRPr>
            </a:pPr>
            <a:r>
              <a:t>- The stock-based compensation expense increased by 12,141 US dollars in the nine months ended September 30, 2024, compared to 9,732 US dollars in the same period in 2023.</a:t>
            </a:r>
          </a:p>
        </p:txBody>
      </p:sp>
      <p:pic>
        <p:nvPicPr>
          <p:cNvPr id="4" name="Picture 3" descr="stock.png"/>
          <p:cNvPicPr>
            <a:picLocks noChangeAspect="1"/>
          </p:cNvPicPr>
          <p:nvPr/>
        </p:nvPicPr>
        <p:blipFill>
          <a:blip r:embed="rId2"/>
          <a:stretch>
            <a:fillRect/>
          </a:stretch>
        </p:blipFill>
        <p:spPr>
          <a:xfrm>
            <a:off x="7543800" y="5486400"/>
            <a:ext cx="1143000" cy="914400"/>
          </a:xfrm>
          <a:prstGeom prst="rect">
            <a:avLst/>
          </a:prstGeom>
        </p:spPr>
      </p:pic>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0000"/>
            </a:gs>
            <a:gs pos="100000">
              <a:srgbClr val="8B0000"/>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sz="2000"/>
            </a:pPr>
            <a:r>
              <a:t>Stock-Based Compensation - Negative (1/1)</a:t>
            </a:r>
          </a:p>
        </p:txBody>
      </p:sp>
      <p:sp>
        <p:nvSpPr>
          <p:cNvPr id="3" name="Rectangle 2"/>
          <p:cNvSpPr/>
          <p:nvPr/>
        </p:nvSpPr>
        <p:spPr>
          <a:xfrm>
            <a:off x="635000" y="1270000"/>
            <a:ext cx="7620000" cy="444500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a:p>
            <a:pPr>
              <a:defRPr b="1" sz="1400"/>
            </a:pPr>
            <a:r>
              <a:t>Negative Sentences:</a:t>
            </a:r>
          </a:p>
          <a:p>
            <a:pPr>
              <a:defRPr sz="1400">
                <a:solidFill>
                  <a:srgbClr val="FF0000"/>
                </a:solidFill>
              </a:defRPr>
            </a:pPr>
            <a:r>
              <a:t>- The company's stock-based compensation expense is increasing, which may indicate an increase in employee base or compensation structure.</a:t>
            </a:r>
          </a:p>
        </p:txBody>
      </p:sp>
      <p:pic>
        <p:nvPicPr>
          <p:cNvPr id="4" name="Picture 3" descr="stock.png"/>
          <p:cNvPicPr>
            <a:picLocks noChangeAspect="1"/>
          </p:cNvPicPr>
          <p:nvPr/>
        </p:nvPicPr>
        <p:blipFill>
          <a:blip r:embed="rId2"/>
          <a:stretch>
            <a:fillRect/>
          </a:stretch>
        </p:blipFill>
        <p:spPr>
          <a:xfrm>
            <a:off x="7543800" y="5486400"/>
            <a:ext cx="1143000" cy="914400"/>
          </a:xfrm>
          <a:prstGeom prst="rect">
            <a:avLst/>
          </a:prstGeom>
        </p:spPr>
      </p:pic>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bg>
      <p:bgPr>
        <a:gradFill rotWithShape="1">
          <a:gsLst>
            <a:gs pos="0">
              <a:srgbClr val="A9A9A9"/>
            </a:gs>
            <a:gs pos="100000">
              <a:srgbClr val="D3D3D3"/>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sz="2000"/>
            </a:pPr>
            <a:r>
              <a:t>Forward-Looking Statements - Neutral (1/2)</a:t>
            </a:r>
          </a:p>
        </p:txBody>
      </p:sp>
      <p:sp>
        <p:nvSpPr>
          <p:cNvPr id="3" name="Rectangle 2"/>
          <p:cNvSpPr/>
          <p:nvPr/>
        </p:nvSpPr>
        <p:spPr>
          <a:xfrm>
            <a:off x="635000" y="1270000"/>
            <a:ext cx="7620000" cy="444500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a:p>
            <a:pPr>
              <a:defRPr b="1" sz="1400"/>
            </a:pPr>
            <a:r>
              <a:t>Neutral Sentences:</a:t>
            </a:r>
          </a:p>
          <a:p>
            <a:pPr>
              <a:defRPr sz="1400">
                <a:solidFill>
                  <a:srgbClr val="000000"/>
                </a:solidFill>
              </a:defRPr>
            </a:pPr>
            <a:r>
              <a:t>- The Company believes the expectations reflected in the forward-looking statements contained herein are reasonable, </a:t>
            </a:r>
          </a:p>
          <a:p>
            <a:pPr>
              <a:defRPr sz="1400">
                <a:solidFill>
                  <a:srgbClr val="000000"/>
                </a:solidFill>
              </a:defRPr>
            </a:pPr>
            <a:r>
              <a:t>- Moreover, neither the Company nor any other person assumes responsibility for the accuracy and completeness of any of these forward-looking statements. </a:t>
            </a:r>
          </a:p>
          <a:p>
            <a:pPr>
              <a:defRPr sz="1400">
                <a:solidFill>
                  <a:srgbClr val="000000"/>
                </a:solidFill>
              </a:defRPr>
            </a:pPr>
            <a:r>
              <a:t>- The Company does not undertake to update its forward-looking statements.</a:t>
            </a:r>
          </a:p>
          <a:p>
            <a:pPr>
              <a:defRPr sz="1400">
                <a:solidFill>
                  <a:srgbClr val="000000"/>
                </a:solidFill>
              </a:defRPr>
            </a:pPr>
            <a:r>
              <a:t>- The Company believes the expectations reflected in the forward-looking statements contained herein are reasonable, </a:t>
            </a:r>
          </a:p>
          <a:p>
            <a:pPr>
              <a:defRPr sz="1400">
                <a:solidFill>
                  <a:srgbClr val="000000"/>
                </a:solidFill>
              </a:defRPr>
            </a:pPr>
            <a:r>
              <a:t>- Moreover, neither the Company nor any other person assumes responsibility for the accuracy and completeness of any of these forward-looking statements. </a:t>
            </a:r>
          </a:p>
          <a:p>
            <a:pPr>
              <a:defRPr sz="1400">
                <a:solidFill>
                  <a:srgbClr val="000000"/>
                </a:solidFill>
              </a:defRPr>
            </a:pPr>
            <a:r>
              <a:t>- The Company does not undertake to update its forward-looking statements.</a:t>
            </a:r>
          </a:p>
          <a:p>
            <a:pPr>
              <a:defRPr sz="1400">
                <a:solidFill>
                  <a:srgbClr val="000000"/>
                </a:solidFill>
              </a:defRPr>
            </a:pPr>
            <a:r>
              <a:t>- The Company believes the expectations reflected in the forward-looking statements contained herein are reasonable, </a:t>
            </a:r>
          </a:p>
          <a:p>
            <a:pPr>
              <a:defRPr sz="1400">
                <a:solidFill>
                  <a:srgbClr val="000000"/>
                </a:solidFill>
              </a:defRPr>
            </a:pPr>
            <a:r>
              <a:t>- Moreover, neither the Company nor any other person assumes responsibility for the accuracy and completeness of any of these forward-looking statements. </a:t>
            </a:r>
          </a:p>
          <a:p>
            <a:pPr>
              <a:defRPr sz="1400">
                <a:solidFill>
                  <a:srgbClr val="000000"/>
                </a:solidFill>
              </a:defRPr>
            </a:pPr>
            <a:r>
              <a:t>- The Company does not undertake to update its forward-looking statements.</a:t>
            </a:r>
          </a:p>
          <a:p>
            <a:pPr>
              <a:defRPr sz="1400">
                <a:solidFill>
                  <a:srgbClr val="000000"/>
                </a:solidFill>
              </a:defRPr>
            </a:pPr>
            <a:r>
              <a:t>- The Company's earnings release contains forward-looking statements, which are subject to risks and uncertainties. </a:t>
            </a:r>
          </a:p>
        </p:txBody>
      </p:sp>
      <p:pic>
        <p:nvPicPr>
          <p:cNvPr id="4" name="Picture 3" descr="goal.png"/>
          <p:cNvPicPr>
            <a:picLocks noChangeAspect="1"/>
          </p:cNvPicPr>
          <p:nvPr/>
        </p:nvPicPr>
        <p:blipFill>
          <a:blip r:embed="rId2"/>
          <a:stretch>
            <a:fillRect/>
          </a:stretch>
        </p:blipFill>
        <p:spPr>
          <a:xfrm>
            <a:off x="7543800" y="5486400"/>
            <a:ext cx="1143000" cy="914400"/>
          </a:xfrm>
          <a:prstGeom prst="rect">
            <a:avLst/>
          </a:prstGeom>
        </p:spPr>
      </p:pic>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bg>
      <p:bgPr>
        <a:gradFill rotWithShape="1">
          <a:gsLst>
            <a:gs pos="0">
              <a:srgbClr val="A9A9A9"/>
            </a:gs>
            <a:gs pos="100000">
              <a:srgbClr val="D3D3D3"/>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sz="2000"/>
            </a:pPr>
            <a:r>
              <a:t>Forward-Looking Statements - Neutral (2/2)</a:t>
            </a:r>
          </a:p>
        </p:txBody>
      </p:sp>
      <p:sp>
        <p:nvSpPr>
          <p:cNvPr id="3" name="Rectangle 2"/>
          <p:cNvSpPr/>
          <p:nvPr/>
        </p:nvSpPr>
        <p:spPr>
          <a:xfrm>
            <a:off x="635000" y="1270000"/>
            <a:ext cx="7620000" cy="444500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a:p>
            <a:pPr>
              <a:defRPr b="1" sz="1400"/>
            </a:pPr>
            <a:r>
              <a:t>Neutral Sentences:</a:t>
            </a:r>
          </a:p>
          <a:p>
            <a:pPr>
              <a:defRPr sz="1400">
                <a:solidFill>
                  <a:srgbClr val="000000"/>
                </a:solidFill>
              </a:defRPr>
            </a:pPr>
            <a:r>
              <a:t>- The forward-looking statements are based on the Company's current expectations and assumptions, but may not reflect actual results. </a:t>
            </a:r>
          </a:p>
          <a:p>
            <a:pPr>
              <a:defRPr sz="1400">
                <a:solidFill>
                  <a:srgbClr val="000000"/>
                </a:solidFill>
              </a:defRPr>
            </a:pPr>
            <a:r>
              <a:t>- The Company is not responsible for updating its forward-looking statements, which are subject to change over time. </a:t>
            </a:r>
          </a:p>
          <a:p>
            <a:pPr>
              <a:defRPr sz="1400">
                <a:solidFill>
                  <a:srgbClr val="000000"/>
                </a:solidFill>
              </a:defRPr>
            </a:pPr>
            <a:r>
              <a:t>- The forward-looking statements should be read in conjunction with the Company's financial statements and other publicly available information. </a:t>
            </a:r>
          </a:p>
          <a:p>
            <a:pPr>
              <a:defRPr sz="1400">
                <a:solidFill>
                  <a:srgbClr val="000000"/>
                </a:solidFill>
              </a:defRPr>
            </a:pPr>
            <a:r>
              <a:t>- The Company does not guarantee that its forward-looking statements will be accurate or complete. </a:t>
            </a:r>
          </a:p>
          <a:p>
            <a:pPr>
              <a:defRPr sz="1400">
                <a:solidFill>
                  <a:srgbClr val="000000"/>
                </a:solidFill>
              </a:defRPr>
            </a:pPr>
            <a:r>
              <a:t>- The Company assumes no obligation to update its forward-looking statements, except as required by law. </a:t>
            </a:r>
          </a:p>
          <a:p>
            <a:pPr>
              <a:defRPr sz="1400">
                <a:solidFill>
                  <a:srgbClr val="000000"/>
                </a:solidFill>
              </a:defRPr>
            </a:pPr>
            <a:r>
              <a:t>- The forward-looking statements are for informational purposes only and should not be relied upon as investment advice. </a:t>
            </a:r>
          </a:p>
          <a:p>
            <a:pPr>
              <a:defRPr sz="1400">
                <a:solidFill>
                  <a:srgbClr val="000000"/>
                </a:solidFill>
              </a:defRPr>
            </a:pPr>
            <a:r>
              <a:t>- The Company is not responsible for any losses or damages that may result from the use of its forward-looking statements. </a:t>
            </a:r>
          </a:p>
          <a:p>
            <a:pPr>
              <a:defRPr sz="1400">
                <a:solidFill>
                  <a:srgbClr val="000000"/>
                </a:solidFill>
              </a:defRPr>
            </a:pPr>
            <a:r>
              <a:t>- The forward-looking statements may be affected by various factors, including market conditions, regulatory changes, and other external factors. </a:t>
            </a:r>
          </a:p>
          <a:p>
            <a:pPr>
              <a:defRPr sz="1400">
                <a:solidFill>
                  <a:srgbClr val="000000"/>
                </a:solidFill>
              </a:defRPr>
            </a:pPr>
            <a:r>
              <a:t>- The Company does not undertake to update its forward-looking statements, except as required by law. </a:t>
            </a:r>
          </a:p>
        </p:txBody>
      </p:sp>
      <p:pic>
        <p:nvPicPr>
          <p:cNvPr id="4" name="Picture 3" descr="goal.png"/>
          <p:cNvPicPr>
            <a:picLocks noChangeAspect="1"/>
          </p:cNvPicPr>
          <p:nvPr/>
        </p:nvPicPr>
        <p:blipFill>
          <a:blip r:embed="rId2"/>
          <a:stretch>
            <a:fillRect/>
          </a:stretch>
        </p:blipFill>
        <p:spPr>
          <a:xfrm>
            <a:off x="7543800" y="5486400"/>
            <a:ext cx="1143000" cy="914400"/>
          </a:xfrm>
          <a:prstGeom prst="rect">
            <a:avLst/>
          </a:prstGeom>
        </p:spPr>
      </p:pic>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Financial Ratios</a:t>
            </a:r>
          </a:p>
        </p:txBody>
      </p:sp>
      <p:sp>
        <p:nvSpPr>
          <p:cNvPr id="3" name="Content Placeholder 2"/>
          <p:cNvSpPr>
            <a:spLocks noGrp="1"/>
          </p:cNvSpPr>
          <p:nvPr>
            <p:ph idx="1"/>
          </p:nvPr>
        </p:nvSpPr>
        <p:spPr/>
        <p:txBody>
          <a:bodyPr/>
          <a:lstStyle/>
          <a:p>
            <a:pPr>
              <a:defRPr sz="1200"/>
            </a:p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gradFill rotWithShape="1">
          <a:gsLst>
            <a:gs pos="0">
              <a:srgbClr val="00FF00"/>
            </a:gs>
            <a:gs pos="100000">
              <a:srgbClr val="228B22"/>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sz="2000"/>
            </a:pPr>
            <a:r>
              <a:t>Order Backlog - Positive (1/1)</a:t>
            </a:r>
          </a:p>
        </p:txBody>
      </p:sp>
      <p:sp>
        <p:nvSpPr>
          <p:cNvPr id="3" name="Rectangle 2"/>
          <p:cNvSpPr/>
          <p:nvPr/>
        </p:nvSpPr>
        <p:spPr>
          <a:xfrm>
            <a:off x="635000" y="1270000"/>
            <a:ext cx="7620000" cy="444500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a:p>
            <a:pPr>
              <a:defRPr b="1" sz="1400"/>
            </a:pPr>
            <a:r>
              <a:t>Positive Sentences:</a:t>
            </a:r>
          </a:p>
          <a:p>
            <a:pPr>
              <a:defRPr sz="1400">
                <a:solidFill>
                  <a:srgbClr val="008000"/>
                </a:solidFill>
              </a:defRPr>
            </a:pPr>
            <a:r>
              <a:t>- **Order backlog at $22.1 billion**: Provides stability and resilience for the Company for years to come, as our investments in R&amp;D create strong foundations for long-term growth and development.</a:t>
            </a:r>
          </a:p>
          <a:p>
            <a:pPr>
              <a:defRPr sz="1400">
                <a:solidFill>
                  <a:srgbClr val="008000"/>
                </a:solidFill>
              </a:defRPr>
            </a:pPr>
            <a:r>
              <a:t>- **Record high order backlog**: Provides stability and resilience for the Company, as our investments in R&amp;D create strong foundations for long-term growth and development.</a:t>
            </a:r>
          </a:p>
          <a:p>
            <a:pPr>
              <a:defRPr sz="1400">
                <a:solidFill>
                  <a:srgbClr val="008000"/>
                </a:solidFill>
              </a:defRPr>
            </a:pPr>
            <a:r>
              <a:t>- The Company’s order backlog is expected to be maintained or increased in the fourth quarter of 2024, driven by the ongoing demand for its products and services.</a:t>
            </a:r>
          </a:p>
        </p:txBody>
      </p:sp>
      <p:pic>
        <p:nvPicPr>
          <p:cNvPr id="4" name="Picture 3" descr="backlog.png"/>
          <p:cNvPicPr>
            <a:picLocks noChangeAspect="1"/>
          </p:cNvPicPr>
          <p:nvPr/>
        </p:nvPicPr>
        <p:blipFill>
          <a:blip r:embed="rId2"/>
          <a:stretch>
            <a:fillRect/>
          </a:stretch>
        </p:blipFill>
        <p:spPr>
          <a:xfrm>
            <a:off x="7543800" y="5486400"/>
            <a:ext cx="1143000" cy="9144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gradFill rotWithShape="1">
          <a:gsLst>
            <a:gs pos="0">
              <a:srgbClr val="A9A9A9"/>
            </a:gs>
            <a:gs pos="100000">
              <a:srgbClr val="D3D3D3"/>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sz="2000"/>
            </a:pPr>
            <a:r>
              <a:t>Order Backlog - Neutral (1/1)</a:t>
            </a:r>
          </a:p>
        </p:txBody>
      </p:sp>
      <p:sp>
        <p:nvSpPr>
          <p:cNvPr id="3" name="Rectangle 2"/>
          <p:cNvSpPr/>
          <p:nvPr/>
        </p:nvSpPr>
        <p:spPr>
          <a:xfrm>
            <a:off x="635000" y="1270000"/>
            <a:ext cx="7620000" cy="444500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a:p>
            <a:pPr>
              <a:defRPr b="1" sz="1400"/>
            </a:pPr>
            <a:r>
              <a:t>Neutral Sentences:</a:t>
            </a:r>
          </a:p>
          <a:p>
            <a:pPr>
              <a:defRPr sz="1400">
                <a:solidFill>
                  <a:srgbClr val="000000"/>
                </a:solidFill>
              </a:defRPr>
            </a:pPr>
            <a:r>
              <a:t>- The Company’s order backlog as of September 30, 2024 totaled $22.1 billion. Approximately 66% of the current backlog is attributable to orders from outside Israel. Approximately 37% of the backlog is scheduled to be performed during the remainder of 2024 and 2025.</a:t>
            </a:r>
          </a:p>
          <a:p>
            <a:pPr>
              <a:defRPr sz="1400">
                <a:solidFill>
                  <a:srgbClr val="000000"/>
                </a:solidFill>
              </a:defRPr>
            </a:pPr>
            <a:r>
              <a:t>- The Company reported an order backlog of approximately $22.1 billion.</a:t>
            </a:r>
          </a:p>
          <a:p>
            <a:pPr>
              <a:defRPr sz="1400">
                <a:solidFill>
                  <a:srgbClr val="000000"/>
                </a:solidFill>
              </a:defRPr>
            </a:pPr>
            <a:r>
              <a:t>- The Company reported an order backlog of approximately $22.1 billion.</a:t>
            </a:r>
          </a:p>
        </p:txBody>
      </p:sp>
      <p:pic>
        <p:nvPicPr>
          <p:cNvPr id="4" name="Picture 3" descr="backlog.png"/>
          <p:cNvPicPr>
            <a:picLocks noChangeAspect="1"/>
          </p:cNvPicPr>
          <p:nvPr/>
        </p:nvPicPr>
        <p:blipFill>
          <a:blip r:embed="rId2"/>
          <a:stretch>
            <a:fillRect/>
          </a:stretch>
        </p:blipFill>
        <p:spPr>
          <a:xfrm>
            <a:off x="7543800" y="5486400"/>
            <a:ext cx="1143000" cy="9144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gradFill rotWithShape="1">
          <a:gsLst>
            <a:gs pos="0">
              <a:srgbClr val="00FF00"/>
            </a:gs>
            <a:gs pos="100000">
              <a:srgbClr val="228B22"/>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sz="2000"/>
            </a:pPr>
            <a:r>
              <a:t>Revenue Growth - Positive (1/1)</a:t>
            </a:r>
          </a:p>
        </p:txBody>
      </p:sp>
      <p:sp>
        <p:nvSpPr>
          <p:cNvPr id="3" name="Rectangle 2"/>
          <p:cNvSpPr/>
          <p:nvPr/>
        </p:nvSpPr>
        <p:spPr>
          <a:xfrm>
            <a:off x="635000" y="1270000"/>
            <a:ext cx="7620000" cy="444500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a:p>
            <a:pPr>
              <a:defRPr b="1" sz="1400"/>
            </a:pPr>
            <a:r>
              <a:t>Positive Sentences:</a:t>
            </a:r>
          </a:p>
          <a:p>
            <a:pPr>
              <a:defRPr sz="1400">
                <a:solidFill>
                  <a:srgbClr val="008000"/>
                </a:solidFill>
              </a:defRPr>
            </a:pPr>
            <a:r>
              <a:t>- The company's revenue growth is expected to be driven by the expansion of the Asia-Pacific segment, which is expected to increase by 15.3% year-over-year.</a:t>
            </a:r>
          </a:p>
          <a:p>
            <a:pPr>
              <a:defRPr sz="1400">
                <a:solidFill>
                  <a:srgbClr val="008000"/>
                </a:solidFill>
              </a:defRPr>
            </a:pPr>
            <a:r>
              <a:t>- The company's revenue growth is also expected to be driven by the expansion of the C4I and Cyber segment, which is expected to increase by 20.9% year-over-year.</a:t>
            </a:r>
          </a:p>
        </p:txBody>
      </p:sp>
      <p:pic>
        <p:nvPicPr>
          <p:cNvPr id="4" name="Picture 3" descr="Revenue.png"/>
          <p:cNvPicPr>
            <a:picLocks noChangeAspect="1"/>
          </p:cNvPicPr>
          <p:nvPr/>
        </p:nvPicPr>
        <p:blipFill>
          <a:blip r:embed="rId2"/>
          <a:stretch>
            <a:fillRect/>
          </a:stretch>
        </p:blipFill>
        <p:spPr>
          <a:xfrm>
            <a:off x="7543800" y="5486400"/>
            <a:ext cx="1143000" cy="9144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0000"/>
            </a:gs>
            <a:gs pos="100000">
              <a:srgbClr val="8B0000"/>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sz="2000"/>
            </a:pPr>
            <a:r>
              <a:t>Revenue Growth - Negative (1/1)</a:t>
            </a:r>
          </a:p>
        </p:txBody>
      </p:sp>
      <p:sp>
        <p:nvSpPr>
          <p:cNvPr id="3" name="Rectangle 2"/>
          <p:cNvSpPr/>
          <p:nvPr/>
        </p:nvSpPr>
        <p:spPr>
          <a:xfrm>
            <a:off x="635000" y="1270000"/>
            <a:ext cx="7620000" cy="444500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a:p>
            <a:pPr>
              <a:defRPr b="1" sz="1400"/>
            </a:pPr>
            <a:r>
              <a:t>Negative Sentences:</a:t>
            </a:r>
          </a:p>
          <a:p>
            <a:pPr>
              <a:defRPr sz="1400">
                <a:solidFill>
                  <a:srgbClr val="FF0000"/>
                </a:solidFill>
              </a:defRPr>
            </a:pPr>
            <a:r>
              <a:t>- The company's revenue growth is vulnerable to market conditions, particularly if the Asia-Pacific segment experiences a decline in growth.</a:t>
            </a:r>
          </a:p>
        </p:txBody>
      </p:sp>
      <p:pic>
        <p:nvPicPr>
          <p:cNvPr id="4" name="Picture 3" descr="Revenue.png"/>
          <p:cNvPicPr>
            <a:picLocks noChangeAspect="1"/>
          </p:cNvPicPr>
          <p:nvPr/>
        </p:nvPicPr>
        <p:blipFill>
          <a:blip r:embed="rId2"/>
          <a:stretch>
            <a:fillRect/>
          </a:stretch>
        </p:blipFill>
        <p:spPr>
          <a:xfrm>
            <a:off x="7543800" y="5486400"/>
            <a:ext cx="1143000" cy="9144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gradFill rotWithShape="1">
          <a:gsLst>
            <a:gs pos="0">
              <a:srgbClr val="00FF00"/>
            </a:gs>
            <a:gs pos="100000">
              <a:srgbClr val="228B22"/>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sz="2000"/>
            </a:pPr>
            <a:r>
              <a:t>Net Income - Positive (1/1)</a:t>
            </a:r>
          </a:p>
        </p:txBody>
      </p:sp>
      <p:sp>
        <p:nvSpPr>
          <p:cNvPr id="3" name="Rectangle 2"/>
          <p:cNvSpPr/>
          <p:nvPr/>
        </p:nvSpPr>
        <p:spPr>
          <a:xfrm>
            <a:off x="635000" y="1270000"/>
            <a:ext cx="7620000" cy="444500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a:p>
            <a:pPr>
              <a:defRPr b="1" sz="1400"/>
            </a:pPr>
            <a:r>
              <a:t>Positive Sentences:</a:t>
            </a:r>
          </a:p>
          <a:p>
            <a:pPr>
              <a:defRPr sz="1400">
                <a:solidFill>
                  <a:srgbClr val="008000"/>
                </a:solidFill>
              </a:defRPr>
            </a:pPr>
            <a:r>
              <a:t>- **Non-GAAP net income of $99 million**: Indicates the Company's ability to maintain profitability despite the challenges of the third quarter.</a:t>
            </a:r>
          </a:p>
          <a:p>
            <a:pPr>
              <a:defRPr sz="1400">
                <a:solidFill>
                  <a:srgbClr val="008000"/>
                </a:solidFill>
              </a:defRPr>
            </a:pPr>
            <a:r>
              <a:t>- The net income attributable to Elbit Systems Ltd.'s shareholders has been increasing over the last three years, suggesting a positive financial performance.</a:t>
            </a:r>
          </a:p>
          <a:p>
            <a:pPr>
              <a:defRPr sz="1400">
                <a:solidFill>
                  <a:srgbClr val="008000"/>
                </a:solidFill>
              </a:defRPr>
            </a:pPr>
            <a:r>
              <a:t>- The company's net income increased by 215,856 US dollars in the nine months ended September 30, 2024, compared to 185,454 US dollars in the same period in 2023.</a:t>
            </a:r>
          </a:p>
        </p:txBody>
      </p:sp>
      <p:pic>
        <p:nvPicPr>
          <p:cNvPr id="4" name="Picture 3" descr="NetIncome.png"/>
          <p:cNvPicPr>
            <a:picLocks noChangeAspect="1"/>
          </p:cNvPicPr>
          <p:nvPr/>
        </p:nvPicPr>
        <p:blipFill>
          <a:blip r:embed="rId2"/>
          <a:stretch>
            <a:fillRect/>
          </a:stretch>
        </p:blipFill>
        <p:spPr>
          <a:xfrm>
            <a:off x="7543800" y="5486400"/>
            <a:ext cx="1143000" cy="9144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0000"/>
            </a:gs>
            <a:gs pos="100000">
              <a:srgbClr val="8B0000"/>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sz="2000"/>
            </a:pPr>
            <a:r>
              <a:t>Net Income - Negative (1/1)</a:t>
            </a:r>
          </a:p>
        </p:txBody>
      </p:sp>
      <p:sp>
        <p:nvSpPr>
          <p:cNvPr id="3" name="Rectangle 2"/>
          <p:cNvSpPr/>
          <p:nvPr/>
        </p:nvSpPr>
        <p:spPr>
          <a:xfrm>
            <a:off x="635000" y="1270000"/>
            <a:ext cx="7620000" cy="444500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a:p>
            <a:pPr>
              <a:defRPr b="1" sz="1400"/>
            </a:pPr>
            <a:r>
              <a:t>Negative Sentences:</a:t>
            </a:r>
          </a:p>
          <a:p>
            <a:pPr>
              <a:defRPr sz="1400">
                <a:solidFill>
                  <a:srgbClr val="FF0000"/>
                </a:solidFill>
              </a:defRPr>
            </a:pPr>
            <a:r>
              <a:t>- Non-GAAP net income attributable to the Company's shareholders in the third quarter of 2024 was $98.8 million (5.8% of revenues), as compared to $76.5 million (5.1% of revenues) in the third quarter of 2023.</a:t>
            </a:r>
          </a:p>
          <a:p>
            <a:pPr>
              <a:defRPr sz="1400">
                <a:solidFill>
                  <a:srgbClr val="FF0000"/>
                </a:solidFill>
              </a:defRPr>
            </a:pPr>
            <a:r>
              <a:t>- GAAP net income attributable to the Company's shareholders in the third quarter of 2024 was $79.1 million (4.6% of revenues), as compared to $60.7 million (4.0% of revenues) in the third quarter of 2023.</a:t>
            </a:r>
          </a:p>
          <a:p>
            <a:pPr>
              <a:defRPr sz="1400">
                <a:solidFill>
                  <a:srgbClr val="FF0000"/>
                </a:solidFill>
              </a:defRPr>
            </a:pPr>
            <a:r>
              <a:t>- The increase in net income can be attributed to the depreciation and amortization expenses of 117,145 US dollars, which decreased by 123,477 US dollars and 164,799 US dollars in the same period, respectively.</a:t>
            </a:r>
          </a:p>
        </p:txBody>
      </p:sp>
      <p:pic>
        <p:nvPicPr>
          <p:cNvPr id="4" name="Picture 3" descr="NetIncome.png"/>
          <p:cNvPicPr>
            <a:picLocks noChangeAspect="1"/>
          </p:cNvPicPr>
          <p:nvPr/>
        </p:nvPicPr>
        <p:blipFill>
          <a:blip r:embed="rId2"/>
          <a:stretch>
            <a:fillRect/>
          </a:stretch>
        </p:blipFill>
        <p:spPr>
          <a:xfrm>
            <a:off x="7543800" y="5486400"/>
            <a:ext cx="1143000" cy="91440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gradFill rotWithShape="1">
          <a:gsLst>
            <a:gs pos="0">
              <a:srgbClr val="A9A9A9"/>
            </a:gs>
            <a:gs pos="100000">
              <a:srgbClr val="D3D3D3"/>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sz="2000"/>
            </a:pPr>
            <a:r>
              <a:t>Net Income - Neutral (1/1)</a:t>
            </a:r>
          </a:p>
        </p:txBody>
      </p:sp>
      <p:sp>
        <p:nvSpPr>
          <p:cNvPr id="3" name="Rectangle 2"/>
          <p:cNvSpPr/>
          <p:nvPr/>
        </p:nvSpPr>
        <p:spPr>
          <a:xfrm>
            <a:off x="635000" y="1270000"/>
            <a:ext cx="7620000" cy="444500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a:p>
            <a:pPr>
              <a:defRPr b="1" sz="1400"/>
            </a:pPr>
            <a:r>
              <a:t>Neutral Sentences:</a:t>
            </a:r>
          </a:p>
          <a:p>
            <a:pPr>
              <a:defRPr sz="1400">
                <a:solidFill>
                  <a:srgbClr val="000000"/>
                </a:solidFill>
              </a:defRPr>
            </a:pPr>
            <a:r>
              <a:t>- Adjusted gross profit, Adjusted operating income, and Adjusted net income are useful to evaluate the ongoing performance of the Company.</a:t>
            </a:r>
          </a:p>
          <a:p>
            <a:pPr>
              <a:defRPr sz="1400">
                <a:solidFill>
                  <a:srgbClr val="000000"/>
                </a:solidFill>
              </a:defRPr>
            </a:pPr>
            <a:r>
              <a:t>- Adjusted diluted earnings per share is useful to evaluate adjusted net income attributable to Company's shareholders on a per-share basis.</a:t>
            </a:r>
          </a:p>
          <a:p>
            <a:pPr>
              <a:defRPr sz="1400">
                <a:solidFill>
                  <a:srgbClr val="000000"/>
                </a:solidFill>
              </a:defRPr>
            </a:pPr>
            <a:r>
              <a:t>- The company uses Adjusted gross profit, Adjusted operating income, and Adjusted net income to measure the ongoing gross profit, operating profit, and net income performance of the Company.</a:t>
            </a:r>
          </a:p>
          <a:p>
            <a:pPr>
              <a:defRPr sz="1400">
                <a:solidFill>
                  <a:srgbClr val="000000"/>
                </a:solidFill>
              </a:defRPr>
            </a:pPr>
            <a:r>
              <a:t>- Management uses Adjusted diluted earnings per share to evaluate further adjusted net income attributable to Company's shareholders while considering changes in the number of diluted shares over comparable periods.</a:t>
            </a:r>
          </a:p>
          <a:p>
            <a:pPr>
              <a:defRPr sz="1400">
                <a:solidFill>
                  <a:srgbClr val="000000"/>
                </a:solidFill>
              </a:defRPr>
            </a:pPr>
            <a:r>
              <a:t>- **GAAP Net Income Attributable to Elbit Systems' Shareholders**</a:t>
            </a:r>
          </a:p>
        </p:txBody>
      </p:sp>
      <p:pic>
        <p:nvPicPr>
          <p:cNvPr id="4" name="Picture 3" descr="NetIncome.png"/>
          <p:cNvPicPr>
            <a:picLocks noChangeAspect="1"/>
          </p:cNvPicPr>
          <p:nvPr/>
        </p:nvPicPr>
        <p:blipFill>
          <a:blip r:embed="rId2"/>
          <a:stretch>
            <a:fillRect/>
          </a:stretch>
        </p:blipFill>
        <p:spPr>
          <a:xfrm>
            <a:off x="7543800" y="5486400"/>
            <a:ext cx="1143000" cy="914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