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946" autoAdjust="0"/>
  </p:normalViewPr>
  <p:slideViewPr>
    <p:cSldViewPr snapToGrid="0">
      <p:cViewPr varScale="1">
        <p:scale>
          <a:sx n="102" d="100"/>
          <a:sy n="102" d="100"/>
        </p:scale>
        <p:origin x="518"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57201A2-3C72-4812-AD93-9F13F02992D9}" type="datetimeFigureOut">
              <a:rPr lang="he-IL" smtClean="0"/>
              <a:t>י"ב/אייר/תשפ"ד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8D2C386-6536-41D0-B7A6-8A6AEE972B04}" type="slidenum">
              <a:rPr lang="he-IL" smtClean="0"/>
              <a:t>‹#›</a:t>
            </a:fld>
            <a:endParaRPr lang="he-IL"/>
          </a:p>
        </p:txBody>
      </p:sp>
    </p:spTree>
    <p:extLst>
      <p:ext uri="{BB962C8B-B14F-4D97-AF65-F5344CB8AC3E}">
        <p14:creationId xmlns:p14="http://schemas.microsoft.com/office/powerpoint/2010/main" val="51691352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wordpress.org/reference/hooks/determine_current_us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8D2C386-6536-41D0-B7A6-8A6AEE972B04}" type="slidenum">
              <a:rPr lang="he-IL" smtClean="0"/>
              <a:t>3</a:t>
            </a:fld>
            <a:endParaRPr lang="he-IL"/>
          </a:p>
        </p:txBody>
      </p:sp>
    </p:spTree>
    <p:extLst>
      <p:ext uri="{BB962C8B-B14F-4D97-AF65-F5344CB8AC3E}">
        <p14:creationId xmlns:p14="http://schemas.microsoft.com/office/powerpoint/2010/main" val="136244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fontAlgn="base"/>
            <a:r>
              <a:rPr lang="en-US" b="0" i="0" dirty="0">
                <a:solidFill>
                  <a:srgbClr val="666666"/>
                </a:solidFill>
                <a:effectLst/>
                <a:highlight>
                  <a:srgbClr val="FFFFFF"/>
                </a:highlight>
                <a:latin typeface="Open Sans" panose="020B0606030504020204" pitchFamily="34" charset="0"/>
              </a:rPr>
              <a:t>The </a:t>
            </a:r>
            <a:r>
              <a:rPr lang="en-US" b="0" i="0" dirty="0" err="1">
                <a:solidFill>
                  <a:srgbClr val="666666"/>
                </a:solidFill>
                <a:effectLst/>
                <a:highlight>
                  <a:srgbClr val="FFFFFF"/>
                </a:highlight>
                <a:latin typeface="Open Sans" panose="020B0606030504020204" pitchFamily="34" charset="0"/>
              </a:rPr>
              <a:t>init</a:t>
            </a:r>
            <a:r>
              <a:rPr lang="en-US" b="0" i="0" dirty="0">
                <a:solidFill>
                  <a:srgbClr val="666666"/>
                </a:solidFill>
                <a:effectLst/>
                <a:highlight>
                  <a:srgbClr val="FFFFFF"/>
                </a:highlight>
                <a:latin typeface="Open Sans" panose="020B0606030504020204" pitchFamily="34" charset="0"/>
              </a:rPr>
              <a:t>() function adds two WordPress filters whereof the </a:t>
            </a:r>
            <a:r>
              <a:rPr lang="en-US" b="0" i="0" dirty="0" err="1">
                <a:solidFill>
                  <a:srgbClr val="666666"/>
                </a:solidFill>
                <a:effectLst/>
                <a:highlight>
                  <a:srgbClr val="FFFFFF"/>
                </a:highlight>
                <a:latin typeface="Open Sans" panose="020B0606030504020204" pitchFamily="34" charset="0"/>
              </a:rPr>
              <a:t>determine_current_user</a:t>
            </a:r>
            <a:r>
              <a:rPr lang="en-US" b="0" i="0" dirty="0">
                <a:solidFill>
                  <a:srgbClr val="666666"/>
                </a:solidFill>
                <a:effectLst/>
                <a:highlight>
                  <a:srgbClr val="FFFFFF"/>
                </a:highlight>
                <a:latin typeface="Open Sans" panose="020B0606030504020204" pitchFamily="34" charset="0"/>
              </a:rPr>
              <a:t> is the most interesting one (line 25). When looking up the hook in </a:t>
            </a:r>
            <a:r>
              <a:rPr lang="en-US" b="0" i="0" u="none" strike="noStrike" dirty="0">
                <a:solidFill>
                  <a:srgbClr val="2EA3F2"/>
                </a:solidFill>
                <a:effectLst/>
                <a:highlight>
                  <a:srgbClr val="FFFFFF"/>
                </a:highlight>
                <a:latin typeface="Open Sans" panose="020B0606030504020204" pitchFamily="34" charset="0"/>
                <a:hlinkClick r:id="rId3"/>
              </a:rPr>
              <a:t>WordPress’s official documentation</a:t>
            </a:r>
            <a:r>
              <a:rPr lang="en-US" b="0" i="0" dirty="0">
                <a:solidFill>
                  <a:srgbClr val="666666"/>
                </a:solidFill>
                <a:effectLst/>
                <a:highlight>
                  <a:srgbClr val="FFFFFF"/>
                </a:highlight>
                <a:latin typeface="Open Sans" panose="020B0606030504020204" pitchFamily="34" charset="0"/>
              </a:rPr>
              <a:t>, it becomes quite clear that it ultimately does what its name stands for: determining the current user.</a:t>
            </a:r>
          </a:p>
          <a:p>
            <a:pPr algn="l" fontAlgn="base"/>
            <a:r>
              <a:rPr lang="en-US" b="0" i="0" dirty="0">
                <a:solidFill>
                  <a:srgbClr val="666666"/>
                </a:solidFill>
                <a:effectLst/>
                <a:highlight>
                  <a:srgbClr val="FFFFFF"/>
                </a:highlight>
                <a:latin typeface="Open Sans" panose="020B0606030504020204" pitchFamily="34" charset="0"/>
              </a:rPr>
              <a:t>All the (vulnerable) magic happens in the 	function (lines 36 to 46), where the plugin checks for the existence of the X-WCPAY-PLATFORM-CHECKOUT-USER request header and if it is present it simply returns the header’s value. Since the returned value represents the “determined” user, we can now trick WordPress into thinking that we’re correctly authenticated as the given </a:t>
            </a:r>
            <a:r>
              <a:rPr lang="en-US" b="0" i="0" dirty="0" err="1">
                <a:solidFill>
                  <a:srgbClr val="666666"/>
                </a:solidFill>
                <a:effectLst/>
                <a:highlight>
                  <a:srgbClr val="FFFFFF"/>
                </a:highlight>
                <a:latin typeface="Open Sans" panose="020B0606030504020204" pitchFamily="34" charset="0"/>
              </a:rPr>
              <a:t>userId</a:t>
            </a:r>
            <a:r>
              <a:rPr lang="en-US" b="0" i="0" dirty="0">
                <a:solidFill>
                  <a:srgbClr val="666666"/>
                </a:solidFill>
                <a:effectLst/>
                <a:highlight>
                  <a:srgbClr val="FFFFFF"/>
                </a:highlight>
                <a:latin typeface="Open Sans" panose="020B0606030504020204" pitchFamily="34" charset="0"/>
              </a:rPr>
              <a:t>.</a:t>
            </a:r>
          </a:p>
          <a:p>
            <a:endParaRPr lang="he-IL" dirty="0"/>
          </a:p>
        </p:txBody>
      </p:sp>
      <p:sp>
        <p:nvSpPr>
          <p:cNvPr id="4" name="מציין מיקום של מספר שקופית 3"/>
          <p:cNvSpPr>
            <a:spLocks noGrp="1"/>
          </p:cNvSpPr>
          <p:nvPr>
            <p:ph type="sldNum" sz="quarter" idx="5"/>
          </p:nvPr>
        </p:nvSpPr>
        <p:spPr/>
        <p:txBody>
          <a:bodyPr/>
          <a:lstStyle/>
          <a:p>
            <a:fld id="{D8D2C386-6536-41D0-B7A6-8A6AEE972B04}" type="slidenum">
              <a:rPr lang="he-IL" smtClean="0"/>
              <a:t>7</a:t>
            </a:fld>
            <a:endParaRPr lang="he-IL"/>
          </a:p>
        </p:txBody>
      </p:sp>
    </p:spTree>
    <p:extLst>
      <p:ext uri="{BB962C8B-B14F-4D97-AF65-F5344CB8AC3E}">
        <p14:creationId xmlns:p14="http://schemas.microsoft.com/office/powerpoint/2010/main" val="305720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8D2C386-6536-41D0-B7A6-8A6AEE972B04}" type="slidenum">
              <a:rPr lang="he-IL" smtClean="0"/>
              <a:t>14</a:t>
            </a:fld>
            <a:endParaRPr lang="he-IL"/>
          </a:p>
        </p:txBody>
      </p:sp>
    </p:spTree>
    <p:extLst>
      <p:ext uri="{BB962C8B-B14F-4D97-AF65-F5344CB8AC3E}">
        <p14:creationId xmlns:p14="http://schemas.microsoft.com/office/powerpoint/2010/main" val="941822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5/20/2024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17671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5/20/2024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3230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5/20/2024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390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5/20/2024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640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5/20/2024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808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5/20/2024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4290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5/20/2024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630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5/20/2024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428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5/20/2024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705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5/20/2024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2682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5/20/2024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9276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lIns="91440" tIns="45720" rIns="91440" bIns="45720" anchor="ct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lIns="91440" tIns="45720" rIns="91440" b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lIns="91440" tIns="45720" rIns="91440" bIns="45720" anchor="ctr"/>
          <a:lstStyle>
            <a:lvl1pPr algn="l">
              <a:defRPr sz="900">
                <a:solidFill>
                  <a:schemeClr val="bg1">
                    <a:alpha val="60000"/>
                  </a:schemeClr>
                </a:solidFill>
                <a:latin typeface="+mn-lt"/>
              </a:defRPr>
            </a:lvl1pPr>
          </a:lstStyle>
          <a:p>
            <a:fld id="{57E0CF6C-748E-4B7A-BC8B-3011EF78ED13}" type="datetime1">
              <a:rPr lang="en-US" smtClean="0"/>
              <a:pPr/>
              <a:t>5/20/2024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lIns="91440" tIns="45720" rIns="91440" bIns="4572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lIns="91440" tIns="45720" rIns="91440" bIns="4572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074427429"/>
      </p:ext>
    </p:extLst>
  </p:cSld>
  <p:clrMap bg1="lt1" tx1="dk1" bg2="lt2" tx2="dk2" accent1="accent1" accent2="accent2" accent3="accent3" accent4="accent4" accent5="accent5" accent6="accent6" hlink="hlink" folHlink="folHlink"/>
  <p:sldLayoutIdLst>
    <p:sldLayoutId id="2147483749" r:id="rId1"/>
    <p:sldLayoutId id="2147483739" r:id="rId2"/>
    <p:sldLayoutId id="2147483740" r:id="rId3"/>
    <p:sldLayoutId id="2147483741" r:id="rId4"/>
    <p:sldLayoutId id="2147483742" r:id="rId5"/>
    <p:sldLayoutId id="2147483743" r:id="rId6"/>
    <p:sldLayoutId id="2147483744" r:id="rId7"/>
    <p:sldLayoutId id="2147483748" r:id="rId8"/>
    <p:sldLayoutId id="2147483745" r:id="rId9"/>
    <p:sldLayoutId id="2147483746" r:id="rId10"/>
    <p:sldLayoutId id="2147483747" r:id="rId11"/>
  </p:sldLayoutIdLst>
  <p:hf sldNum="0" hdr="0" ftr="0" dt="0"/>
  <p:txStyles>
    <p:titleStyle>
      <a:lvl1pPr algn="l" defTabSz="914400" rtl="0" eaLnBrk="1" latinLnBrk="0" hangingPunct="1">
        <a:lnSpc>
          <a:spcPct val="100000"/>
        </a:lnSpc>
        <a:spcBef>
          <a:spcPct val="0"/>
        </a:spcBef>
        <a:buNone/>
        <a:defRPr sz="4400" b="0" kern="1200">
          <a:solidFill>
            <a:schemeClr val="bg1"/>
          </a:solidFill>
          <a:latin typeface="+mj-lt"/>
          <a:ea typeface="+mj-ea"/>
          <a:cs typeface="+mj-cs"/>
        </a:defRPr>
      </a:lvl1pPr>
    </p:titleStyle>
    <p:bodyStyle>
      <a:lvl1pPr marL="228600" indent="-228600" algn="l" defTabSz="914400" rtl="0" eaLnBrk="1" latinLnBrk="0" hangingPunct="1">
        <a:lnSpc>
          <a:spcPct val="118000"/>
        </a:lnSpc>
        <a:spcBef>
          <a:spcPts val="1000"/>
        </a:spcBef>
        <a:buClr>
          <a:schemeClr val="accent1"/>
        </a:buClr>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18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18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18000"/>
        </a:lnSpc>
        <a:spcBef>
          <a:spcPts val="500"/>
        </a:spcBef>
        <a:buClr>
          <a:schemeClr val="accent1"/>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118000"/>
        </a:lnSpc>
        <a:spcBef>
          <a:spcPts val="500"/>
        </a:spcBef>
        <a:buClr>
          <a:schemeClr val="accent1"/>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8" name="Picture 1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9"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 name="Rectangle 22">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24">
            <a:extLst>
              <a:ext uri="{FF2B5EF4-FFF2-40B4-BE49-F238E27FC236}">
                <a16:creationId xmlns:a16="http://schemas.microsoft.com/office/drawing/2014/main" id="{3C8134F5-D8B2-4E75-AB7D-52504044E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1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descr="תמונה שמכילה אומנות, עיצוב&#10;&#10;התיאור נוצר באופן אוטומטי ברמת מהימנות בינונית">
            <a:extLst>
              <a:ext uri="{FF2B5EF4-FFF2-40B4-BE49-F238E27FC236}">
                <a16:creationId xmlns:a16="http://schemas.microsoft.com/office/drawing/2014/main" id="{93A40D1F-EEFD-D0CC-BED5-85623AEDF477}"/>
              </a:ext>
            </a:extLst>
          </p:cNvPr>
          <p:cNvPicPr>
            <a:picLocks noChangeAspect="1"/>
          </p:cNvPicPr>
          <p:nvPr/>
        </p:nvPicPr>
        <p:blipFill rotWithShape="1">
          <a:blip r:embed="rId4">
            <a:alphaModFix amt="60000"/>
          </a:blip>
          <a:srcRect t="31608" r="-1" b="-1"/>
          <a:stretch/>
        </p:blipFill>
        <p:spPr>
          <a:xfrm>
            <a:off x="20" y="10"/>
            <a:ext cx="12188932" cy="6856614"/>
          </a:xfrm>
          <a:prstGeom prst="rect">
            <a:avLst/>
          </a:prstGeom>
        </p:spPr>
      </p:pic>
      <p:sp>
        <p:nvSpPr>
          <p:cNvPr id="2" name="כותרת 1">
            <a:extLst>
              <a:ext uri="{FF2B5EF4-FFF2-40B4-BE49-F238E27FC236}">
                <a16:creationId xmlns:a16="http://schemas.microsoft.com/office/drawing/2014/main" id="{C1F3681F-FA03-F31C-B26E-41DA42B0B0E1}"/>
              </a:ext>
            </a:extLst>
          </p:cNvPr>
          <p:cNvSpPr>
            <a:spLocks noGrp="1"/>
          </p:cNvSpPr>
          <p:nvPr>
            <p:ph type="ctrTitle"/>
          </p:nvPr>
        </p:nvSpPr>
        <p:spPr>
          <a:xfrm>
            <a:off x="1198180" y="726066"/>
            <a:ext cx="9774619" cy="2474333"/>
          </a:xfrm>
        </p:spPr>
        <p:txBody>
          <a:bodyPr vert="horz" lIns="91440" tIns="45720" rIns="91440" bIns="45720" rtlCol="0" anchor="b">
            <a:normAutofit/>
          </a:bodyPr>
          <a:lstStyle/>
          <a:p>
            <a:r>
              <a:rPr lang="en-US" sz="4400" b="1" dirty="0">
                <a:solidFill>
                  <a:srgbClr val="0070C0"/>
                </a:solidFill>
              </a:rPr>
              <a:t>Workshop in Information Security</a:t>
            </a:r>
          </a:p>
        </p:txBody>
      </p:sp>
      <p:sp>
        <p:nvSpPr>
          <p:cNvPr id="9" name="תיבת טקסט 8">
            <a:extLst>
              <a:ext uri="{FF2B5EF4-FFF2-40B4-BE49-F238E27FC236}">
                <a16:creationId xmlns:a16="http://schemas.microsoft.com/office/drawing/2014/main" id="{C4E65972-3256-21B7-64B6-6A5269C51879}"/>
              </a:ext>
            </a:extLst>
          </p:cNvPr>
          <p:cNvSpPr txBox="1"/>
          <p:nvPr/>
        </p:nvSpPr>
        <p:spPr>
          <a:xfrm>
            <a:off x="1219202" y="3429000"/>
            <a:ext cx="9954076" cy="2514600"/>
          </a:xfrm>
          <a:prstGeom prst="rect">
            <a:avLst/>
          </a:prstGeom>
        </p:spPr>
        <p:txBody>
          <a:bodyPr vert="horz" lIns="91440" tIns="45720" rIns="91440" bIns="45720" rtlCol="0" anchor="ctr">
            <a:normAutofit/>
          </a:bodyPr>
          <a:lstStyle/>
          <a:p>
            <a:pPr algn="ctr" defTabSz="914400">
              <a:lnSpc>
                <a:spcPct val="110000"/>
              </a:lnSpc>
              <a:spcAft>
                <a:spcPts val="600"/>
              </a:spcAft>
              <a:buClr>
                <a:schemeClr val="accent1"/>
              </a:buClr>
            </a:pPr>
            <a:r>
              <a:rPr lang="en-US" dirty="0">
                <a:solidFill>
                  <a:srgbClr val="FFFFFF"/>
                </a:solidFill>
                <a:latin typeface="+mj-lt"/>
              </a:rPr>
              <a:t>By: Yair Ben David</a:t>
            </a:r>
          </a:p>
          <a:p>
            <a:pPr algn="ctr" defTabSz="914400">
              <a:lnSpc>
                <a:spcPct val="110000"/>
              </a:lnSpc>
              <a:spcAft>
                <a:spcPts val="600"/>
              </a:spcAft>
              <a:buClr>
                <a:schemeClr val="accent1"/>
              </a:buClr>
            </a:pPr>
            <a:r>
              <a:rPr lang="en-US" dirty="0">
                <a:solidFill>
                  <a:srgbClr val="FFFFFF"/>
                </a:solidFill>
                <a:latin typeface="+mj-lt"/>
              </a:rPr>
              <a:t>21/5/24 </a:t>
            </a:r>
          </a:p>
        </p:txBody>
      </p:sp>
    </p:spTree>
    <p:extLst>
      <p:ext uri="{BB962C8B-B14F-4D97-AF65-F5344CB8AC3E}">
        <p14:creationId xmlns:p14="http://schemas.microsoft.com/office/powerpoint/2010/main" val="41330010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כותרת 1">
            <a:extLst>
              <a:ext uri="{FF2B5EF4-FFF2-40B4-BE49-F238E27FC236}">
                <a16:creationId xmlns:a16="http://schemas.microsoft.com/office/drawing/2014/main" id="{4540180B-F36D-8F68-4BFA-A5D1C23F98D2}"/>
              </a:ext>
            </a:extLst>
          </p:cNvPr>
          <p:cNvSpPr>
            <a:spLocks noGrp="1"/>
          </p:cNvSpPr>
          <p:nvPr>
            <p:ph type="title"/>
          </p:nvPr>
        </p:nvSpPr>
        <p:spPr>
          <a:xfrm>
            <a:off x="996275" y="163351"/>
            <a:ext cx="5996619" cy="1979884"/>
          </a:xfrm>
        </p:spPr>
        <p:txBody>
          <a:bodyPr vert="horz" lIns="91440" tIns="45720" rIns="91440" bIns="45720" rtlCol="0" anchor="ctr">
            <a:normAutofit/>
          </a:bodyPr>
          <a:lstStyle/>
          <a:p>
            <a:r>
              <a:rPr lang="en-US" b="1" dirty="0">
                <a:solidFill>
                  <a:schemeClr val="tx2"/>
                </a:solidFill>
              </a:rPr>
              <a:t>Part Two: Data Leak Prevention</a:t>
            </a:r>
          </a:p>
        </p:txBody>
      </p:sp>
      <p:sp>
        <p:nvSpPr>
          <p:cNvPr id="17" name="Rectangle 16">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8716"/>
            <a:ext cx="12192000" cy="459491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58716"/>
            <a:ext cx="12191999" cy="4608809"/>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מנעול">
            <a:extLst>
              <a:ext uri="{FF2B5EF4-FFF2-40B4-BE49-F238E27FC236}">
                <a16:creationId xmlns:a16="http://schemas.microsoft.com/office/drawing/2014/main" id="{16B8A43A-F9E3-0EB5-2141-DD7AD8F4A0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76795" y="2667000"/>
            <a:ext cx="3638410" cy="3638410"/>
          </a:xfrm>
          <a:prstGeom prst="rect">
            <a:avLst/>
          </a:prstGeom>
        </p:spPr>
      </p:pic>
    </p:spTree>
    <p:extLst>
      <p:ext uri="{BB962C8B-B14F-4D97-AF65-F5344CB8AC3E}">
        <p14:creationId xmlns:p14="http://schemas.microsoft.com/office/powerpoint/2010/main" val="342538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36526D-6669-2AE4-02D6-6348C418BCD5}"/>
              </a:ext>
            </a:extLst>
          </p:cNvPr>
          <p:cNvSpPr>
            <a:spLocks noGrp="1"/>
          </p:cNvSpPr>
          <p:nvPr>
            <p:ph type="title"/>
          </p:nvPr>
        </p:nvSpPr>
        <p:spPr/>
        <p:txBody>
          <a:bodyPr/>
          <a:lstStyle/>
          <a:p>
            <a:r>
              <a:rPr lang="en-US" dirty="0">
                <a:solidFill>
                  <a:srgbClr val="0070C0"/>
                </a:solidFill>
              </a:rPr>
              <a:t>Insights About Languages</a:t>
            </a:r>
            <a:endParaRPr lang="he-IL" dirty="0">
              <a:solidFill>
                <a:srgbClr val="0070C0"/>
              </a:solidFill>
            </a:endParaRPr>
          </a:p>
        </p:txBody>
      </p:sp>
      <p:sp>
        <p:nvSpPr>
          <p:cNvPr id="3" name="מציין מיקום תוכן 2">
            <a:extLst>
              <a:ext uri="{FF2B5EF4-FFF2-40B4-BE49-F238E27FC236}">
                <a16:creationId xmlns:a16="http://schemas.microsoft.com/office/drawing/2014/main" id="{4EB26D9C-1618-77D1-27E3-A31429DA2AC7}"/>
              </a:ext>
            </a:extLst>
          </p:cNvPr>
          <p:cNvSpPr>
            <a:spLocks noGrp="1"/>
          </p:cNvSpPr>
          <p:nvPr>
            <p:ph idx="1"/>
          </p:nvPr>
        </p:nvSpPr>
        <p:spPr/>
        <p:txBody>
          <a:bodyPr/>
          <a:lstStyle/>
          <a:p>
            <a:r>
              <a:rPr lang="en-US" dirty="0">
                <a:latin typeface="+mj-lt"/>
              </a:rPr>
              <a:t>Like any language, C has its own syntax and writing-style. </a:t>
            </a:r>
          </a:p>
          <a:p>
            <a:r>
              <a:rPr lang="en-US" dirty="0">
                <a:latin typeface="+mj-lt"/>
              </a:rPr>
              <a:t>Identifying characteristics of languages include: Common words, Character Frequency Charts, Length of words, and more</a:t>
            </a:r>
            <a:r>
              <a:rPr lang="en-US" dirty="0">
                <a:latin typeface="Arial" panose="020B0604020202020204" pitchFamily="34" charset="0"/>
                <a:cs typeface="Arial" panose="020B0604020202020204" pitchFamily="34" charset="0"/>
              </a:rPr>
              <a:t>!</a:t>
            </a:r>
          </a:p>
          <a:p>
            <a:r>
              <a:rPr lang="en-US" dirty="0">
                <a:latin typeface="+mj-lt"/>
              </a:rPr>
              <a:t>Some of the bold characteristics of C are:</a:t>
            </a:r>
          </a:p>
          <a:p>
            <a:pPr lvl="1"/>
            <a:r>
              <a:rPr lang="en-US" dirty="0">
                <a:latin typeface="+mj-lt"/>
              </a:rPr>
              <a:t>Unique keywords such as ‘char’, ‘int’ ‘while’, ‘return’…</a:t>
            </a:r>
          </a:p>
          <a:p>
            <a:pPr lvl="1"/>
            <a:r>
              <a:rPr lang="en-US" dirty="0">
                <a:latin typeface="+mj-lt"/>
              </a:rPr>
              <a:t>Special character usage like ‘_’, ‘;’, ‘{‘, ‘}’, ‘#’ are very common</a:t>
            </a:r>
            <a:r>
              <a:rPr lang="en-US" dirty="0">
                <a:latin typeface="Arial" panose="020B0604020202020204" pitchFamily="34" charset="0"/>
                <a:cs typeface="Arial" panose="020B0604020202020204" pitchFamily="34" charset="0"/>
              </a:rPr>
              <a:t>!</a:t>
            </a:r>
          </a:p>
          <a:p>
            <a:pPr lvl="1"/>
            <a:r>
              <a:rPr lang="en-US" dirty="0">
                <a:latin typeface="+mj-lt"/>
              </a:rPr>
              <a:t>Semicolons at the end of each statement</a:t>
            </a:r>
            <a:r>
              <a:rPr lang="en-US" dirty="0">
                <a:latin typeface="Arial" panose="020B0604020202020204" pitchFamily="34" charset="0"/>
                <a:cs typeface="Arial" panose="020B0604020202020204" pitchFamily="34" charset="0"/>
              </a:rPr>
              <a:t>!</a:t>
            </a:r>
          </a:p>
          <a:p>
            <a:endParaRPr lang="en-US" dirty="0">
              <a:latin typeface="+mj-lt"/>
            </a:endParaRPr>
          </a:p>
          <a:p>
            <a:pPr marL="0" indent="0">
              <a:buNone/>
            </a:pPr>
            <a:r>
              <a:rPr lang="en-US" dirty="0">
                <a:latin typeface="+mj-lt"/>
              </a:rPr>
              <a:t>So, I tried to use those characteristics to detect the language of the text (English or C)</a:t>
            </a:r>
          </a:p>
          <a:p>
            <a:pPr marL="0" indent="0">
              <a:buNone/>
            </a:pPr>
            <a:endParaRPr lang="he-IL" dirty="0">
              <a:latin typeface="+mj-lt"/>
            </a:endParaRPr>
          </a:p>
        </p:txBody>
      </p:sp>
    </p:spTree>
    <p:extLst>
      <p:ext uri="{BB962C8B-B14F-4D97-AF65-F5344CB8AC3E}">
        <p14:creationId xmlns:p14="http://schemas.microsoft.com/office/powerpoint/2010/main" val="70788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631DDD-CDEB-5546-E2D0-45D8769A2CFE}"/>
              </a:ext>
            </a:extLst>
          </p:cNvPr>
          <p:cNvSpPr>
            <a:spLocks noGrp="1"/>
          </p:cNvSpPr>
          <p:nvPr>
            <p:ph type="title"/>
          </p:nvPr>
        </p:nvSpPr>
        <p:spPr/>
        <p:txBody>
          <a:bodyPr/>
          <a:lstStyle/>
          <a:p>
            <a:r>
              <a:rPr lang="en-US" dirty="0">
                <a:solidFill>
                  <a:srgbClr val="0070C0"/>
                </a:solidFill>
              </a:rPr>
              <a:t>Statistics</a:t>
            </a:r>
            <a:r>
              <a:rPr lang="en-US" dirty="0">
                <a:solidFill>
                  <a:srgbClr val="0070C0"/>
                </a:solidFill>
                <a:latin typeface="Arial" panose="020B0604020202020204" pitchFamily="34" charset="0"/>
                <a:cs typeface="Arial" panose="020B0604020202020204" pitchFamily="34" charset="0"/>
              </a:rPr>
              <a:t>!</a:t>
            </a:r>
            <a:endParaRPr lang="he-IL" dirty="0">
              <a:solidFill>
                <a:srgbClr val="0070C0"/>
              </a:solidFill>
              <a:latin typeface="Arial" panose="020B0604020202020204" pitchFamily="34" charset="0"/>
              <a:cs typeface="Arial" panose="020B0604020202020204" pitchFamily="34" charset="0"/>
            </a:endParaRPr>
          </a:p>
        </p:txBody>
      </p:sp>
      <p:sp>
        <p:nvSpPr>
          <p:cNvPr id="3" name="מציין מיקום תוכן 2">
            <a:extLst>
              <a:ext uri="{FF2B5EF4-FFF2-40B4-BE49-F238E27FC236}">
                <a16:creationId xmlns:a16="http://schemas.microsoft.com/office/drawing/2014/main" id="{CA1BD2AE-9CE8-2D5E-12B7-374833B2A14F}"/>
              </a:ext>
            </a:extLst>
          </p:cNvPr>
          <p:cNvSpPr>
            <a:spLocks noGrp="1"/>
          </p:cNvSpPr>
          <p:nvPr>
            <p:ph idx="1"/>
          </p:nvPr>
        </p:nvSpPr>
        <p:spPr/>
        <p:txBody>
          <a:bodyPr/>
          <a:lstStyle/>
          <a:p>
            <a:r>
              <a:rPr lang="en-US" dirty="0">
                <a:latin typeface="+mj-lt"/>
              </a:rPr>
              <a:t>First, I had to get and extract a lot of statistics from English and C code, and for that I used big </a:t>
            </a:r>
            <a:r>
              <a:rPr lang="en-US" dirty="0" err="1">
                <a:latin typeface="+mj-lt"/>
              </a:rPr>
              <a:t>DataBases</a:t>
            </a:r>
            <a:r>
              <a:rPr lang="en-US" dirty="0">
                <a:latin typeface="+mj-lt"/>
              </a:rPr>
              <a:t> from the internet. </a:t>
            </a:r>
          </a:p>
          <a:p>
            <a:pPr marL="0" indent="0">
              <a:buNone/>
            </a:pPr>
            <a:endParaRPr lang="en-US" dirty="0">
              <a:latin typeface="+mj-lt"/>
            </a:endParaRPr>
          </a:p>
          <a:p>
            <a:r>
              <a:rPr lang="en-US" dirty="0">
                <a:latin typeface="+mj-lt"/>
              </a:rPr>
              <a:t>For each English or C example, I computed the following properties.</a:t>
            </a:r>
          </a:p>
          <a:p>
            <a:pPr lvl="1"/>
            <a:r>
              <a:rPr lang="en-US" dirty="0">
                <a:latin typeface="+mj-lt"/>
              </a:rPr>
              <a:t>The average length of a line (usually, C lines are shorter than in plain English).</a:t>
            </a:r>
          </a:p>
          <a:p>
            <a:pPr lvl="1"/>
            <a:r>
              <a:rPr lang="en-US" dirty="0">
                <a:latin typeface="+mj-lt"/>
              </a:rPr>
              <a:t>The Fraction of C unique keywords within the words in the text.</a:t>
            </a:r>
          </a:p>
          <a:p>
            <a:pPr lvl="1"/>
            <a:r>
              <a:rPr lang="en-US" dirty="0">
                <a:latin typeface="+mj-lt"/>
              </a:rPr>
              <a:t>The Fraction of special characters in the text.</a:t>
            </a:r>
          </a:p>
          <a:p>
            <a:pPr lvl="1"/>
            <a:r>
              <a:rPr lang="en-US" dirty="0">
                <a:latin typeface="+mj-lt"/>
              </a:rPr>
              <a:t>The Fraction of lines that end with semicolons.</a:t>
            </a:r>
          </a:p>
          <a:p>
            <a:pPr marL="0" indent="0">
              <a:buNone/>
            </a:pPr>
            <a:endParaRPr lang="he-IL" dirty="0"/>
          </a:p>
        </p:txBody>
      </p:sp>
    </p:spTree>
    <p:extLst>
      <p:ext uri="{BB962C8B-B14F-4D97-AF65-F5344CB8AC3E}">
        <p14:creationId xmlns:p14="http://schemas.microsoft.com/office/powerpoint/2010/main" val="328337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5240D8-AD3E-60CF-2ABA-DB0286466536}"/>
              </a:ext>
            </a:extLst>
          </p:cNvPr>
          <p:cNvSpPr>
            <a:spLocks noGrp="1"/>
          </p:cNvSpPr>
          <p:nvPr>
            <p:ph type="title"/>
          </p:nvPr>
        </p:nvSpPr>
        <p:spPr/>
        <p:txBody>
          <a:bodyPr/>
          <a:lstStyle/>
          <a:p>
            <a:r>
              <a:rPr lang="en-US" dirty="0">
                <a:solidFill>
                  <a:srgbClr val="0070C0"/>
                </a:solidFill>
              </a:rPr>
              <a:t>Learning the Statistics: SVC</a:t>
            </a:r>
            <a:endParaRPr lang="he-IL" dirty="0">
              <a:solidFill>
                <a:srgbClr val="0070C0"/>
              </a:solidFill>
            </a:endParaRPr>
          </a:p>
        </p:txBody>
      </p:sp>
      <p:sp>
        <p:nvSpPr>
          <p:cNvPr id="3" name="מציין מיקום תוכן 2">
            <a:extLst>
              <a:ext uri="{FF2B5EF4-FFF2-40B4-BE49-F238E27FC236}">
                <a16:creationId xmlns:a16="http://schemas.microsoft.com/office/drawing/2014/main" id="{D51194F5-6CD2-6AB1-2FFC-7323BE0BBEF3}"/>
              </a:ext>
            </a:extLst>
          </p:cNvPr>
          <p:cNvSpPr>
            <a:spLocks noGrp="1"/>
          </p:cNvSpPr>
          <p:nvPr>
            <p:ph idx="1"/>
          </p:nvPr>
        </p:nvSpPr>
        <p:spPr/>
        <p:txBody>
          <a:bodyPr/>
          <a:lstStyle/>
          <a:p>
            <a:r>
              <a:rPr lang="en-US" u="sng" dirty="0">
                <a:latin typeface="+mj-lt"/>
              </a:rPr>
              <a:t>Model:</a:t>
            </a:r>
            <a:r>
              <a:rPr lang="en-US" dirty="0">
                <a:latin typeface="+mj-lt"/>
              </a:rPr>
              <a:t> To use those statistics and properties, I decided to use SVC – a variant of SVM (presented in previous courses)</a:t>
            </a:r>
          </a:p>
          <a:p>
            <a:r>
              <a:rPr lang="en-US" u="sng" dirty="0">
                <a:latin typeface="+mj-lt"/>
              </a:rPr>
              <a:t>Dataset Creation:</a:t>
            </a:r>
            <a:r>
              <a:rPr lang="en-US" dirty="0">
                <a:latin typeface="+mj-lt"/>
              </a:rPr>
              <a:t> I extracted the features I showed before and created feature vectors for each English/C-example to train my model.</a:t>
            </a:r>
          </a:p>
          <a:p>
            <a:pPr lvl="1"/>
            <a:r>
              <a:rPr lang="en-US" dirty="0">
                <a:latin typeface="+mj-lt"/>
              </a:rPr>
              <a:t>A lot of mails and Wikipedia Pages for regular English text</a:t>
            </a:r>
          </a:p>
          <a:p>
            <a:pPr lvl="1"/>
            <a:r>
              <a:rPr lang="en-US" dirty="0">
                <a:latin typeface="+mj-lt"/>
              </a:rPr>
              <a:t>A C-program database with more than 1.5M Lines of C code.</a:t>
            </a:r>
          </a:p>
          <a:p>
            <a:r>
              <a:rPr lang="en-US" u="sng" dirty="0">
                <a:latin typeface="+mj-lt"/>
              </a:rPr>
              <a:t>Training:</a:t>
            </a:r>
            <a:r>
              <a:rPr lang="en-US" dirty="0">
                <a:latin typeface="+mj-lt"/>
              </a:rPr>
              <a:t> I used 80% of the dataset for training (leaving 20% for testing)</a:t>
            </a:r>
          </a:p>
          <a:p>
            <a:r>
              <a:rPr lang="en-US" u="sng" dirty="0">
                <a:latin typeface="+mj-lt"/>
              </a:rPr>
              <a:t>Performance Evaluation:</a:t>
            </a:r>
            <a:r>
              <a:rPr lang="en-US" dirty="0">
                <a:latin typeface="+mj-lt"/>
              </a:rPr>
              <a:t> using the 20% of the dataset left, I evaluated the accuracy of the model. Additionally, I also tested the model on wiki fandom (a different dataset)</a:t>
            </a:r>
          </a:p>
          <a:p>
            <a:r>
              <a:rPr lang="en-US" u="sng" dirty="0">
                <a:latin typeface="+mj-lt"/>
              </a:rPr>
              <a:t>Accuracy:</a:t>
            </a:r>
            <a:r>
              <a:rPr lang="en-US" dirty="0">
                <a:latin typeface="+mj-lt"/>
              </a:rPr>
              <a:t> The Accuracy of the model reached 99.83%.</a:t>
            </a:r>
            <a:endParaRPr lang="he-IL" dirty="0">
              <a:latin typeface="+mj-lt"/>
            </a:endParaRPr>
          </a:p>
        </p:txBody>
      </p:sp>
    </p:spTree>
    <p:extLst>
      <p:ext uri="{BB962C8B-B14F-4D97-AF65-F5344CB8AC3E}">
        <p14:creationId xmlns:p14="http://schemas.microsoft.com/office/powerpoint/2010/main" val="373620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C2DB7A-7E59-4255-876A-07C291D0BDE3}"/>
              </a:ext>
            </a:extLst>
          </p:cNvPr>
          <p:cNvSpPr>
            <a:spLocks noGrp="1"/>
          </p:cNvSpPr>
          <p:nvPr>
            <p:ph type="title"/>
          </p:nvPr>
        </p:nvSpPr>
        <p:spPr/>
        <p:txBody>
          <a:bodyPr/>
          <a:lstStyle/>
          <a:p>
            <a:r>
              <a:rPr lang="en-US" dirty="0">
                <a:solidFill>
                  <a:srgbClr val="0070C0"/>
                </a:solidFill>
              </a:rPr>
              <a:t>My Challenges During The </a:t>
            </a:r>
            <a:r>
              <a:rPr lang="en-US" dirty="0" err="1">
                <a:solidFill>
                  <a:srgbClr val="0070C0"/>
                </a:solidFill>
              </a:rPr>
              <a:t>Wokrshop</a:t>
            </a:r>
            <a:endParaRPr lang="he-IL" dirty="0">
              <a:solidFill>
                <a:srgbClr val="0070C0"/>
              </a:solidFill>
            </a:endParaRPr>
          </a:p>
        </p:txBody>
      </p:sp>
      <p:pic>
        <p:nvPicPr>
          <p:cNvPr id="1026" name="Picture 2" descr="‪Configuration - Free marketing icons‬‏">
            <a:extLst>
              <a:ext uri="{FF2B5EF4-FFF2-40B4-BE49-F238E27FC236}">
                <a16:creationId xmlns:a16="http://schemas.microsoft.com/office/drawing/2014/main" id="{04773031-0C9B-521A-D65D-708B3AA19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451" y="1691323"/>
            <a:ext cx="2498428" cy="24984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gels In Heaven Images – Browse 135,410 Stock Photos, Vectors, and Video |  Adobe Stock‬‏">
            <a:extLst>
              <a:ext uri="{FF2B5EF4-FFF2-40B4-BE49-F238E27FC236}">
                <a16:creationId xmlns:a16="http://schemas.microsoft.com/office/drawing/2014/main" id="{23F1D0CD-E016-2980-2AEB-3D481E2148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374" y="4219219"/>
            <a:ext cx="3895366" cy="25921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תוצאת תמונה עבור ‪MITM‬‏">
            <a:extLst>
              <a:ext uri="{FF2B5EF4-FFF2-40B4-BE49-F238E27FC236}">
                <a16:creationId xmlns:a16="http://schemas.microsoft.com/office/drawing/2014/main" id="{9F1D2A47-8798-E3CB-A202-8888CDFA90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7101" y="1856802"/>
            <a:ext cx="6752841" cy="379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77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2000"/>
                                        <p:tgtEl>
                                          <p:spTgt spid="1028"/>
                                        </p:tgtEl>
                                      </p:cBhvr>
                                    </p:animEffect>
                                    <p:anim calcmode="lin" valueType="num">
                                      <p:cBhvr>
                                        <p:cTn id="13" dur="2000" fill="hold"/>
                                        <p:tgtEl>
                                          <p:spTgt spid="1028"/>
                                        </p:tgtEl>
                                        <p:attrNameLst>
                                          <p:attrName>ppt_w</p:attrName>
                                        </p:attrNameLst>
                                      </p:cBhvr>
                                      <p:tavLst>
                                        <p:tav tm="0" fmla="#ppt_w*sin(2.5*pi*$)">
                                          <p:val>
                                            <p:fltVal val="0"/>
                                          </p:val>
                                        </p:tav>
                                        <p:tav tm="100000">
                                          <p:val>
                                            <p:fltVal val="1"/>
                                          </p:val>
                                        </p:tav>
                                      </p:tavLst>
                                    </p:anim>
                                    <p:anim calcmode="lin" valueType="num">
                                      <p:cBhvr>
                                        <p:cTn id="14" dur="2000" fill="hold"/>
                                        <p:tgtEl>
                                          <p:spTgt spid="102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33" name="Picture 103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035" name="Rectangle 1034">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7" name="Rectangle 1036">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26" name="Picture 2" descr="Unpatched old vulnerabilities continue to be exploited: Report | CSO Online">
            <a:extLst>
              <a:ext uri="{FF2B5EF4-FFF2-40B4-BE49-F238E27FC236}">
                <a16:creationId xmlns:a16="http://schemas.microsoft.com/office/drawing/2014/main" id="{C08D3499-E3D3-5CA1-8B6C-7E2A6441B64A}"/>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t="9060" r="-1" b="6665"/>
          <a:stretch/>
        </p:blipFill>
        <p:spPr bwMode="auto">
          <a:xfrm>
            <a:off x="20" y="1376"/>
            <a:ext cx="12188932" cy="6856624"/>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EA095E96-319D-4055-AD99-41FEB4030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46522"/>
            <a:ext cx="6327657" cy="400397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43" name="Rectangle 1042">
            <a:extLst>
              <a:ext uri="{FF2B5EF4-FFF2-40B4-BE49-F238E27FC236}">
                <a16:creationId xmlns:a16="http://schemas.microsoft.com/office/drawing/2014/main" id="{E5EBF7A8-B42B-4EC3-B442-9B2D1902A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1546521"/>
            <a:ext cx="6327656" cy="4016078"/>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תיבת טקסט 3">
            <a:extLst>
              <a:ext uri="{FF2B5EF4-FFF2-40B4-BE49-F238E27FC236}">
                <a16:creationId xmlns:a16="http://schemas.microsoft.com/office/drawing/2014/main" id="{C0A28E2A-5F03-84DE-A85C-0C7315A02546}"/>
              </a:ext>
            </a:extLst>
          </p:cNvPr>
          <p:cNvSpPr txBox="1"/>
          <p:nvPr/>
        </p:nvSpPr>
        <p:spPr>
          <a:xfrm>
            <a:off x="1005654" y="1828800"/>
            <a:ext cx="4958128" cy="2209800"/>
          </a:xfrm>
          <a:prstGeom prst="rect">
            <a:avLst/>
          </a:prstGeom>
        </p:spPr>
        <p:txBody>
          <a:bodyPr vert="horz" lIns="91440" tIns="45720" rIns="91440" bIns="45720" rtlCol="0" anchor="b">
            <a:normAutofit/>
          </a:bodyPr>
          <a:lstStyle/>
          <a:p>
            <a:pPr defTabSz="914400">
              <a:spcBef>
                <a:spcPct val="0"/>
              </a:spcBef>
              <a:spcAft>
                <a:spcPts val="600"/>
              </a:spcAft>
            </a:pPr>
            <a:r>
              <a:rPr lang="en-US" sz="4400" b="1" dirty="0">
                <a:solidFill>
                  <a:srgbClr val="FFFFFF"/>
                </a:solidFill>
                <a:latin typeface="+mj-lt"/>
                <a:ea typeface="+mj-ea"/>
                <a:cs typeface="+mj-cs"/>
              </a:rPr>
              <a:t>Part One: The Vulnerability</a:t>
            </a:r>
          </a:p>
        </p:txBody>
      </p:sp>
    </p:spTree>
    <p:extLst>
      <p:ext uri="{BB962C8B-B14F-4D97-AF65-F5344CB8AC3E}">
        <p14:creationId xmlns:p14="http://schemas.microsoft.com/office/powerpoint/2010/main" val="202619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C962D7FF-3024-159E-57A5-EC3FFB4D9912}"/>
              </a:ext>
            </a:extLst>
          </p:cNvPr>
          <p:cNvSpPr txBox="1"/>
          <p:nvPr/>
        </p:nvSpPr>
        <p:spPr>
          <a:xfrm>
            <a:off x="536713" y="573121"/>
            <a:ext cx="10979573" cy="769441"/>
          </a:xfrm>
          <a:prstGeom prst="rect">
            <a:avLst/>
          </a:prstGeom>
          <a:noFill/>
        </p:spPr>
        <p:txBody>
          <a:bodyPr wrap="square" rtlCol="1">
            <a:spAutoFit/>
          </a:bodyPr>
          <a:lstStyle/>
          <a:p>
            <a:r>
              <a:rPr lang="en-US" sz="4400" dirty="0">
                <a:solidFill>
                  <a:srgbClr val="0070C0"/>
                </a:solidFill>
                <a:latin typeface="+mj-lt"/>
              </a:rPr>
              <a:t>WordPress</a:t>
            </a:r>
            <a:endParaRPr lang="he-IL" sz="4400" dirty="0">
              <a:solidFill>
                <a:srgbClr val="0070C0"/>
              </a:solidFill>
              <a:latin typeface="+mj-lt"/>
            </a:endParaRPr>
          </a:p>
        </p:txBody>
      </p:sp>
      <p:sp>
        <p:nvSpPr>
          <p:cNvPr id="5" name="תיבת טקסט 4">
            <a:extLst>
              <a:ext uri="{FF2B5EF4-FFF2-40B4-BE49-F238E27FC236}">
                <a16:creationId xmlns:a16="http://schemas.microsoft.com/office/drawing/2014/main" id="{E6B8F22A-FBF6-35BC-7309-96138CFE739A}"/>
              </a:ext>
            </a:extLst>
          </p:cNvPr>
          <p:cNvSpPr txBox="1"/>
          <p:nvPr/>
        </p:nvSpPr>
        <p:spPr>
          <a:xfrm>
            <a:off x="536713" y="3414237"/>
            <a:ext cx="11118574" cy="369332"/>
          </a:xfrm>
          <a:prstGeom prst="rect">
            <a:avLst/>
          </a:prstGeom>
          <a:noFill/>
        </p:spPr>
        <p:txBody>
          <a:bodyPr wrap="square" rtlCol="1">
            <a:spAutoFit/>
          </a:bodyPr>
          <a:lstStyle/>
          <a:p>
            <a:pPr marL="285750" indent="-285750">
              <a:buFont typeface="Arial" panose="020B0604020202020204" pitchFamily="34" charset="0"/>
              <a:buChar char="•"/>
            </a:pPr>
            <a:r>
              <a:rPr lang="en-US" dirty="0">
                <a:solidFill>
                  <a:schemeClr val="bg1"/>
                </a:solidFill>
                <a:latin typeface="+mj-lt"/>
              </a:rPr>
              <a:t>Lots of extension and plugins (</a:t>
            </a:r>
            <a:r>
              <a:rPr lang="en-US" dirty="0" err="1">
                <a:solidFill>
                  <a:schemeClr val="bg1"/>
                </a:solidFill>
                <a:latin typeface="+mj-lt"/>
              </a:rPr>
              <a:t>ie</a:t>
            </a:r>
            <a:r>
              <a:rPr lang="en-US" dirty="0">
                <a:solidFill>
                  <a:schemeClr val="bg1"/>
                </a:solidFill>
                <a:latin typeface="+mj-lt"/>
              </a:rPr>
              <a:t>: </a:t>
            </a:r>
            <a:r>
              <a:rPr lang="en-US" dirty="0" err="1">
                <a:solidFill>
                  <a:schemeClr val="bg1"/>
                </a:solidFill>
                <a:latin typeface="+mj-lt"/>
              </a:rPr>
              <a:t>Elementor</a:t>
            </a:r>
            <a:r>
              <a:rPr lang="en-US" dirty="0">
                <a:solidFill>
                  <a:schemeClr val="bg1"/>
                </a:solidFill>
                <a:latin typeface="+mj-lt"/>
              </a:rPr>
              <a:t>, WooCommerce, </a:t>
            </a:r>
            <a:r>
              <a:rPr lang="en-US" dirty="0" err="1">
                <a:solidFill>
                  <a:schemeClr val="bg1"/>
                </a:solidFill>
                <a:latin typeface="+mj-lt"/>
              </a:rPr>
              <a:t>etc</a:t>
            </a:r>
            <a:r>
              <a:rPr lang="en-US" dirty="0">
                <a:solidFill>
                  <a:schemeClr val="bg1"/>
                </a:solidFill>
                <a:latin typeface="+mj-lt"/>
              </a:rPr>
              <a:t>’).</a:t>
            </a:r>
            <a:endParaRPr lang="he-IL" dirty="0">
              <a:solidFill>
                <a:schemeClr val="bg1"/>
              </a:solidFill>
              <a:latin typeface="+mj-lt"/>
            </a:endParaRPr>
          </a:p>
        </p:txBody>
      </p:sp>
      <p:sp>
        <p:nvSpPr>
          <p:cNvPr id="6" name="תיבת טקסט 5">
            <a:extLst>
              <a:ext uri="{FF2B5EF4-FFF2-40B4-BE49-F238E27FC236}">
                <a16:creationId xmlns:a16="http://schemas.microsoft.com/office/drawing/2014/main" id="{40F5DE38-AC9E-7A73-DA26-6BB89611FB49}"/>
              </a:ext>
            </a:extLst>
          </p:cNvPr>
          <p:cNvSpPr txBox="1"/>
          <p:nvPr/>
        </p:nvSpPr>
        <p:spPr>
          <a:xfrm>
            <a:off x="536713" y="1643270"/>
            <a:ext cx="11118574" cy="1200329"/>
          </a:xfrm>
          <a:prstGeom prst="rect">
            <a:avLst/>
          </a:prstGeom>
          <a:noFill/>
        </p:spPr>
        <p:txBody>
          <a:bodyPr wrap="square" rtlCol="1">
            <a:spAutoFit/>
          </a:bodyPr>
          <a:lstStyle/>
          <a:p>
            <a:pPr marL="285750" indent="-285750">
              <a:buFont typeface="Arial" panose="020B0604020202020204" pitchFamily="34" charset="0"/>
              <a:buChar char="•"/>
            </a:pPr>
            <a:r>
              <a:rPr lang="en-US" dirty="0">
                <a:solidFill>
                  <a:schemeClr val="bg1"/>
                </a:solidFill>
                <a:latin typeface="Aharoni" panose="02010803020104030203" pitchFamily="2" charset="-79"/>
                <a:cs typeface="Aharoni" panose="02010803020104030203" pitchFamily="2" charset="-79"/>
              </a:rPr>
              <a:t>WordPress is an open source website platform designed to allow for</a:t>
            </a:r>
          </a:p>
          <a:p>
            <a:r>
              <a:rPr lang="en-US" dirty="0">
                <a:solidFill>
                  <a:schemeClr val="bg1"/>
                </a:solidFill>
                <a:latin typeface="Aharoni" panose="02010803020104030203" pitchFamily="2" charset="-79"/>
                <a:cs typeface="Aharoni" panose="02010803020104030203" pitchFamily="2" charset="-79"/>
              </a:rPr>
              <a:t>easy website creation and administration. It's considered the most</a:t>
            </a:r>
          </a:p>
          <a:p>
            <a:r>
              <a:rPr lang="en-US" dirty="0">
                <a:solidFill>
                  <a:schemeClr val="bg1"/>
                </a:solidFill>
                <a:latin typeface="Aharoni" panose="02010803020104030203" pitchFamily="2" charset="-79"/>
                <a:cs typeface="Aharoni" panose="02010803020104030203" pitchFamily="2" charset="-79"/>
              </a:rPr>
              <a:t>powerful and extensible website content management system (CMS) in</a:t>
            </a:r>
          </a:p>
          <a:p>
            <a:r>
              <a:rPr lang="en-US" dirty="0">
                <a:solidFill>
                  <a:schemeClr val="bg1"/>
                </a:solidFill>
                <a:latin typeface="Aharoni" panose="02010803020104030203" pitchFamily="2" charset="-79"/>
                <a:cs typeface="Aharoni" panose="02010803020104030203" pitchFamily="2" charset="-79"/>
              </a:rPr>
              <a:t>existence today.</a:t>
            </a:r>
          </a:p>
        </p:txBody>
      </p:sp>
      <p:sp>
        <p:nvSpPr>
          <p:cNvPr id="7" name="תיבת טקסט 6">
            <a:extLst>
              <a:ext uri="{FF2B5EF4-FFF2-40B4-BE49-F238E27FC236}">
                <a16:creationId xmlns:a16="http://schemas.microsoft.com/office/drawing/2014/main" id="{BA154D79-984E-D3C3-4FA0-2F9099E116CF}"/>
              </a:ext>
            </a:extLst>
          </p:cNvPr>
          <p:cNvSpPr txBox="1"/>
          <p:nvPr/>
        </p:nvSpPr>
        <p:spPr>
          <a:xfrm>
            <a:off x="536713" y="4354207"/>
            <a:ext cx="8169965" cy="1200329"/>
          </a:xfrm>
          <a:prstGeom prst="rect">
            <a:avLst/>
          </a:prstGeom>
          <a:noFill/>
        </p:spPr>
        <p:txBody>
          <a:bodyPr wrap="square" rtlCol="1">
            <a:spAutoFit/>
          </a:bodyPr>
          <a:lstStyle/>
          <a:p>
            <a:pPr marL="285750" indent="-285750">
              <a:buFont typeface="Arial" panose="020B0604020202020204" pitchFamily="34" charset="0"/>
              <a:buChar char="•"/>
            </a:pPr>
            <a:r>
              <a:rPr lang="en-US" dirty="0">
                <a:solidFill>
                  <a:schemeClr val="bg1"/>
                </a:solidFill>
                <a:latin typeface="+mj-lt"/>
              </a:rPr>
              <a:t>Very easy and user friendly.</a:t>
            </a: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Free to use.</a:t>
            </a:r>
          </a:p>
        </p:txBody>
      </p:sp>
    </p:spTree>
    <p:extLst>
      <p:ext uri="{BB962C8B-B14F-4D97-AF65-F5344CB8AC3E}">
        <p14:creationId xmlns:p14="http://schemas.microsoft.com/office/powerpoint/2010/main" val="203848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8EF2D2-286B-97BB-6C92-697D7D5935CA}"/>
              </a:ext>
            </a:extLst>
          </p:cNvPr>
          <p:cNvSpPr>
            <a:spLocks noGrp="1"/>
          </p:cNvSpPr>
          <p:nvPr>
            <p:ph type="title"/>
          </p:nvPr>
        </p:nvSpPr>
        <p:spPr/>
        <p:txBody>
          <a:bodyPr/>
          <a:lstStyle/>
          <a:p>
            <a:r>
              <a:rPr lang="en-US" dirty="0">
                <a:solidFill>
                  <a:srgbClr val="0070C0"/>
                </a:solidFill>
              </a:rPr>
              <a:t>WooCommerce Payments</a:t>
            </a:r>
            <a:endParaRPr lang="he-IL" dirty="0">
              <a:solidFill>
                <a:srgbClr val="0070C0"/>
              </a:solidFill>
            </a:endParaRPr>
          </a:p>
        </p:txBody>
      </p:sp>
      <p:sp>
        <p:nvSpPr>
          <p:cNvPr id="3" name="מציין מיקום תוכן 2">
            <a:extLst>
              <a:ext uri="{FF2B5EF4-FFF2-40B4-BE49-F238E27FC236}">
                <a16:creationId xmlns:a16="http://schemas.microsoft.com/office/drawing/2014/main" id="{053DE232-7EEE-B3AA-3815-B901F95792D9}"/>
              </a:ext>
            </a:extLst>
          </p:cNvPr>
          <p:cNvSpPr>
            <a:spLocks noGrp="1"/>
          </p:cNvSpPr>
          <p:nvPr>
            <p:ph idx="1"/>
          </p:nvPr>
        </p:nvSpPr>
        <p:spPr>
          <a:xfrm>
            <a:off x="838200" y="1949450"/>
            <a:ext cx="10515600" cy="4464602"/>
          </a:xfrm>
        </p:spPr>
        <p:txBody>
          <a:bodyPr/>
          <a:lstStyle/>
          <a:p>
            <a:r>
              <a:rPr lang="en-US" dirty="0">
                <a:latin typeface="+mj-lt"/>
              </a:rPr>
              <a:t>WooCommerce Payments is a plugin specifically designed for WordPress that transforms a regular website into a fully functional online store.</a:t>
            </a:r>
          </a:p>
          <a:p>
            <a:pPr marL="0" indent="0">
              <a:buNone/>
            </a:pPr>
            <a:endParaRPr lang="en-US" dirty="0">
              <a:latin typeface="+mj-lt"/>
            </a:endParaRPr>
          </a:p>
          <a:p>
            <a:r>
              <a:rPr lang="en-US" dirty="0">
                <a:latin typeface="+mj-lt"/>
              </a:rPr>
              <a:t>Useful for users to create their own personalize online store</a:t>
            </a:r>
          </a:p>
          <a:p>
            <a:endParaRPr lang="en-US" dirty="0">
              <a:latin typeface="+mj-lt"/>
            </a:endParaRPr>
          </a:p>
          <a:p>
            <a:r>
              <a:rPr lang="en-US" dirty="0">
                <a:latin typeface="+mj-lt"/>
              </a:rPr>
              <a:t>Open Source and Free to Use</a:t>
            </a:r>
            <a:endParaRPr lang="he-IL" dirty="0">
              <a:latin typeface="+mj-lt"/>
            </a:endParaRPr>
          </a:p>
        </p:txBody>
      </p:sp>
    </p:spTree>
    <p:extLst>
      <p:ext uri="{BB962C8B-B14F-4D97-AF65-F5344CB8AC3E}">
        <p14:creationId xmlns:p14="http://schemas.microsoft.com/office/powerpoint/2010/main" val="46252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B00BA9-D444-FD97-EF93-0C79546B537E}"/>
              </a:ext>
            </a:extLst>
          </p:cNvPr>
          <p:cNvSpPr>
            <a:spLocks noGrp="1"/>
          </p:cNvSpPr>
          <p:nvPr>
            <p:ph type="title"/>
          </p:nvPr>
        </p:nvSpPr>
        <p:spPr>
          <a:xfrm>
            <a:off x="838199" y="365760"/>
            <a:ext cx="10375233" cy="1325563"/>
          </a:xfrm>
        </p:spPr>
        <p:txBody>
          <a:bodyPr/>
          <a:lstStyle/>
          <a:p>
            <a:r>
              <a:rPr lang="en-US" dirty="0">
                <a:solidFill>
                  <a:srgbClr val="0070C0"/>
                </a:solidFill>
              </a:rPr>
              <a:t>The Weak Link: WooCommerce’s User Management</a:t>
            </a:r>
            <a:endParaRPr lang="he-IL" dirty="0">
              <a:solidFill>
                <a:srgbClr val="0070C0"/>
              </a:solidFill>
            </a:endParaRPr>
          </a:p>
        </p:txBody>
      </p:sp>
      <p:sp>
        <p:nvSpPr>
          <p:cNvPr id="3" name="מציין מיקום תוכן 2">
            <a:extLst>
              <a:ext uri="{FF2B5EF4-FFF2-40B4-BE49-F238E27FC236}">
                <a16:creationId xmlns:a16="http://schemas.microsoft.com/office/drawing/2014/main" id="{0E4D1340-9720-7144-C3D1-8D690815DDDC}"/>
              </a:ext>
            </a:extLst>
          </p:cNvPr>
          <p:cNvSpPr>
            <a:spLocks noGrp="1"/>
          </p:cNvSpPr>
          <p:nvPr>
            <p:ph idx="1"/>
          </p:nvPr>
        </p:nvSpPr>
        <p:spPr/>
        <p:txBody>
          <a:bodyPr/>
          <a:lstStyle/>
          <a:p>
            <a:r>
              <a:rPr lang="en-US" dirty="0">
                <a:latin typeface="+mj-lt"/>
              </a:rPr>
              <a:t>WooCommerce utilizes WordPress's built-in user management system.</a:t>
            </a:r>
          </a:p>
          <a:p>
            <a:pPr marL="0" indent="0">
              <a:buNone/>
            </a:pPr>
            <a:endParaRPr lang="en-US" dirty="0">
              <a:latin typeface="+mj-lt"/>
            </a:endParaRPr>
          </a:p>
          <a:p>
            <a:r>
              <a:rPr lang="en-US" dirty="0">
                <a:latin typeface="+mj-lt"/>
              </a:rPr>
              <a:t>Different levels of user each with different permissions such as Administrator, Editor, Customer, etc.</a:t>
            </a:r>
          </a:p>
          <a:p>
            <a:endParaRPr lang="en-US" dirty="0">
              <a:latin typeface="+mj-lt"/>
            </a:endParaRPr>
          </a:p>
          <a:p>
            <a:r>
              <a:rPr lang="en-US" dirty="0">
                <a:latin typeface="+mj-lt"/>
              </a:rPr>
              <a:t>Provides User Management tools that allows adding new users, assigning roles, and editing user information.</a:t>
            </a:r>
          </a:p>
          <a:p>
            <a:endParaRPr lang="en-US" dirty="0">
              <a:latin typeface="+mj-lt"/>
            </a:endParaRPr>
          </a:p>
        </p:txBody>
      </p:sp>
    </p:spTree>
    <p:extLst>
      <p:ext uri="{BB962C8B-B14F-4D97-AF65-F5344CB8AC3E}">
        <p14:creationId xmlns:p14="http://schemas.microsoft.com/office/powerpoint/2010/main" val="243400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BF4AF7-D1C0-AB5C-73D1-357AC332C6AC}"/>
              </a:ext>
            </a:extLst>
          </p:cNvPr>
          <p:cNvSpPr>
            <a:spLocks noGrp="1"/>
          </p:cNvSpPr>
          <p:nvPr>
            <p:ph type="title"/>
          </p:nvPr>
        </p:nvSpPr>
        <p:spPr/>
        <p:txBody>
          <a:bodyPr/>
          <a:lstStyle/>
          <a:p>
            <a:r>
              <a:rPr lang="en-US" dirty="0">
                <a:solidFill>
                  <a:srgbClr val="0070C0"/>
                </a:solidFill>
              </a:rPr>
              <a:t>Sounds good… where is the problem?</a:t>
            </a:r>
            <a:endParaRPr lang="he-IL" dirty="0">
              <a:solidFill>
                <a:srgbClr val="0070C0"/>
              </a:solidFill>
            </a:endParaRPr>
          </a:p>
        </p:txBody>
      </p:sp>
      <p:sp>
        <p:nvSpPr>
          <p:cNvPr id="3" name="מציין מיקום תוכן 2">
            <a:extLst>
              <a:ext uri="{FF2B5EF4-FFF2-40B4-BE49-F238E27FC236}">
                <a16:creationId xmlns:a16="http://schemas.microsoft.com/office/drawing/2014/main" id="{402C9FF1-F8ED-582C-0325-F5F6D0ED9A16}"/>
              </a:ext>
            </a:extLst>
          </p:cNvPr>
          <p:cNvSpPr>
            <a:spLocks noGrp="1"/>
          </p:cNvSpPr>
          <p:nvPr>
            <p:ph idx="1"/>
          </p:nvPr>
        </p:nvSpPr>
        <p:spPr/>
        <p:txBody>
          <a:bodyPr/>
          <a:lstStyle/>
          <a:p>
            <a:pPr lvl="1"/>
            <a:r>
              <a:rPr lang="en-US" sz="2000" dirty="0">
                <a:latin typeface="+mj-lt"/>
              </a:rPr>
              <a:t>As mentioned before, WooCommerce has different levels of  users.</a:t>
            </a:r>
          </a:p>
          <a:p>
            <a:pPr lvl="1"/>
            <a:endParaRPr lang="en-US" sz="2000" dirty="0">
              <a:latin typeface="+mj-lt"/>
            </a:endParaRPr>
          </a:p>
          <a:p>
            <a:pPr lvl="1"/>
            <a:r>
              <a:rPr lang="en-US" sz="2000" dirty="0">
                <a:latin typeface="+mj-lt"/>
              </a:rPr>
              <a:t>The vulnerability that I chose is one that allow regular users get auth bypass and create an admin account.</a:t>
            </a:r>
          </a:p>
          <a:p>
            <a:pPr lvl="1"/>
            <a:endParaRPr lang="en-US" sz="2000" dirty="0">
              <a:latin typeface="+mj-lt"/>
            </a:endParaRPr>
          </a:p>
          <a:p>
            <a:pPr lvl="1"/>
            <a:r>
              <a:rPr lang="en-US" sz="2000" dirty="0">
                <a:latin typeface="+mj-lt"/>
              </a:rPr>
              <a:t>Super Critical with </a:t>
            </a:r>
            <a:r>
              <a:rPr lang="en-US" sz="2000" dirty="0"/>
              <a:t>9.8</a:t>
            </a:r>
            <a:r>
              <a:rPr lang="en-US" sz="2000" dirty="0">
                <a:latin typeface="+mj-lt"/>
              </a:rPr>
              <a:t> rate that affected more than </a:t>
            </a:r>
            <a:r>
              <a:rPr lang="en-US" sz="2000" dirty="0"/>
              <a:t>500,000</a:t>
            </a:r>
            <a:r>
              <a:rPr lang="en-US" sz="2000" dirty="0">
                <a:latin typeface="+mj-lt"/>
              </a:rPr>
              <a:t> user.</a:t>
            </a:r>
            <a:endParaRPr lang="he-IL" sz="2000" dirty="0">
              <a:latin typeface="+mj-lt"/>
            </a:endParaRPr>
          </a:p>
        </p:txBody>
      </p:sp>
    </p:spTree>
    <p:extLst>
      <p:ext uri="{BB962C8B-B14F-4D97-AF65-F5344CB8AC3E}">
        <p14:creationId xmlns:p14="http://schemas.microsoft.com/office/powerpoint/2010/main" val="140611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C3A724-9326-9AFD-1D77-39D86792B956}"/>
              </a:ext>
            </a:extLst>
          </p:cNvPr>
          <p:cNvSpPr>
            <a:spLocks noGrp="1"/>
          </p:cNvSpPr>
          <p:nvPr>
            <p:ph type="title"/>
          </p:nvPr>
        </p:nvSpPr>
        <p:spPr>
          <a:xfrm>
            <a:off x="838200" y="365761"/>
            <a:ext cx="10068339" cy="1164866"/>
          </a:xfrm>
        </p:spPr>
        <p:txBody>
          <a:bodyPr/>
          <a:lstStyle/>
          <a:p>
            <a:r>
              <a:rPr lang="en-US" dirty="0">
                <a:solidFill>
                  <a:srgbClr val="0070C0"/>
                </a:solidFill>
              </a:rPr>
              <a:t>How Does It Work?</a:t>
            </a:r>
            <a:endParaRPr lang="he-IL" dirty="0">
              <a:solidFill>
                <a:srgbClr val="0070C0"/>
              </a:solidFill>
            </a:endParaRPr>
          </a:p>
        </p:txBody>
      </p:sp>
      <p:pic>
        <p:nvPicPr>
          <p:cNvPr id="11" name="תמונה 10">
            <a:extLst>
              <a:ext uri="{FF2B5EF4-FFF2-40B4-BE49-F238E27FC236}">
                <a16:creationId xmlns:a16="http://schemas.microsoft.com/office/drawing/2014/main" id="{1F033115-23FD-848E-9E27-384A0054F470}"/>
              </a:ext>
            </a:extLst>
          </p:cNvPr>
          <p:cNvPicPr>
            <a:picLocks noChangeAspect="1"/>
          </p:cNvPicPr>
          <p:nvPr/>
        </p:nvPicPr>
        <p:blipFill>
          <a:blip r:embed="rId3"/>
          <a:stretch>
            <a:fillRect/>
          </a:stretch>
        </p:blipFill>
        <p:spPr>
          <a:xfrm>
            <a:off x="104091" y="1828653"/>
            <a:ext cx="9964541" cy="1143160"/>
          </a:xfrm>
          <a:prstGeom prst="rect">
            <a:avLst/>
          </a:prstGeom>
        </p:spPr>
      </p:pic>
      <p:pic>
        <p:nvPicPr>
          <p:cNvPr id="13" name="תמונה 12">
            <a:extLst>
              <a:ext uri="{FF2B5EF4-FFF2-40B4-BE49-F238E27FC236}">
                <a16:creationId xmlns:a16="http://schemas.microsoft.com/office/drawing/2014/main" id="{51B69ED6-E1F9-85C5-146F-D8D3B3F7882D}"/>
              </a:ext>
            </a:extLst>
          </p:cNvPr>
          <p:cNvPicPr>
            <a:picLocks noChangeAspect="1"/>
          </p:cNvPicPr>
          <p:nvPr/>
        </p:nvPicPr>
        <p:blipFill>
          <a:blip r:embed="rId4"/>
          <a:stretch>
            <a:fillRect/>
          </a:stretch>
        </p:blipFill>
        <p:spPr>
          <a:xfrm>
            <a:off x="104091" y="3086960"/>
            <a:ext cx="11536556" cy="2324530"/>
          </a:xfrm>
          <a:prstGeom prst="rect">
            <a:avLst/>
          </a:prstGeom>
        </p:spPr>
      </p:pic>
    </p:spTree>
    <p:extLst>
      <p:ext uri="{BB962C8B-B14F-4D97-AF65-F5344CB8AC3E}">
        <p14:creationId xmlns:p14="http://schemas.microsoft.com/office/powerpoint/2010/main" val="2396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5561DC-C0B4-9A6D-B9F0-FB6E7A24B33E}"/>
              </a:ext>
            </a:extLst>
          </p:cNvPr>
          <p:cNvSpPr>
            <a:spLocks noGrp="1"/>
          </p:cNvSpPr>
          <p:nvPr>
            <p:ph type="title"/>
          </p:nvPr>
        </p:nvSpPr>
        <p:spPr/>
        <p:txBody>
          <a:bodyPr/>
          <a:lstStyle/>
          <a:p>
            <a:r>
              <a:rPr lang="en-US" dirty="0">
                <a:solidFill>
                  <a:srgbClr val="0070C0"/>
                </a:solidFill>
              </a:rPr>
              <a:t>Never Trust The User!</a:t>
            </a:r>
            <a:endParaRPr lang="he-IL" dirty="0">
              <a:solidFill>
                <a:srgbClr val="0070C0"/>
              </a:solidFill>
            </a:endParaRPr>
          </a:p>
        </p:txBody>
      </p:sp>
      <p:sp>
        <p:nvSpPr>
          <p:cNvPr id="3" name="מציין מיקום תוכן 2">
            <a:extLst>
              <a:ext uri="{FF2B5EF4-FFF2-40B4-BE49-F238E27FC236}">
                <a16:creationId xmlns:a16="http://schemas.microsoft.com/office/drawing/2014/main" id="{DA330A04-B601-AE08-001C-8B0948F42120}"/>
              </a:ext>
            </a:extLst>
          </p:cNvPr>
          <p:cNvSpPr>
            <a:spLocks noGrp="1"/>
          </p:cNvSpPr>
          <p:nvPr>
            <p:ph idx="1"/>
          </p:nvPr>
        </p:nvSpPr>
        <p:spPr/>
        <p:txBody>
          <a:bodyPr/>
          <a:lstStyle/>
          <a:p>
            <a:r>
              <a:rPr lang="en-US" dirty="0">
                <a:latin typeface="+mj-lt"/>
              </a:rPr>
              <a:t>To Trigger the bypass, we just need to set the </a:t>
            </a:r>
            <a:r>
              <a:rPr lang="en-US" b="1" u="sng" dirty="0">
                <a:latin typeface="+mj-lt"/>
              </a:rPr>
              <a:t>X-WCPAY-PLATFORM-CHECKOUT-USER</a:t>
            </a:r>
            <a:r>
              <a:rPr lang="en-US" dirty="0">
                <a:latin typeface="+mj-lt"/>
              </a:rPr>
              <a:t> and point to user ID </a:t>
            </a:r>
            <a:r>
              <a:rPr lang="en-US" dirty="0"/>
              <a:t>1</a:t>
            </a:r>
            <a:r>
              <a:rPr lang="en-US" dirty="0">
                <a:latin typeface="+mj-lt"/>
              </a:rPr>
              <a:t>, which is the admin account.</a:t>
            </a:r>
          </a:p>
          <a:p>
            <a:endParaRPr lang="en-US" dirty="0"/>
          </a:p>
          <a:p>
            <a:endParaRPr lang="en-US" dirty="0"/>
          </a:p>
          <a:p>
            <a:endParaRPr lang="en-US" dirty="0"/>
          </a:p>
          <a:p>
            <a:endParaRPr lang="en-US" dirty="0"/>
          </a:p>
          <a:p>
            <a:endParaRPr lang="en-US" dirty="0"/>
          </a:p>
          <a:p>
            <a:pPr marL="0" indent="0">
              <a:buNone/>
            </a:pPr>
            <a:r>
              <a:rPr lang="en-US" dirty="0">
                <a:latin typeface="+mj-lt"/>
              </a:rPr>
              <a:t>Simple as that</a:t>
            </a:r>
            <a:r>
              <a:rPr lang="en-US" dirty="0">
                <a:latin typeface="Arial" panose="020B0604020202020204" pitchFamily="34" charset="0"/>
                <a:cs typeface="Arial" panose="020B0604020202020204" pitchFamily="34" charset="0"/>
              </a:rPr>
              <a:t>!</a:t>
            </a:r>
            <a:endParaRPr lang="he-IL" dirty="0">
              <a:latin typeface="Arial" panose="020B0604020202020204" pitchFamily="34" charset="0"/>
              <a:cs typeface="Arial" panose="020B0604020202020204" pitchFamily="34" charset="0"/>
            </a:endParaRPr>
          </a:p>
        </p:txBody>
      </p:sp>
      <p:pic>
        <p:nvPicPr>
          <p:cNvPr id="7" name="תמונה 6">
            <a:extLst>
              <a:ext uri="{FF2B5EF4-FFF2-40B4-BE49-F238E27FC236}">
                <a16:creationId xmlns:a16="http://schemas.microsoft.com/office/drawing/2014/main" id="{F1D786D4-B1D7-1E1B-6D08-F9287700CC97}"/>
              </a:ext>
            </a:extLst>
          </p:cNvPr>
          <p:cNvPicPr>
            <a:picLocks noChangeAspect="1"/>
          </p:cNvPicPr>
          <p:nvPr/>
        </p:nvPicPr>
        <p:blipFill>
          <a:blip r:embed="rId2"/>
          <a:stretch>
            <a:fillRect/>
          </a:stretch>
        </p:blipFill>
        <p:spPr>
          <a:xfrm>
            <a:off x="1042729" y="2912058"/>
            <a:ext cx="4601068" cy="1655911"/>
          </a:xfrm>
          <a:prstGeom prst="rect">
            <a:avLst/>
          </a:prstGeom>
        </p:spPr>
      </p:pic>
    </p:spTree>
    <p:extLst>
      <p:ext uri="{BB962C8B-B14F-4D97-AF65-F5344CB8AC3E}">
        <p14:creationId xmlns:p14="http://schemas.microsoft.com/office/powerpoint/2010/main" val="424464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8562B7-6E27-9621-3C67-13A50D122D63}"/>
              </a:ext>
            </a:extLst>
          </p:cNvPr>
          <p:cNvSpPr>
            <a:spLocks noGrp="1"/>
          </p:cNvSpPr>
          <p:nvPr>
            <p:ph type="title"/>
          </p:nvPr>
        </p:nvSpPr>
        <p:spPr/>
        <p:txBody>
          <a:bodyPr/>
          <a:lstStyle/>
          <a:p>
            <a:r>
              <a:rPr lang="en-US" dirty="0">
                <a:solidFill>
                  <a:srgbClr val="0070C0"/>
                </a:solidFill>
              </a:rPr>
              <a:t>Protection</a:t>
            </a:r>
            <a:endParaRPr lang="he-IL" dirty="0">
              <a:solidFill>
                <a:srgbClr val="0070C0"/>
              </a:solidFill>
            </a:endParaRPr>
          </a:p>
        </p:txBody>
      </p:sp>
      <p:sp>
        <p:nvSpPr>
          <p:cNvPr id="5" name="מציין מיקום תוכן 4">
            <a:extLst>
              <a:ext uri="{FF2B5EF4-FFF2-40B4-BE49-F238E27FC236}">
                <a16:creationId xmlns:a16="http://schemas.microsoft.com/office/drawing/2014/main" id="{EE5CAC30-ED9E-1DEF-E05B-6BE5889D00D7}"/>
              </a:ext>
            </a:extLst>
          </p:cNvPr>
          <p:cNvSpPr>
            <a:spLocks noGrp="1"/>
          </p:cNvSpPr>
          <p:nvPr>
            <p:ph idx="1"/>
          </p:nvPr>
        </p:nvSpPr>
        <p:spPr/>
        <p:txBody>
          <a:bodyPr/>
          <a:lstStyle/>
          <a:p>
            <a:r>
              <a:rPr lang="en-US" u="sng" dirty="0">
                <a:latin typeface="+mj-lt"/>
              </a:rPr>
              <a:t>Observation:</a:t>
            </a:r>
            <a:r>
              <a:rPr lang="en-US" dirty="0">
                <a:latin typeface="+mj-lt"/>
              </a:rPr>
              <a:t> As we can see in </a:t>
            </a:r>
            <a:r>
              <a:rPr lang="en-US" sz="1800" dirty="0" err="1">
                <a:latin typeface="Courier New" panose="02070309020205020404" pitchFamily="49" charset="0"/>
                <a:cs typeface="Courier New" panose="02070309020205020404" pitchFamily="49" charset="0"/>
              </a:rPr>
              <a:t>determine_current_user_for_platform_checkout</a:t>
            </a:r>
            <a:r>
              <a:rPr lang="en-US" sz="1800" dirty="0">
                <a:latin typeface="Courier New" panose="02070309020205020404" pitchFamily="49" charset="0"/>
                <a:cs typeface="Courier New" panose="02070309020205020404" pitchFamily="49" charset="0"/>
              </a:rPr>
              <a:t>()</a:t>
            </a:r>
            <a:r>
              <a:rPr lang="en-US" sz="1800" dirty="0">
                <a:latin typeface="+mj-lt"/>
              </a:rPr>
              <a:t>, </a:t>
            </a:r>
            <a:r>
              <a:rPr lang="en-US" dirty="0">
                <a:latin typeface="+mj-lt"/>
              </a:rPr>
              <a:t>determining the user from the request is only optional. The server can determine the user using its own database.</a:t>
            </a:r>
          </a:p>
          <a:p>
            <a:pPr marL="0" indent="0">
              <a:buNone/>
            </a:pPr>
            <a:endParaRPr lang="en-US" dirty="0">
              <a:latin typeface="+mj-lt"/>
            </a:endParaRPr>
          </a:p>
          <a:p>
            <a:r>
              <a:rPr lang="en-US" u="sng" dirty="0">
                <a:latin typeface="+mj-lt"/>
              </a:rPr>
              <a:t>Mitigation:</a:t>
            </a:r>
            <a:r>
              <a:rPr lang="en-US" dirty="0">
                <a:latin typeface="+mj-lt"/>
              </a:rPr>
              <a:t> Instead of blocking malicious attackers, we can just </a:t>
            </a:r>
            <a:r>
              <a:rPr lang="en-US" u="sng" dirty="0">
                <a:latin typeface="+mj-lt"/>
              </a:rPr>
              <a:t>strip the header from the packet</a:t>
            </a:r>
            <a:r>
              <a:rPr lang="en-US" dirty="0">
                <a:latin typeface="+mj-lt"/>
              </a:rPr>
              <a:t> and let the server determine which ID the user is.</a:t>
            </a:r>
            <a:endParaRPr lang="he-IL" dirty="0">
              <a:latin typeface="+mj-lt"/>
            </a:endParaRPr>
          </a:p>
        </p:txBody>
      </p:sp>
    </p:spTree>
    <p:extLst>
      <p:ext uri="{BB962C8B-B14F-4D97-AF65-F5344CB8AC3E}">
        <p14:creationId xmlns:p14="http://schemas.microsoft.com/office/powerpoint/2010/main" val="289777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ockprintVTI">
  <a:themeElements>
    <a:clrScheme name="AnalogousFromDarkSeedRightStep">
      <a:dk1>
        <a:srgbClr val="000000"/>
      </a:dk1>
      <a:lt1>
        <a:srgbClr val="FFFFFF"/>
      </a:lt1>
      <a:dk2>
        <a:srgbClr val="1B2C2F"/>
      </a:dk2>
      <a:lt2>
        <a:srgbClr val="F3F1F0"/>
      </a:lt2>
      <a:accent1>
        <a:srgbClr val="32AFC7"/>
      </a:accent1>
      <a:accent2>
        <a:srgbClr val="2569C7"/>
      </a:accent2>
      <a:accent3>
        <a:srgbClr val="3E3EDA"/>
      </a:accent3>
      <a:accent4>
        <a:srgbClr val="6825C7"/>
      </a:accent4>
      <a:accent5>
        <a:srgbClr val="BE37D9"/>
      </a:accent5>
      <a:accent6>
        <a:srgbClr val="C7259F"/>
      </a:accent6>
      <a:hlink>
        <a:srgbClr val="569A33"/>
      </a:hlink>
      <a:folHlink>
        <a:srgbClr val="7F7F7F"/>
      </a:folHlink>
    </a:clrScheme>
    <a:fontScheme name="Custom 56">
      <a:majorFont>
        <a:latin typeface="Aharoni"/>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8EC51CA-A3C1-4562-9808-7BDB169F4B96}">
  <we:reference id="wa200005566" version="3.0.0.2" store="he-I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TM04033919[[fn=מעגל]]</Template>
  <TotalTime>245</TotalTime>
  <Words>793</Words>
  <Application>Microsoft Office PowerPoint</Application>
  <PresentationFormat>מסך רחב</PresentationFormat>
  <Paragraphs>77</Paragraphs>
  <Slides>14</Slides>
  <Notes>3</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14</vt:i4>
      </vt:variant>
    </vt:vector>
  </HeadingPairs>
  <TitlesOfParts>
    <vt:vector size="21" baseType="lpstr">
      <vt:lpstr>Aharoni</vt:lpstr>
      <vt:lpstr>Aptos</vt:lpstr>
      <vt:lpstr>Arial</vt:lpstr>
      <vt:lpstr>AvenirNext LT Pro Medium</vt:lpstr>
      <vt:lpstr>Courier New</vt:lpstr>
      <vt:lpstr>Open Sans</vt:lpstr>
      <vt:lpstr>BlockprintVTI</vt:lpstr>
      <vt:lpstr>Workshop in Information Security</vt:lpstr>
      <vt:lpstr>מצגת של PowerPoint‏</vt:lpstr>
      <vt:lpstr>מצגת של PowerPoint‏</vt:lpstr>
      <vt:lpstr>WooCommerce Payments</vt:lpstr>
      <vt:lpstr>The Weak Link: WooCommerce’s User Management</vt:lpstr>
      <vt:lpstr>Sounds good… where is the problem?</vt:lpstr>
      <vt:lpstr>How Does It Work?</vt:lpstr>
      <vt:lpstr>Never Trust The User!</vt:lpstr>
      <vt:lpstr>Protection</vt:lpstr>
      <vt:lpstr>Part Two: Data Leak Prevention</vt:lpstr>
      <vt:lpstr>Insights About Languages</vt:lpstr>
      <vt:lpstr>Statistics!</vt:lpstr>
      <vt:lpstr>Learning the Statistics: SVC</vt:lpstr>
      <vt:lpstr>My Challenges During The Wokrshop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in Informaiton Security</dc:title>
  <dc:creator>david ben david</dc:creator>
  <cp:lastModifiedBy>david ben david</cp:lastModifiedBy>
  <cp:revision>16</cp:revision>
  <dcterms:created xsi:type="dcterms:W3CDTF">2024-05-19T16:25:05Z</dcterms:created>
  <dcterms:modified xsi:type="dcterms:W3CDTF">2024-05-20T16:06:43Z</dcterms:modified>
</cp:coreProperties>
</file>