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PT Sans Narrow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eesecakelabs.com/blog/jpg-png-svg-web-beginners-guide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telegraph.co.uk/technology/internet/10663451/The-early-days-of-25-website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otform.com/myforms" TargetMode="External"/><Relationship Id="rId4" Type="http://schemas.openxmlformats.org/officeDocument/2006/relationships/hyperlink" Target="https://www.canva.com/" TargetMode="External"/><Relationship Id="rId5" Type="http://schemas.openxmlformats.org/officeDocument/2006/relationships/hyperlink" Target="https://www.zoho.com/" TargetMode="External"/><Relationship Id="rId6" Type="http://schemas.openxmlformats.org/officeDocument/2006/relationships/hyperlink" Target="https://www.google.co.il/maps/@32.1489232,34.8946074,3a,75y,321.15h,84.28t/data=!3m7!1e1!3m5!1s2X59bbHm1a6tizd5MqnOWA!2e0!6s%2F%2Fgeo2.ggpht.com%2Fcbk%3Fpanoid%3D2X59bbHm1a6tizd5MqnOWA%26output%3Dthumbnail%26cb_client%3Dmaps_sv.tactile.gps%26thumb%3D2%26w%3D203%26h%3D100%26yaw%3D269.6891%26pitch%3D0%26thumbfov%3D100!7i13312!8i6656?hl=en" TargetMode="External"/><Relationship Id="rId7" Type="http://schemas.openxmlformats.org/officeDocument/2006/relationships/hyperlink" Target="https://www.picozu.com/editor/" TargetMode="External"/><Relationship Id="rId8" Type="http://schemas.openxmlformats.org/officeDocument/2006/relationships/hyperlink" Target="https://www.youtube.com/watch?v=x76VEPXYaI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tepad-plus-plus.org/" TargetMode="External"/><Relationship Id="rId4" Type="http://schemas.openxmlformats.org/officeDocument/2006/relationships/hyperlink" Target="https://atom.io/" TargetMode="External"/><Relationship Id="rId5" Type="http://schemas.openxmlformats.org/officeDocument/2006/relationships/hyperlink" Target="https://www.jetbrains.com/webstorm/" TargetMode="External"/><Relationship Id="rId6" Type="http://schemas.openxmlformats.org/officeDocument/2006/relationships/hyperlink" Target="https://www.sublimetext.com/" TargetMode="External"/><Relationship Id="rId7" Type="http://schemas.openxmlformats.org/officeDocument/2006/relationships/hyperlink" Target="https://codepen.io/" TargetMode="External"/><Relationship Id="rId8" Type="http://schemas.openxmlformats.org/officeDocument/2006/relationships/hyperlink" Target="https://jsfiddle.ne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Course. Etan Rozin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Ingredients in Header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Meta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Title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Links to external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Scripts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Styles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 and syntax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HTML document is a plaintext document structured with elements. Elements are surrounded by matching opening and closing tags. Each tag begins and ends with angle brackets (&lt;&gt;). There are a few empty or void  tags that cannot enclose any text, for instance &lt;img&gt;.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can extend HTML tags with attributes, which provide additional information affecting how the browser interprets the element: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elements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1709737"/>
            <a:ext cx="58007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Element types in the HTML body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</a:t>
            </a:r>
            <a:r>
              <a:rPr lang="en"/>
              <a:t> tags (headers, paragraphs)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Links (to external files and internal links)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Blocks (geometric areas on page, sections)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Text Tags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heading 1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another paragraph.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 paragraph   contains         a lot of spaces  in the source         code,but the    browser </a:t>
            </a:r>
            <a:b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ignores it.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2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i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link text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="https://www.w3schools.com/html/"&gt;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Visit our HTML tutorial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="https://www.w3schools.com/"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="_blank"&gt;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Visit W3Schools!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="https://www.w3schools.com/"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="_self"&gt;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Visit W3Schools!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="https://www.w3schools.com/"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="_parent"&gt;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Visit W3Schools!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="#ContactArea"&gt;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an internal link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Image formats: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Discussion of format differences</a:t>
            </a:r>
          </a:p>
          <a:p>
            <a:pPr indent="-317500" lvl="0" marL="457200" rtl="0">
              <a:spcBef>
                <a:spcPts val="0"/>
              </a:spcBef>
              <a:buClr>
                <a:srgbClr val="0000CD"/>
              </a:buClr>
              <a:buSzPct val="100000"/>
              <a:buFont typeface="Courier New"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GIF. 8 bit color, can have transparency, can have animation.</a:t>
            </a:r>
          </a:p>
          <a:p>
            <a:pPr indent="-317500" lvl="0" marL="457200" rtl="0">
              <a:spcBef>
                <a:spcPts val="0"/>
              </a:spcBef>
              <a:buClr>
                <a:srgbClr val="0000CD"/>
              </a:buClr>
              <a:buSzPct val="100000"/>
              <a:buFont typeface="Courier New"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PNG. 8,24,32 bit color, can have transparency. No animation.</a:t>
            </a:r>
          </a:p>
          <a:p>
            <a:pPr indent="-317500" lvl="0" marL="457200" rtl="0">
              <a:spcBef>
                <a:spcPts val="0"/>
              </a:spcBef>
              <a:buClr>
                <a:srgbClr val="0000CD"/>
              </a:buClr>
              <a:buSzPct val="100000"/>
              <a:buFont typeface="Courier New"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JPG. 8-24 bit color, no transparency, no animation</a:t>
            </a:r>
          </a:p>
          <a:p>
            <a:pPr indent="-317500" lvl="0" marL="457200" rtl="0">
              <a:spcBef>
                <a:spcPts val="0"/>
              </a:spcBef>
              <a:buClr>
                <a:srgbClr val="0000CD"/>
              </a:buClr>
              <a:buSzPct val="100000"/>
              <a:buFont typeface="Courier New"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SVG. vector format, has transparency, animation using code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25" y="3114975"/>
            <a:ext cx="2311094" cy="17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529" y="3316434"/>
            <a:ext cx="1453370" cy="145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8725" y="3247149"/>
            <a:ext cx="1301874" cy="1799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minz.png" id="165" name="Shape 1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0325" y="3888046"/>
            <a:ext cx="2752599" cy="11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758925" y="2939950"/>
            <a:ext cx="117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JPEG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013600" y="2939950"/>
            <a:ext cx="117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GIF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603912" y="2939950"/>
            <a:ext cx="117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PNG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224937" y="2939950"/>
            <a:ext cx="117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SVG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="pic_mountain.jpg"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="Mountain View"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"width:304px;height:228px;"&gt;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="pic_mountain.jpg"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="Mountain View"</a:t>
            </a: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style </a:t>
            </a:r>
            <a:r>
              <a:rPr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"width:80px;"&gt;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Mountain View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100" y="1635750"/>
            <a:ext cx="2188274" cy="164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 View"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800" y="3996074"/>
            <a:ext cx="943203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vs. inline elements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Block level elements: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&lt;div&gt;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&lt;h1&gt; - &lt;h6&gt;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&lt;p&gt;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&lt;form&gt;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Inline level elements: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&lt;span&gt;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&lt;a&gt;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&lt;img&gt;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Block elements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16000" y="1368000"/>
            <a:ext cx="83121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416000" y="2264000"/>
            <a:ext cx="8312100" cy="440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416000" y="2752000"/>
            <a:ext cx="8312100" cy="14079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416000" y="4207800"/>
            <a:ext cx="8312100" cy="440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HTML?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None/>
            </a:pPr>
            <a:r>
              <a:rPr lang="en"/>
              <a:t>HTML (HyperText Markup Language) is not a programming language; it is a markup language, used to tell your browser how to structure the webpages you visit. It can be as complicated or as simple as the web developer wishes it to be.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1990, as part of his vision of the Web, Tim Berners-Lee defined the concept of hypertext, which Berners-Lee formalized the following year through a markup mainly based on SGML.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</a:t>
            </a:r>
            <a:r>
              <a:rPr lang="en"/>
              <a:t> elements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416000" y="1368000"/>
            <a:ext cx="29199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  <p:sp>
        <p:nvSpPr>
          <p:cNvPr id="201" name="Shape 201"/>
          <p:cNvSpPr/>
          <p:nvPr/>
        </p:nvSpPr>
        <p:spPr>
          <a:xfrm>
            <a:off x="3412100" y="1776000"/>
            <a:ext cx="2965800" cy="440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  <p:sp>
        <p:nvSpPr>
          <p:cNvPr id="202" name="Shape 202"/>
          <p:cNvSpPr/>
          <p:nvPr/>
        </p:nvSpPr>
        <p:spPr>
          <a:xfrm>
            <a:off x="6454100" y="1442100"/>
            <a:ext cx="1686300" cy="774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  <p:sp>
        <p:nvSpPr>
          <p:cNvPr id="203" name="Shape 203"/>
          <p:cNvSpPr/>
          <p:nvPr/>
        </p:nvSpPr>
        <p:spPr>
          <a:xfrm>
            <a:off x="415950" y="2260050"/>
            <a:ext cx="8186400" cy="4401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</a:t>
            </a:r>
          </a:p>
        </p:txBody>
      </p:sp>
      <p:sp>
        <p:nvSpPr>
          <p:cNvPr id="204" name="Shape 204"/>
          <p:cNvSpPr/>
          <p:nvPr/>
        </p:nvSpPr>
        <p:spPr>
          <a:xfrm>
            <a:off x="416000" y="2744100"/>
            <a:ext cx="1686300" cy="774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  <p:sp>
        <p:nvSpPr>
          <p:cNvPr id="205" name="Shape 205"/>
          <p:cNvSpPr/>
          <p:nvPr/>
        </p:nvSpPr>
        <p:spPr>
          <a:xfrm>
            <a:off x="2155575" y="3078000"/>
            <a:ext cx="1686300" cy="440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  <p:sp>
        <p:nvSpPr>
          <p:cNvPr id="206" name="Shape 206"/>
          <p:cNvSpPr/>
          <p:nvPr/>
        </p:nvSpPr>
        <p:spPr>
          <a:xfrm>
            <a:off x="3895150" y="2951350"/>
            <a:ext cx="1686300" cy="566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Unordered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/ul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5060450" y="1707350"/>
            <a:ext cx="37140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Coffee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Tea</a:t>
            </a:r>
          </a:p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Milk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Ordered</a:t>
            </a:r>
            <a:r>
              <a:rPr b="1" lang="en"/>
              <a:t>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/li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/ol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5060450" y="1707350"/>
            <a:ext cx="37140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Coffee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Tea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Milk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Tables used to be the only way to lay out a page. They are still an important way of displaying tabular / structured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>
              <a:spcBef>
                <a:spcPts val="0"/>
              </a:spcBef>
              <a:buNone/>
            </a:pPr>
            <a:r>
              <a:rPr b="1" lang="en"/>
              <a:t>Powerful extensions to plain vanilla tables exist that add functionality like sorting, editing, rearranging. (later)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tags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00" y="1152426"/>
            <a:ext cx="7281343" cy="3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Forms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‘Classic’ HTML’s only way of sending information back from the browser to the server.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Collects information from the user in a structured way.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input elements for different types of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 5 and modern browsers/mobile browsers respond to the data types with different input keyboards.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Form basic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First name: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="firstname"&gt;&lt;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Last name: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="lastname"&gt;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Form elements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 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Password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Checkboxes (binary input)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Radio button (mutually exclusive selectors)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Select, drop down 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(upload a file)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Phone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Email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Range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iframe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Including an HTML page in another HTML page.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="demo_iframe.htm"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="200"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="300"&gt;&lt;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border: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="demo_iframe.htm"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style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="border:none;"&gt;&lt;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Target iframe: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="demo_iframe.htm"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="iframe_a"&gt;&lt;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="https://www.w3schools.com"</a:t>
            </a:r>
            <a:r>
              <a:rPr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target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="iframe_a"&gt;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W3Schools.com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4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4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 simple beginnings now in...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Websites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Rich media web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web apps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Native Mobile applications (Ios, Android) via advanced frameworks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Hybrid native/web implementations (</a:t>
            </a:r>
            <a:r>
              <a:rPr lang="en"/>
              <a:t>Windows</a:t>
            </a:r>
            <a:r>
              <a:rPr lang="en"/>
              <a:t> 10 Store apps)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 of advanced web apps</a:t>
            </a:r>
            <a:r>
              <a:rPr lang="en"/>
              <a:t>...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Google apps/Drive (this presentation, word processing, spreadsheets, file management).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Email.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Forms management. </a:t>
            </a:r>
            <a:r>
              <a:rPr lang="en" u="sng">
                <a:solidFill>
                  <a:schemeClr val="hlink"/>
                </a:solidFill>
                <a:hlinkClick r:id="rId3"/>
              </a:rPr>
              <a:t>Jotforms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Canva</a:t>
            </a:r>
            <a:r>
              <a:rPr lang="en"/>
              <a:t>. Online drawing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Zoho</a:t>
            </a:r>
            <a:r>
              <a:rPr lang="en"/>
              <a:t>. Business applications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Maps</a:t>
            </a:r>
            <a:r>
              <a:rPr lang="en"/>
              <a:t>, navigation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</a:t>
            </a:r>
            <a:r>
              <a:rPr lang="en" u="sng">
                <a:solidFill>
                  <a:schemeClr val="hlink"/>
                </a:solidFill>
                <a:hlinkClick r:id="rId7"/>
              </a:rPr>
              <a:t>image editing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YouTube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is written as text and remains text throughout the life cycle, so it can be written with any text editor.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Notepad (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notepad++</a:t>
            </a:r>
            <a:r>
              <a:rPr lang="en"/>
              <a:t>), Free, extensible.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Atom</a:t>
            </a:r>
            <a:r>
              <a:rPr lang="en"/>
              <a:t> (free, extendible, opensource).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Webstorm</a:t>
            </a:r>
            <a:r>
              <a:rPr lang="en"/>
              <a:t>. Advanced, not free.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Sublime text</a:t>
            </a:r>
            <a:r>
              <a:rPr lang="en"/>
              <a:t>. Advanced, popular, extensible, not free.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CodePen</a:t>
            </a:r>
            <a:r>
              <a:rPr lang="en"/>
              <a:t>. Online editing/previewing.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JSfiddle</a:t>
            </a:r>
            <a:r>
              <a:rPr lang="en"/>
              <a:t>. Online editing/previewing.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Interogating HTML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View Source.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Copy source into html editor for greater clarity.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developer tools to inspect html with great clarity.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Ctrl+Shift+I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Browser Developer Tools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451" y="1057274"/>
            <a:ext cx="6079075" cy="3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Static HTML page data 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00" y="1266324"/>
            <a:ext cx="7354575" cy="35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Anatomy of an HTML document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0" y="1357500"/>
            <a:ext cx="7652674" cy="28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