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penSans-regular.fntdata"/><Relationship Id="rId10" Type="http://schemas.openxmlformats.org/officeDocument/2006/relationships/slide" Target="slides/slide6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9.xml"/><Relationship Id="rId35" Type="http://schemas.openxmlformats.org/officeDocument/2006/relationships/font" Target="fonts/OpenSans-italic.fntdata"/><Relationship Id="rId12" Type="http://schemas.openxmlformats.org/officeDocument/2006/relationships/slide" Target="slides/slide8.xml"/><Relationship Id="rId34" Type="http://schemas.openxmlformats.org/officeDocument/2006/relationships/font" Target="fonts/Open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jquery/tryit.asp?filename=tryjquery_on_multipl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jquery/tryit.asp?filename=tryjquery_dom_html_ge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jquery/jquery_dom_add.asp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jquery/jquery_dom_remove.as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jquery/jquery_css_classes.asp" TargetMode="External"/><Relationship Id="rId4" Type="http://schemas.openxmlformats.org/officeDocument/2006/relationships/hyperlink" Target="https://www.w3schools.com/jquery/jquery_css_classes.as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jquery/tryit.asp?filename=tryjquery_css_setcolor" TargetMode="External"/><Relationship Id="rId4" Type="http://schemas.openxmlformats.org/officeDocument/2006/relationships/hyperlink" Target="https://www.w3schools.com/jquery/tryit.asp?filename=tryjquery_css_setcolo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w3schools.com/jquery/jquery_traversing_ancestors.asp" TargetMode="External"/><Relationship Id="rId4" Type="http://schemas.openxmlformats.org/officeDocument/2006/relationships/hyperlink" Target="https://www.w3schools.com/jquery/tryit.asp?filename=tryjquery_css_setcolor" TargetMode="External"/><Relationship Id="rId5" Type="http://schemas.openxmlformats.org/officeDocument/2006/relationships/hyperlink" Target="https://www.w3schools.com/jquery/tryit.asp?filename=tryjquery_css_setcolo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jquery/jquery_traversing_descendants.asp" TargetMode="External"/><Relationship Id="rId4" Type="http://schemas.openxmlformats.org/officeDocument/2006/relationships/hyperlink" Target="https://www.w3schools.com/jquery/tryit.asp?filename=tryjquery_css_setcolor" TargetMode="External"/><Relationship Id="rId5" Type="http://schemas.openxmlformats.org/officeDocument/2006/relationships/hyperlink" Target="https://www.w3schools.com/jquery/tryit.asp?filename=tryjquery_css_setcolo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w3schools.com/jquery/tryit.asp?filename=tryjquery_css_setcolor" TargetMode="External"/><Relationship Id="rId4" Type="http://schemas.openxmlformats.org/officeDocument/2006/relationships/hyperlink" Target="https://www.w3schools.com/jquery/tryit.asp?filename=tryjquery_css_setcolo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w3schools.com/jquery/jquery_ajax_load.asp" TargetMode="External"/><Relationship Id="rId4" Type="http://schemas.openxmlformats.org/officeDocument/2006/relationships/hyperlink" Target="https://www.w3schools.com/jquery/jquery_ref_ajax.asp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w3schools.com/jquery/jquery_hide_show.asp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w3schools.com/jquery/jquery_animate.asp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jquery.com/" TargetMode="External"/><Relationship Id="rId4" Type="http://schemas.openxmlformats.org/officeDocument/2006/relationships/hyperlink" Target="https://learn.jquery.com/" TargetMode="External"/><Relationship Id="rId5" Type="http://schemas.openxmlformats.org/officeDocument/2006/relationships/hyperlink" Target="http://codecondo.com/12-best-resources-to-learn-jquery-2/" TargetMode="External"/><Relationship Id="rId6" Type="http://schemas.openxmlformats.org/officeDocument/2006/relationships/hyperlink" Target="https://www.w3schools.com/jquery/" TargetMode="External"/><Relationship Id="rId7" Type="http://schemas.openxmlformats.org/officeDocument/2006/relationships/hyperlink" Target="https://www.tutorialspoint.com/jquery/jquery-resources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jax.googleapis.com/ajax/libs/jquery/3.2.1/jquery.min.j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jquery/jquery_selector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3650" y="160341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 Course. Etan Rozin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Listening to events in </a:t>
            </a:r>
            <a:r>
              <a:rPr lang="en"/>
              <a:t>jQuery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</a:t>
            </a:r>
            <a:r>
              <a:rPr lang="en"/>
              <a:t>o define what should happen when the event fires. You must pass a function to the event: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b="1"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).click(</a:t>
            </a:r>
            <a:r>
              <a:rPr b="1"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action goes here!!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Setting up event behaviour at startup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These are usually done when the document is ready.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&lt;script&gt;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$(document).ready(function(){</a:t>
            </a:r>
            <a:br>
              <a:rPr lang="en"/>
            </a:br>
            <a:r>
              <a:rPr lang="en"/>
              <a:t>	$("p").click(function(){</a:t>
            </a:r>
            <a:br>
              <a:rPr lang="en"/>
            </a:br>
            <a:r>
              <a:rPr lang="en"/>
              <a:t>		$(this).hide();</a:t>
            </a:r>
            <a:br>
              <a:rPr lang="en"/>
            </a:br>
            <a:r>
              <a:rPr lang="en"/>
              <a:t>	});</a:t>
            </a:r>
            <a:br>
              <a:rPr lang="en"/>
            </a:br>
            <a:r>
              <a:rPr lang="en"/>
              <a:t>});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&lt;/script&gt;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Attaching more than one behaviour to an event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).on({</a:t>
            </a:r>
            <a:b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mouseenter: </a:t>
            </a:r>
            <a:r>
              <a:rPr b="1" lang="en" sz="1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b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$(</a:t>
            </a:r>
            <a:r>
              <a:rPr b="1" lang="en" sz="1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).css(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"background-color"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"lightgray"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},</a:t>
            </a:r>
            <a:b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mouseleave: </a:t>
            </a:r>
            <a:r>
              <a:rPr b="1" lang="en" sz="1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b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$(</a:t>
            </a:r>
            <a:r>
              <a:rPr b="1" lang="en" sz="1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).css(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"background-color"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"lightblue"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}, </a:t>
            </a:r>
            <a:b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click: </a:t>
            </a:r>
            <a:r>
              <a:rPr b="1" lang="en" sz="1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b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$(</a:t>
            </a:r>
            <a:r>
              <a:rPr b="1" lang="en" sz="14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).css(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"background-color"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"yellow"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b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b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u="sng">
                <a:solidFill>
                  <a:schemeClr val="hlink"/>
                </a:solidFill>
                <a:hlinkClick r:id="rId3"/>
              </a:rPr>
              <a:t>Try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Bind an event to current and future elements.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called event delegation. Here's an example:</a:t>
            </a: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$( </a:t>
            </a:r>
            <a:r>
              <a:rPr lang="en">
                <a:solidFill>
                  <a:srgbClr val="DD1144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"ul"</a:t>
            </a:r>
            <a:r>
              <a:rPr lang="en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).on( </a:t>
            </a:r>
            <a:r>
              <a:rPr lang="en">
                <a:solidFill>
                  <a:srgbClr val="DD1144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"click"</a:t>
            </a:r>
            <a:r>
              <a:rPr lang="en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>
                <a:solidFill>
                  <a:srgbClr val="DD1144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"li"</a:t>
            </a:r>
            <a:r>
              <a:rPr lang="en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() {</a:t>
            </a: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console.log( </a:t>
            </a:r>
            <a:r>
              <a:rPr lang="en">
                <a:solidFill>
                  <a:srgbClr val="DD1144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"Something in a &lt;ul&gt; was clicked, and we detected that it was an &lt;li&gt; element."</a:t>
            </a:r>
            <a:r>
              <a:rPr lang="en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);</a:t>
            </a: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});</a:t>
            </a:r>
          </a:p>
          <a:p>
            <a:pPr indent="0" lvl="0" marL="76200" marR="76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Any &lt;li&gt; tag even if added after the binding was declared will have the behaviour attached to it.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and setting content in page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Three simple, but useful, jQuery methods for DOM manipulation are: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text() - Sets or returns the text content of selected elements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html() - Sets or returns the content of selected elements (including HTML markup)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val() - Sets or returns the value of form fields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Changing the DOM with jQuery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 methods that are used to add new content: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append() - Inserts content at the end of the selected elements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prepend() - Inserts content at the beginning of the selected elements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after() - Inserts content after the selected elements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before() - Inserts content before the selected elements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Examples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Removing items from</a:t>
            </a:r>
            <a:r>
              <a:rPr lang="en"/>
              <a:t> DOM with jQuery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remove elements and content, there are mainly two jQuery methods: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remove() - Removes the selected element (and its child elements)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empty() - Removes the child elements from the selected element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Manipulating CSS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addClass() - Adds one or more classes to the selected elements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removeClass() - Removes one or more classes from the selected elements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toggleClass() - Toggles between adding/removing classes from the selected elements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css() - Sets or returns the style attribute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Examples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</p:txBody>
      </p:sp>
      <p:sp>
        <p:nvSpPr>
          <p:cNvPr id="164" name="Shape 164"/>
          <p:cNvSpPr txBox="1"/>
          <p:nvPr/>
        </p:nvSpPr>
        <p:spPr>
          <a:xfrm>
            <a:off x="1391325" y="3507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https://www.w3schools.com/jquery/jquery_css_classes.asp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Manipulating Styles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 set a specified CSS property, use the following syntax:css("propertyname","value");</a:t>
            </a:r>
          </a:p>
          <a:p>
            <a:pPr indent="0" lvl="0" marL="266700" marR="266700" rtl="0"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b="1"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).css(</a:t>
            </a:r>
            <a:r>
              <a:rPr b="1"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"background-color"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"yellow"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indent="0" lvl="0" marL="266700" marR="266700" rtl="0"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</a:p>
          <a:p>
            <a:pPr indent="0" lvl="0" marL="266700" marR="266700" rtl="0"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).css({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"background-color"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"yellow"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"font-size"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4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"200%"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indent="0" lvl="0" marL="304800" marR="304800" rtl="0" algn="ctr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150" u="sng">
              <a:solidFill>
                <a:srgbClr val="FFFFFF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  <a:hlinkClick r:id="rId3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 u="sng">
              <a:solidFill>
                <a:srgbClr val="FFFFFF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  <a:hlinkClick r:id="rId4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Traversing the DOM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2250175"/>
            <a:ext cx="8520600" cy="231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833"/>
              <a:buFont typeface="Verdana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&lt;div&gt; element is the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parent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&lt;ul&gt;, and an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ancestor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everything inside of it</a:t>
            </a: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833"/>
              <a:buFont typeface="Verdana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&lt;ul&gt; element is the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parent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both &lt;li&gt; elements, and a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child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&lt;div&gt;</a:t>
            </a: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833"/>
              <a:buFont typeface="Verdana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left &lt;li&gt; element is the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parent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&lt;span&gt;,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child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&lt;ul&gt; and a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descendant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&lt;div&gt;</a:t>
            </a: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833"/>
              <a:buFont typeface="Verdana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&lt;span&gt; element is a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child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the left &lt;li&gt; and a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descendant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&lt;ul&gt; and &lt;div&gt;</a:t>
            </a: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833"/>
              <a:buFont typeface="Verdana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two &lt;li&gt; elements are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siblings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(they share the same parent)</a:t>
            </a: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833"/>
              <a:buFont typeface="Verdana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right &lt;li&gt; element is the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parent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&lt;b&gt;,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child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&lt;ul&gt; and a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descendant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&lt;div&gt;</a:t>
            </a:r>
          </a:p>
          <a:p>
            <a:pPr indent="-301625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5833"/>
              <a:buFont typeface="Verdana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&lt;b&gt; element is a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child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the right &lt;li&gt; and a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descendant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&lt;ul&gt; and &lt;div&gt;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925" y="406712"/>
            <a:ext cx="33337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jQuery?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jQuery is a JavaScript Library.</a:t>
            </a:r>
            <a:br>
              <a:rPr lang="en"/>
            </a:br>
            <a:br>
              <a:rPr lang="en"/>
            </a:br>
            <a:r>
              <a:rPr lang="en"/>
              <a:t>jQuery greatly simplifies JavaScript programming.</a:t>
            </a:r>
            <a:br>
              <a:rPr lang="en"/>
            </a:br>
            <a:br>
              <a:rPr lang="en"/>
            </a:br>
            <a:r>
              <a:rPr lang="en"/>
              <a:t>jQuery is easy to learn.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Traversing up the DOM tree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266700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/>
              <a:t>Three useful jQuery methods for traversing up the DOM tree are:</a:t>
            </a:r>
            <a:br>
              <a:rPr lang="en"/>
            </a:br>
          </a:p>
          <a:p>
            <a:pPr indent="-228600" lvl="0" marL="457200" marR="266700" rtl="0">
              <a:spcBef>
                <a:spcPts val="1500"/>
              </a:spcBef>
              <a:spcAft>
                <a:spcPts val="1500"/>
              </a:spcAft>
            </a:pPr>
            <a:r>
              <a:rPr lang="en"/>
              <a:t>parent()</a:t>
            </a:r>
          </a:p>
          <a:p>
            <a:pPr indent="-228600" lvl="0" marL="457200" marR="266700" rtl="0">
              <a:spcBef>
                <a:spcPts val="1500"/>
              </a:spcBef>
              <a:spcAft>
                <a:spcPts val="1500"/>
              </a:spcAft>
            </a:pPr>
            <a:r>
              <a:rPr lang="en"/>
              <a:t>parents()</a:t>
            </a:r>
          </a:p>
          <a:p>
            <a:pPr indent="-228600" lvl="0" marL="457200" marR="266700" rtl="0">
              <a:spcBef>
                <a:spcPts val="1500"/>
              </a:spcBef>
              <a:spcAft>
                <a:spcPts val="1500"/>
              </a:spcAft>
            </a:pPr>
            <a:r>
              <a:rPr lang="en"/>
              <a:t>parentsUntil()</a:t>
            </a:r>
          </a:p>
          <a:p>
            <a:pPr lvl="0" marR="266700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Examples</a:t>
            </a:r>
            <a:br>
              <a:rPr lang="en"/>
            </a:br>
          </a:p>
          <a:p>
            <a:pPr indent="0" lvl="0" marL="304800" marR="304800" rtl="0" algn="ctr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150" u="sng">
              <a:solidFill>
                <a:srgbClr val="FFFFFF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  <a:hlinkClick r:id="rId4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 u="sng">
              <a:solidFill>
                <a:srgbClr val="FFFFFF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  <a:hlinkClick r:id="rId5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Traversing down the DOM tree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266700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/>
              <a:t>Two useful jQuery methods for traversing down the DOM tree are:</a:t>
            </a:r>
            <a:br>
              <a:rPr lang="en"/>
            </a:br>
          </a:p>
          <a:p>
            <a:pPr indent="-228600" lvl="0" marL="457200" marR="266700" rtl="0">
              <a:spcBef>
                <a:spcPts val="1500"/>
              </a:spcBef>
              <a:spcAft>
                <a:spcPts val="1500"/>
              </a:spcAft>
            </a:pPr>
            <a:r>
              <a:rPr lang="en"/>
              <a:t>children()</a:t>
            </a:r>
          </a:p>
          <a:p>
            <a:pPr indent="-228600" lvl="0" marL="457200" marR="266700" rtl="0">
              <a:spcBef>
                <a:spcPts val="1500"/>
              </a:spcBef>
              <a:spcAft>
                <a:spcPts val="1500"/>
              </a:spcAft>
            </a:pPr>
            <a:r>
              <a:rPr lang="en"/>
              <a:t>find()</a:t>
            </a:r>
          </a:p>
          <a:p>
            <a:pPr lvl="0" marR="266700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Examples</a:t>
            </a:r>
          </a:p>
          <a:p>
            <a:pPr indent="0" lvl="0" marL="304800" marR="304800" rtl="0" algn="ctr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150" u="sng">
              <a:solidFill>
                <a:srgbClr val="FFFFFF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  <a:hlinkClick r:id="rId4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 u="sng">
              <a:solidFill>
                <a:srgbClr val="FFFFFF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  <a:hlinkClick r:id="rId5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jQuery for AJAX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266700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/>
              <a:t>AJAX is the exchanging of data with a server, and updating parts of a web page - without reloading the whole page.</a:t>
            </a:r>
          </a:p>
          <a:p>
            <a:pPr indent="-228600" lvl="0" marL="457200" marR="266700" rtl="0">
              <a:spcBef>
                <a:spcPts val="1500"/>
              </a:spcBef>
              <a:spcAft>
                <a:spcPts val="1500"/>
              </a:spcAft>
            </a:pPr>
            <a:r>
              <a:rPr lang="en"/>
              <a:t>Update a web page without reloading the page</a:t>
            </a:r>
          </a:p>
          <a:p>
            <a:pPr indent="-228600" lvl="0" marL="457200" marR="266700" rtl="0">
              <a:spcBef>
                <a:spcPts val="1500"/>
              </a:spcBef>
              <a:spcAft>
                <a:spcPts val="1500"/>
              </a:spcAft>
            </a:pPr>
            <a:r>
              <a:rPr lang="en"/>
              <a:t>Request data from a server - after the page has loaded</a:t>
            </a:r>
          </a:p>
          <a:p>
            <a:pPr indent="-228600" lvl="0" marL="457200" marR="266700" rtl="0">
              <a:spcBef>
                <a:spcPts val="1500"/>
              </a:spcBef>
              <a:spcAft>
                <a:spcPts val="1500"/>
              </a:spcAft>
            </a:pPr>
            <a:r>
              <a:rPr lang="en"/>
              <a:t>Receive data from a server - after the page has loaded</a:t>
            </a:r>
          </a:p>
          <a:p>
            <a:pPr indent="-228600" lvl="0" marL="457200" marR="266700" rtl="0">
              <a:spcBef>
                <a:spcPts val="1500"/>
              </a:spcBef>
              <a:spcAft>
                <a:spcPts val="1500"/>
              </a:spcAft>
            </a:pPr>
            <a:r>
              <a:rPr lang="en"/>
              <a:t>Send data to a server - in the background</a:t>
            </a:r>
            <a:br>
              <a:rPr lang="en"/>
            </a:br>
          </a:p>
          <a:p>
            <a:pPr indent="0" lvl="0" marL="304800" marR="304800" rtl="0" algn="ctr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150" u="sng">
              <a:solidFill>
                <a:srgbClr val="FFFFFF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  <a:hlinkClick r:id="rId3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 u="sng">
              <a:solidFill>
                <a:srgbClr val="FFFFFF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  <a:hlinkClick r:id="rId4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jQuery - AJAX load() Method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266700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/>
              <a:t>The load() method loads data from a server and puts the returned data into the selected element.</a:t>
            </a:r>
            <a:br>
              <a:rPr lang="en"/>
            </a:br>
            <a:br>
              <a:rPr lang="en"/>
            </a:br>
            <a:r>
              <a:rPr lang="en"/>
              <a:t>Syntax: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$(selector).load(URL,data,callback);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More jQuery Ajax methods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jQuery - Effects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266700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/>
              <a:t>jQuery includes a rich effects engine that can be applied to any page element. Hide, Show, Toggle, Slide, Fade, and Animate.</a:t>
            </a:r>
          </a:p>
          <a:p>
            <a:pPr lvl="0" marR="266700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/>
              <a:t>Syntax: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$(selector).hide(speed,callback);</a:t>
            </a:r>
            <a:br>
              <a:rPr lang="en"/>
            </a:br>
            <a:br>
              <a:rPr lang="en"/>
            </a:br>
            <a:r>
              <a:rPr lang="en"/>
              <a:t>$(selector).show(speed,callback);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jQuery - Animate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266700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/>
              <a:t>The jQuery animate() method lets you create custom animations by animating CSS style attributes</a:t>
            </a:r>
          </a:p>
          <a:p>
            <a:pPr lvl="0" marR="266700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/>
              <a:t>Syntax:</a:t>
            </a:r>
          </a:p>
          <a:p>
            <a:pPr lvl="0" marR="266700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/>
              <a:t>$(selector).animate({params},speed,callback);</a:t>
            </a:r>
          </a:p>
          <a:p>
            <a:pPr lvl="0" marR="266700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jQuery - Resources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266700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https://jquery.com/</a:t>
            </a:r>
          </a:p>
          <a:p>
            <a:pPr lvl="0" marR="266700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https://learn.jquery.com/</a:t>
            </a:r>
          </a:p>
          <a:p>
            <a:pPr lvl="0" marR="266700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http://codecondo.com/12-best-resources-to-learn-jquery-2/</a:t>
            </a:r>
          </a:p>
          <a:p>
            <a:pPr lvl="0" marR="266700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https://www.w3schools.com/jquery/</a:t>
            </a:r>
          </a:p>
          <a:p>
            <a:pPr lvl="0" marR="266700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https://www.tutorialspoint.com/jquery/jquery-resources.htm</a:t>
            </a:r>
          </a:p>
          <a:p>
            <a:pPr lvl="0" marR="266700" rtl="0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jQuery?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jQuery is a lightweight, "write less, do more", JavaScript library.</a:t>
            </a:r>
            <a:br>
              <a:rPr lang="en"/>
            </a:br>
            <a:br>
              <a:rPr lang="en"/>
            </a:br>
            <a:r>
              <a:rPr lang="en"/>
              <a:t>The purpose of jQuery is to make it much easier to use JavaScript on your website.</a:t>
            </a:r>
            <a:br>
              <a:rPr lang="en"/>
            </a:br>
            <a:br>
              <a:rPr lang="en"/>
            </a:br>
            <a:r>
              <a:rPr lang="en"/>
              <a:t>jQuery takes a lot of common tasks that require many lines of JavaScript code to accomplish, and wraps them into methods that you can call with a single line of code.</a:t>
            </a:r>
            <a:br>
              <a:rPr lang="en"/>
            </a:br>
            <a:br>
              <a:rPr lang="en"/>
            </a:br>
            <a:r>
              <a:rPr lang="en"/>
              <a:t>jQuery also simplifies a lot of the complicated things from JavaScript, like AJAX calls and DOM manipulation.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can jQuery do?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HTML/DOM manipulation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CSS manipulation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HTML event methods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Effects and animations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AJAX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Utilities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There are lots of other JavaScript frameworks out there, but jQuery seems to be the most popular, and also the most extendable.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JQuery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Download the jQuery library from jQuery.com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Include jQuery from a CDN, like Google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1"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b="1"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="jquery-3.2.1.min.js"&gt;&lt;</a:t>
            </a:r>
            <a:r>
              <a:rPr b="1"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b="1"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1"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b="1"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b="1"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https://ajax.googleapis.com/ajax/libs/jquery/3.2.1/jquery.min.js</a:t>
            </a:r>
            <a:r>
              <a:rPr b="1"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"&gt;&lt;</a:t>
            </a:r>
            <a:r>
              <a:rPr b="1"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b="1"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</a:t>
            </a:r>
            <a:r>
              <a:rPr lang="en"/>
              <a:t>Query Syntax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jQuery syntax is tailor-made for selecting HTML elements and performing some action on the element(s).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Basic syntax is</a:t>
            </a:r>
            <a:r>
              <a:rPr lang="en"/>
              <a:t>: $(selector).action()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$ sign to define/access jQuery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(selector) to "query (or find)" HTML elements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jQuery action() to be performed on the element(s)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jQuery Syntax Examples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$(this).hide() - hides the current element.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$("p").hide() - hides all &lt;p&gt; elements.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$(".test").hide() - hides all elements with class="test".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$("#test").hide() - hides the element with id="test".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jQuery code, where?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Anywhere javascript code lives.</a:t>
            </a: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$(document).ready(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jQuery methods go here...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jQuery Selectors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jQuery selectors allow you to select and manipulate HTML element(s).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Select Element</a:t>
            </a:r>
            <a:br>
              <a:rPr lang="en"/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Select ID</a:t>
            </a:r>
            <a:br>
              <a:rPr lang="en"/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"#test"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Select Class</a:t>
            </a:r>
            <a:br>
              <a:rPr lang="en"/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".test"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More examples of jQuery Selectors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