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66" r:id="rId5"/>
    <p:sldId id="265" r:id="rId6"/>
    <p:sldId id="264" r:id="rId7"/>
    <p:sldId id="259" r:id="rId8"/>
    <p:sldId id="267" r:id="rId9"/>
    <p:sldId id="268" r:id="rId10"/>
    <p:sldId id="269" r:id="rId11"/>
    <p:sldId id="270" r:id="rId12"/>
    <p:sldId id="271" r:id="rId13"/>
    <p:sldId id="272" r:id="rId14"/>
    <p:sldId id="273" r:id="rId15"/>
    <p:sldId id="274" r:id="rId16"/>
  </p:sldIdLst>
  <p:sldSz cx="14630400" cy="8229600"/>
  <p:notesSz cx="8229600" cy="14630400"/>
  <p:embeddedFontLst>
    <p:embeddedFont>
      <p:font typeface="Lora" pitchFamily="2" charset="0"/>
      <p:regular r:id="rId18"/>
    </p:embeddedFont>
    <p:embeddedFont>
      <p:font typeface="Source Sans Pro" panose="020B0503030403020204" pitchFamily="34" charset="0"/>
      <p:regular r:id="rId19"/>
      <p:bold r:id="rId20"/>
      <p:italic r:id="rId21"/>
      <p:boldItalic r:id="rId22"/>
    </p:embeddedFont>
  </p:embeddedFont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833"/>
    <a:srgbClr val="543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048" autoAdjust="0"/>
  </p:normalViewPr>
  <p:slideViewPr>
    <p:cSldViewPr snapToGrid="0" snapToObjects="1">
      <p:cViewPr varScale="1">
        <p:scale>
          <a:sx n="44" d="100"/>
          <a:sy n="44" d="100"/>
        </p:scale>
        <p:origin x="11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56982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00D2A-B5AE-70A6-134D-5F576B476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D87E81-B9EB-5D1B-4D0D-CD39E29DA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08050-6BEF-5493-A1B1-A81E76863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B13A95-16FA-F6A1-922B-11A5D6FF3DB5}"/>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24859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EF201-42BC-6A9C-4A75-551D83E43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03BF0-792A-6641-1966-063129818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22001B-BB65-3F45-8191-EDC9CD698B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BD55E3-AC1F-A0D3-AD6E-C839019D4F7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36354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5A44D-A0DC-91F3-608D-A2ED61038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D26ED-00F8-B0A5-E892-F7112F596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E6848D-85CA-5633-E8D5-EDB99BC936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E01762-930C-5135-6675-AA8F0D5EA98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97441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38D-6CF5-3221-C263-368E0BCD03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6393C-AD5D-7787-72D0-D0C8B312D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BE2BA-A045-2E0B-2456-C8AF844DFC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150980-DDD3-E98E-DF4F-C78F2EC779BD}"/>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7598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ABA40-3F60-7FC0-40ED-A1415B56A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EC0B3F-DD40-F9C7-368D-3E787E3AF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5E3AF-45B7-4B75-EC42-516EC510F1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F99ABB-1C3F-DFDB-D2C8-998C98E11F71}"/>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12750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BBFD9-A18A-A487-30E0-7B1816A8DC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85422C-3AF7-5EE4-253C-C01DCDE501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F6385B-C42F-02D1-4816-D2DCE961A0E6}"/>
              </a:ext>
            </a:extLst>
          </p:cNvPr>
          <p:cNvSpPr>
            <a:spLocks noGrp="1"/>
          </p:cNvSpPr>
          <p:nvPr>
            <p:ph type="body" idx="1"/>
          </p:nvPr>
        </p:nvSpPr>
        <p:spPr/>
        <p:txBody>
          <a:bodyPr/>
          <a:lstStyle/>
          <a:p>
            <a:r>
              <a:rPr lang="en-US" dirty="0"/>
              <a:t>k: The number of cards drawn—more draws introduce more variability.</a:t>
            </a:r>
          </a:p>
          <a:p>
            <a:r>
              <a:rPr lang="en-US" dirty="0"/>
              <a:t>ℓ/2ℓ : The proportion of ♡ cards in the deck.</a:t>
            </a:r>
          </a:p>
          <a:p>
            <a:r>
              <a:rPr lang="en-US" dirty="0"/>
              <a:t>2ℓ−𝑘/2ℓ−1: Corrects for sampling without replacement, reducing variance compared to independent sampling.</a:t>
            </a:r>
          </a:p>
        </p:txBody>
      </p:sp>
      <p:sp>
        <p:nvSpPr>
          <p:cNvPr id="4" name="Slide Number Placeholder 3">
            <a:extLst>
              <a:ext uri="{FF2B5EF4-FFF2-40B4-BE49-F238E27FC236}">
                <a16:creationId xmlns:a16="http://schemas.microsoft.com/office/drawing/2014/main" id="{E8F1294D-13D5-7E99-B261-874B1E9C70FF}"/>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99057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0EEAD-6C5E-BC72-84E6-2EB682E331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01EBFC-6891-425F-807E-7C3F770751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2344E9-E157-CCDA-7C71-582DB735A1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D8D525-4FE3-E4DF-023E-E84F8102B020}"/>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55839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A9C8E-B2F0-07F7-21A3-F9C71DB732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832A4-1C3E-9DC0-F6F3-F03EAFFFE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AF5374-97DC-1FD7-A211-FC885649CF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5C8C02-2660-0FF3-BCDF-AC65F85A9833}"/>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62727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6DE04-11A6-5DBE-6254-FF3CFD6EA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87F955-7F6F-4780-BA1E-E456DD1767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099ECA-7AAD-681C-EC5E-56B64453CB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8E6488-D417-C758-92CB-26A9051B4DAC}"/>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515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62632-84F3-647F-5EDE-75DDEFB04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C3FE3-5470-F687-3065-0256E0EB28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544DC7-5506-B1CA-7EB5-B49598AED1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5844CB-F702-9A25-3A1E-E3000894F660}"/>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6893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4DEC2-D1BC-FD40-9B30-3BC54C6B0D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1768C-56E5-A6BA-6D22-1FF98F9AD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C7D8E-62ED-9F2B-375B-A7DFA20F92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ECF41F-B29F-C2D0-158D-4E21F1A412C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8367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465189"/>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Card-Based Cryptography Meets Differential Privacy</a:t>
            </a:r>
            <a:endParaRPr lang="en-US" sz="4400" dirty="0"/>
          </a:p>
        </p:txBody>
      </p:sp>
      <p:sp>
        <p:nvSpPr>
          <p:cNvPr id="4" name="Text 1"/>
          <p:cNvSpPr/>
          <p:nvPr/>
        </p:nvSpPr>
        <p:spPr>
          <a:xfrm>
            <a:off x="837723" y="4232196"/>
            <a:ext cx="7468553" cy="1532096"/>
          </a:xfrm>
          <a:prstGeom prst="rect">
            <a:avLst/>
          </a:prstGeom>
          <a:noFill/>
          <a:ln/>
        </p:spPr>
        <p:txBody>
          <a:bodyPr wrap="square" lIns="0" tIns="0" rIns="0" bIns="0" rtlCol="0" anchor="t"/>
          <a:lstStyle/>
          <a:p>
            <a:pPr marL="0" indent="0">
              <a:lnSpc>
                <a:spcPts val="3000"/>
              </a:lnSpc>
              <a:buNone/>
            </a:pPr>
            <a:r>
              <a:rPr lang="en-US" sz="4400" b="1" dirty="0">
                <a:solidFill>
                  <a:srgbClr val="D6E5EF"/>
                </a:solidFill>
                <a:latin typeface="Source Sans Pro" pitchFamily="34" charset="0"/>
                <a:ea typeface="Source Sans Pro" pitchFamily="34" charset="-122"/>
              </a:rPr>
              <a:t>Yair Cohen &amp; Amit Gini</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7EE9-F1AE-A7A3-A531-5FD30B25CEF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7B88BF0-AF53-9A7F-79A6-64AA80532BFB}"/>
              </a:ext>
            </a:extLst>
          </p:cNvPr>
          <p:cNvSpPr/>
          <p:nvPr/>
        </p:nvSpPr>
        <p:spPr>
          <a:xfrm>
            <a:off x="589547" y="622972"/>
            <a:ext cx="7468553" cy="2112050"/>
          </a:xfrm>
          <a:prstGeom prst="rect">
            <a:avLst/>
          </a:prstGeom>
          <a:noFill/>
          <a:ln/>
        </p:spPr>
        <p:txBody>
          <a:bodyPr wrap="square" lIns="0" tIns="0" rIns="0" bIns="0" rtlCol="0" anchor="t"/>
          <a:lstStyle/>
          <a:p>
            <a:pPr marL="0" indent="0" algn="l">
              <a:buNone/>
            </a:pPr>
            <a:r>
              <a:rPr lang="en-US" sz="4400" dirty="0">
                <a:solidFill>
                  <a:srgbClr val="F98AC7"/>
                </a:solidFill>
                <a:latin typeface="Lora" pitchFamily="34" charset="0"/>
              </a:rPr>
              <a:t>Protocol 1</a:t>
            </a:r>
          </a:p>
          <a:p>
            <a:pPr marL="0" indent="0" algn="l">
              <a:buNone/>
            </a:pPr>
            <a:r>
              <a:rPr lang="en-US" sz="2400" dirty="0">
                <a:solidFill>
                  <a:srgbClr val="F98AC7"/>
                </a:solidFill>
                <a:latin typeface="Lora" pitchFamily="34" charset="0"/>
              </a:rPr>
              <a:t>Based on the Hypergeometric Distribution</a:t>
            </a:r>
          </a:p>
          <a:p>
            <a:pPr marL="0" indent="0" algn="l">
              <a:buNone/>
            </a:pPr>
            <a:r>
              <a:rPr lang="en-US" sz="4400" dirty="0">
                <a:solidFill>
                  <a:srgbClr val="F98AC7"/>
                </a:solidFill>
                <a:latin typeface="Lora" pitchFamily="34" charset="0"/>
              </a:rPr>
              <a:t> </a:t>
            </a:r>
          </a:p>
          <a:p>
            <a:pPr marL="0" indent="0" algn="l">
              <a:buNone/>
            </a:pPr>
            <a:endParaRPr lang="en-US" sz="4400" dirty="0"/>
          </a:p>
        </p:txBody>
      </p:sp>
      <p:sp>
        <p:nvSpPr>
          <p:cNvPr id="9" name="Text 6">
            <a:extLst>
              <a:ext uri="{FF2B5EF4-FFF2-40B4-BE49-F238E27FC236}">
                <a16:creationId xmlns:a16="http://schemas.microsoft.com/office/drawing/2014/main" id="{3CEA8C4E-C987-BFF7-1FB9-3FDCC13A6C8F}"/>
              </a:ext>
            </a:extLst>
          </p:cNvPr>
          <p:cNvSpPr/>
          <p:nvPr/>
        </p:nvSpPr>
        <p:spPr>
          <a:xfrm>
            <a:off x="589547" y="1835729"/>
            <a:ext cx="13728031" cy="5479471"/>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Differential Privacy Guarantees:</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Ensures that the output z remains statistically close for neighboring inputs x and x ′ , differing by at most one input.</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Formal guarantee:</a:t>
            </a:r>
          </a:p>
          <a:p>
            <a:pPr marL="0" indent="0" algn="l">
              <a:buNone/>
            </a:pPr>
            <a:r>
              <a:rPr lang="en-US" sz="2800" dirty="0" err="1">
                <a:solidFill>
                  <a:srgbClr val="D6E5EF"/>
                </a:solidFill>
                <a:latin typeface="Source Sans Pro" pitchFamily="34" charset="0"/>
                <a:ea typeface="Source Sans Pro" pitchFamily="34" charset="-122"/>
                <a:cs typeface="Source Sans Pro" pitchFamily="34" charset="-120"/>
              </a:rPr>
              <a:t>Pr</a:t>
            </a:r>
            <a:r>
              <a:rPr lang="en-US" sz="2800" dirty="0">
                <a:solidFill>
                  <a:srgbClr val="D6E5EF"/>
                </a:solidFill>
                <a:latin typeface="Source Sans Pro" pitchFamily="34" charset="0"/>
                <a:ea typeface="Source Sans Pro" pitchFamily="34" charset="-122"/>
                <a:cs typeface="Source Sans Pro" pitchFamily="34" charset="-120"/>
              </a:rPr>
              <a:t>[M(x) ∈ S] &lt;= e^ </a:t>
            </a:r>
            <a:r>
              <a:rPr lang="el-GR" sz="2800" dirty="0">
                <a:solidFill>
                  <a:srgbClr val="D6E5EF"/>
                </a:solidFill>
                <a:latin typeface="Source Sans Pro" pitchFamily="34" charset="0"/>
                <a:ea typeface="Source Sans Pro" pitchFamily="34" charset="-122"/>
                <a:cs typeface="Source Sans Pro" pitchFamily="34" charset="-120"/>
              </a:rPr>
              <a:t>ϵ</a:t>
            </a:r>
            <a:r>
              <a:rPr lang="en-US" sz="2800" dirty="0" err="1">
                <a:solidFill>
                  <a:srgbClr val="D6E5EF"/>
                </a:solidFill>
                <a:latin typeface="Source Sans Pro" pitchFamily="34" charset="0"/>
                <a:ea typeface="Source Sans Pro" pitchFamily="34" charset="-122"/>
                <a:cs typeface="Source Sans Pro" pitchFamily="34" charset="-120"/>
              </a:rPr>
              <a:t>Pr</a:t>
            </a:r>
            <a:r>
              <a:rPr lang="en-US" sz="2800" dirty="0">
                <a:solidFill>
                  <a:srgbClr val="D6E5EF"/>
                </a:solidFill>
                <a:latin typeface="Source Sans Pro" pitchFamily="34" charset="0"/>
                <a:ea typeface="Source Sans Pro" pitchFamily="34" charset="-122"/>
                <a:cs typeface="Source Sans Pro" pitchFamily="34" charset="-120"/>
              </a:rPr>
              <a:t>[M(x’) ∈ S] + </a:t>
            </a:r>
            <a:r>
              <a:rPr lang="el-GR" sz="2800" dirty="0">
                <a:solidFill>
                  <a:srgbClr val="D6E5EF"/>
                </a:solidFill>
                <a:latin typeface="Source Sans Pro" pitchFamily="34" charset="0"/>
                <a:ea typeface="Source Sans Pro" pitchFamily="34" charset="-122"/>
                <a:cs typeface="Source Sans Pro" pitchFamily="34" charset="-120"/>
              </a:rPr>
              <a:t>δ</a:t>
            </a: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⁡Role of Z and y:</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Z: Number of ♡ cards in k-card random draw (hypergeometric random variable).</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y: Total ♡ cards after opening 𝑛+𝑘 cards (includes participants' inputs and noise).</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p:txBody>
      </p:sp>
      <p:sp>
        <p:nvSpPr>
          <p:cNvPr id="2" name="מלבן 1">
            <a:extLst>
              <a:ext uri="{FF2B5EF4-FFF2-40B4-BE49-F238E27FC236}">
                <a16:creationId xmlns:a16="http://schemas.microsoft.com/office/drawing/2014/main" id="{638B1C36-12DE-1BA5-3DBE-61B772233500}"/>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428214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3CE1C-3F9B-C522-DF19-63A50E2F6F4E}"/>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979ADEE-B608-9917-CB12-C20311266CCA}"/>
              </a:ext>
            </a:extLst>
          </p:cNvPr>
          <p:cNvSpPr/>
          <p:nvPr/>
        </p:nvSpPr>
        <p:spPr>
          <a:xfrm>
            <a:off x="589547" y="622972"/>
            <a:ext cx="7468553" cy="2112050"/>
          </a:xfrm>
          <a:prstGeom prst="rect">
            <a:avLst/>
          </a:prstGeom>
          <a:noFill/>
          <a:ln/>
        </p:spPr>
        <p:txBody>
          <a:bodyPr wrap="square" lIns="0" tIns="0" rIns="0" bIns="0" rtlCol="0" anchor="t"/>
          <a:lstStyle/>
          <a:p>
            <a:pPr marL="0" indent="0" algn="l">
              <a:buNone/>
            </a:pPr>
            <a:r>
              <a:rPr lang="en-US" sz="4400" dirty="0">
                <a:solidFill>
                  <a:srgbClr val="F98AC7"/>
                </a:solidFill>
                <a:latin typeface="Lora" pitchFamily="34" charset="0"/>
              </a:rPr>
              <a:t>Protocol 1</a:t>
            </a:r>
          </a:p>
          <a:p>
            <a:pPr marL="0" indent="0" algn="l">
              <a:buNone/>
            </a:pPr>
            <a:r>
              <a:rPr lang="en-US" sz="2400" dirty="0">
                <a:solidFill>
                  <a:srgbClr val="F98AC7"/>
                </a:solidFill>
                <a:latin typeface="Lora" pitchFamily="34" charset="0"/>
              </a:rPr>
              <a:t>The Algorithm</a:t>
            </a:r>
          </a:p>
          <a:p>
            <a:pPr marL="0" indent="0" algn="l">
              <a:buNone/>
            </a:pPr>
            <a:r>
              <a:rPr lang="en-US" sz="4400" dirty="0">
                <a:solidFill>
                  <a:srgbClr val="F98AC7"/>
                </a:solidFill>
                <a:latin typeface="Lora" pitchFamily="34" charset="0"/>
              </a:rPr>
              <a:t> </a:t>
            </a:r>
          </a:p>
          <a:p>
            <a:pPr marL="0" indent="0" algn="l">
              <a:buNone/>
            </a:pPr>
            <a:endParaRPr lang="en-US" sz="4400" dirty="0"/>
          </a:p>
        </p:txBody>
      </p:sp>
      <p:sp>
        <p:nvSpPr>
          <p:cNvPr id="2" name="מלבן 1">
            <a:extLst>
              <a:ext uri="{FF2B5EF4-FFF2-40B4-BE49-F238E27FC236}">
                <a16:creationId xmlns:a16="http://schemas.microsoft.com/office/drawing/2014/main" id="{AC58A016-D7F3-EA17-439D-77AE889E16C9}"/>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pic>
        <p:nvPicPr>
          <p:cNvPr id="5" name="תמונה 4">
            <a:extLst>
              <a:ext uri="{FF2B5EF4-FFF2-40B4-BE49-F238E27FC236}">
                <a16:creationId xmlns:a16="http://schemas.microsoft.com/office/drawing/2014/main" id="{08EB565D-2870-BB7A-BF5B-8B6723D4A6C7}"/>
              </a:ext>
            </a:extLst>
          </p:cNvPr>
          <p:cNvPicPr>
            <a:picLocks noChangeAspect="1"/>
          </p:cNvPicPr>
          <p:nvPr/>
        </p:nvPicPr>
        <p:blipFill>
          <a:blip r:embed="rId3"/>
          <a:srcRect l="9428" t="1178" r="1950" b="1263"/>
          <a:stretch/>
        </p:blipFill>
        <p:spPr>
          <a:xfrm>
            <a:off x="3865194" y="806116"/>
            <a:ext cx="7307739" cy="7243010"/>
          </a:xfrm>
          <a:prstGeom prst="rect">
            <a:avLst/>
          </a:prstGeom>
        </p:spPr>
      </p:pic>
    </p:spTree>
    <p:extLst>
      <p:ext uri="{BB962C8B-B14F-4D97-AF65-F5344CB8AC3E}">
        <p14:creationId xmlns:p14="http://schemas.microsoft.com/office/powerpoint/2010/main" val="105073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F95A6-3CD5-69DD-126F-F9F69BD17EE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E4D5EDC-FAA0-9857-419A-8F66025711A2}"/>
              </a:ext>
            </a:extLst>
          </p:cNvPr>
          <p:cNvSpPr/>
          <p:nvPr/>
        </p:nvSpPr>
        <p:spPr>
          <a:xfrm>
            <a:off x="589547" y="622972"/>
            <a:ext cx="7468553" cy="2112050"/>
          </a:xfrm>
          <a:prstGeom prst="rect">
            <a:avLst/>
          </a:prstGeom>
          <a:noFill/>
          <a:ln/>
        </p:spPr>
        <p:txBody>
          <a:bodyPr wrap="square" lIns="0" tIns="0" rIns="0" bIns="0" rtlCol="0" anchor="t"/>
          <a:lstStyle/>
          <a:p>
            <a:pPr marL="0" indent="0" algn="l">
              <a:buNone/>
            </a:pPr>
            <a:r>
              <a:rPr lang="en-US" sz="4400" dirty="0">
                <a:solidFill>
                  <a:srgbClr val="F98AC7"/>
                </a:solidFill>
                <a:latin typeface="Lora" pitchFamily="34" charset="0"/>
              </a:rPr>
              <a:t>Protocol 1</a:t>
            </a:r>
          </a:p>
          <a:p>
            <a:pPr marL="0" indent="0" algn="l">
              <a:buNone/>
            </a:pPr>
            <a:r>
              <a:rPr lang="en-US" sz="2400" dirty="0">
                <a:solidFill>
                  <a:srgbClr val="F98AC7"/>
                </a:solidFill>
                <a:latin typeface="Lora" pitchFamily="34" charset="0"/>
              </a:rPr>
              <a:t>Noise via Hypergeometric Distribution</a:t>
            </a:r>
          </a:p>
          <a:p>
            <a:pPr marL="0" indent="0" algn="l">
              <a:buNone/>
            </a:pPr>
            <a:r>
              <a:rPr lang="en-US" sz="4400" dirty="0">
                <a:solidFill>
                  <a:srgbClr val="F98AC7"/>
                </a:solidFill>
                <a:latin typeface="Lora" pitchFamily="34" charset="0"/>
              </a:rPr>
              <a:t> </a:t>
            </a:r>
          </a:p>
          <a:p>
            <a:pPr marL="0" indent="0" algn="l">
              <a:buNone/>
            </a:pPr>
            <a:endParaRPr lang="en-US" sz="4400" dirty="0"/>
          </a:p>
        </p:txBody>
      </p:sp>
      <p:sp>
        <p:nvSpPr>
          <p:cNvPr id="9" name="Text 6">
            <a:extLst>
              <a:ext uri="{FF2B5EF4-FFF2-40B4-BE49-F238E27FC236}">
                <a16:creationId xmlns:a16="http://schemas.microsoft.com/office/drawing/2014/main" id="{49D42CD6-773E-F1D7-9195-0FB04597C1D0}"/>
              </a:ext>
            </a:extLst>
          </p:cNvPr>
          <p:cNvSpPr/>
          <p:nvPr/>
        </p:nvSpPr>
        <p:spPr>
          <a:xfrm>
            <a:off x="589547" y="1835730"/>
            <a:ext cx="13728031" cy="2591892"/>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Hypergeometric Distribution HG(m,ℓ,k):</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Models the probability of selecting z successes (♡) when drawing k cards from a deck of m cards, where ℓ cards are ♡:</a:t>
            </a:r>
          </a:p>
          <a:p>
            <a:pPr marL="0" indent="0" algn="l">
              <a:buNone/>
            </a:pP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a:t>
            </a:r>
            <a:endParaRPr lang="en-US" sz="2800" dirty="0">
              <a:solidFill>
                <a:srgbClr val="D6E5EF"/>
              </a:solidFill>
              <a:latin typeface="Source Sans Pro" pitchFamily="34" charset="0"/>
              <a:ea typeface="Source Sans Pro" pitchFamily="34" charset="-122"/>
              <a:cs typeface="Source Sans Pro" pitchFamily="34" charset="-120"/>
            </a:endParaRPr>
          </a:p>
        </p:txBody>
      </p:sp>
      <p:sp>
        <p:nvSpPr>
          <p:cNvPr id="2" name="מלבן 1">
            <a:extLst>
              <a:ext uri="{FF2B5EF4-FFF2-40B4-BE49-F238E27FC236}">
                <a16:creationId xmlns:a16="http://schemas.microsoft.com/office/drawing/2014/main" id="{06D1E29C-A0E9-FA15-9D6A-173837279CD2}"/>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pic>
        <p:nvPicPr>
          <p:cNvPr id="5" name="תמונה 4">
            <a:extLst>
              <a:ext uri="{FF2B5EF4-FFF2-40B4-BE49-F238E27FC236}">
                <a16:creationId xmlns:a16="http://schemas.microsoft.com/office/drawing/2014/main" id="{6A10BA01-C480-C40C-77DF-C0BA161AF2E4}"/>
              </a:ext>
            </a:extLst>
          </p:cNvPr>
          <p:cNvPicPr>
            <a:picLocks noChangeAspect="1"/>
          </p:cNvPicPr>
          <p:nvPr/>
        </p:nvPicPr>
        <p:blipFill>
          <a:blip r:embed="rId3"/>
          <a:stretch>
            <a:fillRect/>
          </a:stretch>
        </p:blipFill>
        <p:spPr>
          <a:xfrm>
            <a:off x="4596063" y="3292482"/>
            <a:ext cx="5438274" cy="942634"/>
          </a:xfrm>
          <a:prstGeom prst="rect">
            <a:avLst/>
          </a:prstGeom>
        </p:spPr>
      </p:pic>
      <p:sp>
        <p:nvSpPr>
          <p:cNvPr id="6" name="Text 6">
            <a:extLst>
              <a:ext uri="{FF2B5EF4-FFF2-40B4-BE49-F238E27FC236}">
                <a16:creationId xmlns:a16="http://schemas.microsoft.com/office/drawing/2014/main" id="{7F66A86B-6D28-7D86-8EE5-03A61244219F}"/>
              </a:ext>
            </a:extLst>
          </p:cNvPr>
          <p:cNvSpPr/>
          <p:nvPr/>
        </p:nvSpPr>
        <p:spPr>
          <a:xfrm>
            <a:off x="589547" y="4558878"/>
            <a:ext cx="13728031" cy="1974269"/>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Differential Privacy Requirements (𝜖,δ):</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K (number of noise cards) must satisfy:</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a:t>
            </a:r>
            <a:endParaRPr lang="en-US" sz="2800" dirty="0">
              <a:solidFill>
                <a:srgbClr val="D6E5EF"/>
              </a:solidFill>
              <a:latin typeface="Source Sans Pro" pitchFamily="34" charset="0"/>
              <a:ea typeface="Source Sans Pro" pitchFamily="34" charset="-122"/>
              <a:cs typeface="Source Sans Pro" pitchFamily="34" charset="-120"/>
            </a:endParaRPr>
          </a:p>
        </p:txBody>
      </p:sp>
      <p:pic>
        <p:nvPicPr>
          <p:cNvPr id="8" name="תמונה 7">
            <a:extLst>
              <a:ext uri="{FF2B5EF4-FFF2-40B4-BE49-F238E27FC236}">
                <a16:creationId xmlns:a16="http://schemas.microsoft.com/office/drawing/2014/main" id="{A64E074E-1142-7C02-0DE9-8D9E212C42ED}"/>
              </a:ext>
            </a:extLst>
          </p:cNvPr>
          <p:cNvPicPr>
            <a:picLocks noChangeAspect="1"/>
          </p:cNvPicPr>
          <p:nvPr/>
        </p:nvPicPr>
        <p:blipFill>
          <a:blip r:embed="rId4"/>
          <a:srcRect l="8963" r="4163"/>
          <a:stretch/>
        </p:blipFill>
        <p:spPr>
          <a:xfrm>
            <a:off x="4764504" y="5703900"/>
            <a:ext cx="5378116" cy="829247"/>
          </a:xfrm>
          <a:prstGeom prst="rect">
            <a:avLst/>
          </a:prstGeom>
        </p:spPr>
      </p:pic>
      <p:sp>
        <p:nvSpPr>
          <p:cNvPr id="10" name="Text 6">
            <a:extLst>
              <a:ext uri="{FF2B5EF4-FFF2-40B4-BE49-F238E27FC236}">
                <a16:creationId xmlns:a16="http://schemas.microsoft.com/office/drawing/2014/main" id="{0F86D05A-68C5-D519-AC05-5708AB0D9267}"/>
              </a:ext>
            </a:extLst>
          </p:cNvPr>
          <p:cNvSpPr/>
          <p:nvPr/>
        </p:nvSpPr>
        <p:spPr>
          <a:xfrm>
            <a:off x="589547" y="6719461"/>
            <a:ext cx="13728031" cy="1974269"/>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Role of Noise:</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Noise Z∼HG(2ℓ,ℓ,k) ensures randomness in y, maintaining privacy while reducing bias in the output z.</a:t>
            </a:r>
          </a:p>
          <a:p>
            <a:pPr marL="0" indent="0" algn="l">
              <a:buNone/>
            </a:pP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a:t>
            </a:r>
            <a:endParaRPr lang="en-US" sz="2800" dirty="0">
              <a:solidFill>
                <a:srgbClr val="D6E5EF"/>
              </a:solidFill>
              <a:latin typeface="Source Sans Pro" pitchFamily="34" charset="0"/>
              <a:ea typeface="Source Sans Pro" pitchFamily="34" charset="-122"/>
              <a:cs typeface="Source Sans Pro" pitchFamily="34" charset="-120"/>
            </a:endParaRPr>
          </a:p>
        </p:txBody>
      </p:sp>
    </p:spTree>
    <p:extLst>
      <p:ext uri="{BB962C8B-B14F-4D97-AF65-F5344CB8AC3E}">
        <p14:creationId xmlns:p14="http://schemas.microsoft.com/office/powerpoint/2010/main" val="356585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603BD-CC5A-C103-A688-B6D999F71CD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25F0E3D-F171-F181-465A-F213E174FEEF}"/>
              </a:ext>
            </a:extLst>
          </p:cNvPr>
          <p:cNvSpPr/>
          <p:nvPr/>
        </p:nvSpPr>
        <p:spPr>
          <a:xfrm>
            <a:off x="589547" y="622972"/>
            <a:ext cx="7468553" cy="2112050"/>
          </a:xfrm>
          <a:prstGeom prst="rect">
            <a:avLst/>
          </a:prstGeom>
          <a:noFill/>
          <a:ln/>
        </p:spPr>
        <p:txBody>
          <a:bodyPr wrap="square" lIns="0" tIns="0" rIns="0" bIns="0" rtlCol="0" anchor="t"/>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98AC7"/>
                </a:solidFill>
                <a:effectLst/>
                <a:uLnTx/>
                <a:uFillTx/>
                <a:latin typeface="Lora" pitchFamily="34" charset="0"/>
                <a:ea typeface="+mn-ea"/>
                <a:cs typeface="+mn-cs"/>
              </a:rPr>
              <a:t>Protocol 1</a:t>
            </a:r>
          </a:p>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98AC7"/>
                </a:solidFill>
                <a:effectLst/>
                <a:uLnTx/>
                <a:uFillTx/>
                <a:latin typeface="Lora" pitchFamily="34" charset="0"/>
                <a:ea typeface="+mn-ea"/>
                <a:cs typeface="+mn-cs"/>
              </a:rPr>
              <a:t>Example Implementation</a:t>
            </a:r>
          </a:p>
        </p:txBody>
      </p:sp>
      <p:sp>
        <p:nvSpPr>
          <p:cNvPr id="9" name="Text 6">
            <a:extLst>
              <a:ext uri="{FF2B5EF4-FFF2-40B4-BE49-F238E27FC236}">
                <a16:creationId xmlns:a16="http://schemas.microsoft.com/office/drawing/2014/main" id="{94C74420-E2E9-EAF4-CF3F-F55D61EED0D2}"/>
              </a:ext>
            </a:extLst>
          </p:cNvPr>
          <p:cNvSpPr/>
          <p:nvPr/>
        </p:nvSpPr>
        <p:spPr>
          <a:xfrm>
            <a:off x="589547" y="1835729"/>
            <a:ext cx="13728031" cy="5479471"/>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Scenario:</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n=3, participants’ inputs: 𝑥1=1, 𝑥2=0, 𝑥3=1.</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ℓ=4, k=2: Supplementary deck has 4 ♡ and 4 ♣.</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Steps:</a:t>
            </a:r>
          </a:p>
          <a:p>
            <a:pPr algn="l"/>
            <a:r>
              <a:rPr lang="en-US" sz="2800" dirty="0">
                <a:solidFill>
                  <a:srgbClr val="D6E5EF"/>
                </a:solidFill>
                <a:latin typeface="Source Sans Pro" pitchFamily="34" charset="0"/>
                <a:ea typeface="Source Sans Pro" pitchFamily="34" charset="-122"/>
                <a:cs typeface="Source Sans Pro" pitchFamily="34" charset="-120"/>
              </a:rPr>
              <a:t>Input: Participants submit ♡,♣,♡.</a:t>
            </a:r>
          </a:p>
          <a:p>
            <a:pPr algn="l"/>
            <a:r>
              <a:rPr lang="en-US" sz="2800" dirty="0">
                <a:solidFill>
                  <a:srgbClr val="D6E5EF"/>
                </a:solidFill>
                <a:latin typeface="Source Sans Pro" pitchFamily="34" charset="0"/>
                <a:ea typeface="Source Sans Pro" pitchFamily="34" charset="-122"/>
                <a:cs typeface="Source Sans Pro" pitchFamily="34" charset="-120"/>
              </a:rPr>
              <a:t>Noise Addition: Draw k=2 cards from the shuffled supplementary deck, e.g., ♡, ♣.</a:t>
            </a:r>
          </a:p>
          <a:p>
            <a:pPr algn="l"/>
            <a:r>
              <a:rPr lang="en-US" sz="2800" dirty="0">
                <a:solidFill>
                  <a:srgbClr val="D6E5EF"/>
                </a:solidFill>
                <a:latin typeface="Source Sans Pro" pitchFamily="34" charset="0"/>
                <a:ea typeface="Source Sans Pro" pitchFamily="34" charset="-122"/>
                <a:cs typeface="Source Sans Pro" pitchFamily="34" charset="-120"/>
              </a:rPr>
              <a:t>Final Shuffle: Shuffle 𝑛+𝑘=5 cards.</a:t>
            </a:r>
          </a:p>
          <a:p>
            <a:pPr algn="l"/>
            <a:r>
              <a:rPr lang="en-US" sz="2800" dirty="0">
                <a:solidFill>
                  <a:srgbClr val="D6E5EF"/>
                </a:solidFill>
                <a:latin typeface="Source Sans Pro" pitchFamily="34" charset="0"/>
                <a:ea typeface="Source Sans Pro" pitchFamily="34" charset="-122"/>
                <a:cs typeface="Source Sans Pro" pitchFamily="34" charset="-120"/>
              </a:rPr>
              <a:t>Output Calculation: Reveal cards, e.g., ♡, ♡, ♣, ♡, ♣.</a:t>
            </a:r>
          </a:p>
          <a:p>
            <a:pPr algn="l"/>
            <a:r>
              <a:rPr lang="en-US" sz="2800" dirty="0">
                <a:solidFill>
                  <a:srgbClr val="D6E5EF"/>
                </a:solidFill>
                <a:latin typeface="Source Sans Pro" pitchFamily="34" charset="0"/>
                <a:ea typeface="Source Sans Pro" pitchFamily="34" charset="-122"/>
                <a:cs typeface="Source Sans Pro" pitchFamily="34" charset="-120"/>
              </a:rPr>
              <a:t>y=3 ♡.</a:t>
            </a:r>
          </a:p>
          <a:p>
            <a:pPr algn="l"/>
            <a:r>
              <a:rPr lang="en-US" sz="2800" dirty="0">
                <a:solidFill>
                  <a:srgbClr val="D6E5EF"/>
                </a:solidFill>
                <a:latin typeface="Source Sans Pro" pitchFamily="34" charset="0"/>
                <a:ea typeface="Source Sans Pro" pitchFamily="34" charset="-122"/>
                <a:cs typeface="Source Sans Pro" pitchFamily="34" charset="-120"/>
              </a:rPr>
              <a:t>z=y− 2/k​ =3−1=2.</a:t>
            </a:r>
          </a:p>
        </p:txBody>
      </p:sp>
      <p:sp>
        <p:nvSpPr>
          <p:cNvPr id="2" name="מלבן 1">
            <a:extLst>
              <a:ext uri="{FF2B5EF4-FFF2-40B4-BE49-F238E27FC236}">
                <a16:creationId xmlns:a16="http://schemas.microsoft.com/office/drawing/2014/main" id="{03776D00-7597-0893-70EC-3EB784823EC4}"/>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1913775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1256E-D03A-4D77-B023-516E60FB48D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5DE58C8-BA56-BA72-1B48-1068683FF8F2}"/>
              </a:ext>
            </a:extLst>
          </p:cNvPr>
          <p:cNvSpPr/>
          <p:nvPr/>
        </p:nvSpPr>
        <p:spPr>
          <a:xfrm>
            <a:off x="589547" y="622972"/>
            <a:ext cx="7468553" cy="2112050"/>
          </a:xfrm>
          <a:prstGeom prst="rect">
            <a:avLst/>
          </a:prstGeom>
          <a:noFill/>
          <a:ln/>
        </p:spPr>
        <p:txBody>
          <a:bodyPr wrap="square" lIns="0" tIns="0" rIns="0" bIns="0" rtlCol="0" anchor="t"/>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98AC7"/>
                </a:solidFill>
                <a:effectLst/>
                <a:uLnTx/>
                <a:uFillTx/>
                <a:latin typeface="Lora" pitchFamily="34" charset="0"/>
                <a:ea typeface="+mn-ea"/>
                <a:cs typeface="+mn-cs"/>
              </a:rPr>
              <a:t>Protocol 1</a:t>
            </a:r>
          </a:p>
          <a:p>
            <a:pPr marL="0" marR="0" lvl="0" indent="0" algn="l" defTabSz="914400" rtl="1"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F98AC7"/>
                </a:solidFill>
                <a:effectLst/>
                <a:uLnTx/>
                <a:uFillTx/>
                <a:latin typeface="Lora" pitchFamily="34" charset="0"/>
                <a:ea typeface="+mn-ea"/>
                <a:cs typeface="+mn-cs"/>
              </a:rPr>
              <a:t>Performance Metrics for Protocol 1</a:t>
            </a:r>
            <a:endParaRPr kumimoji="0" lang="en-US" sz="2400" b="0" i="0" u="none" strike="noStrike" kern="1200" cap="none" spc="0" normalizeH="0" baseline="0" noProof="0" dirty="0">
              <a:ln>
                <a:noFill/>
              </a:ln>
              <a:solidFill>
                <a:srgbClr val="F98AC7"/>
              </a:solidFill>
              <a:effectLst/>
              <a:uLnTx/>
              <a:uFillTx/>
              <a:latin typeface="Lora" pitchFamily="34" charset="0"/>
              <a:ea typeface="+mn-ea"/>
              <a:cs typeface="+mn-cs"/>
            </a:endParaRPr>
          </a:p>
        </p:txBody>
      </p:sp>
      <p:sp>
        <p:nvSpPr>
          <p:cNvPr id="9" name="Text 6">
            <a:extLst>
              <a:ext uri="{FF2B5EF4-FFF2-40B4-BE49-F238E27FC236}">
                <a16:creationId xmlns:a16="http://schemas.microsoft.com/office/drawing/2014/main" id="{62B6DFE9-81EB-A06F-FCCB-6B60A79E5F21}"/>
              </a:ext>
            </a:extLst>
          </p:cNvPr>
          <p:cNvSpPr/>
          <p:nvPr/>
        </p:nvSpPr>
        <p:spPr>
          <a:xfrm>
            <a:off x="589547" y="1835729"/>
            <a:ext cx="13728031" cy="5479471"/>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Privacy Guarantees: </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The protocol ensures (</a:t>
            </a:r>
            <a:r>
              <a:rPr lang="el-GR" sz="2800" dirty="0">
                <a:solidFill>
                  <a:srgbClr val="D6E5EF"/>
                </a:solidFill>
                <a:latin typeface="Source Sans Pro" pitchFamily="34" charset="0"/>
                <a:ea typeface="Source Sans Pro" pitchFamily="34" charset="-122"/>
                <a:cs typeface="Source Sans Pro" pitchFamily="34" charset="-120"/>
              </a:rPr>
              <a:t>ϵ,δ)-</a:t>
            </a:r>
            <a:r>
              <a:rPr lang="en-US" sz="2800" dirty="0">
                <a:solidFill>
                  <a:srgbClr val="D6E5EF"/>
                </a:solidFill>
                <a:latin typeface="Source Sans Pro" pitchFamily="34" charset="0"/>
                <a:ea typeface="Source Sans Pro" pitchFamily="34" charset="-122"/>
                <a:cs typeface="Source Sans Pro" pitchFamily="34" charset="-120"/>
              </a:rPr>
              <a:t>differential privacy by using noise from the hypergeometric distribution. This makes the result statistically indistinguishable for neighboring inputs, protecting individual contributions.</a:t>
            </a: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Card Usage Complexity:</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Total cards used: #Card=𝑛+2ℓ.</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This includes n input cards (one per participant) and 2ℓ cards for the balanced supplementary deck.</a:t>
            </a: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Shuffling Complexity:</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Requires 2 complete shuffles: one for randomizing the supplementary deck and another to combine input and noise cards. This ensures privacy by obscuring the relationship between inputs and the output.</a:t>
            </a:r>
          </a:p>
          <a:p>
            <a:pPr marL="0" indent="0" algn="l">
              <a:buNone/>
            </a:pPr>
            <a:endParaRPr lang="he-IL" sz="2800" b="1"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p:txBody>
      </p:sp>
      <p:sp>
        <p:nvSpPr>
          <p:cNvPr id="2" name="מלבן 1">
            <a:extLst>
              <a:ext uri="{FF2B5EF4-FFF2-40B4-BE49-F238E27FC236}">
                <a16:creationId xmlns:a16="http://schemas.microsoft.com/office/drawing/2014/main" id="{44A6F669-BC12-A7DC-42D4-4E9DD5A17992}"/>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428279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E476-42A9-2FC6-2139-F45DA8EFBC1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50A6C0B-3AB1-42DB-0313-43B1A607558C}"/>
              </a:ext>
            </a:extLst>
          </p:cNvPr>
          <p:cNvSpPr/>
          <p:nvPr/>
        </p:nvSpPr>
        <p:spPr>
          <a:xfrm>
            <a:off x="589547" y="622972"/>
            <a:ext cx="7468553" cy="2112050"/>
          </a:xfrm>
          <a:prstGeom prst="rect">
            <a:avLst/>
          </a:prstGeom>
          <a:noFill/>
          <a:ln/>
        </p:spPr>
        <p:txBody>
          <a:bodyPr wrap="square" lIns="0" tIns="0" rIns="0" bIns="0" rtlCol="0" anchor="t"/>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98AC7"/>
                </a:solidFill>
                <a:effectLst/>
                <a:uLnTx/>
                <a:uFillTx/>
                <a:latin typeface="Lora" pitchFamily="34" charset="0"/>
                <a:ea typeface="+mn-ea"/>
                <a:cs typeface="+mn-cs"/>
              </a:rPr>
              <a:t>Protocol 1</a:t>
            </a:r>
          </a:p>
          <a:p>
            <a:pPr marL="0" marR="0" lvl="0" indent="0" algn="l" defTabSz="914400" rtl="1"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F98AC7"/>
                </a:solidFill>
                <a:effectLst/>
                <a:uLnTx/>
                <a:uFillTx/>
                <a:latin typeface="Lora" pitchFamily="34" charset="0"/>
                <a:ea typeface="+mn-ea"/>
                <a:cs typeface="+mn-cs"/>
              </a:rPr>
              <a:t>Performance Metrics for Protocol 1</a:t>
            </a:r>
            <a:endParaRPr kumimoji="0" lang="en-US" sz="2400" b="0" i="0" u="none" strike="noStrike" kern="1200" cap="none" spc="0" normalizeH="0" baseline="0" noProof="0" dirty="0">
              <a:ln>
                <a:noFill/>
              </a:ln>
              <a:solidFill>
                <a:srgbClr val="F98AC7"/>
              </a:solidFill>
              <a:effectLst/>
              <a:uLnTx/>
              <a:uFillTx/>
              <a:latin typeface="Lora" pitchFamily="34" charset="0"/>
              <a:ea typeface="+mn-ea"/>
              <a:cs typeface="+mn-cs"/>
            </a:endParaRPr>
          </a:p>
        </p:txBody>
      </p:sp>
      <p:sp>
        <p:nvSpPr>
          <p:cNvPr id="9" name="Text 6">
            <a:extLst>
              <a:ext uri="{FF2B5EF4-FFF2-40B4-BE49-F238E27FC236}">
                <a16:creationId xmlns:a16="http://schemas.microsoft.com/office/drawing/2014/main" id="{9BC8B8BC-60BC-C543-1D88-8B9948111BF1}"/>
              </a:ext>
            </a:extLst>
          </p:cNvPr>
          <p:cNvSpPr/>
          <p:nvPr/>
        </p:nvSpPr>
        <p:spPr>
          <a:xfrm>
            <a:off x="589547" y="1835729"/>
            <a:ext cx="13728031" cy="6393871"/>
          </a:xfrm>
          <a:prstGeom prst="rect">
            <a:avLst/>
          </a:prstGeom>
          <a:noFill/>
          <a:ln/>
        </p:spPr>
        <p:txBody>
          <a:bodyPr wrap="square" lIns="0" tIns="0" rIns="0" bIns="0" rtlCol="0" anchor="t"/>
          <a:lstStyle/>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Accuracy (MSE):</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MSE is given by: MSE=𝑘(2ℓ−𝑘)/4(2ℓ−1).</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Larger k (more noise) increases the error, while larger ℓ (more balanced supplementary deck) reduces the error by limiting variance.</a:t>
            </a:r>
            <a:endParaRPr lang="he-IL" sz="2800"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For a hypergeometric random variable Z, the variance is given by: </a:t>
            </a: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b="1"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Trade-Offs:</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Higher k: Improves privacy but increases error (MSE).</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Lower k: Better accuracy but weaker privacy.</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The balance depends on the desired trade-off between accuracy and privacy.</a:t>
            </a:r>
          </a:p>
        </p:txBody>
      </p:sp>
      <p:sp>
        <p:nvSpPr>
          <p:cNvPr id="2" name="מלבן 1">
            <a:extLst>
              <a:ext uri="{FF2B5EF4-FFF2-40B4-BE49-F238E27FC236}">
                <a16:creationId xmlns:a16="http://schemas.microsoft.com/office/drawing/2014/main" id="{64BB1683-86B8-EA5B-A3D4-593AA3406129}"/>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pic>
        <p:nvPicPr>
          <p:cNvPr id="7" name="תמונה 6">
            <a:extLst>
              <a:ext uri="{FF2B5EF4-FFF2-40B4-BE49-F238E27FC236}">
                <a16:creationId xmlns:a16="http://schemas.microsoft.com/office/drawing/2014/main" id="{B478209C-3CD8-4DED-DFF1-0FA642C8348C}"/>
              </a:ext>
            </a:extLst>
          </p:cNvPr>
          <p:cNvPicPr>
            <a:picLocks noChangeAspect="1"/>
          </p:cNvPicPr>
          <p:nvPr/>
        </p:nvPicPr>
        <p:blipFill>
          <a:blip r:embed="rId3"/>
          <a:stretch>
            <a:fillRect/>
          </a:stretch>
        </p:blipFill>
        <p:spPr>
          <a:xfrm>
            <a:off x="4540391" y="4666022"/>
            <a:ext cx="3884849" cy="733284"/>
          </a:xfrm>
          <a:prstGeom prst="rect">
            <a:avLst/>
          </a:prstGeom>
        </p:spPr>
      </p:pic>
    </p:spTree>
    <p:extLst>
      <p:ext uri="{BB962C8B-B14F-4D97-AF65-F5344CB8AC3E}">
        <p14:creationId xmlns:p14="http://schemas.microsoft.com/office/powerpoint/2010/main" val="252816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133719"/>
            <a:ext cx="12954952" cy="1408033"/>
          </a:xfrm>
          <a:prstGeom prst="rect">
            <a:avLst/>
          </a:prstGeom>
          <a:noFill/>
          <a:ln/>
        </p:spPr>
        <p:txBody>
          <a:bodyPr wrap="square" lIns="0" tIns="0" rIns="0" bIns="0" rtlCol="0" anchor="t"/>
          <a:lstStyle/>
          <a:p>
            <a:pPr marL="0" indent="0" algn="l">
              <a:lnSpc>
                <a:spcPts val="5500"/>
              </a:lnSpc>
              <a:buNone/>
            </a:pPr>
            <a:r>
              <a:rPr lang="en-US" sz="4400" dirty="0">
                <a:solidFill>
                  <a:srgbClr val="F98AC7"/>
                </a:solidFill>
                <a:latin typeface="Lora" pitchFamily="34" charset="0"/>
                <a:ea typeface="Lora" pitchFamily="34" charset="-122"/>
                <a:cs typeface="Lora" pitchFamily="34" charset="-120"/>
              </a:rPr>
              <a:t>Table of Contents</a:t>
            </a:r>
            <a:endParaRPr lang="en-US" sz="4400" dirty="0"/>
          </a:p>
        </p:txBody>
      </p:sp>
      <p:sp>
        <p:nvSpPr>
          <p:cNvPr id="3" name="Text 1"/>
          <p:cNvSpPr/>
          <p:nvPr/>
        </p:nvSpPr>
        <p:spPr>
          <a:xfrm>
            <a:off x="837724" y="354175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1. Introduction</a:t>
            </a:r>
            <a:endParaRPr lang="en-US" sz="2200" dirty="0"/>
          </a:p>
        </p:txBody>
      </p:sp>
      <p:sp>
        <p:nvSpPr>
          <p:cNvPr id="7" name="Text 1">
            <a:extLst>
              <a:ext uri="{FF2B5EF4-FFF2-40B4-BE49-F238E27FC236}">
                <a16:creationId xmlns:a16="http://schemas.microsoft.com/office/drawing/2014/main" id="{22170D39-47FC-7A2A-E1F0-265262CED877}"/>
              </a:ext>
            </a:extLst>
          </p:cNvPr>
          <p:cNvSpPr/>
          <p:nvPr/>
        </p:nvSpPr>
        <p:spPr>
          <a:xfrm>
            <a:off x="837724" y="404327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2. Key Concepts</a:t>
            </a:r>
            <a:endParaRPr lang="en-US" sz="2200" dirty="0"/>
          </a:p>
        </p:txBody>
      </p:sp>
      <p:sp>
        <p:nvSpPr>
          <p:cNvPr id="8" name="Text 1">
            <a:extLst>
              <a:ext uri="{FF2B5EF4-FFF2-40B4-BE49-F238E27FC236}">
                <a16:creationId xmlns:a16="http://schemas.microsoft.com/office/drawing/2014/main" id="{1B538E88-B98A-CEDE-452A-A721CAB914C2}"/>
              </a:ext>
            </a:extLst>
          </p:cNvPr>
          <p:cNvSpPr/>
          <p:nvPr/>
        </p:nvSpPr>
        <p:spPr>
          <a:xfrm>
            <a:off x="837724" y="454479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3. Protocol 1 </a:t>
            </a:r>
            <a:endParaRPr lang="en-US" sz="2200" dirty="0"/>
          </a:p>
        </p:txBody>
      </p:sp>
      <p:sp>
        <p:nvSpPr>
          <p:cNvPr id="9" name="Text 1">
            <a:extLst>
              <a:ext uri="{FF2B5EF4-FFF2-40B4-BE49-F238E27FC236}">
                <a16:creationId xmlns:a16="http://schemas.microsoft.com/office/drawing/2014/main" id="{7713015B-2D9A-47F0-DF05-2CB0832FE134}"/>
              </a:ext>
            </a:extLst>
          </p:cNvPr>
          <p:cNvSpPr/>
          <p:nvPr/>
        </p:nvSpPr>
        <p:spPr>
          <a:xfrm>
            <a:off x="837724" y="507295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4. Protocol 2</a:t>
            </a:r>
            <a:endParaRPr lang="en-US" sz="2200" dirty="0"/>
          </a:p>
        </p:txBody>
      </p:sp>
      <p:sp>
        <p:nvSpPr>
          <p:cNvPr id="11" name="Text 1">
            <a:extLst>
              <a:ext uri="{FF2B5EF4-FFF2-40B4-BE49-F238E27FC236}">
                <a16:creationId xmlns:a16="http://schemas.microsoft.com/office/drawing/2014/main" id="{69333B36-2197-5B5B-6DCA-6C75EDA877AD}"/>
              </a:ext>
            </a:extLst>
          </p:cNvPr>
          <p:cNvSpPr/>
          <p:nvPr/>
        </p:nvSpPr>
        <p:spPr>
          <a:xfrm>
            <a:off x="4900388" y="354175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5. Protocol 3</a:t>
            </a:r>
            <a:endParaRPr lang="en-US" sz="2200" dirty="0"/>
          </a:p>
        </p:txBody>
      </p:sp>
      <p:sp>
        <p:nvSpPr>
          <p:cNvPr id="12" name="Text 1">
            <a:extLst>
              <a:ext uri="{FF2B5EF4-FFF2-40B4-BE49-F238E27FC236}">
                <a16:creationId xmlns:a16="http://schemas.microsoft.com/office/drawing/2014/main" id="{116E7466-39B1-B793-BD9D-D42DDAFE50C0}"/>
              </a:ext>
            </a:extLst>
          </p:cNvPr>
          <p:cNvSpPr/>
          <p:nvPr/>
        </p:nvSpPr>
        <p:spPr>
          <a:xfrm>
            <a:off x="4900388" y="404327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6. Data Presentation (Graphs)</a:t>
            </a:r>
            <a:endParaRPr lang="en-US" sz="2200" dirty="0"/>
          </a:p>
        </p:txBody>
      </p:sp>
      <p:sp>
        <p:nvSpPr>
          <p:cNvPr id="13" name="Text 1">
            <a:extLst>
              <a:ext uri="{FF2B5EF4-FFF2-40B4-BE49-F238E27FC236}">
                <a16:creationId xmlns:a16="http://schemas.microsoft.com/office/drawing/2014/main" id="{79B761BD-C653-8184-EAC2-495D3DCE3910}"/>
              </a:ext>
            </a:extLst>
          </p:cNvPr>
          <p:cNvSpPr/>
          <p:nvPr/>
        </p:nvSpPr>
        <p:spPr>
          <a:xfrm>
            <a:off x="4900388" y="454479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rPr>
              <a:t>7. Removing Private Operations</a:t>
            </a:r>
            <a:endParaRPr lang="en-US" sz="2200" dirty="0"/>
          </a:p>
        </p:txBody>
      </p:sp>
      <p:sp>
        <p:nvSpPr>
          <p:cNvPr id="14" name="Text 1">
            <a:extLst>
              <a:ext uri="{FF2B5EF4-FFF2-40B4-BE49-F238E27FC236}">
                <a16:creationId xmlns:a16="http://schemas.microsoft.com/office/drawing/2014/main" id="{05BB47F5-0B83-0A09-09B0-E710AC7D55C9}"/>
              </a:ext>
            </a:extLst>
          </p:cNvPr>
          <p:cNvSpPr/>
          <p:nvPr/>
        </p:nvSpPr>
        <p:spPr>
          <a:xfrm>
            <a:off x="4900388" y="507295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8AC7"/>
                </a:solidFill>
                <a:latin typeface="Lora" pitchFamily="34" charset="0"/>
                <a:ea typeface="Lora" pitchFamily="34" charset="-122"/>
                <a:cs typeface="Lora" pitchFamily="34" charset="-120"/>
              </a:rPr>
              <a:t>8. Conclusions and Summary</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25692" y="622972"/>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98AC7"/>
                </a:solidFill>
                <a:latin typeface="Lora" pitchFamily="34" charset="0"/>
                <a:ea typeface="Lora" pitchFamily="34" charset="-122"/>
                <a:cs typeface="Lora" pitchFamily="34" charset="-120"/>
              </a:rPr>
              <a:t>Introduction</a:t>
            </a:r>
            <a:endParaRPr lang="en-US" sz="4400" dirty="0"/>
          </a:p>
        </p:txBody>
      </p:sp>
      <p:sp>
        <p:nvSpPr>
          <p:cNvPr id="9" name="Text 6"/>
          <p:cNvSpPr/>
          <p:nvPr/>
        </p:nvSpPr>
        <p:spPr>
          <a:xfrm>
            <a:off x="813660" y="1835729"/>
            <a:ext cx="11963876" cy="4558141"/>
          </a:xfrm>
          <a:prstGeom prst="rect">
            <a:avLst/>
          </a:prstGeom>
          <a:noFill/>
          <a:ln/>
        </p:spPr>
        <p:txBody>
          <a:bodyPr wrap="square" lIns="0" tIns="0" rIns="0" bIns="0" rtlCol="0" anchor="t"/>
          <a:lstStyle/>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With the rapid development of cryptography, various kinds of cryptographic primitives have been proposed and allowed secure data processing on sensitive data. However, most of these primitives are supposed to be implemented by computers and, as such, often lead to complicated algorithm design. As a result, there remains a gap in non-experts’ understanding of the security properties, which may prevent active social implementations.</a:t>
            </a:r>
            <a:endParaRPr lang="en-US" sz="3200" dirty="0"/>
          </a:p>
        </p:txBody>
      </p:sp>
      <p:sp>
        <p:nvSpPr>
          <p:cNvPr id="10" name="מלבן 9">
            <a:extLst>
              <a:ext uri="{FF2B5EF4-FFF2-40B4-BE49-F238E27FC236}">
                <a16:creationId xmlns:a16="http://schemas.microsoft.com/office/drawing/2014/main" id="{6384B579-80C4-6419-4659-5FEBF868B566}"/>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308EB-E598-6C42-778B-778BAA04F36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B03A62C9-9307-B660-88E0-C06AC6B16E15}"/>
              </a:ext>
            </a:extLst>
          </p:cNvPr>
          <p:cNvSpPr/>
          <p:nvPr/>
        </p:nvSpPr>
        <p:spPr>
          <a:xfrm>
            <a:off x="825692" y="622972"/>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98AC7"/>
                </a:solidFill>
                <a:latin typeface="Lora" pitchFamily="34" charset="0"/>
              </a:rPr>
              <a:t>How we solve this problem?</a:t>
            </a:r>
            <a:endParaRPr lang="en-US" sz="4400" dirty="0"/>
          </a:p>
        </p:txBody>
      </p:sp>
      <p:sp>
        <p:nvSpPr>
          <p:cNvPr id="9" name="Text 6">
            <a:extLst>
              <a:ext uri="{FF2B5EF4-FFF2-40B4-BE49-F238E27FC236}">
                <a16:creationId xmlns:a16="http://schemas.microsoft.com/office/drawing/2014/main" id="{120F8F32-65E2-6BC0-6763-436E596FB0E0}"/>
              </a:ext>
            </a:extLst>
          </p:cNvPr>
          <p:cNvSpPr/>
          <p:nvPr/>
        </p:nvSpPr>
        <p:spPr>
          <a:xfrm>
            <a:off x="813659" y="1835729"/>
            <a:ext cx="13503919" cy="4558141"/>
          </a:xfrm>
          <a:prstGeom prst="rect">
            <a:avLst/>
          </a:prstGeom>
          <a:noFill/>
          <a:ln/>
        </p:spPr>
        <p:txBody>
          <a:bodyPr wrap="square" lIns="0" tIns="0" rIns="0" bIns="0" rtlCol="0" anchor="t"/>
          <a:lstStyle/>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To address this problem, card-based cryptography studies the problem of implementing cryptographic algorithms in a visual way using physical cards and demonstrates their security properties for those who are unfamiliar with cryptography.</a:t>
            </a:r>
          </a:p>
          <a:p>
            <a:pPr marL="0" indent="0" algn="l">
              <a:buNone/>
            </a:pPr>
            <a:endParaRPr lang="en-US" sz="32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Recently, the concept of differential privacy has been attracting a lot of attention as the gold standard for rigorous privacy guarantees. </a:t>
            </a:r>
          </a:p>
          <a:p>
            <a:pPr marL="0" indent="0" algn="l">
              <a:buNone/>
            </a:pPr>
            <a:endParaRPr lang="en-US" sz="3200" dirty="0">
              <a:solidFill>
                <a:srgbClr val="D6E5EF"/>
              </a:solidFill>
              <a:latin typeface="Source Sans Pro" pitchFamily="34" charset="0"/>
              <a:ea typeface="Source Sans Pro" pitchFamily="34" charset="-122"/>
              <a:cs typeface="Source Sans Pro" pitchFamily="34" charset="-120"/>
            </a:endParaRPr>
          </a:p>
        </p:txBody>
      </p:sp>
      <p:sp>
        <p:nvSpPr>
          <p:cNvPr id="2" name="מלבן 1">
            <a:extLst>
              <a:ext uri="{FF2B5EF4-FFF2-40B4-BE49-F238E27FC236}">
                <a16:creationId xmlns:a16="http://schemas.microsoft.com/office/drawing/2014/main" id="{8FB659E2-4102-0C0B-F142-146C22B170EE}"/>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187918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924EE-D7D7-2017-31DC-FD228C2A37CD}"/>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B96A6FE-18D8-E913-31A4-7A7AA1398A90}"/>
              </a:ext>
            </a:extLst>
          </p:cNvPr>
          <p:cNvSpPr/>
          <p:nvPr/>
        </p:nvSpPr>
        <p:spPr>
          <a:xfrm>
            <a:off x="825692" y="622972"/>
            <a:ext cx="7468553" cy="2112050"/>
          </a:xfrm>
          <a:prstGeom prst="rect">
            <a:avLst/>
          </a:prstGeom>
          <a:noFill/>
          <a:ln/>
        </p:spPr>
        <p:txBody>
          <a:bodyPr wrap="square" lIns="0" tIns="0" rIns="0" bIns="0" rtlCol="0" anchor="t"/>
          <a:lstStyle/>
          <a:p>
            <a:pPr marL="0" indent="0" algn="l">
              <a:lnSpc>
                <a:spcPts val="5500"/>
              </a:lnSpc>
              <a:buNone/>
            </a:pPr>
            <a:endParaRPr lang="en-US" sz="4400" dirty="0"/>
          </a:p>
        </p:txBody>
      </p:sp>
      <p:sp>
        <p:nvSpPr>
          <p:cNvPr id="9" name="Text 6">
            <a:extLst>
              <a:ext uri="{FF2B5EF4-FFF2-40B4-BE49-F238E27FC236}">
                <a16:creationId xmlns:a16="http://schemas.microsoft.com/office/drawing/2014/main" id="{D7BCB42C-2E0E-732F-5CF2-B69C7A247F88}"/>
              </a:ext>
            </a:extLst>
          </p:cNvPr>
          <p:cNvSpPr/>
          <p:nvPr/>
        </p:nvSpPr>
        <p:spPr>
          <a:xfrm>
            <a:off x="813659" y="1835729"/>
            <a:ext cx="13503919" cy="4558141"/>
          </a:xfrm>
          <a:prstGeom prst="rect">
            <a:avLst/>
          </a:prstGeom>
          <a:noFill/>
          <a:ln/>
        </p:spPr>
        <p:txBody>
          <a:bodyPr wrap="square" lIns="0" tIns="0" rIns="0" bIns="0" rtlCol="0" anchor="t"/>
          <a:lstStyle/>
          <a:p>
            <a:pPr marL="514350" indent="-514350" algn="ctr">
              <a:lnSpc>
                <a:spcPct val="150000"/>
              </a:lnSpc>
              <a:buFont typeface="Arial" panose="020B0604020202020204" pitchFamily="34" charset="0"/>
              <a:buChar char="•"/>
            </a:pPr>
            <a:r>
              <a:rPr lang="en-US" sz="3200" dirty="0">
                <a:solidFill>
                  <a:srgbClr val="D6E5EF"/>
                </a:solidFill>
                <a:latin typeface="Source Sans Pro" pitchFamily="34" charset="0"/>
                <a:ea typeface="Source Sans Pro" pitchFamily="34" charset="-122"/>
                <a:cs typeface="Source Sans Pro" pitchFamily="34" charset="-120"/>
              </a:rPr>
              <a:t>Giving the definition of differential privacy of card-based protocols.</a:t>
            </a:r>
          </a:p>
          <a:p>
            <a:pPr marL="514350" indent="-514350" algn="ctr">
              <a:lnSpc>
                <a:spcPct val="150000"/>
              </a:lnSpc>
              <a:buFont typeface="Arial" panose="020B0604020202020204" pitchFamily="34" charset="0"/>
              <a:buChar char="•"/>
            </a:pPr>
            <a:r>
              <a:rPr lang="en-US" sz="3200" dirty="0">
                <a:solidFill>
                  <a:srgbClr val="D6E5EF"/>
                </a:solidFill>
                <a:latin typeface="Source Sans Pro" pitchFamily="34" charset="0"/>
                <a:ea typeface="Source Sans Pro" pitchFamily="34" charset="-122"/>
                <a:cs typeface="Source Sans Pro" pitchFamily="34" charset="-120"/>
              </a:rPr>
              <a:t>Introduce three card-based protocols for computing binary sum functions (𝑓(𝑥1,…,𝑥𝑛) = ∑(𝑖=1,𝑛)𝑥𝑖) under differential privacy.</a:t>
            </a:r>
          </a:p>
          <a:p>
            <a:pPr marL="514350" indent="-514350" algn="ctr">
              <a:lnSpc>
                <a:spcPct val="150000"/>
              </a:lnSpc>
              <a:buFont typeface="Arial" panose="020B0604020202020204" pitchFamily="34" charset="0"/>
              <a:buChar char="•"/>
            </a:pPr>
            <a:r>
              <a:rPr lang="en-US" sz="3200" dirty="0">
                <a:solidFill>
                  <a:srgbClr val="D6E5EF"/>
                </a:solidFill>
                <a:latin typeface="Source Sans Pro" pitchFamily="34" charset="0"/>
                <a:ea typeface="Source Sans Pro" pitchFamily="34" charset="-122"/>
                <a:cs typeface="Source Sans Pro" pitchFamily="34" charset="-120"/>
              </a:rPr>
              <a:t>Demonstrate the feasibility of combining card-based cryptography with differential privacy.</a:t>
            </a:r>
            <a:endParaRPr lang="he-IL" sz="3200" dirty="0">
              <a:solidFill>
                <a:srgbClr val="D6E5EF"/>
              </a:solidFill>
              <a:latin typeface="Source Sans Pro" pitchFamily="34" charset="0"/>
              <a:ea typeface="Source Sans Pro" pitchFamily="34" charset="-122"/>
              <a:cs typeface="Source Sans Pro" pitchFamily="34" charset="-120"/>
            </a:endParaRPr>
          </a:p>
          <a:p>
            <a:pPr marL="514350" indent="-514350" algn="ctr">
              <a:lnSpc>
                <a:spcPct val="150000"/>
              </a:lnSpc>
              <a:buFont typeface="Arial" panose="020B0604020202020204" pitchFamily="34" charset="0"/>
              <a:buChar char="•"/>
            </a:pPr>
            <a:r>
              <a:rPr lang="en-US" sz="3200" dirty="0">
                <a:solidFill>
                  <a:srgbClr val="D6E5EF"/>
                </a:solidFill>
                <a:latin typeface="Source Sans Pro" pitchFamily="34" charset="0"/>
                <a:ea typeface="Source Sans Pro" pitchFamily="34" charset="-122"/>
                <a:cs typeface="Source Sans Pro" pitchFamily="34" charset="-120"/>
              </a:rPr>
              <a:t>Address the technical challenge of implementing non-uniform noise generation with physical cards​.</a:t>
            </a:r>
            <a:endParaRPr lang="he-IL" sz="3200" dirty="0">
              <a:solidFill>
                <a:srgbClr val="D6E5EF"/>
              </a:solidFill>
              <a:latin typeface="Source Sans Pro" pitchFamily="34" charset="0"/>
              <a:ea typeface="Source Sans Pro" pitchFamily="34" charset="-122"/>
              <a:cs typeface="Source Sans Pro" pitchFamily="34" charset="-120"/>
            </a:endParaRPr>
          </a:p>
          <a:p>
            <a:pPr marL="514350" indent="-514350" algn="ctr">
              <a:lnSpc>
                <a:spcPct val="150000"/>
              </a:lnSpc>
              <a:buFont typeface="Arial" panose="020B0604020202020204" pitchFamily="34" charset="0"/>
              <a:buChar char="•"/>
            </a:pPr>
            <a:endParaRPr lang="he-IL" sz="3200" dirty="0">
              <a:solidFill>
                <a:srgbClr val="D6E5EF"/>
              </a:solidFill>
              <a:latin typeface="Source Sans Pro" pitchFamily="34" charset="0"/>
              <a:ea typeface="Source Sans Pro" pitchFamily="34" charset="-122"/>
              <a:cs typeface="Source Sans Pro" pitchFamily="34" charset="-120"/>
            </a:endParaRPr>
          </a:p>
          <a:p>
            <a:pPr marL="514350" indent="-514350" algn="ctr">
              <a:lnSpc>
                <a:spcPct val="150000"/>
              </a:lnSpc>
              <a:buFont typeface="Arial" panose="020B0604020202020204" pitchFamily="34" charset="0"/>
              <a:buChar char="•"/>
            </a:pPr>
            <a:endParaRPr lang="en-US" sz="3200" dirty="0">
              <a:solidFill>
                <a:srgbClr val="D6E5EF"/>
              </a:solidFill>
              <a:latin typeface="Source Sans Pro" pitchFamily="34" charset="0"/>
              <a:ea typeface="Source Sans Pro" pitchFamily="34" charset="-122"/>
              <a:cs typeface="Source Sans Pro" pitchFamily="34" charset="-120"/>
            </a:endParaRPr>
          </a:p>
        </p:txBody>
      </p:sp>
      <p:sp>
        <p:nvSpPr>
          <p:cNvPr id="2" name="Text 0">
            <a:extLst>
              <a:ext uri="{FF2B5EF4-FFF2-40B4-BE49-F238E27FC236}">
                <a16:creationId xmlns:a16="http://schemas.microsoft.com/office/drawing/2014/main" id="{29217812-8366-2D48-4ABB-B9BAF35BB8DF}"/>
              </a:ext>
            </a:extLst>
          </p:cNvPr>
          <p:cNvSpPr/>
          <p:nvPr/>
        </p:nvSpPr>
        <p:spPr>
          <a:xfrm>
            <a:off x="978092" y="775372"/>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98AC7"/>
                </a:solidFill>
                <a:latin typeface="Lora" pitchFamily="34" charset="0"/>
              </a:rPr>
              <a:t>The Main Goals:</a:t>
            </a:r>
            <a:endParaRPr lang="en-US" sz="4400" dirty="0"/>
          </a:p>
        </p:txBody>
      </p:sp>
      <p:sp>
        <p:nvSpPr>
          <p:cNvPr id="4" name="מלבן 3">
            <a:extLst>
              <a:ext uri="{FF2B5EF4-FFF2-40B4-BE49-F238E27FC236}">
                <a16:creationId xmlns:a16="http://schemas.microsoft.com/office/drawing/2014/main" id="{473A46A6-967D-6AD2-C56F-6945FC0382BC}"/>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128184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44CBE-CAAB-2F34-4D51-A9182F93B3F7}"/>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92A0124-EFC7-FE6A-0292-74769422BEB6}"/>
              </a:ext>
            </a:extLst>
          </p:cNvPr>
          <p:cNvSpPr/>
          <p:nvPr/>
        </p:nvSpPr>
        <p:spPr>
          <a:xfrm>
            <a:off x="589547" y="622972"/>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98AC7"/>
                </a:solidFill>
                <a:latin typeface="Lora" pitchFamily="34" charset="0"/>
              </a:rPr>
              <a:t>Differential Privacy</a:t>
            </a:r>
            <a:endParaRPr lang="en-US" sz="4400" dirty="0"/>
          </a:p>
        </p:txBody>
      </p:sp>
      <p:sp>
        <p:nvSpPr>
          <p:cNvPr id="9" name="Text 6">
            <a:extLst>
              <a:ext uri="{FF2B5EF4-FFF2-40B4-BE49-F238E27FC236}">
                <a16:creationId xmlns:a16="http://schemas.microsoft.com/office/drawing/2014/main" id="{03E2EC32-DAA1-B75A-BF74-8C583C702EC6}"/>
              </a:ext>
            </a:extLst>
          </p:cNvPr>
          <p:cNvSpPr/>
          <p:nvPr/>
        </p:nvSpPr>
        <p:spPr>
          <a:xfrm>
            <a:off x="589547" y="1835729"/>
            <a:ext cx="13728031" cy="5479471"/>
          </a:xfrm>
          <a:prstGeom prst="rect">
            <a:avLst/>
          </a:prstGeom>
          <a:noFill/>
          <a:ln/>
        </p:spPr>
        <p:txBody>
          <a:bodyPr wrap="square" lIns="0" tIns="0" rIns="0" bIns="0" rtlCol="0" anchor="t"/>
          <a:lstStyle/>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Differential privacy is a mathematical concept introduced in to quantify the privacy loss associated with any publication of statistics of databases.</a:t>
            </a:r>
          </a:p>
          <a:p>
            <a:pPr marL="0" indent="0" algn="l">
              <a:buNone/>
            </a:pPr>
            <a:endParaRPr lang="en-US" sz="32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For example, consider the simplest task of computing the sum of n</a:t>
            </a:r>
          </a:p>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parties’ private inputs. If the exact result is published, an adversary colluding with n − 1 parties can deduce the input of the remaining party from the result, which in principle cannot be prevented only by secure computation techniques. </a:t>
            </a:r>
          </a:p>
          <a:p>
            <a:pPr marL="0" indent="0" algn="l">
              <a:buNone/>
            </a:pPr>
            <a:endParaRPr lang="en-US" sz="32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3200" dirty="0">
                <a:solidFill>
                  <a:srgbClr val="D6E5EF"/>
                </a:solidFill>
                <a:latin typeface="Source Sans Pro" pitchFamily="34" charset="0"/>
                <a:ea typeface="Source Sans Pro" pitchFamily="34" charset="-122"/>
                <a:cs typeface="Source Sans Pro" pitchFamily="34" charset="-120"/>
              </a:rPr>
              <a:t>Differentially private mechanisms make results untraceable back to individuals by perturbing them with the addition of noise. </a:t>
            </a:r>
          </a:p>
        </p:txBody>
      </p:sp>
      <p:sp>
        <p:nvSpPr>
          <p:cNvPr id="2" name="מלבן 1">
            <a:extLst>
              <a:ext uri="{FF2B5EF4-FFF2-40B4-BE49-F238E27FC236}">
                <a16:creationId xmlns:a16="http://schemas.microsoft.com/office/drawing/2014/main" id="{95F2B1E0-9C89-2037-F4AD-B1833E29E3FE}"/>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165340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91634" y="549121"/>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98AC7"/>
                </a:solidFill>
                <a:latin typeface="Lora" pitchFamily="34" charset="0"/>
                <a:ea typeface="Lora" pitchFamily="34" charset="-122"/>
                <a:cs typeface="Lora" pitchFamily="34" charset="-120"/>
              </a:rPr>
              <a:t>Protocols Overview</a:t>
            </a:r>
            <a:endParaRPr lang="en-US" sz="4400" dirty="0"/>
          </a:p>
        </p:txBody>
      </p:sp>
      <p:sp>
        <p:nvSpPr>
          <p:cNvPr id="4" name="Shape 1"/>
          <p:cNvSpPr/>
          <p:nvPr/>
        </p:nvSpPr>
        <p:spPr>
          <a:xfrm>
            <a:off x="691634" y="1533462"/>
            <a:ext cx="4073165" cy="6396795"/>
          </a:xfrm>
          <a:prstGeom prst="roundRect">
            <a:avLst>
              <a:gd name="adj" fmla="val 2646"/>
            </a:avLst>
          </a:prstGeom>
          <a:solidFill>
            <a:srgbClr val="444752"/>
          </a:solidFill>
          <a:ln/>
        </p:spPr>
        <p:txBody>
          <a:bodyPr/>
          <a:lstStyle/>
          <a:p>
            <a:pPr algn="l"/>
            <a:endParaRPr lang="he-IL" dirty="0"/>
          </a:p>
          <a:p>
            <a:pPr algn="l"/>
            <a:endParaRPr lang="he-IL" dirty="0"/>
          </a:p>
          <a:p>
            <a:pPr algn="l"/>
            <a:endParaRPr lang="he-IL" dirty="0"/>
          </a:p>
          <a:p>
            <a:pPr algn="l"/>
            <a:r>
              <a:rPr lang="en-US" sz="2800" dirty="0">
                <a:solidFill>
                  <a:schemeClr val="bg2"/>
                </a:solidFill>
                <a:latin typeface="Lora" pitchFamily="2" charset="0"/>
              </a:rPr>
              <a:t>focuses on minimizing shuffles (only two required) and uses the hypergeometric distribution for noise generation. It is suitable for small-scale applications where accuracy is critical.</a:t>
            </a:r>
            <a:endParaRPr lang="he-IL" sz="2800" dirty="0">
              <a:solidFill>
                <a:schemeClr val="bg2"/>
              </a:solidFill>
              <a:latin typeface="Lora" pitchFamily="2" charset="0"/>
            </a:endParaRPr>
          </a:p>
        </p:txBody>
      </p:sp>
      <p:sp>
        <p:nvSpPr>
          <p:cNvPr id="5" name="Text 2"/>
          <p:cNvSpPr/>
          <p:nvPr/>
        </p:nvSpPr>
        <p:spPr>
          <a:xfrm>
            <a:off x="1320123" y="1784496"/>
            <a:ext cx="2816185" cy="351949"/>
          </a:xfrm>
          <a:prstGeom prst="rect">
            <a:avLst/>
          </a:prstGeom>
          <a:noFill/>
          <a:ln/>
        </p:spPr>
        <p:txBody>
          <a:bodyPr wrap="none" lIns="0" tIns="0" rIns="0" bIns="0" rtlCol="0" anchor="t"/>
          <a:lstStyle/>
          <a:p>
            <a:pPr marL="0" indent="0" algn="ctr">
              <a:lnSpc>
                <a:spcPts val="2750"/>
              </a:lnSpc>
              <a:buNone/>
            </a:pPr>
            <a:r>
              <a:rPr lang="en-US" sz="3200" dirty="0">
                <a:solidFill>
                  <a:srgbClr val="D6E5EF"/>
                </a:solidFill>
                <a:latin typeface="Lora" pitchFamily="34" charset="0"/>
                <a:ea typeface="Lora" pitchFamily="34" charset="-122"/>
                <a:cs typeface="Lora" pitchFamily="34" charset="-120"/>
              </a:rPr>
              <a:t>Protocol 1</a:t>
            </a:r>
            <a:endParaRPr lang="en-US" sz="3200" dirty="0"/>
          </a:p>
        </p:txBody>
      </p:sp>
      <p:sp>
        <p:nvSpPr>
          <p:cNvPr id="6" name="Text 3"/>
          <p:cNvSpPr/>
          <p:nvPr/>
        </p:nvSpPr>
        <p:spPr>
          <a:xfrm>
            <a:off x="6563439" y="3904297"/>
            <a:ext cx="3135987"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9" name="Text 6"/>
          <p:cNvSpPr/>
          <p:nvPr/>
        </p:nvSpPr>
        <p:spPr>
          <a:xfrm>
            <a:off x="10417373" y="3904297"/>
            <a:ext cx="3135987"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2" name="Text 9"/>
          <p:cNvSpPr/>
          <p:nvPr/>
        </p:nvSpPr>
        <p:spPr>
          <a:xfrm>
            <a:off x="6563439" y="5500807"/>
            <a:ext cx="6989921"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7" name="Shape 1">
            <a:extLst>
              <a:ext uri="{FF2B5EF4-FFF2-40B4-BE49-F238E27FC236}">
                <a16:creationId xmlns:a16="http://schemas.microsoft.com/office/drawing/2014/main" id="{D1384C89-8AD6-05FD-E139-81E3E29BD4CE}"/>
              </a:ext>
            </a:extLst>
          </p:cNvPr>
          <p:cNvSpPr/>
          <p:nvPr/>
        </p:nvSpPr>
        <p:spPr>
          <a:xfrm>
            <a:off x="5473895" y="1533461"/>
            <a:ext cx="4073165" cy="6396795"/>
          </a:xfrm>
          <a:prstGeom prst="roundRect">
            <a:avLst>
              <a:gd name="adj" fmla="val 2646"/>
            </a:avLst>
          </a:prstGeom>
          <a:solidFill>
            <a:srgbClr val="444752"/>
          </a:solidFill>
          <a:ln/>
        </p:spPr>
        <p:txBody>
          <a:bodyPr/>
          <a:lstStyle/>
          <a:p>
            <a:pPr algn="l"/>
            <a:endParaRPr lang="he-IL" dirty="0"/>
          </a:p>
          <a:p>
            <a:pPr algn="l"/>
            <a:endParaRPr lang="he-IL" dirty="0"/>
          </a:p>
          <a:p>
            <a:pPr algn="l"/>
            <a:endParaRPr lang="he-IL" dirty="0"/>
          </a:p>
          <a:p>
            <a:pPr algn="l"/>
            <a:r>
              <a:rPr lang="en-US" sz="2800" dirty="0">
                <a:solidFill>
                  <a:schemeClr val="bg2"/>
                </a:solidFill>
                <a:latin typeface="Lora" pitchFamily="2" charset="0"/>
              </a:rPr>
              <a:t>introduces randomized response for each input but requires n shuffles, making it computationally expensive. It improves privacy-utility trade-offs in certain scenarios.</a:t>
            </a:r>
            <a:endParaRPr lang="he-IL" sz="2800" dirty="0">
              <a:solidFill>
                <a:schemeClr val="bg2"/>
              </a:solidFill>
              <a:latin typeface="Lora" pitchFamily="2" charset="0"/>
            </a:endParaRPr>
          </a:p>
        </p:txBody>
      </p:sp>
      <p:sp>
        <p:nvSpPr>
          <p:cNvPr id="18" name="Text 2">
            <a:extLst>
              <a:ext uri="{FF2B5EF4-FFF2-40B4-BE49-F238E27FC236}">
                <a16:creationId xmlns:a16="http://schemas.microsoft.com/office/drawing/2014/main" id="{80F8E690-F829-D7B3-1DE3-626A5F52089C}"/>
              </a:ext>
            </a:extLst>
          </p:cNvPr>
          <p:cNvSpPr/>
          <p:nvPr/>
        </p:nvSpPr>
        <p:spPr>
          <a:xfrm>
            <a:off x="5907107" y="1771558"/>
            <a:ext cx="2816185" cy="351949"/>
          </a:xfrm>
          <a:prstGeom prst="rect">
            <a:avLst/>
          </a:prstGeom>
          <a:noFill/>
          <a:ln/>
        </p:spPr>
        <p:txBody>
          <a:bodyPr wrap="none" lIns="0" tIns="0" rIns="0" bIns="0" rtlCol="0" anchor="t"/>
          <a:lstStyle/>
          <a:p>
            <a:pPr marL="0" indent="0" algn="ctr">
              <a:lnSpc>
                <a:spcPts val="2750"/>
              </a:lnSpc>
              <a:buNone/>
            </a:pPr>
            <a:r>
              <a:rPr lang="en-US" sz="3200" dirty="0">
                <a:solidFill>
                  <a:srgbClr val="D6E5EF"/>
                </a:solidFill>
                <a:latin typeface="Lora" pitchFamily="34" charset="0"/>
                <a:ea typeface="Lora" pitchFamily="34" charset="-122"/>
                <a:cs typeface="Lora" pitchFamily="34" charset="-120"/>
              </a:rPr>
              <a:t>Protocol 2</a:t>
            </a:r>
            <a:endParaRPr lang="en-US" sz="3200" dirty="0"/>
          </a:p>
        </p:txBody>
      </p:sp>
      <p:sp>
        <p:nvSpPr>
          <p:cNvPr id="19" name="Shape 1">
            <a:extLst>
              <a:ext uri="{FF2B5EF4-FFF2-40B4-BE49-F238E27FC236}">
                <a16:creationId xmlns:a16="http://schemas.microsoft.com/office/drawing/2014/main" id="{F4075D8B-FAA9-FD60-DB50-212495BA4517}"/>
              </a:ext>
            </a:extLst>
          </p:cNvPr>
          <p:cNvSpPr/>
          <p:nvPr/>
        </p:nvSpPr>
        <p:spPr>
          <a:xfrm>
            <a:off x="10256156" y="1526880"/>
            <a:ext cx="4073165" cy="6396795"/>
          </a:xfrm>
          <a:prstGeom prst="roundRect">
            <a:avLst>
              <a:gd name="adj" fmla="val 2646"/>
            </a:avLst>
          </a:prstGeom>
          <a:solidFill>
            <a:srgbClr val="444752"/>
          </a:solidFill>
          <a:ln/>
        </p:spPr>
        <p:txBody>
          <a:bodyPr/>
          <a:lstStyle/>
          <a:p>
            <a:pPr algn="l"/>
            <a:endParaRPr lang="he-IL" dirty="0"/>
          </a:p>
          <a:p>
            <a:pPr algn="l"/>
            <a:endParaRPr lang="he-IL" dirty="0"/>
          </a:p>
          <a:p>
            <a:pPr algn="l"/>
            <a:endParaRPr lang="he-IL" dirty="0"/>
          </a:p>
          <a:p>
            <a:pPr algn="l"/>
            <a:r>
              <a:rPr lang="en-US" sz="2800" dirty="0">
                <a:solidFill>
                  <a:schemeClr val="bg2"/>
                </a:solidFill>
                <a:latin typeface="Lora" pitchFamily="2" charset="0"/>
              </a:rPr>
              <a:t>optimizes Protocol 2 by reducing the shuffle count to one but requires careful handling of interdependent card states, making it ideal for scenarios where efficiency is paramount.</a:t>
            </a:r>
            <a:endParaRPr lang="he-IL" sz="2800" dirty="0">
              <a:solidFill>
                <a:schemeClr val="bg2"/>
              </a:solidFill>
              <a:latin typeface="Lora" pitchFamily="2" charset="0"/>
            </a:endParaRPr>
          </a:p>
        </p:txBody>
      </p:sp>
      <p:sp>
        <p:nvSpPr>
          <p:cNvPr id="20" name="Text 2">
            <a:extLst>
              <a:ext uri="{FF2B5EF4-FFF2-40B4-BE49-F238E27FC236}">
                <a16:creationId xmlns:a16="http://schemas.microsoft.com/office/drawing/2014/main" id="{537C286B-BED0-DC87-C74C-0A0CAD786469}"/>
              </a:ext>
            </a:extLst>
          </p:cNvPr>
          <p:cNvSpPr/>
          <p:nvPr/>
        </p:nvSpPr>
        <p:spPr>
          <a:xfrm>
            <a:off x="10884645" y="1784496"/>
            <a:ext cx="2816185" cy="351949"/>
          </a:xfrm>
          <a:prstGeom prst="rect">
            <a:avLst/>
          </a:prstGeom>
          <a:noFill/>
          <a:ln/>
        </p:spPr>
        <p:txBody>
          <a:bodyPr wrap="none" lIns="0" tIns="0" rIns="0" bIns="0" rtlCol="0" anchor="t"/>
          <a:lstStyle/>
          <a:p>
            <a:pPr marL="0" indent="0" algn="ctr">
              <a:lnSpc>
                <a:spcPts val="2750"/>
              </a:lnSpc>
              <a:buNone/>
            </a:pPr>
            <a:r>
              <a:rPr lang="en-US" sz="3200" dirty="0">
                <a:solidFill>
                  <a:srgbClr val="D6E5EF"/>
                </a:solidFill>
                <a:latin typeface="Lora" pitchFamily="34" charset="0"/>
                <a:ea typeface="Lora" pitchFamily="34" charset="-122"/>
                <a:cs typeface="Lora" pitchFamily="34" charset="-120"/>
              </a:rPr>
              <a:t>Protocol 3</a:t>
            </a:r>
            <a:endParaRPr lang="en-US" sz="3200" dirty="0"/>
          </a:p>
        </p:txBody>
      </p:sp>
      <p:sp>
        <p:nvSpPr>
          <p:cNvPr id="21" name="מלבן 20">
            <a:extLst>
              <a:ext uri="{FF2B5EF4-FFF2-40B4-BE49-F238E27FC236}">
                <a16:creationId xmlns:a16="http://schemas.microsoft.com/office/drawing/2014/main" id="{3D412516-30EF-1A47-6E5F-87BB47966F9F}"/>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1E39C-7DE5-2959-4201-E1FDC8BA1A30}"/>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D98EF57E-781D-E620-7C41-D78871DF479A}"/>
              </a:ext>
            </a:extLst>
          </p:cNvPr>
          <p:cNvSpPr/>
          <p:nvPr/>
        </p:nvSpPr>
        <p:spPr>
          <a:xfrm>
            <a:off x="691634" y="549121"/>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98AC7"/>
                </a:solidFill>
                <a:latin typeface="Lora" pitchFamily="34" charset="0"/>
                <a:ea typeface="Lora" pitchFamily="34" charset="-122"/>
                <a:cs typeface="Lora" pitchFamily="34" charset="-120"/>
              </a:rPr>
              <a:t>Applications of Card-Based Differential Privacy</a:t>
            </a:r>
            <a:endParaRPr lang="en-US" sz="4400" dirty="0"/>
          </a:p>
        </p:txBody>
      </p:sp>
      <p:sp>
        <p:nvSpPr>
          <p:cNvPr id="4" name="Shape 1">
            <a:extLst>
              <a:ext uri="{FF2B5EF4-FFF2-40B4-BE49-F238E27FC236}">
                <a16:creationId xmlns:a16="http://schemas.microsoft.com/office/drawing/2014/main" id="{D695ECEE-7F98-7610-F257-5EDB171697D0}"/>
              </a:ext>
            </a:extLst>
          </p:cNvPr>
          <p:cNvSpPr/>
          <p:nvPr/>
        </p:nvSpPr>
        <p:spPr>
          <a:xfrm>
            <a:off x="691634" y="1533462"/>
            <a:ext cx="4073165" cy="2753859"/>
          </a:xfrm>
          <a:prstGeom prst="roundRect">
            <a:avLst>
              <a:gd name="adj" fmla="val 2646"/>
            </a:avLst>
          </a:prstGeom>
          <a:solidFill>
            <a:srgbClr val="444752"/>
          </a:solidFill>
          <a:ln/>
        </p:spPr>
        <p:txBody>
          <a:bodyPr/>
          <a:lstStyle/>
          <a:p>
            <a:pPr algn="l"/>
            <a:endParaRPr lang="en-US" dirty="0"/>
          </a:p>
          <a:p>
            <a:pPr algn="l"/>
            <a:endParaRPr lang="en-US" dirty="0"/>
          </a:p>
          <a:p>
            <a:pPr algn="l"/>
            <a:endParaRPr lang="en-US" dirty="0"/>
          </a:p>
          <a:p>
            <a:pPr algn="ctr"/>
            <a:r>
              <a:rPr lang="en-US" sz="2400" dirty="0">
                <a:solidFill>
                  <a:schemeClr val="bg2"/>
                </a:solidFill>
              </a:rPr>
              <a:t>Aggregate votes securely without exposing individual preferences.</a:t>
            </a:r>
            <a:endParaRPr lang="he-IL" sz="2400" dirty="0">
              <a:solidFill>
                <a:schemeClr val="bg2"/>
              </a:solidFill>
            </a:endParaRPr>
          </a:p>
        </p:txBody>
      </p:sp>
      <p:sp>
        <p:nvSpPr>
          <p:cNvPr id="5" name="Text 2">
            <a:extLst>
              <a:ext uri="{FF2B5EF4-FFF2-40B4-BE49-F238E27FC236}">
                <a16:creationId xmlns:a16="http://schemas.microsoft.com/office/drawing/2014/main" id="{AFE431A1-5FEA-AAAB-D24D-AE2190A7270C}"/>
              </a:ext>
            </a:extLst>
          </p:cNvPr>
          <p:cNvSpPr/>
          <p:nvPr/>
        </p:nvSpPr>
        <p:spPr>
          <a:xfrm>
            <a:off x="1320122" y="1784496"/>
            <a:ext cx="2816185" cy="351949"/>
          </a:xfrm>
          <a:prstGeom prst="rect">
            <a:avLst/>
          </a:prstGeom>
          <a:noFill/>
          <a:ln/>
        </p:spPr>
        <p:txBody>
          <a:bodyPr wrap="none" lIns="0" tIns="0" rIns="0" bIns="0" rtlCol="0" anchor="t"/>
          <a:lstStyle/>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Secure Voting Systems</a:t>
            </a:r>
            <a:endParaRPr lang="en-US" sz="2400" b="1" dirty="0"/>
          </a:p>
        </p:txBody>
      </p:sp>
      <p:sp>
        <p:nvSpPr>
          <p:cNvPr id="6" name="Text 3">
            <a:extLst>
              <a:ext uri="{FF2B5EF4-FFF2-40B4-BE49-F238E27FC236}">
                <a16:creationId xmlns:a16="http://schemas.microsoft.com/office/drawing/2014/main" id="{E645BFF4-DDE9-05CE-2B6C-4BFCF8B2D24E}"/>
              </a:ext>
            </a:extLst>
          </p:cNvPr>
          <p:cNvSpPr/>
          <p:nvPr/>
        </p:nvSpPr>
        <p:spPr>
          <a:xfrm>
            <a:off x="6563439" y="3904297"/>
            <a:ext cx="3135987"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9" name="Text 6">
            <a:extLst>
              <a:ext uri="{FF2B5EF4-FFF2-40B4-BE49-F238E27FC236}">
                <a16:creationId xmlns:a16="http://schemas.microsoft.com/office/drawing/2014/main" id="{C9C8AF12-B746-4C4F-83D3-BED20B7F58E0}"/>
              </a:ext>
            </a:extLst>
          </p:cNvPr>
          <p:cNvSpPr/>
          <p:nvPr/>
        </p:nvSpPr>
        <p:spPr>
          <a:xfrm>
            <a:off x="10417373" y="3904297"/>
            <a:ext cx="3135987"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2" name="Text 9">
            <a:extLst>
              <a:ext uri="{FF2B5EF4-FFF2-40B4-BE49-F238E27FC236}">
                <a16:creationId xmlns:a16="http://schemas.microsoft.com/office/drawing/2014/main" id="{91BBAA79-FDB2-60EA-4D3A-6AEB15D87551}"/>
              </a:ext>
            </a:extLst>
          </p:cNvPr>
          <p:cNvSpPr/>
          <p:nvPr/>
        </p:nvSpPr>
        <p:spPr>
          <a:xfrm>
            <a:off x="6563439" y="5500807"/>
            <a:ext cx="6989921"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7" name="Shape 1">
            <a:extLst>
              <a:ext uri="{FF2B5EF4-FFF2-40B4-BE49-F238E27FC236}">
                <a16:creationId xmlns:a16="http://schemas.microsoft.com/office/drawing/2014/main" id="{2BC8FD67-F011-9549-D4D8-EF4E3F903CDC}"/>
              </a:ext>
            </a:extLst>
          </p:cNvPr>
          <p:cNvSpPr/>
          <p:nvPr/>
        </p:nvSpPr>
        <p:spPr>
          <a:xfrm>
            <a:off x="5473895" y="1533462"/>
            <a:ext cx="4073165" cy="2753860"/>
          </a:xfrm>
          <a:prstGeom prst="roundRect">
            <a:avLst>
              <a:gd name="adj" fmla="val 2646"/>
            </a:avLst>
          </a:prstGeom>
          <a:solidFill>
            <a:srgbClr val="444752"/>
          </a:solidFill>
          <a:ln/>
        </p:spPr>
        <p:txBody>
          <a:bodyPr/>
          <a:lstStyle/>
          <a:p>
            <a:pPr algn="l"/>
            <a:endParaRPr lang="en-US" dirty="0"/>
          </a:p>
          <a:p>
            <a:pPr algn="l"/>
            <a:endParaRPr lang="en-US" dirty="0"/>
          </a:p>
          <a:p>
            <a:pPr algn="l"/>
            <a:endParaRPr lang="en-US" dirty="0"/>
          </a:p>
          <a:p>
            <a:pPr algn="l"/>
            <a:endParaRPr lang="en-US" dirty="0"/>
          </a:p>
          <a:p>
            <a:pPr algn="ctr"/>
            <a:r>
              <a:rPr lang="en-US" sz="2400" dirty="0">
                <a:solidFill>
                  <a:schemeClr val="bg2"/>
                </a:solidFill>
              </a:rPr>
              <a:t>Conduct anonymous surveys while ensuring data confidentiality.</a:t>
            </a:r>
            <a:endParaRPr lang="he-IL" sz="2400" dirty="0">
              <a:solidFill>
                <a:schemeClr val="bg2"/>
              </a:solidFill>
            </a:endParaRPr>
          </a:p>
        </p:txBody>
      </p:sp>
      <p:sp>
        <p:nvSpPr>
          <p:cNvPr id="18" name="Text 2">
            <a:extLst>
              <a:ext uri="{FF2B5EF4-FFF2-40B4-BE49-F238E27FC236}">
                <a16:creationId xmlns:a16="http://schemas.microsoft.com/office/drawing/2014/main" id="{9F10FE88-646D-3B83-0488-16EFE7C3D1B9}"/>
              </a:ext>
            </a:extLst>
          </p:cNvPr>
          <p:cNvSpPr/>
          <p:nvPr/>
        </p:nvSpPr>
        <p:spPr>
          <a:xfrm>
            <a:off x="5348603" y="1784436"/>
            <a:ext cx="4430790" cy="704017"/>
          </a:xfrm>
          <a:prstGeom prst="rect">
            <a:avLst/>
          </a:prstGeom>
          <a:noFill/>
          <a:ln/>
        </p:spPr>
        <p:txBody>
          <a:bodyPr wrap="none" lIns="0" tIns="0" rIns="0" bIns="0" rtlCol="0" anchor="t"/>
          <a:lstStyle/>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Privacy-Preserving </a:t>
            </a:r>
          </a:p>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Surveys</a:t>
            </a:r>
            <a:endParaRPr lang="en-US" sz="2400" b="1" dirty="0"/>
          </a:p>
        </p:txBody>
      </p:sp>
      <p:sp>
        <p:nvSpPr>
          <p:cNvPr id="19" name="Shape 1">
            <a:extLst>
              <a:ext uri="{FF2B5EF4-FFF2-40B4-BE49-F238E27FC236}">
                <a16:creationId xmlns:a16="http://schemas.microsoft.com/office/drawing/2014/main" id="{1FB8F283-5115-C3FF-D1FB-DB9E8149FD7B}"/>
              </a:ext>
            </a:extLst>
          </p:cNvPr>
          <p:cNvSpPr/>
          <p:nvPr/>
        </p:nvSpPr>
        <p:spPr>
          <a:xfrm>
            <a:off x="10256156" y="1526881"/>
            <a:ext cx="4073165" cy="2753860"/>
          </a:xfrm>
          <a:prstGeom prst="roundRect">
            <a:avLst>
              <a:gd name="adj" fmla="val 2646"/>
            </a:avLst>
          </a:prstGeom>
          <a:solidFill>
            <a:srgbClr val="444752"/>
          </a:solidFill>
          <a:ln/>
        </p:spPr>
        <p:txBody>
          <a:bodyPr/>
          <a:lstStyle/>
          <a:p>
            <a:pPr algn="l"/>
            <a:endParaRPr lang="en-US" dirty="0"/>
          </a:p>
          <a:p>
            <a:pPr algn="l"/>
            <a:endParaRPr lang="en-US" dirty="0"/>
          </a:p>
          <a:p>
            <a:pPr algn="l"/>
            <a:endParaRPr lang="en-US" dirty="0"/>
          </a:p>
          <a:p>
            <a:pPr algn="ctr"/>
            <a:r>
              <a:rPr lang="en-US" sz="2400" dirty="0">
                <a:solidFill>
                  <a:schemeClr val="bg2"/>
                </a:solidFill>
              </a:rPr>
              <a:t>Analyze sensitive healthcare data while maintaining patient privacy.</a:t>
            </a:r>
            <a:endParaRPr lang="he-IL" sz="2400" dirty="0">
              <a:solidFill>
                <a:schemeClr val="bg2"/>
              </a:solidFill>
            </a:endParaRPr>
          </a:p>
        </p:txBody>
      </p:sp>
      <p:sp>
        <p:nvSpPr>
          <p:cNvPr id="20" name="Text 2">
            <a:extLst>
              <a:ext uri="{FF2B5EF4-FFF2-40B4-BE49-F238E27FC236}">
                <a16:creationId xmlns:a16="http://schemas.microsoft.com/office/drawing/2014/main" id="{5F0C6210-1B5A-6AEF-CAC1-7EF6FAC2AA6C}"/>
              </a:ext>
            </a:extLst>
          </p:cNvPr>
          <p:cNvSpPr/>
          <p:nvPr/>
        </p:nvSpPr>
        <p:spPr>
          <a:xfrm>
            <a:off x="10884645" y="1784496"/>
            <a:ext cx="2816185" cy="351949"/>
          </a:xfrm>
          <a:prstGeom prst="rect">
            <a:avLst/>
          </a:prstGeom>
          <a:noFill/>
          <a:ln/>
        </p:spPr>
        <p:txBody>
          <a:bodyPr wrap="none" lIns="0" tIns="0" rIns="0" bIns="0" rtlCol="0" anchor="t"/>
          <a:lstStyle/>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Medical Data Analysis</a:t>
            </a:r>
            <a:endParaRPr lang="en-US" sz="2400" b="1" dirty="0"/>
          </a:p>
        </p:txBody>
      </p:sp>
      <p:sp>
        <p:nvSpPr>
          <p:cNvPr id="2" name="Shape 1">
            <a:extLst>
              <a:ext uri="{FF2B5EF4-FFF2-40B4-BE49-F238E27FC236}">
                <a16:creationId xmlns:a16="http://schemas.microsoft.com/office/drawing/2014/main" id="{7D5B3CA9-93A5-3877-8DE7-9E5A4376AF2E}"/>
              </a:ext>
            </a:extLst>
          </p:cNvPr>
          <p:cNvSpPr/>
          <p:nvPr/>
        </p:nvSpPr>
        <p:spPr>
          <a:xfrm>
            <a:off x="2728215" y="4926619"/>
            <a:ext cx="4073165" cy="2753860"/>
          </a:xfrm>
          <a:prstGeom prst="roundRect">
            <a:avLst>
              <a:gd name="adj" fmla="val 2646"/>
            </a:avLst>
          </a:prstGeom>
          <a:solidFill>
            <a:srgbClr val="444752"/>
          </a:solidFill>
          <a:ln/>
        </p:spPr>
        <p:txBody>
          <a:bodyPr/>
          <a:lstStyle/>
          <a:p>
            <a:pPr algn="l"/>
            <a:endParaRPr lang="en-US" dirty="0"/>
          </a:p>
          <a:p>
            <a:pPr algn="l"/>
            <a:endParaRPr lang="en-US" dirty="0"/>
          </a:p>
          <a:p>
            <a:pPr algn="l"/>
            <a:endParaRPr lang="en-US" dirty="0"/>
          </a:p>
          <a:p>
            <a:pPr algn="l"/>
            <a:endParaRPr lang="en-US" dirty="0"/>
          </a:p>
          <a:p>
            <a:pPr algn="ctr"/>
            <a:r>
              <a:rPr lang="en-US" sz="2400" dirty="0">
                <a:solidFill>
                  <a:schemeClr val="bg2"/>
                </a:solidFill>
              </a:rPr>
              <a:t>Share aggregated statistics between companies without revealing individual data points.</a:t>
            </a:r>
            <a:endParaRPr lang="he-IL" sz="2400" dirty="0">
              <a:solidFill>
                <a:schemeClr val="bg2"/>
              </a:solidFill>
            </a:endParaRPr>
          </a:p>
        </p:txBody>
      </p:sp>
      <p:sp>
        <p:nvSpPr>
          <p:cNvPr id="7" name="Shape 1">
            <a:extLst>
              <a:ext uri="{FF2B5EF4-FFF2-40B4-BE49-F238E27FC236}">
                <a16:creationId xmlns:a16="http://schemas.microsoft.com/office/drawing/2014/main" id="{B358C18A-D3F4-703D-DB21-EE996551B97A}"/>
              </a:ext>
            </a:extLst>
          </p:cNvPr>
          <p:cNvSpPr/>
          <p:nvPr/>
        </p:nvSpPr>
        <p:spPr>
          <a:xfrm>
            <a:off x="7829020" y="4921816"/>
            <a:ext cx="4073165" cy="2753860"/>
          </a:xfrm>
          <a:prstGeom prst="roundRect">
            <a:avLst>
              <a:gd name="adj" fmla="val 2646"/>
            </a:avLst>
          </a:prstGeom>
          <a:solidFill>
            <a:srgbClr val="444752"/>
          </a:solidFill>
          <a:ln/>
        </p:spPr>
        <p:txBody>
          <a:bodyPr/>
          <a:lstStyle/>
          <a:p>
            <a:pPr algn="l"/>
            <a:endParaRPr lang="en-US" dirty="0"/>
          </a:p>
          <a:p>
            <a:pPr algn="l"/>
            <a:endParaRPr lang="en-US" dirty="0"/>
          </a:p>
          <a:p>
            <a:pPr algn="l"/>
            <a:endParaRPr lang="en-US" dirty="0"/>
          </a:p>
          <a:p>
            <a:pPr algn="l"/>
            <a:endParaRPr lang="en-US" dirty="0"/>
          </a:p>
          <a:p>
            <a:pPr algn="ctr"/>
            <a:r>
              <a:rPr lang="en-US" sz="2400" dirty="0">
                <a:solidFill>
                  <a:schemeClr val="bg2"/>
                </a:solidFill>
              </a:rPr>
              <a:t>Use card-based protocols to teach complex cryptographic and privacy concepts in an intuitive way.</a:t>
            </a:r>
            <a:endParaRPr lang="he-IL" sz="2400" dirty="0">
              <a:solidFill>
                <a:schemeClr val="bg2"/>
              </a:solidFill>
            </a:endParaRPr>
          </a:p>
        </p:txBody>
      </p:sp>
      <p:sp>
        <p:nvSpPr>
          <p:cNvPr id="8" name="Text 2">
            <a:extLst>
              <a:ext uri="{FF2B5EF4-FFF2-40B4-BE49-F238E27FC236}">
                <a16:creationId xmlns:a16="http://schemas.microsoft.com/office/drawing/2014/main" id="{60B036E9-4EC7-4595-C718-18C8C51CDA7E}"/>
              </a:ext>
            </a:extLst>
          </p:cNvPr>
          <p:cNvSpPr/>
          <p:nvPr/>
        </p:nvSpPr>
        <p:spPr>
          <a:xfrm>
            <a:off x="3361660" y="5141619"/>
            <a:ext cx="2816185" cy="351949"/>
          </a:xfrm>
          <a:prstGeom prst="rect">
            <a:avLst/>
          </a:prstGeom>
          <a:noFill/>
          <a:ln/>
        </p:spPr>
        <p:txBody>
          <a:bodyPr wrap="none" lIns="0" tIns="0" rIns="0" bIns="0" rtlCol="0" anchor="t"/>
          <a:lstStyle/>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Collaborative Analytics</a:t>
            </a:r>
          </a:p>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 Across Organizations</a:t>
            </a:r>
            <a:endParaRPr lang="en-US" sz="2400" b="1" dirty="0"/>
          </a:p>
        </p:txBody>
      </p:sp>
      <p:sp>
        <p:nvSpPr>
          <p:cNvPr id="10" name="Text 2">
            <a:extLst>
              <a:ext uri="{FF2B5EF4-FFF2-40B4-BE49-F238E27FC236}">
                <a16:creationId xmlns:a16="http://schemas.microsoft.com/office/drawing/2014/main" id="{E030610F-1E82-A474-3D45-50F8B6016AA9}"/>
              </a:ext>
            </a:extLst>
          </p:cNvPr>
          <p:cNvSpPr/>
          <p:nvPr/>
        </p:nvSpPr>
        <p:spPr>
          <a:xfrm>
            <a:off x="8457511" y="5142277"/>
            <a:ext cx="2816185" cy="351949"/>
          </a:xfrm>
          <a:prstGeom prst="rect">
            <a:avLst/>
          </a:prstGeom>
          <a:noFill/>
          <a:ln/>
        </p:spPr>
        <p:txBody>
          <a:bodyPr wrap="none" lIns="0" tIns="0" rIns="0" bIns="0" rtlCol="0" anchor="t"/>
          <a:lstStyle/>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Educational </a:t>
            </a:r>
          </a:p>
          <a:p>
            <a:pPr marL="0" indent="0" algn="ctr">
              <a:lnSpc>
                <a:spcPts val="2750"/>
              </a:lnSpc>
              <a:buNone/>
            </a:pPr>
            <a:r>
              <a:rPr lang="en-US" sz="2400" b="1" dirty="0">
                <a:solidFill>
                  <a:srgbClr val="D6E5EF"/>
                </a:solidFill>
                <a:latin typeface="Lora" pitchFamily="34" charset="0"/>
                <a:ea typeface="Lora" pitchFamily="34" charset="-122"/>
                <a:cs typeface="Lora" pitchFamily="34" charset="-120"/>
              </a:rPr>
              <a:t>Demonstrations</a:t>
            </a:r>
            <a:endParaRPr lang="en-US" sz="2400" b="1" dirty="0"/>
          </a:p>
        </p:txBody>
      </p:sp>
      <p:sp>
        <p:nvSpPr>
          <p:cNvPr id="13" name="מלבן 12">
            <a:extLst>
              <a:ext uri="{FF2B5EF4-FFF2-40B4-BE49-F238E27FC236}">
                <a16:creationId xmlns:a16="http://schemas.microsoft.com/office/drawing/2014/main" id="{151AF66B-B454-E1CF-0751-B6DA8EBDE30A}"/>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A: Introduction</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416542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7B34-7770-170F-F944-8264EC5756B7}"/>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E9266F1C-BA66-7F35-6282-04D68DA41B74}"/>
              </a:ext>
            </a:extLst>
          </p:cNvPr>
          <p:cNvSpPr/>
          <p:nvPr/>
        </p:nvSpPr>
        <p:spPr>
          <a:xfrm>
            <a:off x="589547" y="622972"/>
            <a:ext cx="7468553" cy="2112050"/>
          </a:xfrm>
          <a:prstGeom prst="rect">
            <a:avLst/>
          </a:prstGeom>
          <a:noFill/>
          <a:ln/>
        </p:spPr>
        <p:txBody>
          <a:bodyPr wrap="square" lIns="0" tIns="0" rIns="0" bIns="0" rtlCol="0" anchor="t"/>
          <a:lstStyle/>
          <a:p>
            <a:pPr marL="0" indent="0" algn="l">
              <a:buNone/>
            </a:pPr>
            <a:r>
              <a:rPr lang="en-US" sz="4400" dirty="0">
                <a:solidFill>
                  <a:srgbClr val="F98AC7"/>
                </a:solidFill>
                <a:latin typeface="Lora" pitchFamily="34" charset="0"/>
              </a:rPr>
              <a:t>Protocol 1</a:t>
            </a:r>
          </a:p>
          <a:p>
            <a:pPr marL="0" indent="0" algn="l">
              <a:buNone/>
            </a:pPr>
            <a:r>
              <a:rPr lang="en-US" sz="2400" dirty="0">
                <a:solidFill>
                  <a:srgbClr val="F98AC7"/>
                </a:solidFill>
                <a:latin typeface="Lora" pitchFamily="34" charset="0"/>
              </a:rPr>
              <a:t>Based on the Hypergeometric Distribution</a:t>
            </a:r>
          </a:p>
          <a:p>
            <a:pPr marL="0" indent="0" algn="l">
              <a:buNone/>
            </a:pPr>
            <a:r>
              <a:rPr lang="en-US" sz="4400" dirty="0">
                <a:solidFill>
                  <a:srgbClr val="F98AC7"/>
                </a:solidFill>
                <a:latin typeface="Lora" pitchFamily="34" charset="0"/>
              </a:rPr>
              <a:t> </a:t>
            </a:r>
          </a:p>
          <a:p>
            <a:pPr marL="0" indent="0" algn="l">
              <a:buNone/>
            </a:pPr>
            <a:endParaRPr lang="en-US" sz="4400" dirty="0"/>
          </a:p>
        </p:txBody>
      </p:sp>
      <p:sp>
        <p:nvSpPr>
          <p:cNvPr id="9" name="Text 6">
            <a:extLst>
              <a:ext uri="{FF2B5EF4-FFF2-40B4-BE49-F238E27FC236}">
                <a16:creationId xmlns:a16="http://schemas.microsoft.com/office/drawing/2014/main" id="{A8AD89F9-3636-3E8E-1ACE-8BBD1721919E}"/>
              </a:ext>
            </a:extLst>
          </p:cNvPr>
          <p:cNvSpPr/>
          <p:nvPr/>
        </p:nvSpPr>
        <p:spPr>
          <a:xfrm>
            <a:off x="589547" y="1835729"/>
            <a:ext cx="13728031" cy="5479471"/>
          </a:xfrm>
          <a:prstGeom prst="rect">
            <a:avLst/>
          </a:prstGeom>
          <a:noFill/>
          <a:ln/>
        </p:spPr>
        <p:txBody>
          <a:bodyPr wrap="square" lIns="0" tIns="0" rIns="0" bIns="0" rtlCol="0" anchor="t"/>
          <a:lstStyle/>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The hypergeometric distribution is a probability distribution of the number Z of ♡s in k cards chosen uniformly at random from a sequence consisting of m−ℓ ♣s and ℓ ♡s. </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Objective:</a:t>
            </a: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Compute the binary sum 𝑓(𝑥1,…,𝑥𝑛)=∑(𝑖=1,𝑛)𝑥𝑖 while ensuring (</a:t>
            </a:r>
            <a:r>
              <a:rPr lang="el-GR" sz="2800" dirty="0">
                <a:solidFill>
                  <a:srgbClr val="D6E5EF"/>
                </a:solidFill>
                <a:latin typeface="Source Sans Pro" pitchFamily="34" charset="0"/>
                <a:ea typeface="Source Sans Pro" pitchFamily="34" charset="-122"/>
                <a:cs typeface="Source Sans Pro" pitchFamily="34" charset="-120"/>
              </a:rPr>
              <a:t>ϵ,δ)-</a:t>
            </a:r>
            <a:r>
              <a:rPr lang="en-US" sz="2800" dirty="0">
                <a:solidFill>
                  <a:srgbClr val="D6E5EF"/>
                </a:solidFill>
                <a:latin typeface="Source Sans Pro" pitchFamily="34" charset="0"/>
                <a:ea typeface="Source Sans Pro" pitchFamily="34" charset="-122"/>
                <a:cs typeface="Source Sans Pro" pitchFamily="34" charset="-120"/>
              </a:rPr>
              <a:t>differential privacy.</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b="1" dirty="0">
                <a:solidFill>
                  <a:srgbClr val="D6E5EF"/>
                </a:solidFill>
                <a:latin typeface="Source Sans Pro" pitchFamily="34" charset="0"/>
                <a:ea typeface="Source Sans Pro" pitchFamily="34" charset="-122"/>
                <a:cs typeface="Source Sans Pro" pitchFamily="34" charset="-120"/>
              </a:rPr>
              <a:t>Key Mechanism:</a:t>
            </a:r>
            <a:endParaRPr lang="he-IL" sz="2800" b="1" dirty="0">
              <a:solidFill>
                <a:srgbClr val="D6E5EF"/>
              </a:solidFill>
              <a:latin typeface="Source Sans Pro" pitchFamily="34" charset="0"/>
              <a:ea typeface="Source Sans Pro" pitchFamily="34" charset="-122"/>
              <a:cs typeface="Source Sans Pro" pitchFamily="34" charset="-120"/>
            </a:endParaRPr>
          </a:p>
          <a:p>
            <a:pPr marL="0" indent="0" algn="l">
              <a:buNone/>
            </a:pPr>
            <a:r>
              <a:rPr lang="en-US" sz="2800" dirty="0">
                <a:solidFill>
                  <a:srgbClr val="D6E5EF"/>
                </a:solidFill>
                <a:latin typeface="Source Sans Pro" pitchFamily="34" charset="0"/>
                <a:ea typeface="Source Sans Pro" pitchFamily="34" charset="-122"/>
                <a:cs typeface="Source Sans Pro" pitchFamily="34" charset="-120"/>
              </a:rPr>
              <a:t>Adds noise to the final result using a hypergeometric </a:t>
            </a:r>
            <a:r>
              <a:rPr lang="en-US" sz="2800" dirty="0" err="1">
                <a:solidFill>
                  <a:srgbClr val="D6E5EF"/>
                </a:solidFill>
                <a:latin typeface="Source Sans Pro" pitchFamily="34" charset="0"/>
                <a:ea typeface="Source Sans Pro" pitchFamily="34" charset="-122"/>
                <a:cs typeface="Source Sans Pro" pitchFamily="34" charset="-120"/>
              </a:rPr>
              <a:t>distribution.Noise</a:t>
            </a:r>
            <a:r>
              <a:rPr lang="en-US" sz="2800" dirty="0">
                <a:solidFill>
                  <a:srgbClr val="D6E5EF"/>
                </a:solidFill>
                <a:latin typeface="Source Sans Pro" pitchFamily="34" charset="0"/>
                <a:ea typeface="Source Sans Pro" pitchFamily="34" charset="-122"/>
                <a:cs typeface="Source Sans Pro" pitchFamily="34" charset="-120"/>
              </a:rPr>
              <a:t> is generated by selecting k cards from a supplementary shuffled sequence of 2ℓ cards:ℓ ♡ (successes) and ℓ ♣ (failures).</a:t>
            </a: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a:p>
            <a:pPr marL="0" indent="0" algn="l">
              <a:buNone/>
            </a:pPr>
            <a:endParaRPr lang="en-US" sz="2800" dirty="0">
              <a:solidFill>
                <a:srgbClr val="D6E5EF"/>
              </a:solidFill>
              <a:latin typeface="Source Sans Pro" pitchFamily="34" charset="0"/>
              <a:ea typeface="Source Sans Pro" pitchFamily="34" charset="-122"/>
              <a:cs typeface="Source Sans Pro" pitchFamily="34" charset="-120"/>
            </a:endParaRPr>
          </a:p>
        </p:txBody>
      </p:sp>
      <p:sp>
        <p:nvSpPr>
          <p:cNvPr id="2" name="מלבן 1">
            <a:extLst>
              <a:ext uri="{FF2B5EF4-FFF2-40B4-BE49-F238E27FC236}">
                <a16:creationId xmlns:a16="http://schemas.microsoft.com/office/drawing/2014/main" id="{143924CC-413F-7A1A-0930-008CB21C8A1B}"/>
              </a:ext>
            </a:extLst>
          </p:cNvPr>
          <p:cNvSpPr/>
          <p:nvPr/>
        </p:nvSpPr>
        <p:spPr>
          <a:xfrm>
            <a:off x="9841832" y="0"/>
            <a:ext cx="4788568" cy="622972"/>
          </a:xfrm>
          <a:prstGeom prst="rect">
            <a:avLst/>
          </a:prstGeom>
          <a:solidFill>
            <a:srgbClr val="543D54"/>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l"/>
            <a:r>
              <a:rPr lang="en-US" sz="2400" dirty="0">
                <a:solidFill>
                  <a:srgbClr val="252833"/>
                </a:solidFill>
                <a:latin typeface="Lora" pitchFamily="2" charset="0"/>
              </a:rPr>
              <a:t>Part C: Protocol 1</a:t>
            </a:r>
            <a:endParaRPr lang="he-IL" sz="2400" dirty="0">
              <a:solidFill>
                <a:srgbClr val="252833"/>
              </a:solidFill>
              <a:latin typeface="Lora" pitchFamily="2" charset="0"/>
            </a:endParaRPr>
          </a:p>
        </p:txBody>
      </p:sp>
    </p:spTree>
    <p:extLst>
      <p:ext uri="{BB962C8B-B14F-4D97-AF65-F5344CB8AC3E}">
        <p14:creationId xmlns:p14="http://schemas.microsoft.com/office/powerpoint/2010/main" val="221316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1134</TotalTime>
  <Words>1295</Words>
  <Application>Microsoft Office PowerPoint</Application>
  <PresentationFormat>מותאם אישית</PresentationFormat>
  <Paragraphs>190</Paragraphs>
  <Slides>15</Slides>
  <Notes>15</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Lora</vt:lpstr>
      <vt:lpstr>Source Sans Pro</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Yair Cohen</cp:lastModifiedBy>
  <cp:revision>3</cp:revision>
  <dcterms:created xsi:type="dcterms:W3CDTF">2024-12-05T11:39:30Z</dcterms:created>
  <dcterms:modified xsi:type="dcterms:W3CDTF">2024-12-07T16:10:17Z</dcterms:modified>
</cp:coreProperties>
</file>