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0878476-0D35-4952-A30B-80E909A6935D}">
  <a:tblStyle styleId="{40878476-0D35-4952-A30B-80E909A6935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6906b44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76906b449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c66a76b8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c66a76b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b97ce69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4b97ce69b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8050" y="2615234"/>
            <a:ext cx="6378129" cy="2147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0610" y="1876926"/>
            <a:ext cx="3010238" cy="4263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/>
        </p:nvSpPr>
        <p:spPr>
          <a:xfrm>
            <a:off x="2920834" y="625642"/>
            <a:ext cx="372978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Daniel Bernoulli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1700 - 1782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3430" y="490888"/>
            <a:ext cx="4867673" cy="591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8934" y="952041"/>
            <a:ext cx="4931404" cy="493140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561473" y="1070812"/>
            <a:ext cx="3263907" cy="44376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012" y="1512404"/>
            <a:ext cx="6187976" cy="3833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0825" y="693019"/>
            <a:ext cx="5904158" cy="4998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514" y="1760075"/>
            <a:ext cx="7292972" cy="333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040" y="1540888"/>
            <a:ext cx="7172960" cy="3814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63" y="165925"/>
            <a:ext cx="5400675" cy="62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269" y="765838"/>
            <a:ext cx="6163984" cy="5153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209" y="1130968"/>
            <a:ext cx="6201776" cy="487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4179" l="6897" r="0" t="0"/>
          <a:stretch/>
        </p:blipFill>
        <p:spPr>
          <a:xfrm>
            <a:off x="842211" y="1993233"/>
            <a:ext cx="2382251" cy="367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9912" y="2189414"/>
            <a:ext cx="4392098" cy="328528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2356532" y="533218"/>
            <a:ext cx="538480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3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זרימה שכבתית = זרימה למינרית</a:t>
            </a:r>
            <a:endParaRPr b="0" i="0" sz="3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זרימה טורבולנטית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648" y="557731"/>
            <a:ext cx="6688087" cy="466431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 txBox="1"/>
          <p:nvPr/>
        </p:nvSpPr>
        <p:spPr>
          <a:xfrm>
            <a:off x="3093112" y="5322771"/>
            <a:ext cx="22151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Venturi meter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4561" y="770021"/>
            <a:ext cx="4255365" cy="5500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1566017"/>
            <a:ext cx="8140700" cy="36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5670" y="416561"/>
            <a:ext cx="5572599" cy="585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/>
          <p:nvPr/>
        </p:nvSpPr>
        <p:spPr>
          <a:xfrm>
            <a:off x="619760" y="609601"/>
            <a:ext cx="804672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גודל </a:t>
            </a:r>
            <a:r>
              <a:rPr b="1" lang="iw-IL" sz="28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אקסטנסיבי</a:t>
            </a:r>
            <a:r>
              <a:rPr lang="iw-IL" sz="28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 הוא גודל פיזיקלי שפרופורציונלי לכמות החומר במערכת שהוא מתאר.</a:t>
            </a:r>
            <a:endParaRPr sz="2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לעומתו גודל </a:t>
            </a:r>
            <a:r>
              <a:rPr b="1" lang="iw-IL" sz="28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אינטנסיבי</a:t>
            </a:r>
            <a:r>
              <a:rPr lang="iw-IL" sz="28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 הוא גודל פיזיקאלי שערכו בלתי תלוי בכמות החומר במערכת.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8" name="Google Shape;208;p36"/>
          <p:cNvGraphicFramePr/>
          <p:nvPr/>
        </p:nvGraphicFramePr>
        <p:xfrm>
          <a:off x="2448560" y="3561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{40878476-0D35-4952-A30B-80E909A6935D}</a:tableStyleId>
              </a:tblPr>
              <a:tblGrid>
                <a:gridCol w="2194550"/>
                <a:gridCol w="2194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-IL" sz="1800" u="none" cap="none" strike="noStrike">
                          <a:solidFill>
                            <a:srgbClr val="222222"/>
                          </a:solidFill>
                        </a:rPr>
                        <a:t>אינטנסיבי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w-IL" sz="1800" u="none" cap="none" strike="noStrike">
                          <a:solidFill>
                            <a:srgbClr val="222222"/>
                          </a:solidFill>
                        </a:rPr>
                        <a:t>אקסטנסיבי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800" u="none" cap="none" strike="noStrike"/>
                        <a:t>צפיפות מסה</a:t>
                      </a:r>
                      <a:endParaRPr/>
                    </a:p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800" u="none" cap="none" strike="noStrike"/>
                        <a:t>צפיפות אנרגיה</a:t>
                      </a:r>
                      <a:endParaRPr/>
                    </a:p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800" u="none" cap="none" strike="noStrike"/>
                        <a:t>צפיפות מטען חשמלי</a:t>
                      </a:r>
                      <a:endParaRPr sz="1800" u="none" cap="none" strike="noStrike"/>
                    </a:p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800" u="none" cap="none" strike="noStrike"/>
                        <a:t>ריכוז</a:t>
                      </a:r>
                      <a:endParaRPr/>
                    </a:p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800" u="none" cap="none" strike="noStrike"/>
                        <a:t>טמפרטורה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800" u="none" cap="none" strike="noStrike"/>
                        <a:t>מסה</a:t>
                      </a:r>
                      <a:endParaRPr/>
                    </a:p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800" u="none" cap="none" strike="noStrike"/>
                        <a:t>אנרגיה</a:t>
                      </a:r>
                      <a:endParaRPr/>
                    </a:p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800" u="none" cap="none" strike="noStrike"/>
                        <a:t>מטען חשמלי</a:t>
                      </a:r>
                      <a:endParaRPr/>
                    </a:p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800" u="none" cap="none" strike="noStrike"/>
                        <a:t>מול</a:t>
                      </a:r>
                      <a:endParaRPr/>
                    </a:p>
                    <a:p>
                      <a:pPr indent="0" lvl="0" marL="0" marR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-IL" sz="1800" u="none" cap="none" strike="noStrike"/>
                        <a:t>אנרגיה פנימית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/>
        </p:nvSpPr>
        <p:spPr>
          <a:xfrm>
            <a:off x="808225" y="1154075"/>
            <a:ext cx="7809000" cy="3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400"/>
              <a:t>In giving a transfusion, blood drips from a sealed storage bag with a 1 m pressure head through capillary tubing of 2 mm inside diameter, passing through a hypodermic needle that is 4 cm long and has an inside diameter of 0.5 mm.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iw-IL" sz="2400"/>
              <a:t>If the blood pressure within the vein into which the blood is being transfused is at a gauge pressure of 18 torr, find how long it will take to give the patient 1 L of blood.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iw-IL" sz="2400"/>
              <a:t>How long will it take if the inside diameter of the needle is only 0.4 mm?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8604" y="3065671"/>
            <a:ext cx="3340638" cy="3507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2358" y="391406"/>
            <a:ext cx="5165558" cy="293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189" y="1776184"/>
            <a:ext cx="7283116" cy="3054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1299011" y="1120676"/>
            <a:ext cx="8191200" cy="3908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65" r="0" t="-124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51507" l="30122" r="0" t="0"/>
          <a:stretch/>
        </p:blipFill>
        <p:spPr>
          <a:xfrm>
            <a:off x="1512682" y="1044151"/>
            <a:ext cx="6118638" cy="2450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972153" y="4331368"/>
            <a:ext cx="69013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בזירמה תמידית </a:t>
            </a:r>
            <a:r>
              <a:rPr lang="iw-I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המסה הנכנסת צינור שווה למסה היוצאת ממנו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Steady flow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30" y="902751"/>
            <a:ext cx="8756139" cy="5052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225" y="152400"/>
            <a:ext cx="4815559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904" y="544233"/>
            <a:ext cx="5571100" cy="366681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2839452" y="4359442"/>
            <a:ext cx="3527312" cy="17235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2012" l="-622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