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80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1" r:id="rId19"/>
    <p:sldId id="272" r:id="rId20"/>
    <p:sldId id="273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61"/>
    <p:restoredTop sz="94669"/>
  </p:normalViewPr>
  <p:slideViewPr>
    <p:cSldViewPr snapToGrid="0" snapToObjects="1">
      <p:cViewPr varScale="1">
        <p:scale>
          <a:sx n="69" d="100"/>
          <a:sy n="69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602D-C790-BA44-9201-68044CD44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FFA00-4BFA-1445-9FED-6BD42F79A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113C8-4288-EE4D-A7B6-A28D8680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17ED-52FB-7849-94A5-405806B48437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6B649-0674-0746-96D5-E9BBA2FC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AA725-B766-3C4E-A724-599FB2DE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A7D9-8920-B24D-8C2C-3B98C25F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8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B93D-3C18-224E-AB40-896E8EAC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5B2A1-EF15-C744-BFDC-861AAD9E4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C3E8F-FE3D-A943-A6C1-5A181C87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17ED-52FB-7849-94A5-405806B48437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CBE28-AC39-C140-A345-AE049E35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A1D0B-6E74-1F4F-A2B3-FCB60111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A7D9-8920-B24D-8C2C-3B98C25F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6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E1A967-0BFC-C344-8681-4CD276905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EDFFC-0036-034F-8503-10D265D0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0355F-61BF-0A47-B3D7-79BA0559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17ED-52FB-7849-94A5-405806B48437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1B046-DBD4-0D4E-A0C7-5860E6F3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4A95F-9EED-2C4E-950D-AA8C8704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A7D9-8920-B24D-8C2C-3B98C25F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5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0FE8-DE11-4440-8C2D-FB7A2E1C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05E87-16F5-9C47-9E26-9D4B33E6D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C0274-5654-6B4A-9960-105129EC4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17ED-52FB-7849-94A5-405806B48437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093EC-A541-3B48-87E4-0A68E777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6D563-39F4-0048-B2D2-9360C483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A7D9-8920-B24D-8C2C-3B98C25F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4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0790-A28C-5B49-88ED-627BF31E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E9D4A-418D-ED48-B327-C3C185341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7722C-92DC-6046-B34E-B7F3C3A1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17ED-52FB-7849-94A5-405806B48437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E7401-94FD-C34F-8B35-1EA134E3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EF5E4-601B-3449-8694-3F8134B8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A7D9-8920-B24D-8C2C-3B98C25F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1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91FB-64BA-764C-8566-3370040E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BB500-AA82-EE4B-8E55-BBD98D4A0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DAD53-FB2F-B249-906F-A0F522994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24300-2B05-8745-B129-B6456BA5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17ED-52FB-7849-94A5-405806B48437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E66D0-F872-9D4B-9266-C50F9A2E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1E942-D54A-824F-BDF9-A0DF7F72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A7D9-8920-B24D-8C2C-3B98C25F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3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AC292-E3AE-284E-B02D-754FCB10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F545C-DA93-874A-B2C9-14C3980D7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65C5E-20AD-2340-AC2E-C3567CBC5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D3E3C-1A38-D847-8A7F-3C2FB87BA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F6CF94-E2DD-8445-BE7A-3C0F5EDB1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9D12CF-7445-2144-9C62-4FCE4A70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17ED-52FB-7849-94A5-405806B48437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6A706-421C-C942-8AC6-1EE8B0982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FE2CD4-32FD-8D4E-924A-962C6EA2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A7D9-8920-B24D-8C2C-3B98C25F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5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4970-C4BF-9F46-BA2F-A9699F93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DAE19-E83A-8840-AB24-4E814C3B8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17ED-52FB-7849-94A5-405806B48437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572A9-E3C5-5B45-97D8-E1C8356A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17907-C690-C146-A71C-087E29E4E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A7D9-8920-B24D-8C2C-3B98C25F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5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8C7DD8-FF6F-D94C-A7FE-0F4BC196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17ED-52FB-7849-94A5-405806B48437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C4F9CB-7AB1-7348-B55B-0BA66B53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D90BD-446F-6841-9AF3-13AFBF499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A7D9-8920-B24D-8C2C-3B98C25F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CC1F-62F2-384A-8EEE-C598618D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4ADD-C22F-1445-97A1-DBEEC46A4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4923E-A102-1049-B4FE-78AE696A6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98678-E75F-244D-A5E4-929D5459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17ED-52FB-7849-94A5-405806B48437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0B6DC-D2ED-BF42-9C66-B6164FA4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CCB37-2FE8-1243-9B5F-8FC51339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A7D9-8920-B24D-8C2C-3B98C25F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1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8AF1-7804-8E4D-8319-F8CC16B9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0C47C-C851-A24F-B450-36674089C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9B2AE-C52D-2C49-9F06-EF3906FBC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FC6F1-B238-0D48-8C37-1B93EEAE5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217ED-52FB-7849-94A5-405806B48437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6004D-269E-EB44-9616-FA5AE30F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A520A-8A7B-2642-8BA6-85C15D15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A7D9-8920-B24D-8C2C-3B98C25F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5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296F5-ED94-A44D-A1C5-AB3D5FDE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61DCA-B5B7-1440-9DDC-3146B7DEA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EEA5C-7C8D-0D49-9FF9-9B4DE9CC1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217ED-52FB-7849-94A5-405806B48437}" type="datetimeFigureOut">
              <a:rPr lang="en-US" smtClean="0"/>
              <a:t>10/21/18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478AA-91F2-B44E-9917-FC6892D13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FF1ED-C999-2945-B0DE-CBC084C84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8A7D9-8920-B24D-8C2C-3B98C25F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ysicsclassroom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44BE4CA-4F91-D347-B291-C215A7799D88}"/>
              </a:ext>
            </a:extLst>
          </p:cNvPr>
          <p:cNvSpPr/>
          <p:nvPr/>
        </p:nvSpPr>
        <p:spPr>
          <a:xfrm>
            <a:off x="776748" y="619798"/>
            <a:ext cx="1071856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" sz="2800" dirty="0">
                <a:latin typeface="David CLM Medium" panose="02000603000000000000" pitchFamily="2" charset="-79"/>
                <a:cs typeface="David CLM Medium" panose="02000603000000000000" pitchFamily="2" charset="-79"/>
              </a:rPr>
              <a:t>מטוס טס בין שתי ערים, כשהרוח נושבת כנגדו. הוא עובר את המרחק ב-3.4 שעות. בדרך חזרה המטוס טס בכיוון הרוח, ועובר את המרחק ב-2.0 שעות. מהירות המטוס ביחס לאוויר היא: 120 </a:t>
            </a:r>
            <a:r>
              <a:rPr lang="en-US" sz="2800" dirty="0">
                <a:latin typeface="David CLM Medium" panose="02000603000000000000" pitchFamily="2" charset="-79"/>
                <a:cs typeface="David CLM Medium" panose="02000603000000000000" pitchFamily="2" charset="-79"/>
              </a:rPr>
              <a:t>m/s</a:t>
            </a:r>
            <a:br>
              <a:rPr lang="en-US" sz="2800" dirty="0">
                <a:latin typeface="David CLM Medium" panose="02000603000000000000" pitchFamily="2" charset="-79"/>
                <a:cs typeface="David CLM Medium" panose="02000603000000000000" pitchFamily="2" charset="-79"/>
              </a:rPr>
            </a:br>
            <a:endParaRPr lang="en-US" sz="2800" dirty="0">
              <a:latin typeface="David CLM Medium" panose="02000603000000000000" pitchFamily="2" charset="-79"/>
              <a:cs typeface="David CLM Medium" panose="02000603000000000000" pitchFamily="2" charset="-79"/>
            </a:endParaRPr>
          </a:p>
          <a:p>
            <a:pPr algn="r" rtl="1"/>
            <a:r>
              <a:rPr lang="he" sz="2800" dirty="0">
                <a:latin typeface="David CLM Medium" panose="02000603000000000000" pitchFamily="2" charset="-79"/>
                <a:cs typeface="David CLM Medium" panose="02000603000000000000" pitchFamily="2" charset="-79"/>
              </a:rPr>
              <a:t>הנחו שמהירות הרוח הייתה קבועה, בגודלה ובכיוונה, במשך כל הטיסה הלוך וחזור.</a:t>
            </a:r>
            <a:br>
              <a:rPr lang="he" sz="2800" dirty="0">
                <a:latin typeface="David CLM Medium" panose="02000603000000000000" pitchFamily="2" charset="-79"/>
                <a:cs typeface="David CLM Medium" panose="02000603000000000000" pitchFamily="2" charset="-79"/>
              </a:rPr>
            </a:br>
            <a:endParaRPr lang="he" sz="2800" dirty="0">
              <a:latin typeface="David CLM Medium" panose="02000603000000000000" pitchFamily="2" charset="-79"/>
              <a:cs typeface="David CLM Medium" panose="02000603000000000000" pitchFamily="2" charset="-79"/>
            </a:endParaRPr>
          </a:p>
          <a:p>
            <a:pPr algn="r" rtl="1"/>
            <a:r>
              <a:rPr lang="he" sz="2800" dirty="0">
                <a:latin typeface="David CLM Medium" panose="02000603000000000000" pitchFamily="2" charset="-79"/>
                <a:cs typeface="David CLM Medium" panose="02000603000000000000" pitchFamily="2" charset="-79"/>
              </a:rPr>
              <a:t>א. מהו גודלה של מהירות הרוח</a:t>
            </a:r>
            <a:r>
              <a:rPr lang="en-US" sz="2800" dirty="0">
                <a:latin typeface="David CLM Medium" panose="02000603000000000000" pitchFamily="2" charset="-79"/>
                <a:cs typeface="David CLM Medium" panose="02000603000000000000" pitchFamily="2" charset="-79"/>
              </a:rPr>
              <a:t> </a:t>
            </a:r>
            <a:r>
              <a:rPr lang="he-IL" sz="2800" dirty="0">
                <a:latin typeface="David CLM Medium" panose="02000603000000000000" pitchFamily="2" charset="-79"/>
                <a:cs typeface="David CLM Medium" panose="02000603000000000000" pitchFamily="2" charset="-79"/>
              </a:rPr>
              <a:t>(</a:t>
            </a:r>
            <a:r>
              <a:rPr lang="en-US" sz="2800" dirty="0">
                <a:latin typeface="David CLM Medium" panose="02000603000000000000" pitchFamily="2" charset="-79"/>
                <a:cs typeface="David CLM Medium" panose="02000603000000000000" pitchFamily="2" charset="-79"/>
              </a:rPr>
              <a:t>speed</a:t>
            </a:r>
            <a:r>
              <a:rPr lang="he-IL" sz="2800" dirty="0">
                <a:latin typeface="David CLM Medium" panose="02000603000000000000" pitchFamily="2" charset="-79"/>
                <a:cs typeface="David CLM Medium" panose="02000603000000000000" pitchFamily="2" charset="-79"/>
              </a:rPr>
              <a:t>)</a:t>
            </a:r>
            <a:r>
              <a:rPr lang="he" sz="2800" dirty="0">
                <a:latin typeface="David CLM Medium" panose="02000603000000000000" pitchFamily="2" charset="-79"/>
                <a:cs typeface="David CLM Medium" panose="02000603000000000000" pitchFamily="2" charset="-79"/>
              </a:rPr>
              <a:t> ביחידות של </a:t>
            </a:r>
            <a:r>
              <a:rPr lang="en-US" sz="2800" dirty="0">
                <a:latin typeface="David CLM Medium" panose="02000603000000000000" pitchFamily="2" charset="-79"/>
                <a:cs typeface="David CLM Medium" panose="02000603000000000000" pitchFamily="2" charset="-79"/>
              </a:rPr>
              <a:t>m/s</a:t>
            </a:r>
            <a:br>
              <a:rPr lang="en-US" sz="2800" dirty="0">
                <a:latin typeface="David CLM Medium" panose="02000603000000000000" pitchFamily="2" charset="-79"/>
                <a:cs typeface="David CLM Medium" panose="02000603000000000000" pitchFamily="2" charset="-79"/>
              </a:rPr>
            </a:br>
            <a:r>
              <a:rPr lang="he-IL" sz="2800" dirty="0">
                <a:latin typeface="David CLM Medium" panose="02000603000000000000" pitchFamily="2" charset="-79"/>
                <a:cs typeface="David CLM Medium" panose="02000603000000000000" pitchFamily="2" charset="-79"/>
              </a:rPr>
              <a:t>ב</a:t>
            </a:r>
            <a:r>
              <a:rPr lang="he" sz="2800" dirty="0">
                <a:latin typeface="David CLM Medium" panose="02000603000000000000" pitchFamily="2" charset="-79"/>
                <a:cs typeface="David CLM Medium" panose="02000603000000000000" pitchFamily="2" charset="-79"/>
              </a:rPr>
              <a:t>. מהו המרחק בין שתי הערים בק"מ?</a:t>
            </a:r>
          </a:p>
          <a:p>
            <a:pPr algn="r" rtl="1"/>
            <a:br>
              <a:rPr lang="he" sz="2800" dirty="0"/>
            </a:br>
            <a:br>
              <a:rPr lang="he" sz="2800" dirty="0">
                <a:latin typeface="David CLM Medium" panose="02000603000000000000" pitchFamily="2" charset="-79"/>
                <a:cs typeface="David CLM Medium" panose="02000603000000000000" pitchFamily="2" charset="-79"/>
              </a:rPr>
            </a:br>
            <a:endParaRPr lang="en-US" sz="2800" dirty="0">
              <a:latin typeface="David CLM Medium" panose="02000603000000000000" pitchFamily="2" charset="-79"/>
              <a:cs typeface="David CLM Medium" panose="02000603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24622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334A86-0E02-AD43-8D0A-B11B08ED7812}"/>
              </a:ext>
            </a:extLst>
          </p:cNvPr>
          <p:cNvSpPr/>
          <p:nvPr/>
        </p:nvSpPr>
        <p:spPr>
          <a:xfrm>
            <a:off x="776749" y="619798"/>
            <a:ext cx="1032878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גוף נע מימין לשמאל. תנועתו מוצגת ע״י תבנית השמן.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לגוף יש מהירות ________ ותאוצה ________.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א. חיובית, חיובית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ב. חיובית, שלילית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ג. שלילית, חיובית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ד. שלילית, שלילית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ה. חיובית, אפס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ו. שלילית, אפס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65CD1D5-EB9D-0343-B9A8-C1A137C3C44B}"/>
              </a:ext>
            </a:extLst>
          </p:cNvPr>
          <p:cNvGrpSpPr/>
          <p:nvPr/>
        </p:nvGrpSpPr>
        <p:grpSpPr>
          <a:xfrm>
            <a:off x="2197510" y="5751871"/>
            <a:ext cx="3392129" cy="707886"/>
            <a:chOff x="2197510" y="5751871"/>
            <a:chExt cx="3392129" cy="707886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0C84E29-690B-8A47-B728-57736E559308}"/>
                </a:ext>
              </a:extLst>
            </p:cNvPr>
            <p:cNvCxnSpPr/>
            <p:nvPr/>
          </p:nvCxnSpPr>
          <p:spPr>
            <a:xfrm>
              <a:off x="2197510" y="5751871"/>
              <a:ext cx="3392129" cy="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C3ECBB-791B-FB41-9AB0-586529FB5EE5}"/>
                </a:ext>
              </a:extLst>
            </p:cNvPr>
            <p:cNvSpPr txBox="1"/>
            <p:nvPr/>
          </p:nvSpPr>
          <p:spPr>
            <a:xfrm>
              <a:off x="5182155" y="5751871"/>
              <a:ext cx="4074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rtl="0" eaLnBrk="1" latinLnBrk="0" hangingPunct="1"/>
              <a:r>
                <a:rPr lang="en-US" sz="4000" dirty="0"/>
                <a:t>x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7CFAFCA-C089-144D-B273-8F5AB039C6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6967" y="4465107"/>
            <a:ext cx="5713214" cy="578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929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711555-1990-A841-A0C8-ABE7946BA1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8247" y="1754156"/>
            <a:ext cx="9124175" cy="4317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58F628-2E4E-304B-8531-549C0C097E84}"/>
              </a:ext>
            </a:extLst>
          </p:cNvPr>
          <p:cNvSpPr/>
          <p:nvPr/>
        </p:nvSpPr>
        <p:spPr>
          <a:xfrm>
            <a:off x="776749" y="619798"/>
            <a:ext cx="103287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באילו קטעים גודל המהירות קטנה?</a:t>
            </a:r>
          </a:p>
        </p:txBody>
      </p:sp>
    </p:spTree>
    <p:extLst>
      <p:ext uri="{BB962C8B-B14F-4D97-AF65-F5344CB8AC3E}">
        <p14:creationId xmlns:p14="http://schemas.microsoft.com/office/powerpoint/2010/main" val="3484394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711555-1990-A841-A0C8-ABE7946BA1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8247" y="1754156"/>
            <a:ext cx="9124175" cy="4317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58F628-2E4E-304B-8531-549C0C097E84}"/>
              </a:ext>
            </a:extLst>
          </p:cNvPr>
          <p:cNvSpPr/>
          <p:nvPr/>
        </p:nvSpPr>
        <p:spPr>
          <a:xfrm>
            <a:off x="776749" y="619798"/>
            <a:ext cx="103287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באילו קטעים גודל המהירות גדלה?</a:t>
            </a:r>
          </a:p>
        </p:txBody>
      </p:sp>
    </p:spTree>
    <p:extLst>
      <p:ext uri="{BB962C8B-B14F-4D97-AF65-F5344CB8AC3E}">
        <p14:creationId xmlns:p14="http://schemas.microsoft.com/office/powerpoint/2010/main" val="2252430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58F628-2E4E-304B-8531-549C0C097E84}"/>
              </a:ext>
            </a:extLst>
          </p:cNvPr>
          <p:cNvSpPr/>
          <p:nvPr/>
        </p:nvSpPr>
        <p:spPr>
          <a:xfrm>
            <a:off x="776749" y="619798"/>
            <a:ext cx="103287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באילו קטעים גודל המהירות קטנה?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1D3BA5-6AAE-0349-B5F2-61C7F9A32A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6588" y="1436914"/>
            <a:ext cx="9439687" cy="446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3402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758F628-2E4E-304B-8531-549C0C097E84}"/>
              </a:ext>
            </a:extLst>
          </p:cNvPr>
          <p:cNvSpPr/>
          <p:nvPr/>
        </p:nvSpPr>
        <p:spPr>
          <a:xfrm>
            <a:off x="776749" y="619798"/>
            <a:ext cx="103287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באילו קטעים גודל המהירות גדלה?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1D3BA5-6AAE-0349-B5F2-61C7F9A32A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6588" y="1436914"/>
            <a:ext cx="9439687" cy="446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92301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A4C6DC-F879-DE41-B35B-C9749F8629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0300" y="1751775"/>
            <a:ext cx="9796981" cy="353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4DE8C4A-E280-C849-9941-10E4B52807CB}"/>
              </a:ext>
            </a:extLst>
          </p:cNvPr>
          <p:cNvGrpSpPr/>
          <p:nvPr/>
        </p:nvGrpSpPr>
        <p:grpSpPr>
          <a:xfrm>
            <a:off x="1250300" y="4035038"/>
            <a:ext cx="3392129" cy="707886"/>
            <a:chOff x="2197510" y="5751871"/>
            <a:chExt cx="3392129" cy="70788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5C83509-8DB1-2A45-B733-DCB82268E84A}"/>
                </a:ext>
              </a:extLst>
            </p:cNvPr>
            <p:cNvCxnSpPr/>
            <p:nvPr/>
          </p:nvCxnSpPr>
          <p:spPr>
            <a:xfrm>
              <a:off x="2197510" y="5751871"/>
              <a:ext cx="3392129" cy="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8CF359-5077-904A-BDAD-BA34E919357E}"/>
                </a:ext>
              </a:extLst>
            </p:cNvPr>
            <p:cNvSpPr txBox="1"/>
            <p:nvPr/>
          </p:nvSpPr>
          <p:spPr>
            <a:xfrm>
              <a:off x="5182155" y="5751871"/>
              <a:ext cx="4074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rtl="0" eaLnBrk="1" latinLnBrk="0" hangingPunct="1"/>
              <a:r>
                <a:rPr lang="en-US" sz="40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6924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1872D3E-A9D6-FC4F-98BB-49FA2423F0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0112" y="1586204"/>
            <a:ext cx="9892368" cy="3567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DFC4A44-12D2-0146-9C7D-8D5BDA089983}"/>
              </a:ext>
            </a:extLst>
          </p:cNvPr>
          <p:cNvGrpSpPr/>
          <p:nvPr/>
        </p:nvGrpSpPr>
        <p:grpSpPr>
          <a:xfrm>
            <a:off x="978086" y="3923071"/>
            <a:ext cx="3392129" cy="707886"/>
            <a:chOff x="2197510" y="5751871"/>
            <a:chExt cx="3392129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60D0CB-EB4F-824A-9500-DEBC88EADE43}"/>
                </a:ext>
              </a:extLst>
            </p:cNvPr>
            <p:cNvSpPr txBox="1"/>
            <p:nvPr/>
          </p:nvSpPr>
          <p:spPr>
            <a:xfrm>
              <a:off x="5182155" y="5751871"/>
              <a:ext cx="4074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rtl="0" eaLnBrk="1" latinLnBrk="0" hangingPunct="1"/>
              <a:r>
                <a:rPr lang="en-US" sz="4000" dirty="0"/>
                <a:t>x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4438419-CBCA-224D-9993-08E215CD5D70}"/>
                </a:ext>
              </a:extLst>
            </p:cNvPr>
            <p:cNvCxnSpPr/>
            <p:nvPr/>
          </p:nvCxnSpPr>
          <p:spPr>
            <a:xfrm>
              <a:off x="2197510" y="5751871"/>
              <a:ext cx="3392129" cy="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7942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C8D6412-DFF5-BE4B-B72D-516FC2EEC3F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8086" y="1754155"/>
            <a:ext cx="9986344" cy="3138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DFC4A44-12D2-0146-9C7D-8D5BDA089983}"/>
              </a:ext>
            </a:extLst>
          </p:cNvPr>
          <p:cNvGrpSpPr/>
          <p:nvPr/>
        </p:nvGrpSpPr>
        <p:grpSpPr>
          <a:xfrm>
            <a:off x="978086" y="3923071"/>
            <a:ext cx="3392129" cy="707886"/>
            <a:chOff x="2197510" y="5751871"/>
            <a:chExt cx="3392129" cy="70788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4438419-CBCA-224D-9993-08E215CD5D70}"/>
                </a:ext>
              </a:extLst>
            </p:cNvPr>
            <p:cNvCxnSpPr/>
            <p:nvPr/>
          </p:nvCxnSpPr>
          <p:spPr>
            <a:xfrm>
              <a:off x="2197510" y="5751871"/>
              <a:ext cx="3392129" cy="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60D0CB-EB4F-824A-9500-DEBC88EADE43}"/>
                </a:ext>
              </a:extLst>
            </p:cNvPr>
            <p:cNvSpPr txBox="1"/>
            <p:nvPr/>
          </p:nvSpPr>
          <p:spPr>
            <a:xfrm>
              <a:off x="5182155" y="5751871"/>
              <a:ext cx="4074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rtl="0" eaLnBrk="1" latinLnBrk="0" hangingPunct="1"/>
              <a:r>
                <a:rPr lang="en-US" sz="40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6355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30444E-7025-FE43-8636-52F70D064A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879" y="1461387"/>
            <a:ext cx="10461244" cy="3558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DFC4A44-12D2-0146-9C7D-8D5BDA089983}"/>
              </a:ext>
            </a:extLst>
          </p:cNvPr>
          <p:cNvGrpSpPr/>
          <p:nvPr/>
        </p:nvGrpSpPr>
        <p:grpSpPr>
          <a:xfrm>
            <a:off x="978086" y="3923071"/>
            <a:ext cx="3392129" cy="707886"/>
            <a:chOff x="2197510" y="5751871"/>
            <a:chExt cx="3392129" cy="70788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4438419-CBCA-224D-9993-08E215CD5D70}"/>
                </a:ext>
              </a:extLst>
            </p:cNvPr>
            <p:cNvCxnSpPr/>
            <p:nvPr/>
          </p:nvCxnSpPr>
          <p:spPr>
            <a:xfrm>
              <a:off x="2197510" y="5751871"/>
              <a:ext cx="3392129" cy="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60D0CB-EB4F-824A-9500-DEBC88EADE43}"/>
                </a:ext>
              </a:extLst>
            </p:cNvPr>
            <p:cNvSpPr txBox="1"/>
            <p:nvPr/>
          </p:nvSpPr>
          <p:spPr>
            <a:xfrm>
              <a:off x="5182155" y="5751871"/>
              <a:ext cx="4074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rtl="0" eaLnBrk="1" latinLnBrk="0" hangingPunct="1"/>
              <a:r>
                <a:rPr lang="en-US" sz="40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4771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6A379A7-F501-2641-9573-3E47AA2CD2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8086" y="1558509"/>
            <a:ext cx="10374920" cy="3741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DFC4A44-12D2-0146-9C7D-8D5BDA089983}"/>
              </a:ext>
            </a:extLst>
          </p:cNvPr>
          <p:cNvGrpSpPr/>
          <p:nvPr/>
        </p:nvGrpSpPr>
        <p:grpSpPr>
          <a:xfrm>
            <a:off x="978086" y="3923071"/>
            <a:ext cx="3392129" cy="707886"/>
            <a:chOff x="2197510" y="5751871"/>
            <a:chExt cx="3392129" cy="70788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4438419-CBCA-224D-9993-08E215CD5D70}"/>
                </a:ext>
              </a:extLst>
            </p:cNvPr>
            <p:cNvCxnSpPr/>
            <p:nvPr/>
          </p:nvCxnSpPr>
          <p:spPr>
            <a:xfrm>
              <a:off x="2197510" y="5751871"/>
              <a:ext cx="3392129" cy="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60D0CB-EB4F-824A-9500-DEBC88EADE43}"/>
                </a:ext>
              </a:extLst>
            </p:cNvPr>
            <p:cNvSpPr txBox="1"/>
            <p:nvPr/>
          </p:nvSpPr>
          <p:spPr>
            <a:xfrm>
              <a:off x="5182155" y="5751871"/>
              <a:ext cx="4074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rtl="0" eaLnBrk="1" latinLnBrk="0" hangingPunct="1"/>
              <a:r>
                <a:rPr lang="en-US" sz="40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132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43E-C5FF-D840-AED3-ACB7B95E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764" y="2772423"/>
            <a:ext cx="10515600" cy="132556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www.physicsclassroom.com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246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8039FE7-ADFD-AE49-87F2-F254E7B63E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063" y="1511560"/>
            <a:ext cx="10585968" cy="3806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DFC4A44-12D2-0146-9C7D-8D5BDA089983}"/>
              </a:ext>
            </a:extLst>
          </p:cNvPr>
          <p:cNvGrpSpPr/>
          <p:nvPr/>
        </p:nvGrpSpPr>
        <p:grpSpPr>
          <a:xfrm>
            <a:off x="978086" y="3923071"/>
            <a:ext cx="3392129" cy="707886"/>
            <a:chOff x="2197510" y="5751871"/>
            <a:chExt cx="3392129" cy="707886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4438419-CBCA-224D-9993-08E215CD5D70}"/>
                </a:ext>
              </a:extLst>
            </p:cNvPr>
            <p:cNvCxnSpPr/>
            <p:nvPr/>
          </p:nvCxnSpPr>
          <p:spPr>
            <a:xfrm>
              <a:off x="2197510" y="5751871"/>
              <a:ext cx="3392129" cy="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60D0CB-EB4F-824A-9500-DEBC88EADE43}"/>
                </a:ext>
              </a:extLst>
            </p:cNvPr>
            <p:cNvSpPr txBox="1"/>
            <p:nvPr/>
          </p:nvSpPr>
          <p:spPr>
            <a:xfrm>
              <a:off x="5182155" y="5751871"/>
              <a:ext cx="4074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rtl="0" eaLnBrk="1" latinLnBrk="0" hangingPunct="1"/>
              <a:r>
                <a:rPr lang="en-US" sz="40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8420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9FB9DF4-490C-B74E-976A-2C1CD5A1F01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1235" y="1772816"/>
            <a:ext cx="9673695" cy="3419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6755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DD1145-8B71-9F4D-A09D-B3CE78C408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21749" y="1735494"/>
            <a:ext cx="9726486" cy="3438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0197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76FA77-1C23-FA4D-84B5-AE335B6FCE3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3152" y="1567543"/>
            <a:ext cx="10254373" cy="362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597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334A86-0E02-AD43-8D0A-B11B08ED7812}"/>
              </a:ext>
            </a:extLst>
          </p:cNvPr>
          <p:cNvSpPr/>
          <p:nvPr/>
        </p:nvSpPr>
        <p:spPr>
          <a:xfrm>
            <a:off x="776749" y="619798"/>
            <a:ext cx="1032878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ממנוע של מכונית ישנה נופלות טיפות שמן על הכביש.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הזמן שעובר בין שני טפטופים הוא קבוע.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תבנית טיפות השמן על הכביש מעידה על: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א. מהירות קבועה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ב. תנועה מואצת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ג. אין מספיק מידע</a:t>
            </a:r>
            <a:endParaRPr lang="en-US" sz="3200" dirty="0">
              <a:latin typeface="David CLM Medium" panose="02000603000000000000" pitchFamily="2" charset="-79"/>
              <a:cs typeface="David CLM Medium" panose="02000603000000000000" pitchFamily="2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D06556-8FB4-B041-BFD8-DC3AFFDF16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4762" y="4760041"/>
            <a:ext cx="6382876" cy="68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028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334A86-0E02-AD43-8D0A-B11B08ED7812}"/>
              </a:ext>
            </a:extLst>
          </p:cNvPr>
          <p:cNvSpPr/>
          <p:nvPr/>
        </p:nvSpPr>
        <p:spPr>
          <a:xfrm>
            <a:off x="776749" y="619798"/>
            <a:ext cx="1032878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ממנוע של מכונית ישנה נופלות טיפות שמן על הכביש.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הזמן שעובר בין שני טפטופים הוא קבוע.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תבנית טיפות השמן על הכביש מעידה על: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א. מהירות קבועה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ב. תנועה מואצת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ג. אין מספיק מידע</a:t>
            </a:r>
            <a:endParaRPr lang="en-US" sz="3200" dirty="0">
              <a:latin typeface="David CLM Medium" panose="02000603000000000000" pitchFamily="2" charset="-79"/>
              <a:cs typeface="David CLM Medium" panose="02000603000000000000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45C20A-4F0F-B544-9A59-FF9D172A66E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9704" y="4774789"/>
            <a:ext cx="6382876" cy="68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147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334A86-0E02-AD43-8D0A-B11B08ED7812}"/>
              </a:ext>
            </a:extLst>
          </p:cNvPr>
          <p:cNvSpPr/>
          <p:nvPr/>
        </p:nvSpPr>
        <p:spPr>
          <a:xfrm>
            <a:off x="776749" y="619798"/>
            <a:ext cx="1032878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ממנוע של מכונית ישנה נופלות טיפות שמן על הכביש.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הזמן שעובר בין שני טפטופים הוא קבוע.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תבנית טיפות השמן על הכביש מעידה על: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א. מהירות קבועה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ב. תנועה מואצת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ג. אין מספיק מידע</a:t>
            </a:r>
            <a:endParaRPr lang="en-US" sz="3200" dirty="0">
              <a:latin typeface="David CLM Medium" panose="02000603000000000000" pitchFamily="2" charset="-79"/>
              <a:cs typeface="David CLM Medium" panose="02000603000000000000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1C016B-D70F-1041-9F0D-2DEC4A1F21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53161" y="4775532"/>
            <a:ext cx="6375962" cy="685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814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334A86-0E02-AD43-8D0A-B11B08ED7812}"/>
              </a:ext>
            </a:extLst>
          </p:cNvPr>
          <p:cNvSpPr/>
          <p:nvPr/>
        </p:nvSpPr>
        <p:spPr>
          <a:xfrm>
            <a:off x="776749" y="619798"/>
            <a:ext cx="1032878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גוף נע משמאל לימין. תנועתו מוצגת ע״י תבנית השמן.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לגוף יש מהירות ________ ותאוצה ________.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א. חיובית, חיובית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ב. חיובית, שלילית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ג. שלילית, חיובית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ד. שלילית, שלילית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ה. חיובית, אפס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ו. שלילית, אפס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07E66-DF89-A240-9E7B-E5F5D02F945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9183" y="4651671"/>
            <a:ext cx="5713165" cy="57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65CD1D5-EB9D-0343-B9A8-C1A137C3C44B}"/>
              </a:ext>
            </a:extLst>
          </p:cNvPr>
          <p:cNvGrpSpPr/>
          <p:nvPr/>
        </p:nvGrpSpPr>
        <p:grpSpPr>
          <a:xfrm>
            <a:off x="2197510" y="5751871"/>
            <a:ext cx="3392129" cy="707886"/>
            <a:chOff x="2197510" y="5751871"/>
            <a:chExt cx="3392129" cy="707886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0C84E29-690B-8A47-B728-57736E559308}"/>
                </a:ext>
              </a:extLst>
            </p:cNvPr>
            <p:cNvCxnSpPr/>
            <p:nvPr/>
          </p:nvCxnSpPr>
          <p:spPr>
            <a:xfrm>
              <a:off x="2197510" y="5751871"/>
              <a:ext cx="3392129" cy="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C3ECBB-791B-FB41-9AB0-586529FB5EE5}"/>
                </a:ext>
              </a:extLst>
            </p:cNvPr>
            <p:cNvSpPr txBox="1"/>
            <p:nvPr/>
          </p:nvSpPr>
          <p:spPr>
            <a:xfrm>
              <a:off x="5182155" y="5751871"/>
              <a:ext cx="4074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rtl="0" eaLnBrk="1" latinLnBrk="0" hangingPunct="1"/>
              <a:r>
                <a:rPr lang="en-US" sz="40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41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334A86-0E02-AD43-8D0A-B11B08ED7812}"/>
              </a:ext>
            </a:extLst>
          </p:cNvPr>
          <p:cNvSpPr/>
          <p:nvPr/>
        </p:nvSpPr>
        <p:spPr>
          <a:xfrm>
            <a:off x="776749" y="619798"/>
            <a:ext cx="1032878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גוף נע משמאל לימין. תנועתו מוצגת ע״י תבנית השמן.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לגוף יש מהירות ________ ותאוצה ________.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א. חיובית, חיובית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ב. חיובית, שלילית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ג. שלילית, חיובית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ד. שלילית, שלילית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ה. חיובית, אפס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ו. שלילית, אפס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65CD1D5-EB9D-0343-B9A8-C1A137C3C44B}"/>
              </a:ext>
            </a:extLst>
          </p:cNvPr>
          <p:cNvGrpSpPr/>
          <p:nvPr/>
        </p:nvGrpSpPr>
        <p:grpSpPr>
          <a:xfrm>
            <a:off x="2197510" y="5751871"/>
            <a:ext cx="3392129" cy="707886"/>
            <a:chOff x="2197510" y="5751871"/>
            <a:chExt cx="3392129" cy="707886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0C84E29-690B-8A47-B728-57736E559308}"/>
                </a:ext>
              </a:extLst>
            </p:cNvPr>
            <p:cNvCxnSpPr/>
            <p:nvPr/>
          </p:nvCxnSpPr>
          <p:spPr>
            <a:xfrm>
              <a:off x="2197510" y="5751871"/>
              <a:ext cx="3392129" cy="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C3ECBB-791B-FB41-9AB0-586529FB5EE5}"/>
                </a:ext>
              </a:extLst>
            </p:cNvPr>
            <p:cNvSpPr txBox="1"/>
            <p:nvPr/>
          </p:nvSpPr>
          <p:spPr>
            <a:xfrm>
              <a:off x="5182155" y="5751871"/>
              <a:ext cx="4074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rtl="0" eaLnBrk="1" latinLnBrk="0" hangingPunct="1"/>
              <a:r>
                <a:rPr lang="en-US" sz="4000" dirty="0"/>
                <a:t>x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059FF83-20C7-ED4E-B94E-36DE672860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1861" y="4508647"/>
            <a:ext cx="5713175" cy="57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608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334A86-0E02-AD43-8D0A-B11B08ED7812}"/>
              </a:ext>
            </a:extLst>
          </p:cNvPr>
          <p:cNvSpPr/>
          <p:nvPr/>
        </p:nvSpPr>
        <p:spPr>
          <a:xfrm>
            <a:off x="776749" y="619798"/>
            <a:ext cx="1032878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גוף נע משמאל לימין. תנועתו מוצגת ע״י תבנית השמן.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לגוף יש מהירות ________ ותאוצה ________.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א. חיובית, חיובית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ב. חיובית, שלילית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ג. שלילית, חיובית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ד. שלילית, שלילית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ה. חיובית, אפס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ו. שלילית, אפס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65CD1D5-EB9D-0343-B9A8-C1A137C3C44B}"/>
              </a:ext>
            </a:extLst>
          </p:cNvPr>
          <p:cNvGrpSpPr/>
          <p:nvPr/>
        </p:nvGrpSpPr>
        <p:grpSpPr>
          <a:xfrm>
            <a:off x="2197510" y="5751871"/>
            <a:ext cx="3392129" cy="707886"/>
            <a:chOff x="2197510" y="5751871"/>
            <a:chExt cx="3392129" cy="707886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0C84E29-690B-8A47-B728-57736E559308}"/>
                </a:ext>
              </a:extLst>
            </p:cNvPr>
            <p:cNvCxnSpPr/>
            <p:nvPr/>
          </p:nvCxnSpPr>
          <p:spPr>
            <a:xfrm>
              <a:off x="2197510" y="5751871"/>
              <a:ext cx="3392129" cy="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C3ECBB-791B-FB41-9AB0-586529FB5EE5}"/>
                </a:ext>
              </a:extLst>
            </p:cNvPr>
            <p:cNvSpPr txBox="1"/>
            <p:nvPr/>
          </p:nvSpPr>
          <p:spPr>
            <a:xfrm>
              <a:off x="5182155" y="5751871"/>
              <a:ext cx="4074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rtl="0" eaLnBrk="1" latinLnBrk="0" hangingPunct="1"/>
              <a:r>
                <a:rPr lang="en-US" sz="4000" dirty="0"/>
                <a:t>x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059FF83-20C7-ED4E-B94E-36DE672860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1861" y="4508647"/>
            <a:ext cx="5713175" cy="57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4333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334A86-0E02-AD43-8D0A-B11B08ED7812}"/>
              </a:ext>
            </a:extLst>
          </p:cNvPr>
          <p:cNvSpPr/>
          <p:nvPr/>
        </p:nvSpPr>
        <p:spPr>
          <a:xfrm>
            <a:off x="776749" y="619798"/>
            <a:ext cx="1032878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גוף נע מימין לשמאל. תנועתו מוצגת ע״י תבנית השמן.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לגוף יש מהירות ________ ותאוצה ________.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א. חיובית, חיובית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ב. חיובית, שלילית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ג. שלילית, חיובית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ד. שלילית, שלילית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ה. חיובית, אפס</a:t>
            </a:r>
          </a:p>
          <a:p>
            <a:pPr marL="285750" indent="-285750" algn="r" rtl="1">
              <a:spcAft>
                <a:spcPts val="0"/>
              </a:spcAft>
              <a:tabLst>
                <a:tab pos="283210" algn="l"/>
                <a:tab pos="1545590" algn="l"/>
                <a:tab pos="2861945" algn="l"/>
                <a:tab pos="4169410" algn="l"/>
              </a:tabLst>
            </a:pPr>
            <a:r>
              <a:rPr lang="he-IL" sz="3200" dirty="0">
                <a:latin typeface="David CLM Medium" panose="02000603000000000000" pitchFamily="2" charset="-79"/>
                <a:ea typeface="Cambria" panose="02040503050406030204" pitchFamily="18" charset="0"/>
                <a:cs typeface="David CLM Medium" panose="02000603000000000000" pitchFamily="2" charset="-79"/>
              </a:rPr>
              <a:t>ו. שלילית, אפס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65CD1D5-EB9D-0343-B9A8-C1A137C3C44B}"/>
              </a:ext>
            </a:extLst>
          </p:cNvPr>
          <p:cNvGrpSpPr/>
          <p:nvPr/>
        </p:nvGrpSpPr>
        <p:grpSpPr>
          <a:xfrm>
            <a:off x="2197510" y="5751871"/>
            <a:ext cx="3392129" cy="707886"/>
            <a:chOff x="2197510" y="5751871"/>
            <a:chExt cx="3392129" cy="707886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0C84E29-690B-8A47-B728-57736E559308}"/>
                </a:ext>
              </a:extLst>
            </p:cNvPr>
            <p:cNvCxnSpPr/>
            <p:nvPr/>
          </p:nvCxnSpPr>
          <p:spPr>
            <a:xfrm>
              <a:off x="2197510" y="5751871"/>
              <a:ext cx="3392129" cy="0"/>
            </a:xfrm>
            <a:prstGeom prst="straightConnector1">
              <a:avLst/>
            </a:prstGeom>
            <a:ln w="698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C3ECBB-791B-FB41-9AB0-586529FB5EE5}"/>
                </a:ext>
              </a:extLst>
            </p:cNvPr>
            <p:cNvSpPr txBox="1"/>
            <p:nvPr/>
          </p:nvSpPr>
          <p:spPr>
            <a:xfrm>
              <a:off x="5182155" y="5751871"/>
              <a:ext cx="40748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rtl="0" eaLnBrk="1" latinLnBrk="0" hangingPunct="1"/>
              <a:r>
                <a:rPr lang="en-US" sz="4000" dirty="0"/>
                <a:t>x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6F53268-99A5-374C-B265-7937D5BDBFB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6977" y="4485920"/>
            <a:ext cx="5713194" cy="578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0141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444</Words>
  <Application>Microsoft Macintosh PowerPoint</Application>
  <PresentationFormat>Widescreen</PresentationFormat>
  <Paragraphs>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</vt:lpstr>
      <vt:lpstr>David CLM Medium</vt:lpstr>
      <vt:lpstr>Office Theme</vt:lpstr>
      <vt:lpstr>PowerPoint Presentation</vt:lpstr>
      <vt:lpstr>https://www.physicsclassroom.com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yair mau</dc:creator>
  <cp:lastModifiedBy>yair mau</cp:lastModifiedBy>
  <cp:revision>9</cp:revision>
  <dcterms:created xsi:type="dcterms:W3CDTF">2018-10-21T15:12:52Z</dcterms:created>
  <dcterms:modified xsi:type="dcterms:W3CDTF">2018-10-21T16:58:58Z</dcterms:modified>
</cp:coreProperties>
</file>