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71" r:id="rId5"/>
    <p:sldId id="278" r:id="rId6"/>
    <p:sldId id="274" r:id="rId7"/>
    <p:sldId id="276" r:id="rId8"/>
    <p:sldId id="286" r:id="rId9"/>
    <p:sldId id="264" r:id="rId10"/>
    <p:sldId id="262" r:id="rId11"/>
    <p:sldId id="266" r:id="rId12"/>
    <p:sldId id="287" r:id="rId13"/>
    <p:sldId id="288" r:id="rId14"/>
  </p:sldIdLst>
  <p:sldSz cx="9144000" cy="6858000" type="screen4x3"/>
  <p:notesSz cx="7010400" cy="92964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092"/>
    <a:srgbClr val="17375E"/>
    <a:srgbClr val="1F476B"/>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7" autoAdjust="0"/>
    <p:restoredTop sz="83278" autoAdjust="0"/>
  </p:normalViewPr>
  <p:slideViewPr>
    <p:cSldViewPr>
      <p:cViewPr>
        <p:scale>
          <a:sx n="100" d="100"/>
          <a:sy n="100" d="100"/>
        </p:scale>
        <p:origin x="-186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170" y="-96"/>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200"/>
            </a:lvl1pPr>
          </a:lstStyle>
          <a:p>
            <a:fld id="{2A103643-DA22-4B41-8AAF-31AD9BEC549A}" type="datetimeFigureOut">
              <a:rPr lang="en-US" smtClean="0"/>
              <a:pPr/>
              <a:t>3/28/2013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6" tIns="46588" rIns="93176" bIns="465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200"/>
            </a:lvl1pPr>
          </a:lstStyle>
          <a:p>
            <a:fld id="{86664D9E-F495-4588-B8A2-40103CEF78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short presentation is about how to read and understand</a:t>
            </a:r>
            <a:r>
              <a:rPr lang="en-US" baseline="0" dirty="0" smtClean="0"/>
              <a:t> the Reemployment and Eligibility Assessment or REA outcomes report or the ETA 9129</a:t>
            </a:r>
            <a:r>
              <a:rPr lang="en-US" baseline="0" dirty="0" smtClean="0"/>
              <a:t>.  </a:t>
            </a:r>
            <a:r>
              <a:rPr lang="en-US" baseline="0" dirty="0" smtClean="0"/>
              <a:t>The report is to be used as a tool to assist in positive REA results for each participating Regional Workforce Board or RWB. </a:t>
            </a:r>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have any questions, please give the Department of Economic Opportunity a call.  Myra Hart can assist you at (850) 245-7429.</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purpose of the ETA 9129, or the REA outcomes report, is to provide the United States Department of Labor specific information used to evaluate and monitor the REA pilot study</a:t>
            </a:r>
            <a:r>
              <a:rPr lang="en-US" baseline="0" dirty="0" smtClean="0"/>
              <a:t>.  </a:t>
            </a:r>
            <a:r>
              <a:rPr lang="en-US" baseline="0" dirty="0" smtClean="0"/>
              <a:t>The report is sent to USDOL on a quarterly basis and uses data collected from a previous time period.  Data is collected from those claimants that were selected into the profiling pool from the exact quarter, one year prior to the current benefit year.  </a:t>
            </a:r>
          </a:p>
          <a:p>
            <a:endParaRPr lang="en-US" baseline="0" dirty="0" smtClean="0"/>
          </a:p>
          <a:p>
            <a:r>
              <a:rPr lang="en-US" baseline="0" dirty="0" smtClean="0"/>
              <a:t>The report then uses the same profiled Social Security Numbers or SSNs and gathers specific information from those Unemployment Insurance claims, divided into two groups</a:t>
            </a:r>
            <a:r>
              <a:rPr lang="en-US" baseline="0" dirty="0" smtClean="0"/>
              <a:t>.  </a:t>
            </a:r>
            <a:r>
              <a:rPr lang="en-US" baseline="0" dirty="0" smtClean="0"/>
              <a:t>One group are those SSN’s that were not selected to participate in the REA </a:t>
            </a:r>
            <a:r>
              <a:rPr lang="en-US" baseline="0" dirty="0" smtClean="0"/>
              <a:t>program, </a:t>
            </a:r>
            <a:r>
              <a:rPr lang="en-US" baseline="0" dirty="0" smtClean="0"/>
              <a:t>and the other group are those SSN’s that were scheduled for an REA appointment.</a:t>
            </a:r>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mj-lt"/>
              </a:rPr>
              <a:t>There are eight different outcomes categories on the ETA 9129.</a:t>
            </a:r>
          </a:p>
          <a:p>
            <a:endParaRPr lang="en-US" dirty="0" smtClean="0">
              <a:latin typeface="+mj-lt"/>
            </a:endParaRPr>
          </a:p>
          <a:p>
            <a:pPr defTabSz="931763"/>
            <a:r>
              <a:rPr lang="en-US" dirty="0" smtClean="0">
                <a:latin typeface="+mj-lt"/>
              </a:rPr>
              <a:t>A - </a:t>
            </a:r>
            <a:r>
              <a:rPr lang="en-US" dirty="0" smtClean="0">
                <a:latin typeface="+mj-lt"/>
                <a:cs typeface="Arial" pitchFamily="34" charset="0"/>
              </a:rPr>
              <a:t>Number of claimants who filed a claim and established a UI benefit year in the report quarter.</a:t>
            </a:r>
          </a:p>
          <a:p>
            <a:r>
              <a:rPr lang="en-US" dirty="0" smtClean="0">
                <a:latin typeface="+mj-lt"/>
              </a:rPr>
              <a:t>B - </a:t>
            </a:r>
            <a:r>
              <a:rPr lang="en-US" dirty="0" smtClean="0">
                <a:latin typeface="+mj-lt"/>
                <a:cs typeface="Arial" pitchFamily="34" charset="0"/>
              </a:rPr>
              <a:t>The number of weeks benefits were paid for those claimants in category A.</a:t>
            </a:r>
          </a:p>
          <a:p>
            <a:pPr defTabSz="931763"/>
            <a:r>
              <a:rPr lang="en-US" dirty="0" smtClean="0">
                <a:latin typeface="+mj-lt"/>
                <a:cs typeface="Arial" pitchFamily="34" charset="0"/>
              </a:rPr>
              <a:t>C</a:t>
            </a:r>
            <a:r>
              <a:rPr lang="en-US" baseline="0" dirty="0" smtClean="0">
                <a:latin typeface="+mj-lt"/>
                <a:cs typeface="Arial" pitchFamily="34" charset="0"/>
              </a:rPr>
              <a:t> - </a:t>
            </a:r>
            <a:r>
              <a:rPr lang="en-US" dirty="0" smtClean="0">
                <a:latin typeface="+mj-lt"/>
                <a:cs typeface="Arial" pitchFamily="34" charset="0"/>
              </a:rPr>
              <a:t>The total dollar amount of benefits paid to those claimants reported in category A during their respective benefit year.</a:t>
            </a:r>
          </a:p>
          <a:p>
            <a:pPr defTabSz="931763"/>
            <a:r>
              <a:rPr lang="en-US" dirty="0" smtClean="0">
                <a:latin typeface="+mj-lt"/>
              </a:rPr>
              <a:t>D - </a:t>
            </a:r>
            <a:r>
              <a:rPr lang="en-US" dirty="0" smtClean="0">
                <a:latin typeface="+mj-lt"/>
                <a:cs typeface="Arial" pitchFamily="34" charset="0"/>
              </a:rPr>
              <a:t>Number of disqualifications for claimants in category A. </a:t>
            </a:r>
            <a:r>
              <a:rPr lang="en-US" dirty="0" smtClean="0">
                <a:latin typeface="+mj-lt"/>
                <a:cs typeface="Arial" pitchFamily="34" charset="0"/>
              </a:rPr>
              <a:t> This </a:t>
            </a:r>
            <a:r>
              <a:rPr lang="en-US" dirty="0" smtClean="0">
                <a:latin typeface="+mj-lt"/>
                <a:cs typeface="Arial" pitchFamily="34" charset="0"/>
              </a:rPr>
              <a:t>category</a:t>
            </a:r>
            <a:r>
              <a:rPr lang="en-US" baseline="0" dirty="0" smtClean="0">
                <a:latin typeface="+mj-lt"/>
                <a:cs typeface="Arial" pitchFamily="34" charset="0"/>
              </a:rPr>
              <a:t> may include multiple disqualifications.</a:t>
            </a:r>
            <a:endParaRPr lang="en-US" dirty="0" smtClean="0">
              <a:latin typeface="+mj-lt"/>
              <a:cs typeface="Arial" pitchFamily="34" charset="0"/>
            </a:endParaRPr>
          </a:p>
          <a:p>
            <a:endParaRPr lang="en-US" dirty="0">
              <a:latin typeface="+mj-lt"/>
            </a:endParaRPr>
          </a:p>
        </p:txBody>
      </p:sp>
      <p:sp>
        <p:nvSpPr>
          <p:cNvPr id="4" name="Slide Number Placeholder 3"/>
          <p:cNvSpPr>
            <a:spLocks noGrp="1"/>
          </p:cNvSpPr>
          <p:nvPr>
            <p:ph type="sldNum" sz="quarter" idx="10"/>
          </p:nvPr>
        </p:nvSpPr>
        <p:spPr/>
        <p:txBody>
          <a:bodyPr/>
          <a:lstStyle/>
          <a:p>
            <a:fld id="{86664D9E-F495-4588-B8A2-40103CEF780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63"/>
            <a:r>
              <a:rPr lang="en-US" dirty="0" smtClean="0">
                <a:latin typeface="+mj-lt"/>
              </a:rPr>
              <a:t>E - </a:t>
            </a:r>
            <a:r>
              <a:rPr lang="en-US" dirty="0" smtClean="0">
                <a:latin typeface="+mj-lt"/>
                <a:cs typeface="Arial" pitchFamily="34" charset="0"/>
              </a:rPr>
              <a:t>The number of claimants that exhausted benefits during the benefit year in category A.</a:t>
            </a:r>
          </a:p>
          <a:p>
            <a:pPr defTabSz="931763"/>
            <a:r>
              <a:rPr lang="en-US" dirty="0" smtClean="0">
                <a:latin typeface="+mj-lt"/>
                <a:cs typeface="Arial" pitchFamily="34" charset="0"/>
              </a:rPr>
              <a:t>F</a:t>
            </a:r>
            <a:r>
              <a:rPr lang="en-US" baseline="0" dirty="0" smtClean="0">
                <a:latin typeface="+mj-lt"/>
                <a:cs typeface="Arial" pitchFamily="34" charset="0"/>
              </a:rPr>
              <a:t> - </a:t>
            </a:r>
            <a:r>
              <a:rPr lang="en-US" dirty="0" smtClean="0">
                <a:latin typeface="+mj-lt"/>
                <a:cs typeface="Arial" pitchFamily="34" charset="0"/>
              </a:rPr>
              <a:t>The number of claimants reported in category A who became reemployed within the benefit year. </a:t>
            </a:r>
            <a:r>
              <a:rPr lang="en-US" dirty="0" smtClean="0">
                <a:latin typeface="+mj-lt"/>
                <a:cs typeface="Arial" pitchFamily="34" charset="0"/>
              </a:rPr>
              <a:t> This </a:t>
            </a:r>
            <a:r>
              <a:rPr lang="en-US" dirty="0" smtClean="0">
                <a:latin typeface="+mj-lt"/>
                <a:cs typeface="Arial" pitchFamily="34" charset="0"/>
              </a:rPr>
              <a:t>information</a:t>
            </a:r>
            <a:r>
              <a:rPr lang="en-US" baseline="0" dirty="0" smtClean="0">
                <a:latin typeface="+mj-lt"/>
                <a:cs typeface="Arial" pitchFamily="34" charset="0"/>
              </a:rPr>
              <a:t> is based upon the National</a:t>
            </a:r>
            <a:r>
              <a:rPr lang="en-US" dirty="0" smtClean="0">
                <a:latin typeface="+mj-lt"/>
                <a:cs typeface="Arial" pitchFamily="34" charset="0"/>
              </a:rPr>
              <a:t> Directory of New Hires.</a:t>
            </a:r>
          </a:p>
          <a:p>
            <a:pPr defTabSz="931763"/>
            <a:r>
              <a:rPr lang="en-US" dirty="0" smtClean="0">
                <a:latin typeface="+mj-lt"/>
                <a:cs typeface="Arial" pitchFamily="34" charset="0"/>
              </a:rPr>
              <a:t>G - The average number of weeks to reemployment for those SSN’s in category F.</a:t>
            </a:r>
          </a:p>
          <a:p>
            <a:pPr defTabSz="931763"/>
            <a:r>
              <a:rPr lang="en-US" dirty="0" smtClean="0">
                <a:latin typeface="+mj-lt"/>
                <a:cs typeface="Arial" pitchFamily="34" charset="0"/>
              </a:rPr>
              <a:t>H - The overpayment dollar amount of those SSN’s in category A established during the benefit year. </a:t>
            </a:r>
            <a:endParaRPr lang="en-US" b="1" dirty="0" smtClean="0">
              <a:latin typeface="+mj-lt"/>
              <a:cs typeface="Arial" pitchFamily="34" charset="0"/>
            </a:endParaRPr>
          </a:p>
          <a:p>
            <a:pPr defTabSz="931763"/>
            <a:endParaRPr lang="en-US" dirty="0" smtClean="0">
              <a:solidFill>
                <a:schemeClr val="tx2">
                  <a:lumMod val="75000"/>
                </a:schemeClr>
              </a:solidFill>
              <a:latin typeface="Arial" pitchFamily="34" charset="0"/>
              <a:cs typeface="Arial" pitchFamily="34" charset="0"/>
            </a:endParaRPr>
          </a:p>
          <a:p>
            <a:pPr defTabSz="931763"/>
            <a:endParaRPr lang="en-US" dirty="0" smtClean="0">
              <a:solidFill>
                <a:schemeClr val="tx2">
                  <a:lumMod val="75000"/>
                </a:schemeClr>
              </a:solidFill>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a:t>
            </a:r>
            <a:r>
              <a:rPr lang="en-US" baseline="0" dirty="0" smtClean="0"/>
              <a:t> are examples of the ETA 9129 report</a:t>
            </a:r>
            <a:r>
              <a:rPr lang="en-US" dirty="0" smtClean="0"/>
              <a:t> submitted </a:t>
            </a:r>
            <a:r>
              <a:rPr lang="en-US" baseline="0" dirty="0" smtClean="0"/>
              <a:t>to USDOL for the first quarter of 2012. </a:t>
            </a:r>
            <a:r>
              <a:rPr lang="en-US" baseline="0" dirty="0" smtClean="0"/>
              <a:t> The </a:t>
            </a:r>
            <a:r>
              <a:rPr lang="en-US" baseline="0" dirty="0" smtClean="0"/>
              <a:t>same</a:t>
            </a:r>
            <a:r>
              <a:rPr lang="en-US" dirty="0" smtClean="0"/>
              <a:t> group of </a:t>
            </a:r>
            <a:r>
              <a:rPr lang="en-US" baseline="0" dirty="0" smtClean="0"/>
              <a:t>SSN’s were used for those claimants selected into the PREP profiling pool during the first quarter of 2011. </a:t>
            </a:r>
          </a:p>
          <a:p>
            <a:endParaRPr lang="en-US" baseline="0" dirty="0" smtClean="0"/>
          </a:p>
          <a:p>
            <a:r>
              <a:rPr lang="en-US" baseline="0" dirty="0" smtClean="0"/>
              <a:t>In the first example, this RWB used 99 percent of all claimants in the profiling pool and scheduled them for REA during the reporting quarter.  In category A, only one claimant was left in the comparison group and 207 claimants were scheduled for an REA.  This scenario does not provide for a valid comparison group, thus USDOL would have rejected the outcomes. </a:t>
            </a:r>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example </a:t>
            </a:r>
            <a:r>
              <a:rPr lang="en-US" baseline="0" dirty="0" smtClean="0"/>
              <a:t>shows that the profiling pool was managed correctly and USDOL would have accepted this as a valid comparison for the quarter.  In category A, there were 733 claimants left in the comparison group and 1192 claimants that were scheduled for an REA. </a:t>
            </a:r>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example focuses on category</a:t>
            </a:r>
            <a:r>
              <a:rPr lang="en-US" baseline="0" dirty="0" smtClean="0"/>
              <a:t> G or the average weeks to date of reemployment.  The outcomes in this example are considered “unsuccessful” because the claimants who did not receive REA services returned to work more quickly than the claimants who received REA services. </a:t>
            </a:r>
            <a:r>
              <a:rPr lang="en-US" baseline="0" dirty="0" smtClean="0"/>
              <a:t> The </a:t>
            </a:r>
            <a:r>
              <a:rPr lang="en-US" baseline="0" dirty="0" smtClean="0"/>
              <a:t>average number of weeks to reemployment for the 304 claimants who did not receive REA services was </a:t>
            </a:r>
            <a:r>
              <a:rPr lang="en-US" baseline="0" dirty="0" smtClean="0"/>
              <a:t>17.2, </a:t>
            </a:r>
            <a:r>
              <a:rPr lang="en-US" baseline="0" dirty="0" smtClean="0"/>
              <a:t>and the average number of weeks to reemployment for the 1137 claimants who received REA services was 20.5.</a:t>
            </a:r>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 we also focused on category “G.” </a:t>
            </a:r>
            <a:r>
              <a:rPr lang="en-US" baseline="0" dirty="0" smtClean="0"/>
              <a:t> This </a:t>
            </a:r>
            <a:r>
              <a:rPr lang="en-US" dirty="0" smtClean="0"/>
              <a:t>shows a successful REA outcome</a:t>
            </a:r>
            <a:r>
              <a:rPr lang="en-US" dirty="0" smtClean="0"/>
              <a:t>. </a:t>
            </a:r>
            <a:r>
              <a:rPr lang="en-US" baseline="0" dirty="0" smtClean="0"/>
              <a:t> </a:t>
            </a:r>
            <a:r>
              <a:rPr lang="en-US" baseline="0" dirty="0" smtClean="0"/>
              <a:t>The 1207 claimants who received REA services during this quarter returned to work at an average of 18.9 weeks compared to the 534 claimants who did not receive REA services and returned to work at an average of 20.1 weeks.  This shortened the average UI claim duration by 1.2 weeks for 1207 claimants.  One of the main purposes of the REA grant is to return claimants to reemployment sooner by their participation in the REA program. </a:t>
            </a:r>
            <a:endParaRPr lang="en-US"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Tips for successful REA outcomes. </a:t>
            </a:r>
          </a:p>
          <a:p>
            <a:endParaRPr lang="en-US" b="0" dirty="0" smtClean="0"/>
          </a:p>
          <a:p>
            <a:r>
              <a:rPr lang="en-US" b="0" baseline="0" dirty="0" smtClean="0"/>
              <a:t>The examples of the ETA 9129 show that proper PREP pool count management is necessary in order to maintain validity of the study by having enough claimants left in the comparison group to analyze the outcomes.  </a:t>
            </a:r>
          </a:p>
          <a:p>
            <a:endParaRPr lang="en-US" b="0" baseline="0" dirty="0" smtClean="0"/>
          </a:p>
          <a:p>
            <a:r>
              <a:rPr lang="en-US" b="0" baseline="0" dirty="0" smtClean="0"/>
              <a:t>Another tip is to evaluate each REA program component your region is providing to the claimant selected for REA services.  Is the orientation, the assessment(s), the Labor Market Information, the Employability Development Plan, and the referral to reemployment services geared specifically to each individual claimant in order to return them to the workforce as soon as possible? </a:t>
            </a:r>
          </a:p>
          <a:p>
            <a:endParaRPr lang="en-US" b="0" baseline="0" dirty="0" smtClean="0"/>
          </a:p>
          <a:p>
            <a:r>
              <a:rPr lang="en-US" b="0" baseline="0" dirty="0" smtClean="0"/>
              <a:t>By using the ETA 9129 as a guide and the utilization of each REA program component with the intent of returning the participant to employment, your </a:t>
            </a:r>
            <a:r>
              <a:rPr lang="en-US" dirty="0" smtClean="0"/>
              <a:t>RWB </a:t>
            </a:r>
            <a:r>
              <a:rPr lang="en-US" b="0" baseline="0" dirty="0" smtClean="0"/>
              <a:t>REA program will see successful REA outcomes. </a:t>
            </a:r>
            <a:endParaRPr lang="en-US" b="0" dirty="0"/>
          </a:p>
        </p:txBody>
      </p:sp>
      <p:sp>
        <p:nvSpPr>
          <p:cNvPr id="4" name="Slide Number Placeholder 3"/>
          <p:cNvSpPr>
            <a:spLocks noGrp="1"/>
          </p:cNvSpPr>
          <p:nvPr>
            <p:ph type="sldNum" sz="quarter" idx="10"/>
          </p:nvPr>
        </p:nvSpPr>
        <p:spPr/>
        <p:txBody>
          <a:bodyPr/>
          <a:lstStyle/>
          <a:p>
            <a:fld id="{86664D9E-F495-4588-B8A2-40103CEF780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9" name="Picture 8" descr="PPT_page6.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3048000"/>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4648200"/>
            <a:ext cx="6400800" cy="914400"/>
          </a:xfrm>
          <a:prstGeom prst="rect">
            <a:avLst/>
          </a:prstGeom>
        </p:spPr>
        <p:txBody>
          <a:bodyPr>
            <a:normAutofit/>
          </a:bodyPr>
          <a:lstStyle>
            <a:lvl1pPr marL="0" indent="0" algn="ctr">
              <a:buNone/>
              <a:defRPr sz="3000">
                <a:solidFill>
                  <a:srgbClr val="37609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9" name="Picture 8" descr="PPT_page6.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5800" y="3048000"/>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4648200"/>
            <a:ext cx="6400800" cy="914400"/>
          </a:xfrm>
          <a:prstGeom prst="rect">
            <a:avLst/>
          </a:prstGeom>
        </p:spPr>
        <p:txBody>
          <a:bodyPr>
            <a:normAutofit/>
          </a:bodyPr>
          <a:lstStyle>
            <a:lvl1pPr marL="0" indent="0" algn="ctr">
              <a:buNone/>
              <a:defRPr sz="3000">
                <a:solidFill>
                  <a:srgbClr val="37609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descr="PPT_page5.jpg"/>
          <p:cNvPicPr>
            <a:picLocks noChangeAspect="1"/>
          </p:cNvPicPr>
          <p:nvPr userDrawn="1"/>
        </p:nvPicPr>
        <p:blipFill>
          <a:blip r:embed="rId2" cstate="print"/>
          <a:stretch>
            <a:fillRect/>
          </a:stretch>
        </p:blipFill>
        <p:spPr>
          <a:xfrm>
            <a:off x="0" y="0"/>
            <a:ext cx="9144000" cy="6858000"/>
          </a:xfrm>
          <a:prstGeom prst="rect">
            <a:avLst/>
          </a:prstGeom>
        </p:spPr>
      </p:pic>
      <p:sp>
        <p:nvSpPr>
          <p:cNvPr id="6" name="Slide Number Placeholder 5"/>
          <p:cNvSpPr>
            <a:spLocks noGrp="1"/>
          </p:cNvSpPr>
          <p:nvPr>
            <p:ph type="sldNum" sz="quarter" idx="12"/>
          </p:nvPr>
        </p:nvSpPr>
        <p:spPr>
          <a:xfrm>
            <a:off x="6400800" y="6324600"/>
            <a:ext cx="2133600" cy="365125"/>
          </a:xfrm>
        </p:spPr>
        <p:txBody>
          <a:bodyPr/>
          <a:lstStyle/>
          <a:p>
            <a:fld id="{7378E873-49BC-4DCA-84C1-C855ED2A6995}" type="slidenum">
              <a:rPr lang="en-US" smtClean="0"/>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8" name="Picture 7" descr="PPT_page6.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762000" y="3962400"/>
            <a:ext cx="7772400" cy="1362075"/>
          </a:xfrm>
          <a:prstGeom prst="rect">
            <a:avLst/>
          </a:prstGeom>
        </p:spPr>
        <p:txBody>
          <a:bodyPr anchor="t">
            <a:normAutofit/>
          </a:bodyPr>
          <a:lstStyle>
            <a:lvl1pPr algn="l">
              <a:defRPr sz="38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62000" y="3124200"/>
            <a:ext cx="7772400" cy="814387"/>
          </a:xfrm>
          <a:prstGeom prst="rect">
            <a:avLst/>
          </a:prstGeom>
        </p:spPr>
        <p:txBody>
          <a:bodyPr anchor="b"/>
          <a:lstStyle>
            <a:lvl1pPr marL="0" indent="0">
              <a:buNone/>
              <a:defRPr sz="2000" b="1">
                <a:solidFill>
                  <a:srgbClr val="37609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0" name="Picture 9" descr="PPT_page5.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457200" y="381000"/>
            <a:ext cx="8229600" cy="838200"/>
          </a:xfrm>
          <a:prstGeom prst="rect">
            <a:avLst/>
          </a:prstGeom>
        </p:spPr>
        <p:txBody>
          <a:bodyPr/>
          <a:lstStyle>
            <a:lvl1pPr>
              <a:defRPr sz="3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4040188" cy="346075"/>
          </a:xfrm>
          <a:prstGeom prst="rect">
            <a:avLst/>
          </a:prstGeo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52601"/>
            <a:ext cx="4040188" cy="3962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8200" y="1371600"/>
            <a:ext cx="4041775" cy="346075"/>
          </a:xfrm>
          <a:prstGeom prst="rect">
            <a:avLst/>
          </a:prstGeo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752601"/>
            <a:ext cx="4041775" cy="3962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6309360" y="6309360"/>
            <a:ext cx="2133600" cy="365125"/>
          </a:xfrm>
        </p:spPr>
        <p:txBody>
          <a:bodyPr/>
          <a:lstStyle/>
          <a:p>
            <a:fld id="{7378E873-49BC-4DCA-84C1-C855ED2A6995}" type="slidenum">
              <a:rPr lang="en-US" smtClean="0"/>
              <a:pPr/>
              <a:t>‹#›</a:t>
            </a:fld>
            <a:endParaRPr lang="en-US"/>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descr="PPT_page5.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Slide Number Placeholder 4"/>
          <p:cNvSpPr>
            <a:spLocks noGrp="1"/>
          </p:cNvSpPr>
          <p:nvPr>
            <p:ph type="sldNum" sz="quarter" idx="12"/>
          </p:nvPr>
        </p:nvSpPr>
        <p:spPr>
          <a:xfrm>
            <a:off x="6309360" y="6309360"/>
            <a:ext cx="2133600" cy="365125"/>
          </a:xfrm>
        </p:spPr>
        <p:txBody>
          <a:bodyPr/>
          <a:lstStyle/>
          <a:p>
            <a:fld id="{7378E873-49BC-4DCA-84C1-C855ED2A6995}" type="slidenum">
              <a:rPr lang="en-US" smtClean="0"/>
              <a:pPr/>
              <a:t>‹#›</a:t>
            </a:fld>
            <a:endParaRPr lang="en-US"/>
          </a:p>
        </p:txBody>
      </p:sp>
      <p:sp>
        <p:nvSpPr>
          <p:cNvPr id="7" name="Title 1"/>
          <p:cNvSpPr>
            <a:spLocks noGrp="1"/>
          </p:cNvSpPr>
          <p:nvPr>
            <p:ph type="title"/>
          </p:nvPr>
        </p:nvSpPr>
        <p:spPr>
          <a:xfrm>
            <a:off x="457200" y="381000"/>
            <a:ext cx="8229600" cy="838200"/>
          </a:xfrm>
          <a:prstGeom prst="rect">
            <a:avLst/>
          </a:prstGeom>
        </p:spPr>
        <p:txBody>
          <a:bodyPr/>
          <a:lstStyle>
            <a:lvl1pPr>
              <a:defRPr sz="3800"/>
            </a:lvl1pPr>
          </a:lstStyle>
          <a:p>
            <a:r>
              <a:rPr lang="en-US" dirty="0" smtClean="0"/>
              <a:t>Click to edit Master title style</a:t>
            </a:r>
            <a:endParaRPr lang="en-US" dirty="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5" name="Picture 4" descr="PPT_page6.jpg"/>
          <p:cNvPicPr>
            <a:picLocks noChangeAspect="1"/>
          </p:cNvPicPr>
          <p:nvPr userDrawn="1"/>
        </p:nvPicPr>
        <p:blipFill>
          <a:blip r:embed="rId2" cstate="print"/>
          <a:stretch>
            <a:fillRect/>
          </a:stretch>
        </p:blipFill>
        <p:spPr>
          <a:xfrm>
            <a:off x="0" y="0"/>
            <a:ext cx="9144000" cy="6858000"/>
          </a:xfrm>
          <a:prstGeom prst="rect">
            <a:avLst/>
          </a:prstGeom>
        </p:spPr>
      </p:pic>
      <p:sp>
        <p:nvSpPr>
          <p:cNvPr id="6" name="Title 1"/>
          <p:cNvSpPr>
            <a:spLocks noGrp="1"/>
          </p:cNvSpPr>
          <p:nvPr>
            <p:ph type="title"/>
          </p:nvPr>
        </p:nvSpPr>
        <p:spPr>
          <a:xfrm>
            <a:off x="762000" y="3276600"/>
            <a:ext cx="7772400" cy="1362075"/>
          </a:xfrm>
          <a:prstGeom prst="rect">
            <a:avLst/>
          </a:prstGeom>
        </p:spPr>
        <p:txBody>
          <a:bodyPr anchor="t">
            <a:normAutofit/>
          </a:bodyPr>
          <a:lstStyle>
            <a:lvl1pPr algn="ctr">
              <a:defRPr sz="3400" b="1" cap="all"/>
            </a:lvl1pPr>
          </a:lstStyle>
          <a:p>
            <a:r>
              <a:rPr lang="en-US" dirty="0" smtClean="0"/>
              <a:t>Click to edit Master title style</a:t>
            </a:r>
            <a:endParaRPr lang="en-US" dirty="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pic>
        <p:nvPicPr>
          <p:cNvPr id="10" name="Picture 9" descr="PPT_page5.jpg"/>
          <p:cNvPicPr>
            <a:picLocks noChangeAspect="1"/>
          </p:cNvPicPr>
          <p:nvPr userDrawn="1"/>
        </p:nvPicPr>
        <p:blipFill>
          <a:blip r:embed="rId2" cstate="print"/>
          <a:stretch>
            <a:fillRect/>
          </a:stretch>
        </p:blipFill>
        <p:spPr>
          <a:xfrm>
            <a:off x="0" y="1"/>
            <a:ext cx="9144000" cy="6858000"/>
          </a:xfrm>
          <a:prstGeom prst="rect">
            <a:avLst/>
          </a:prstGeom>
        </p:spPr>
      </p:pic>
      <p:sp>
        <p:nvSpPr>
          <p:cNvPr id="7" name="Slide Number Placeholder 6"/>
          <p:cNvSpPr>
            <a:spLocks noGrp="1"/>
          </p:cNvSpPr>
          <p:nvPr>
            <p:ph type="sldNum" sz="quarter" idx="12"/>
          </p:nvPr>
        </p:nvSpPr>
        <p:spPr>
          <a:xfrm>
            <a:off x="6309360" y="6309360"/>
            <a:ext cx="2133600" cy="365125"/>
          </a:xfrm>
        </p:spPr>
        <p:txBody>
          <a:bodyPr/>
          <a:lstStyle/>
          <a:p>
            <a:fld id="{7378E873-49BC-4DCA-84C1-C855ED2A6995}" type="slidenum">
              <a:rPr lang="en-US" smtClean="0"/>
              <a:pPr/>
              <a:t>‹#›</a:t>
            </a:fld>
            <a:endParaRPr lang="en-US"/>
          </a:p>
        </p:txBody>
      </p:sp>
      <p:sp>
        <p:nvSpPr>
          <p:cNvPr id="3" name="Content Placeholder 2"/>
          <p:cNvSpPr>
            <a:spLocks noGrp="1"/>
          </p:cNvSpPr>
          <p:nvPr>
            <p:ph idx="1"/>
          </p:nvPr>
        </p:nvSpPr>
        <p:spPr>
          <a:xfrm>
            <a:off x="457200" y="1295401"/>
            <a:ext cx="8229600" cy="4343400"/>
          </a:xfrm>
          <a:prstGeom prst="rect">
            <a:avLst/>
          </a:prstGeom>
        </p:spPr>
        <p:txBody>
          <a:bodyPr/>
          <a:lstStyle>
            <a:lvl1pPr>
              <a:defRPr sz="3200">
                <a:solidFill>
                  <a:srgbClr val="376092"/>
                </a:solidFill>
              </a:defRPr>
            </a:lvl1pPr>
            <a:lvl2pPr>
              <a:defRPr sz="2800">
                <a:solidFill>
                  <a:srgbClr val="376092"/>
                </a:solidFill>
              </a:defRPr>
            </a:lvl2pPr>
            <a:lvl3pPr>
              <a:defRPr sz="2400">
                <a:solidFill>
                  <a:srgbClr val="376092"/>
                </a:solidFill>
              </a:defRPr>
            </a:lvl3pPr>
            <a:lvl4pPr>
              <a:defRPr sz="2000">
                <a:solidFill>
                  <a:srgbClr val="376092"/>
                </a:solidFill>
              </a:defRPr>
            </a:lvl4pPr>
            <a:lvl5pPr>
              <a:defRPr sz="2000">
                <a:solidFill>
                  <a:srgbClr val="376092"/>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457200" y="381000"/>
            <a:ext cx="8229600" cy="838200"/>
          </a:xfrm>
          <a:prstGeom prst="rect">
            <a:avLst/>
          </a:prstGeom>
        </p:spPr>
        <p:txBody>
          <a:bodyPr/>
          <a:lstStyle>
            <a:lvl1pPr>
              <a:defRPr sz="3800"/>
            </a:lvl1pPr>
          </a:lstStyle>
          <a:p>
            <a:r>
              <a:rPr lang="en-US" dirty="0" smtClean="0"/>
              <a:t>Click to edit Master title style</a:t>
            </a:r>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pic>
        <p:nvPicPr>
          <p:cNvPr id="10" name="Picture 9" descr="PPT_page5.jpg"/>
          <p:cNvPicPr>
            <a:picLocks noChangeAspect="1"/>
          </p:cNvPicPr>
          <p:nvPr userDrawn="1"/>
        </p:nvPicPr>
        <p:blipFill>
          <a:blip r:embed="rId2" cstate="print"/>
          <a:stretch>
            <a:fillRect/>
          </a:stretch>
        </p:blipFill>
        <p:spPr>
          <a:xfrm>
            <a:off x="0" y="0"/>
            <a:ext cx="9144000" cy="6857999"/>
          </a:xfrm>
          <a:prstGeom prst="rect">
            <a:avLst/>
          </a:prstGeom>
        </p:spPr>
      </p:pic>
      <p:sp>
        <p:nvSpPr>
          <p:cNvPr id="7" name="Slide Number Placeholder 6"/>
          <p:cNvSpPr>
            <a:spLocks noGrp="1"/>
          </p:cNvSpPr>
          <p:nvPr>
            <p:ph type="sldNum" sz="quarter" idx="12"/>
          </p:nvPr>
        </p:nvSpPr>
        <p:spPr>
          <a:xfrm>
            <a:off x="6309360" y="6309360"/>
            <a:ext cx="2133600" cy="365125"/>
          </a:xfrm>
        </p:spPr>
        <p:txBody>
          <a:bodyPr/>
          <a:lstStyle/>
          <a:p>
            <a:fld id="{7378E873-49BC-4DCA-84C1-C855ED2A6995}" type="slidenum">
              <a:rPr lang="en-US" smtClean="0"/>
              <a:pPr/>
              <a:t>‹#›</a:t>
            </a:fld>
            <a:endParaRPr lang="en-US"/>
          </a:p>
        </p:txBody>
      </p:sp>
      <p:sp>
        <p:nvSpPr>
          <p:cNvPr id="3" name="Content Placeholder 2"/>
          <p:cNvSpPr>
            <a:spLocks noGrp="1"/>
          </p:cNvSpPr>
          <p:nvPr>
            <p:ph idx="1"/>
          </p:nvPr>
        </p:nvSpPr>
        <p:spPr>
          <a:xfrm>
            <a:off x="457200" y="1295401"/>
            <a:ext cx="3886200" cy="4343400"/>
          </a:xfrm>
          <a:prstGeom prst="rect">
            <a:avLst/>
          </a:prstGeom>
        </p:spPr>
        <p:txBody>
          <a:bodyPr/>
          <a:lstStyle>
            <a:lvl1pPr>
              <a:defRPr sz="2800">
                <a:solidFill>
                  <a:srgbClr val="376092"/>
                </a:solidFill>
              </a:defRPr>
            </a:lvl1pPr>
            <a:lvl2pPr>
              <a:defRPr sz="2600">
                <a:solidFill>
                  <a:srgbClr val="376092"/>
                </a:solidFill>
              </a:defRPr>
            </a:lvl2pPr>
            <a:lvl3pPr>
              <a:defRPr sz="2400">
                <a:solidFill>
                  <a:srgbClr val="376092"/>
                </a:solidFill>
              </a:defRPr>
            </a:lvl3pPr>
            <a:lvl4pPr>
              <a:defRPr sz="2000">
                <a:solidFill>
                  <a:srgbClr val="376092"/>
                </a:solidFill>
              </a:defRPr>
            </a:lvl4pPr>
            <a:lvl5pPr>
              <a:defRPr sz="2000">
                <a:solidFill>
                  <a:srgbClr val="376092"/>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p:nvPr>
        </p:nvSpPr>
        <p:spPr>
          <a:xfrm>
            <a:off x="457200" y="384048"/>
            <a:ext cx="8229600" cy="841248"/>
          </a:xfrm>
          <a:prstGeom prst="rect">
            <a:avLst/>
          </a:prstGeom>
        </p:spPr>
        <p:txBody>
          <a:bodyPr>
            <a:normAutofit/>
          </a:bodyPr>
          <a:lstStyle>
            <a:lvl1pPr>
              <a:defRPr sz="4000">
                <a:solidFill>
                  <a:srgbClr val="17375E"/>
                </a:solidFill>
                <a:latin typeface="Arial" pitchFamily="34" charset="0"/>
                <a:cs typeface="Arial" pitchFamily="34" charset="0"/>
              </a:defRPr>
            </a:lvl1pPr>
          </a:lstStyle>
          <a:p>
            <a:r>
              <a:rPr lang="en-US" dirty="0" smtClean="0"/>
              <a:t>Click to edit Master title style</a:t>
            </a:r>
            <a:endParaRPr lang="en-US" dirty="0"/>
          </a:p>
        </p:txBody>
      </p:sp>
      <p:sp>
        <p:nvSpPr>
          <p:cNvPr id="6" name="Content Placeholder 2"/>
          <p:cNvSpPr>
            <a:spLocks noGrp="1"/>
          </p:cNvSpPr>
          <p:nvPr>
            <p:ph idx="13"/>
          </p:nvPr>
        </p:nvSpPr>
        <p:spPr>
          <a:xfrm>
            <a:off x="4572000" y="1295401"/>
            <a:ext cx="4114800" cy="4343400"/>
          </a:xfrm>
          <a:prstGeom prst="rect">
            <a:avLst/>
          </a:prstGeom>
        </p:spPr>
        <p:txBody>
          <a:bodyPr/>
          <a:lstStyle>
            <a:lvl1pPr>
              <a:defRPr sz="2800">
                <a:solidFill>
                  <a:srgbClr val="376092"/>
                </a:solidFill>
              </a:defRPr>
            </a:lvl1pPr>
            <a:lvl2pPr>
              <a:defRPr sz="2600">
                <a:solidFill>
                  <a:srgbClr val="376092"/>
                </a:solidFill>
              </a:defRPr>
            </a:lvl2pPr>
            <a:lvl3pPr>
              <a:defRPr sz="2400">
                <a:solidFill>
                  <a:srgbClr val="376092"/>
                </a:solidFill>
              </a:defRPr>
            </a:lvl3pPr>
            <a:lvl4pPr>
              <a:defRPr sz="2000">
                <a:solidFill>
                  <a:srgbClr val="376092"/>
                </a:solidFill>
              </a:defRPr>
            </a:lvl4pPr>
            <a:lvl5pPr>
              <a:defRPr sz="2000">
                <a:solidFill>
                  <a:srgbClr val="376092"/>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pic>
        <p:nvPicPr>
          <p:cNvPr id="8" name="Picture 7" descr="PPT_page5.jpg"/>
          <p:cNvPicPr>
            <a:picLocks noChangeAspect="1"/>
          </p:cNvPicPr>
          <p:nvPr userDrawn="1"/>
        </p:nvPicPr>
        <p:blipFill>
          <a:blip r:embed="rId2" cstate="print"/>
          <a:stretch>
            <a:fillRect/>
          </a:stretch>
        </p:blipFill>
        <p:spPr>
          <a:xfrm>
            <a:off x="0" y="1"/>
            <a:ext cx="9144000" cy="6858000"/>
          </a:xfrm>
          <a:prstGeom prst="rect">
            <a:avLst/>
          </a:prstGeom>
        </p:spPr>
      </p:pic>
      <p:sp>
        <p:nvSpPr>
          <p:cNvPr id="2" name="Title 1"/>
          <p:cNvSpPr>
            <a:spLocks noGrp="1"/>
          </p:cNvSpPr>
          <p:nvPr>
            <p:ph type="title"/>
          </p:nvPr>
        </p:nvSpPr>
        <p:spPr>
          <a:xfrm>
            <a:off x="457200" y="384048"/>
            <a:ext cx="8229600" cy="841248"/>
          </a:xfrm>
          <a:prstGeom prst="rect">
            <a:avLst/>
          </a:prstGeom>
        </p:spPr>
        <p:txBody>
          <a:bodyPr>
            <a:normAutofit/>
          </a:bodyPr>
          <a:lstStyle>
            <a:lvl1pPr>
              <a:defRPr sz="4000">
                <a:solidFill>
                  <a:srgbClr val="17375E"/>
                </a:solidFill>
                <a:latin typeface="Arial" pitchFamily="34" charset="0"/>
                <a:cs typeface="Arial"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295400"/>
            <a:ext cx="8229600" cy="4343400"/>
          </a:xfrm>
          <a:prstGeom prst="rect">
            <a:avLst/>
          </a:prstGeom>
        </p:spPr>
        <p:txBody>
          <a:bodyPr vert="eaVert"/>
          <a:lstStyle>
            <a:lvl1pPr>
              <a:defRPr>
                <a:solidFill>
                  <a:srgbClr val="376092"/>
                </a:solidFill>
              </a:defRPr>
            </a:lvl1pPr>
            <a:lvl2pPr>
              <a:defRPr>
                <a:solidFill>
                  <a:srgbClr val="376092"/>
                </a:solidFill>
              </a:defRPr>
            </a:lvl2pPr>
            <a:lvl3pPr>
              <a:defRPr>
                <a:solidFill>
                  <a:srgbClr val="376092"/>
                </a:solidFill>
              </a:defRPr>
            </a:lvl3pPr>
            <a:lvl4pPr>
              <a:defRPr>
                <a:solidFill>
                  <a:srgbClr val="376092"/>
                </a:solidFill>
              </a:defRPr>
            </a:lvl4pPr>
            <a:lvl5pPr>
              <a:defRPr>
                <a:solidFill>
                  <a:srgbClr val="37609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309360" y="6309360"/>
            <a:ext cx="2133600" cy="365125"/>
          </a:xfrm>
        </p:spPr>
        <p:txBody>
          <a:bodyPr/>
          <a:lstStyle/>
          <a:p>
            <a:fld id="{7378E873-49BC-4DCA-84C1-C855ED2A6995}" type="slidenum">
              <a:rPr lang="en-US" smtClean="0"/>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Font typeface="Wingdings" pitchFamily="2" charset="2"/>
              <a:buChar char="q"/>
              <a:defRPr sz="2400"/>
            </a:lvl1pPr>
            <a:lvl2pPr>
              <a:buFont typeface="Wingdings" pitchFamily="2" charset="2"/>
              <a:buChar char="Ø"/>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Font typeface="Wingdings" pitchFamily="2" charset="2"/>
              <a:buChar char="q"/>
              <a:defRPr sz="2400"/>
            </a:lvl1pPr>
            <a:lvl2pPr>
              <a:buFont typeface="Wingdings" pitchFamily="2" charset="2"/>
              <a:buChar char="Ø"/>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B9CDC-E56D-4AC7-8264-A77B02253BAC}" type="datetimeFigureOut">
              <a:rPr lang="en-US" smtClean="0"/>
              <a:pPr/>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78E873-49BC-4DCA-84C1-C855ED2A6995}" type="slidenum">
              <a:rPr lang="en-US" smtClean="0"/>
              <a:pPr/>
              <a:t>‹#›</a:t>
            </a:fld>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B9CDC-E56D-4AC7-8264-A77B02253BAC}" type="datetimeFigureOut">
              <a:rPr lang="en-US" smtClean="0"/>
              <a:pPr/>
              <a:t>3/28/2013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8E873-49BC-4DCA-84C1-C855ED2A69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4000" dirty="0" smtClean="0">
                <a:solidFill>
                  <a:srgbClr val="17375E"/>
                </a:solidFill>
                <a:latin typeface="Arial" pitchFamily="34" charset="0"/>
                <a:cs typeface="Arial" pitchFamily="34" charset="0"/>
              </a:rPr>
              <a:t>ETA 9129</a:t>
            </a:r>
            <a:br>
              <a:rPr lang="en-US" sz="4000" dirty="0" smtClean="0">
                <a:solidFill>
                  <a:srgbClr val="17375E"/>
                </a:solidFill>
                <a:latin typeface="Arial" pitchFamily="34" charset="0"/>
                <a:cs typeface="Arial" pitchFamily="34" charset="0"/>
              </a:rPr>
            </a:br>
            <a:r>
              <a:rPr lang="en-US" sz="4000" dirty="0" smtClean="0">
                <a:solidFill>
                  <a:srgbClr val="17375E"/>
                </a:solidFill>
                <a:latin typeface="Arial" pitchFamily="34" charset="0"/>
                <a:cs typeface="Arial" pitchFamily="34" charset="0"/>
              </a:rPr>
              <a:t>Made Simple</a:t>
            </a:r>
            <a:endParaRPr lang="en-US" sz="4000" dirty="0">
              <a:solidFill>
                <a:srgbClr val="17375E"/>
              </a:solidFill>
              <a:latin typeface="Arial" pitchFamily="34" charset="0"/>
              <a:cs typeface="Arial" pitchFamily="34" charset="0"/>
            </a:endParaRPr>
          </a:p>
        </p:txBody>
      </p:sp>
      <p:sp>
        <p:nvSpPr>
          <p:cNvPr id="8" name="Subtitle 7"/>
          <p:cNvSpPr>
            <a:spLocks noGrp="1"/>
          </p:cNvSpPr>
          <p:nvPr>
            <p:ph type="subTitle" idx="1"/>
          </p:nvPr>
        </p:nvSpPr>
        <p:spPr/>
        <p:txBody>
          <a:bodyPr/>
          <a:lstStyle/>
          <a:p>
            <a:r>
              <a:rPr lang="en-US" dirty="0" smtClean="0"/>
              <a:t>February 2013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3600"/>
                            </p:stCondLst>
                            <p:childTnLst>
                              <p:par>
                                <p:cTn id="12" presetID="42"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T_page5.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304800" y="1524000"/>
            <a:ext cx="8382000" cy="3939540"/>
          </a:xfrm>
          <a:prstGeom prst="rect">
            <a:avLst/>
          </a:prstGeom>
          <a:noFill/>
        </p:spPr>
        <p:txBody>
          <a:bodyPr wrap="square" rtlCol="0">
            <a:spAutoFit/>
          </a:bodyPr>
          <a:lstStyle/>
          <a:p>
            <a:pPr algn="ctr"/>
            <a:r>
              <a:rPr lang="en-US" sz="4400" b="1" dirty="0" smtClean="0">
                <a:solidFill>
                  <a:schemeClr val="tx2">
                    <a:lumMod val="75000"/>
                  </a:schemeClr>
                </a:solidFill>
                <a:latin typeface="Arial" pitchFamily="34" charset="0"/>
                <a:cs typeface="Arial" pitchFamily="34" charset="0"/>
              </a:rPr>
              <a:t>Questions and Answers</a:t>
            </a:r>
          </a:p>
          <a:p>
            <a:pPr algn="ctr"/>
            <a:endParaRPr lang="en-US" sz="3200" b="1" dirty="0" smtClean="0">
              <a:solidFill>
                <a:schemeClr val="tx2">
                  <a:lumMod val="75000"/>
                </a:schemeClr>
              </a:solidFill>
              <a:latin typeface="Arial" pitchFamily="34" charset="0"/>
              <a:cs typeface="Arial" pitchFamily="34" charset="0"/>
            </a:endParaRPr>
          </a:p>
          <a:p>
            <a:pPr algn="ctr"/>
            <a:endParaRPr lang="en-US" sz="3200" b="1" dirty="0" smtClean="0">
              <a:solidFill>
                <a:schemeClr val="tx2">
                  <a:lumMod val="75000"/>
                </a:schemeClr>
              </a:solidFill>
              <a:latin typeface="Arial" pitchFamily="34" charset="0"/>
              <a:cs typeface="Arial" pitchFamily="34" charset="0"/>
            </a:endParaRPr>
          </a:p>
          <a:p>
            <a:pPr algn="ctr"/>
            <a:endParaRPr lang="en-US" sz="3200" b="1" dirty="0" smtClean="0">
              <a:solidFill>
                <a:schemeClr val="tx2">
                  <a:lumMod val="75000"/>
                </a:schemeClr>
              </a:solidFill>
              <a:latin typeface="Arial" pitchFamily="34" charset="0"/>
              <a:cs typeface="Arial" pitchFamily="34" charset="0"/>
            </a:endParaRPr>
          </a:p>
          <a:p>
            <a:pPr algn="ctr"/>
            <a:endParaRPr lang="en-US" sz="3200" b="1" dirty="0" smtClean="0">
              <a:solidFill>
                <a:schemeClr val="tx2">
                  <a:lumMod val="75000"/>
                </a:schemeClr>
              </a:solidFill>
              <a:latin typeface="Arial" pitchFamily="34" charset="0"/>
              <a:cs typeface="Arial" pitchFamily="34" charset="0"/>
            </a:endParaRPr>
          </a:p>
          <a:p>
            <a:pPr algn="ctr"/>
            <a:r>
              <a:rPr lang="en-US" b="1" dirty="0" smtClean="0">
                <a:solidFill>
                  <a:schemeClr val="tx2">
                    <a:lumMod val="75000"/>
                  </a:schemeClr>
                </a:solidFill>
                <a:latin typeface="Arial" pitchFamily="34" charset="0"/>
                <a:cs typeface="Arial" pitchFamily="34" charset="0"/>
              </a:rPr>
              <a:t>Myra Hart</a:t>
            </a:r>
          </a:p>
          <a:p>
            <a:pPr algn="ctr"/>
            <a:r>
              <a:rPr lang="en-US" b="1" dirty="0" smtClean="0">
                <a:solidFill>
                  <a:schemeClr val="tx2">
                    <a:lumMod val="75000"/>
                  </a:schemeClr>
                </a:solidFill>
                <a:latin typeface="Arial" pitchFamily="34" charset="0"/>
                <a:cs typeface="Arial" pitchFamily="34" charset="0"/>
              </a:rPr>
              <a:t>850-245-7429</a:t>
            </a:r>
          </a:p>
          <a:p>
            <a:pPr algn="ctr"/>
            <a:r>
              <a:rPr lang="en-US" b="1" dirty="0" smtClean="0">
                <a:solidFill>
                  <a:schemeClr val="tx2">
                    <a:lumMod val="75000"/>
                  </a:schemeClr>
                </a:solidFill>
                <a:latin typeface="Arial" pitchFamily="34" charset="0"/>
                <a:cs typeface="Arial" pitchFamily="34" charset="0"/>
              </a:rPr>
              <a:t>myra.hart@deo.myflorida.com </a:t>
            </a:r>
          </a:p>
          <a:p>
            <a:pPr algn="ctr"/>
            <a:endParaRPr lang="en-US" sz="2400" b="1" dirty="0">
              <a:solidFill>
                <a:schemeClr val="tx2">
                  <a:lumMod val="75000"/>
                </a:schemeClr>
              </a:solidFill>
              <a:latin typeface="Arial" pitchFamily="34" charset="0"/>
              <a:cs typeface="Arial" pitchFamily="34" charset="0"/>
            </a:endParaRPr>
          </a:p>
        </p:txBody>
      </p:sp>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1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10" fill="hold">
                            <p:stCondLst>
                              <p:cond delay="280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13" dur="80"/>
                                        <p:tgtEl>
                                          <p:spTgt spid="3">
                                            <p:txEl>
                                              <p:pRg st="5" end="5"/>
                                            </p:txEl>
                                          </p:spTgt>
                                        </p:tgtEl>
                                        <p:attrNameLst>
                                          <p:attrName>style.color</p:attrName>
                                        </p:attrNameLst>
                                      </p:cBhvr>
                                      <p:tavLst>
                                        <p:tav tm="0">
                                          <p:val>
                                            <p:clrVal>
                                              <a:srgbClr val="B8D432"/>
                                            </p:clrVal>
                                          </p:val>
                                        </p:tav>
                                        <p:tav tm="50000">
                                          <p:val>
                                            <p:clrVal>
                                              <a:schemeClr val="hlink"/>
                                            </p:clrVal>
                                          </p:val>
                                        </p:tav>
                                      </p:tavLst>
                                    </p:anim>
                                    <p:anim calcmode="discrete" valueType="clr">
                                      <p:cBhvr>
                                        <p:cTn id="14"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5" end="5"/>
                                            </p:txEl>
                                          </p:spTgt>
                                        </p:tgtEl>
                                        <p:attrNameLst>
                                          <p:attrName>fill.type</p:attrName>
                                        </p:attrNameLst>
                                      </p:cBhvr>
                                      <p:to>
                                        <p:strVal val="solid"/>
                                      </p:to>
                                    </p:set>
                                  </p:childTnLst>
                                </p:cTn>
                              </p:par>
                            </p:childTnLst>
                          </p:cTn>
                        </p:par>
                        <p:par>
                          <p:cTn id="16" fill="hold">
                            <p:stCondLst>
                              <p:cond delay="316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19" dur="80"/>
                                        <p:tgtEl>
                                          <p:spTgt spid="3">
                                            <p:txEl>
                                              <p:pRg st="6" end="6"/>
                                            </p:txEl>
                                          </p:spTgt>
                                        </p:tgtEl>
                                        <p:attrNameLst>
                                          <p:attrName>style.color</p:attrName>
                                        </p:attrNameLst>
                                      </p:cBhvr>
                                      <p:tavLst>
                                        <p:tav tm="0">
                                          <p:val>
                                            <p:clrVal>
                                              <a:srgbClr val="B8D432"/>
                                            </p:clrVal>
                                          </p:val>
                                        </p:tav>
                                        <p:tav tm="50000">
                                          <p:val>
                                            <p:clrVal>
                                              <a:schemeClr val="hlink"/>
                                            </p:clrVal>
                                          </p:val>
                                        </p:tav>
                                      </p:tavLst>
                                    </p:anim>
                                    <p:anim calcmode="discrete" valueType="clr">
                                      <p:cBhvr>
                                        <p:cTn id="2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6" end="6"/>
                                            </p:txEl>
                                          </p:spTgt>
                                        </p:tgtEl>
                                        <p:attrNameLst>
                                          <p:attrName>fill.type</p:attrName>
                                        </p:attrNameLst>
                                      </p:cBhvr>
                                      <p:to>
                                        <p:strVal val="solid"/>
                                      </p:to>
                                    </p:set>
                                  </p:childTnLst>
                                </p:cTn>
                              </p:par>
                            </p:childTnLst>
                          </p:cTn>
                        </p:par>
                        <p:par>
                          <p:cTn id="22" fill="hold">
                            <p:stCondLst>
                              <p:cond delay="368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25" dur="80"/>
                                        <p:tgtEl>
                                          <p:spTgt spid="3">
                                            <p:txEl>
                                              <p:pRg st="7" end="7"/>
                                            </p:txEl>
                                          </p:spTgt>
                                        </p:tgtEl>
                                        <p:attrNameLst>
                                          <p:attrName>style.color</p:attrName>
                                        </p:attrNameLst>
                                      </p:cBhvr>
                                      <p:tavLst>
                                        <p:tav tm="0">
                                          <p:val>
                                            <p:clrVal>
                                              <a:srgbClr val="B8D432"/>
                                            </p:clrVal>
                                          </p:val>
                                        </p:tav>
                                        <p:tav tm="50000">
                                          <p:val>
                                            <p:clrVal>
                                              <a:schemeClr val="hlink"/>
                                            </p:clrVal>
                                          </p:val>
                                        </p:tav>
                                      </p:tavLst>
                                    </p:anim>
                                    <p:anim calcmode="discrete" valueType="clr">
                                      <p:cBhvr>
                                        <p:cTn id="26"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PT_page5.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457200" y="384048"/>
            <a:ext cx="8229600" cy="841248"/>
          </a:xfrm>
          <a:prstGeom prst="rect">
            <a:avLst/>
          </a:prstGeom>
          <a:noFill/>
        </p:spPr>
        <p:txBody>
          <a:bodyPr wrap="square" rtlCol="0">
            <a:spAutoFit/>
          </a:bodyPr>
          <a:lstStyle/>
          <a:p>
            <a:pPr algn="ctr"/>
            <a:r>
              <a:rPr lang="en-US" sz="3800" b="1" dirty="0" smtClean="0">
                <a:solidFill>
                  <a:schemeClr val="tx2">
                    <a:lumMod val="75000"/>
                  </a:schemeClr>
                </a:solidFill>
                <a:latin typeface="Arial" pitchFamily="34" charset="0"/>
                <a:cs typeface="Arial" pitchFamily="34" charset="0"/>
              </a:rPr>
              <a:t>Purpose of ETA 9129</a:t>
            </a:r>
            <a:endParaRPr lang="en-US" sz="3800" b="1" dirty="0">
              <a:solidFill>
                <a:schemeClr val="tx2">
                  <a:lumMod val="75000"/>
                </a:schemeClr>
              </a:solidFill>
              <a:latin typeface="Arial" pitchFamily="34" charset="0"/>
              <a:cs typeface="Arial" pitchFamily="34" charset="0"/>
            </a:endParaRPr>
          </a:p>
        </p:txBody>
      </p:sp>
      <p:sp>
        <p:nvSpPr>
          <p:cNvPr id="11" name="TextBox 10"/>
          <p:cNvSpPr txBox="1"/>
          <p:nvPr/>
        </p:nvSpPr>
        <p:spPr>
          <a:xfrm>
            <a:off x="457200" y="1295400"/>
            <a:ext cx="8229600" cy="646331"/>
          </a:xfrm>
          <a:prstGeom prst="rect">
            <a:avLst/>
          </a:prstGeom>
          <a:noFill/>
        </p:spPr>
        <p:txBody>
          <a:bodyPr wrap="square" rtlCol="0">
            <a:spAutoFit/>
          </a:bodyPr>
          <a:lstStyle/>
          <a:p>
            <a:pPr lvl="1" algn="ctr"/>
            <a:r>
              <a:rPr lang="en-US" b="1" dirty="0" smtClean="0">
                <a:solidFill>
                  <a:schemeClr val="accent1">
                    <a:lumMod val="50000"/>
                  </a:schemeClr>
                </a:solidFill>
                <a:latin typeface="Arial" pitchFamily="34" charset="0"/>
                <a:cs typeface="Arial" pitchFamily="34" charset="0"/>
              </a:rPr>
              <a:t> Provides USDOL Information for Evaluation and Monitoring</a:t>
            </a:r>
          </a:p>
          <a:p>
            <a:pPr lvl="1" algn="ctr"/>
            <a:r>
              <a:rPr lang="en-US" b="1" dirty="0" smtClean="0">
                <a:solidFill>
                  <a:schemeClr val="accent1">
                    <a:lumMod val="50000"/>
                  </a:schemeClr>
                </a:solidFill>
                <a:latin typeface="Arial" pitchFamily="34" charset="0"/>
                <a:cs typeface="Arial" pitchFamily="34" charset="0"/>
              </a:rPr>
              <a:t>of the REA Pilot Study</a:t>
            </a:r>
            <a:endParaRPr lang="en-US" b="1" dirty="0"/>
          </a:p>
        </p:txBody>
      </p:sp>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pic>
        <p:nvPicPr>
          <p:cNvPr id="8" name="Picture 7" descr="DEO logo for press releases"/>
          <p:cNvPicPr/>
          <p:nvPr/>
        </p:nvPicPr>
        <p:blipFill>
          <a:blip r:embed="rId4" cstate="print"/>
          <a:srcRect l="59259" t="3165" r="3543" b="31013"/>
          <a:stretch>
            <a:fillRect/>
          </a:stretch>
        </p:blipFill>
        <p:spPr bwMode="auto">
          <a:xfrm>
            <a:off x="1295400" y="1371600"/>
            <a:ext cx="228600" cy="228600"/>
          </a:xfrm>
          <a:prstGeom prst="rect">
            <a:avLst/>
          </a:prstGeom>
          <a:noFill/>
          <a:ln w="9525">
            <a:noFill/>
            <a:miter lim="800000"/>
            <a:headEnd/>
            <a:tailEnd/>
          </a:ln>
        </p:spPr>
      </p:pic>
      <p:sp>
        <p:nvSpPr>
          <p:cNvPr id="9" name="TextBox 8"/>
          <p:cNvSpPr txBox="1"/>
          <p:nvPr/>
        </p:nvSpPr>
        <p:spPr>
          <a:xfrm>
            <a:off x="1143000" y="2229279"/>
            <a:ext cx="7162800" cy="2988510"/>
          </a:xfrm>
          <a:prstGeom prst="rect">
            <a:avLst/>
          </a:prstGeom>
          <a:noFill/>
        </p:spPr>
        <p:txBody>
          <a:bodyPr wrap="square" rtlCol="0">
            <a:spAutoFit/>
          </a:bodyPr>
          <a:lstStyle/>
          <a:p>
            <a:pPr lvl="0">
              <a:spcBef>
                <a:spcPct val="20000"/>
              </a:spcBef>
              <a:spcAft>
                <a:spcPts val="1200"/>
              </a:spcAft>
              <a:buFont typeface="Wingdings" pitchFamily="2" charset="2"/>
              <a:buChar char="ü"/>
              <a:defRPr/>
            </a:pPr>
            <a:r>
              <a:rPr lang="en-US" dirty="0" smtClean="0">
                <a:solidFill>
                  <a:schemeClr val="tx2">
                    <a:lumMod val="75000"/>
                  </a:schemeClr>
                </a:solidFill>
                <a:latin typeface="Arial" pitchFamily="34" charset="0"/>
                <a:cs typeface="Arial" pitchFamily="34" charset="0"/>
              </a:rPr>
              <a:t> Quarterly Report</a:t>
            </a:r>
          </a:p>
          <a:p>
            <a:pPr lvl="0">
              <a:spcBef>
                <a:spcPts val="1200"/>
              </a:spcBef>
              <a:spcAft>
                <a:spcPts val="600"/>
              </a:spcAft>
              <a:buFont typeface="Wingdings" pitchFamily="2" charset="2"/>
              <a:buChar char="ü"/>
              <a:defRPr/>
            </a:pPr>
            <a:r>
              <a:rPr lang="en-US" dirty="0" smtClean="0">
                <a:solidFill>
                  <a:schemeClr val="tx2">
                    <a:lumMod val="75000"/>
                  </a:schemeClr>
                </a:solidFill>
                <a:latin typeface="Arial" pitchFamily="34" charset="0"/>
                <a:cs typeface="Arial" pitchFamily="34" charset="0"/>
              </a:rPr>
              <a:t> Collects Defined Data from a Previous Time Period</a:t>
            </a:r>
          </a:p>
          <a:p>
            <a:pPr lvl="1">
              <a:spcAft>
                <a:spcPts val="600"/>
              </a:spcAft>
              <a:buFont typeface="Arial" pitchFamily="34" charset="0"/>
              <a:buChar char="•"/>
              <a:defRPr/>
            </a:pPr>
            <a:r>
              <a:rPr lang="en-US" dirty="0" smtClean="0">
                <a:solidFill>
                  <a:schemeClr val="tx2">
                    <a:lumMod val="75000"/>
                  </a:schemeClr>
                </a:solidFill>
                <a:latin typeface="Arial" pitchFamily="34" charset="0"/>
                <a:cs typeface="Arial" pitchFamily="34" charset="0"/>
              </a:rPr>
              <a:t> Using the PREP Pool  </a:t>
            </a:r>
          </a:p>
          <a:p>
            <a:pPr lvl="1">
              <a:spcAft>
                <a:spcPts val="1200"/>
              </a:spcAft>
              <a:buFont typeface="Arial" pitchFamily="34" charset="0"/>
              <a:buChar char="•"/>
              <a:defRPr/>
            </a:pPr>
            <a:r>
              <a:rPr lang="en-US" dirty="0" smtClean="0">
                <a:solidFill>
                  <a:schemeClr val="tx2">
                    <a:lumMod val="75000"/>
                  </a:schemeClr>
                </a:solidFill>
                <a:latin typeface="Arial" pitchFamily="34" charset="0"/>
                <a:cs typeface="Arial" pitchFamily="34" charset="0"/>
              </a:rPr>
              <a:t> Same SSNs from the Prior Benefit Year</a:t>
            </a:r>
          </a:p>
          <a:p>
            <a:pPr>
              <a:spcBef>
                <a:spcPts val="1200"/>
              </a:spcBef>
              <a:spcAft>
                <a:spcPts val="600"/>
              </a:spcAft>
              <a:buFont typeface="Wingdings" pitchFamily="2" charset="2"/>
              <a:buChar char="ü"/>
              <a:defRPr/>
            </a:pPr>
            <a:r>
              <a:rPr lang="en-US" smtClean="0">
                <a:solidFill>
                  <a:schemeClr val="tx2">
                    <a:lumMod val="75000"/>
                  </a:schemeClr>
                </a:solidFill>
                <a:latin typeface="Arial" pitchFamily="34" charset="0"/>
                <a:cs typeface="Arial" pitchFamily="34" charset="0"/>
              </a:rPr>
              <a:t> Compares </a:t>
            </a:r>
            <a:r>
              <a:rPr lang="en-US" dirty="0" smtClean="0">
                <a:solidFill>
                  <a:schemeClr val="tx2">
                    <a:lumMod val="75000"/>
                  </a:schemeClr>
                </a:solidFill>
                <a:latin typeface="Arial" pitchFamily="34" charset="0"/>
                <a:cs typeface="Arial" pitchFamily="34" charset="0"/>
              </a:rPr>
              <a:t>Two Groups</a:t>
            </a:r>
          </a:p>
          <a:p>
            <a:pPr lvl="1">
              <a:spcAft>
                <a:spcPts val="600"/>
              </a:spcAft>
              <a:buFont typeface="Arial" pitchFamily="34" charset="0"/>
              <a:buChar char="•"/>
              <a:defRPr/>
            </a:pPr>
            <a:r>
              <a:rPr lang="en-US" dirty="0" smtClean="0">
                <a:solidFill>
                  <a:schemeClr val="tx2">
                    <a:lumMod val="75000"/>
                  </a:schemeClr>
                </a:solidFill>
                <a:latin typeface="Arial" pitchFamily="34" charset="0"/>
                <a:cs typeface="Arial" pitchFamily="34" charset="0"/>
              </a:rPr>
              <a:t> Those Not Selected for REA</a:t>
            </a:r>
          </a:p>
          <a:p>
            <a:pPr lvl="1">
              <a:buFont typeface="Arial" pitchFamily="34" charset="0"/>
              <a:buChar char="•"/>
              <a:defRPr/>
            </a:pPr>
            <a:r>
              <a:rPr lang="en-US" dirty="0" smtClean="0">
                <a:solidFill>
                  <a:schemeClr val="tx2">
                    <a:lumMod val="75000"/>
                  </a:schemeClr>
                </a:solidFill>
                <a:latin typeface="Arial" pitchFamily="34" charset="0"/>
                <a:cs typeface="Arial" pitchFamily="34" charset="0"/>
              </a:rPr>
              <a:t> REA Participants</a:t>
            </a:r>
            <a:endParaRPr lang="en-US" b="1" dirty="0">
              <a:solidFill>
                <a:schemeClr val="tx2">
                  <a:lumMod val="75000"/>
                </a:schemeClr>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55" presetClass="entr" presetSubtype="0" fill="hold" nodeType="afterEffect">
                                  <p:stCondLst>
                                    <p:cond delay="440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strVal val="#ppt_w*0.70"/>
                                          </p:val>
                                        </p:tav>
                                        <p:tav tm="100000">
                                          <p:val>
                                            <p:strVal val="#ppt_w"/>
                                          </p:val>
                                        </p:tav>
                                      </p:tavLst>
                                    </p:anim>
                                    <p:anim calcmode="lin" valueType="num">
                                      <p:cBhvr>
                                        <p:cTn id="12" dur="500" fill="hold"/>
                                        <p:tgtEl>
                                          <p:spTgt spid="8"/>
                                        </p:tgtEl>
                                        <p:attrNameLst>
                                          <p:attrName>ppt_h</p:attrName>
                                        </p:attrNameLst>
                                      </p:cBhvr>
                                      <p:tavLst>
                                        <p:tav tm="0">
                                          <p:val>
                                            <p:strVal val="#ppt_h"/>
                                          </p:val>
                                        </p:tav>
                                        <p:tav tm="100000">
                                          <p:val>
                                            <p:strVal val="#ppt_h"/>
                                          </p:val>
                                        </p:tav>
                                      </p:tavLst>
                                    </p:anim>
                                    <p:animEffect transition="in" filter="fade">
                                      <p:cBhvr>
                                        <p:cTn id="13" dur="500"/>
                                        <p:tgtEl>
                                          <p:spTgt spid="8"/>
                                        </p:tgtEl>
                                      </p:cBhvr>
                                    </p:animEffect>
                                  </p:childTnLst>
                                </p:cTn>
                              </p:par>
                            </p:childTnLst>
                          </p:cTn>
                        </p:par>
                        <p:par>
                          <p:cTn id="14" fill="hold">
                            <p:stCondLst>
                              <p:cond delay="5400"/>
                            </p:stCondLst>
                            <p:childTnLst>
                              <p:par>
                                <p:cTn id="15" presetID="22" presetClass="entr" presetSubtype="8"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par>
                          <p:cTn id="18" fill="hold">
                            <p:stCondLst>
                              <p:cond delay="5900"/>
                            </p:stCondLst>
                            <p:childTnLst>
                              <p:par>
                                <p:cTn id="19" presetID="22" presetClass="entr" presetSubtype="8" fill="hold"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wipe(left)">
                                      <p:cBhvr>
                                        <p:cTn id="21" dur="500"/>
                                        <p:tgtEl>
                                          <p:spTgt spid="11">
                                            <p:txEl>
                                              <p:pRg st="1" end="1"/>
                                            </p:txEl>
                                          </p:spTgt>
                                        </p:tgtEl>
                                      </p:cBhvr>
                                    </p:animEffect>
                                  </p:childTnLst>
                                </p:cTn>
                              </p:par>
                            </p:childTnLst>
                          </p:cTn>
                        </p:par>
                        <p:par>
                          <p:cTn id="22" fill="hold">
                            <p:stCondLst>
                              <p:cond delay="6400"/>
                            </p:stCondLst>
                            <p:childTnLst>
                              <p:par>
                                <p:cTn id="23" presetID="22" presetClass="entr" presetSubtype="1" fill="hold" nodeType="afterEffect">
                                  <p:stCondLst>
                                    <p:cond delay="940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up)">
                                      <p:cBhvr>
                                        <p:cTn id="25" dur="500"/>
                                        <p:tgtEl>
                                          <p:spTgt spid="9">
                                            <p:txEl>
                                              <p:pRg st="0" end="0"/>
                                            </p:txEl>
                                          </p:spTgt>
                                        </p:tgtEl>
                                      </p:cBhvr>
                                    </p:animEffect>
                                  </p:childTnLst>
                                </p:cTn>
                              </p:par>
                            </p:childTnLst>
                          </p:cTn>
                        </p:par>
                        <p:par>
                          <p:cTn id="26" fill="hold">
                            <p:stCondLst>
                              <p:cond delay="16300"/>
                            </p:stCondLst>
                            <p:childTnLst>
                              <p:par>
                                <p:cTn id="27" presetID="22" presetClass="entr" presetSubtype="1" fill="hold" nodeType="afterEffect">
                                  <p:stCondLst>
                                    <p:cond delay="170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wipe(up)">
                                      <p:cBhvr>
                                        <p:cTn id="29" dur="500"/>
                                        <p:tgtEl>
                                          <p:spTgt spid="9">
                                            <p:txEl>
                                              <p:pRg st="1" end="1"/>
                                            </p:txEl>
                                          </p:spTgt>
                                        </p:tgtEl>
                                      </p:cBhvr>
                                    </p:animEffect>
                                  </p:childTnLst>
                                </p:cTn>
                              </p:par>
                            </p:childTnLst>
                          </p:cTn>
                        </p:par>
                        <p:par>
                          <p:cTn id="30" fill="hold">
                            <p:stCondLst>
                              <p:cond delay="18500"/>
                            </p:stCondLst>
                            <p:childTnLst>
                              <p:par>
                                <p:cTn id="31" presetID="16" presetClass="entr" presetSubtype="26" fill="hold" nodeType="afterEffect">
                                  <p:stCondLst>
                                    <p:cond delay="520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barn(inHorizontal)">
                                      <p:cBhvr>
                                        <p:cTn id="33" dur="500"/>
                                        <p:tgtEl>
                                          <p:spTgt spid="9">
                                            <p:txEl>
                                              <p:pRg st="2" end="2"/>
                                            </p:txEl>
                                          </p:spTgt>
                                        </p:tgtEl>
                                      </p:cBhvr>
                                    </p:animEffect>
                                  </p:childTnLst>
                                </p:cTn>
                              </p:par>
                            </p:childTnLst>
                          </p:cTn>
                        </p:par>
                        <p:par>
                          <p:cTn id="34" fill="hold">
                            <p:stCondLst>
                              <p:cond delay="24200"/>
                            </p:stCondLst>
                            <p:childTnLst>
                              <p:par>
                                <p:cTn id="35" presetID="16" presetClass="entr" presetSubtype="26" fill="hold" nodeType="afterEffect">
                                  <p:stCondLst>
                                    <p:cond delay="200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barn(inHorizontal)">
                                      <p:cBhvr>
                                        <p:cTn id="37" dur="500"/>
                                        <p:tgtEl>
                                          <p:spTgt spid="9">
                                            <p:txEl>
                                              <p:pRg st="3" end="3"/>
                                            </p:txEl>
                                          </p:spTgt>
                                        </p:tgtEl>
                                      </p:cBhvr>
                                    </p:animEffect>
                                  </p:childTnLst>
                                </p:cTn>
                              </p:par>
                            </p:childTnLst>
                          </p:cTn>
                        </p:par>
                        <p:par>
                          <p:cTn id="38" fill="hold">
                            <p:stCondLst>
                              <p:cond delay="26700"/>
                            </p:stCondLst>
                            <p:childTnLst>
                              <p:par>
                                <p:cTn id="39" presetID="22" presetClass="entr" presetSubtype="1" fill="hold" nodeType="afterEffect">
                                  <p:stCondLst>
                                    <p:cond delay="1160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wipe(up)">
                                      <p:cBhvr>
                                        <p:cTn id="41" dur="500"/>
                                        <p:tgtEl>
                                          <p:spTgt spid="9">
                                            <p:txEl>
                                              <p:pRg st="4" end="4"/>
                                            </p:txEl>
                                          </p:spTgt>
                                        </p:tgtEl>
                                      </p:cBhvr>
                                    </p:animEffect>
                                  </p:childTnLst>
                                </p:cTn>
                              </p:par>
                            </p:childTnLst>
                          </p:cTn>
                        </p:par>
                        <p:par>
                          <p:cTn id="42" fill="hold">
                            <p:stCondLst>
                              <p:cond delay="38800"/>
                            </p:stCondLst>
                            <p:childTnLst>
                              <p:par>
                                <p:cTn id="43" presetID="16" presetClass="entr" presetSubtype="26" fill="hold" nodeType="afterEffect">
                                  <p:stCondLst>
                                    <p:cond delay="220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barn(inHorizontal)">
                                      <p:cBhvr>
                                        <p:cTn id="45" dur="500"/>
                                        <p:tgtEl>
                                          <p:spTgt spid="9">
                                            <p:txEl>
                                              <p:pRg st="5" end="5"/>
                                            </p:txEl>
                                          </p:spTgt>
                                        </p:tgtEl>
                                      </p:cBhvr>
                                    </p:animEffect>
                                  </p:childTnLst>
                                </p:cTn>
                              </p:par>
                            </p:childTnLst>
                          </p:cTn>
                        </p:par>
                        <p:par>
                          <p:cTn id="46" fill="hold">
                            <p:stCondLst>
                              <p:cond delay="41500"/>
                            </p:stCondLst>
                            <p:childTnLst>
                              <p:par>
                                <p:cTn id="47" presetID="16" presetClass="entr" presetSubtype="26" fill="hold" nodeType="afterEffect">
                                  <p:stCondLst>
                                    <p:cond delay="540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barn(inHorizontal)">
                                      <p:cBhvr>
                                        <p:cTn id="4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page5.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457200" y="384048"/>
            <a:ext cx="8229600" cy="707886"/>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Outcomes Categories</a:t>
            </a:r>
            <a:endParaRPr lang="en-US" sz="4000" b="1" dirty="0">
              <a:solidFill>
                <a:schemeClr val="tx2">
                  <a:lumMod val="75000"/>
                </a:schemeClr>
              </a:solidFill>
              <a:latin typeface="Arial" pitchFamily="34" charset="0"/>
              <a:cs typeface="Arial" pitchFamily="34" charset="0"/>
            </a:endParaRPr>
          </a:p>
        </p:txBody>
      </p:sp>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sp>
        <p:nvSpPr>
          <p:cNvPr id="10" name="TextBox 9"/>
          <p:cNvSpPr txBox="1"/>
          <p:nvPr/>
        </p:nvSpPr>
        <p:spPr>
          <a:xfrm>
            <a:off x="987552" y="1444752"/>
            <a:ext cx="7388352" cy="3363998"/>
          </a:xfrm>
          <a:prstGeom prst="rect">
            <a:avLst/>
          </a:prstGeom>
          <a:noFill/>
        </p:spPr>
        <p:txBody>
          <a:bodyPr wrap="square" rtlCol="0">
            <a:spAutoFit/>
          </a:bodyPr>
          <a:lstStyle/>
          <a:p>
            <a:pPr marL="342900" lvl="0" indent="-342900">
              <a:spcBef>
                <a:spcPct val="20000"/>
              </a:spcBef>
              <a:spcAft>
                <a:spcPts val="1200"/>
              </a:spcAft>
              <a:buFont typeface="+mj-lt"/>
              <a:buAutoNum type="alphaUcPeriod"/>
              <a:defRPr/>
            </a:pPr>
            <a:r>
              <a:rPr lang="en-US" dirty="0" smtClean="0">
                <a:solidFill>
                  <a:schemeClr val="tx2">
                    <a:lumMod val="75000"/>
                  </a:schemeClr>
                </a:solidFill>
                <a:latin typeface="Arial" pitchFamily="34" charset="0"/>
                <a:cs typeface="Arial" pitchFamily="34" charset="0"/>
              </a:rPr>
              <a:t>Number of claimants who filed a claim and established a UI benefit year in the report quarter.</a:t>
            </a:r>
          </a:p>
          <a:p>
            <a:pPr marL="342900" lvl="0" indent="-342900">
              <a:spcBef>
                <a:spcPts val="1200"/>
              </a:spcBef>
              <a:spcAft>
                <a:spcPts val="1200"/>
              </a:spcAft>
              <a:buFont typeface="+mj-lt"/>
              <a:buAutoNum type="alphaUcPeriod"/>
              <a:defRPr/>
            </a:pPr>
            <a:r>
              <a:rPr lang="en-US" dirty="0" smtClean="0">
                <a:solidFill>
                  <a:schemeClr val="tx2">
                    <a:lumMod val="75000"/>
                  </a:schemeClr>
                </a:solidFill>
                <a:latin typeface="Arial" pitchFamily="34" charset="0"/>
                <a:cs typeface="Arial" pitchFamily="34" charset="0"/>
              </a:rPr>
              <a:t>The number of weeks benefits were paid for those claimants in category A.</a:t>
            </a:r>
          </a:p>
          <a:p>
            <a:pPr marL="342900" lvl="0" indent="-342900">
              <a:spcBef>
                <a:spcPts val="1200"/>
              </a:spcBef>
              <a:spcAft>
                <a:spcPts val="1200"/>
              </a:spcAft>
              <a:buFont typeface="+mj-lt"/>
              <a:buAutoNum type="alphaUcPeriod"/>
              <a:defRPr/>
            </a:pPr>
            <a:r>
              <a:rPr lang="en-US" dirty="0" smtClean="0">
                <a:solidFill>
                  <a:schemeClr val="tx2">
                    <a:lumMod val="75000"/>
                  </a:schemeClr>
                </a:solidFill>
                <a:latin typeface="Arial" pitchFamily="34" charset="0"/>
                <a:cs typeface="Arial" pitchFamily="34" charset="0"/>
              </a:rPr>
              <a:t>The total dollar amount of benefits paid to those claimants reported in category A during their respective benefit year.</a:t>
            </a:r>
          </a:p>
          <a:p>
            <a:pPr marL="342900" lvl="0" indent="-342900">
              <a:spcBef>
                <a:spcPts val="1200"/>
              </a:spcBef>
              <a:spcAft>
                <a:spcPts val="600"/>
              </a:spcAft>
              <a:buFont typeface="+mj-lt"/>
              <a:buAutoNum type="alphaUcPeriod"/>
              <a:defRPr/>
            </a:pPr>
            <a:r>
              <a:rPr lang="en-US" dirty="0" smtClean="0">
                <a:solidFill>
                  <a:schemeClr val="tx2">
                    <a:lumMod val="75000"/>
                  </a:schemeClr>
                </a:solidFill>
                <a:latin typeface="Arial" pitchFamily="34" charset="0"/>
                <a:cs typeface="Arial" pitchFamily="34" charset="0"/>
              </a:rPr>
              <a:t>Number of disqualifications for claimants in category A.</a:t>
            </a:r>
          </a:p>
          <a:p>
            <a:pPr marL="800100" lvl="1" indent="-342900">
              <a:buFont typeface="Wingdings" pitchFamily="2" charset="2"/>
              <a:buChar char="ü"/>
              <a:defRPr/>
            </a:pPr>
            <a:r>
              <a:rPr lang="en-US" dirty="0" smtClean="0">
                <a:solidFill>
                  <a:schemeClr val="tx2">
                    <a:lumMod val="75000"/>
                  </a:schemeClr>
                </a:solidFill>
                <a:latin typeface="Arial" pitchFamily="34" charset="0"/>
                <a:cs typeface="Arial" pitchFamily="34" charset="0"/>
              </a:rPr>
              <a:t>This category may include multiple disqualifications. </a:t>
            </a:r>
            <a:endParaRPr lang="en-US" b="1" dirty="0">
              <a:solidFill>
                <a:schemeClr val="tx2">
                  <a:lumMod val="75000"/>
                </a:schemeClr>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470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up)">
                                      <p:cBhvr>
                                        <p:cTn id="11" dur="500"/>
                                        <p:tgtEl>
                                          <p:spTgt spid="10">
                                            <p:txEl>
                                              <p:pRg st="0" end="0"/>
                                            </p:txEl>
                                          </p:spTgt>
                                        </p:tgtEl>
                                      </p:cBhvr>
                                    </p:animEffect>
                                  </p:childTnLst>
                                </p:cTn>
                              </p:par>
                            </p:childTnLst>
                          </p:cTn>
                        </p:par>
                        <p:par>
                          <p:cTn id="12" fill="hold">
                            <p:stCondLst>
                              <p:cond delay="5700"/>
                            </p:stCondLst>
                            <p:childTnLst>
                              <p:par>
                                <p:cTn id="13" presetID="22" presetClass="entr" presetSubtype="1" fill="hold" nodeType="afterEffect">
                                  <p:stCondLst>
                                    <p:cond delay="700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up)">
                                      <p:cBhvr>
                                        <p:cTn id="15" dur="500"/>
                                        <p:tgtEl>
                                          <p:spTgt spid="10">
                                            <p:txEl>
                                              <p:pRg st="1" end="1"/>
                                            </p:txEl>
                                          </p:spTgt>
                                        </p:tgtEl>
                                      </p:cBhvr>
                                    </p:animEffect>
                                  </p:childTnLst>
                                </p:cTn>
                              </p:par>
                            </p:childTnLst>
                          </p:cTn>
                        </p:par>
                        <p:par>
                          <p:cTn id="16" fill="hold">
                            <p:stCondLst>
                              <p:cond delay="13200"/>
                            </p:stCondLst>
                            <p:childTnLst>
                              <p:par>
                                <p:cTn id="17" presetID="22" presetClass="entr" presetSubtype="1" fill="hold" nodeType="afterEffect">
                                  <p:stCondLst>
                                    <p:cond delay="550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wipe(up)">
                                      <p:cBhvr>
                                        <p:cTn id="19" dur="500"/>
                                        <p:tgtEl>
                                          <p:spTgt spid="10">
                                            <p:txEl>
                                              <p:pRg st="2" end="2"/>
                                            </p:txEl>
                                          </p:spTgt>
                                        </p:tgtEl>
                                      </p:cBhvr>
                                    </p:animEffect>
                                  </p:childTnLst>
                                </p:cTn>
                              </p:par>
                            </p:childTnLst>
                          </p:cTn>
                        </p:par>
                        <p:par>
                          <p:cTn id="20" fill="hold">
                            <p:stCondLst>
                              <p:cond delay="19200"/>
                            </p:stCondLst>
                            <p:childTnLst>
                              <p:par>
                                <p:cTn id="21" presetID="22" presetClass="entr" presetSubtype="1" fill="hold" nodeType="afterEffect">
                                  <p:stCondLst>
                                    <p:cond delay="830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wipe(up)">
                                      <p:cBhvr>
                                        <p:cTn id="23" dur="500"/>
                                        <p:tgtEl>
                                          <p:spTgt spid="10">
                                            <p:txEl>
                                              <p:pRg st="3" end="3"/>
                                            </p:txEl>
                                          </p:spTgt>
                                        </p:tgtEl>
                                      </p:cBhvr>
                                    </p:animEffect>
                                  </p:childTnLst>
                                </p:cTn>
                              </p:par>
                            </p:childTnLst>
                          </p:cTn>
                        </p:par>
                        <p:par>
                          <p:cTn id="24" fill="hold">
                            <p:stCondLst>
                              <p:cond delay="28000"/>
                            </p:stCondLst>
                            <p:childTnLst>
                              <p:par>
                                <p:cTn id="25" presetID="16" presetClass="entr" presetSubtype="26" fill="hold" nodeType="afterEffect">
                                  <p:stCondLst>
                                    <p:cond delay="450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arn(inHorizontal)">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_page5.jpg"/>
          <p:cNvPicPr>
            <a:picLocks noChangeAspect="1"/>
          </p:cNvPicPr>
          <p:nvPr/>
        </p:nvPicPr>
        <p:blipFill>
          <a:blip r:embed="rId3" cstate="print"/>
          <a:stretch>
            <a:fillRect/>
          </a:stretch>
        </p:blipFill>
        <p:spPr>
          <a:xfrm>
            <a:off x="0" y="0"/>
            <a:ext cx="9144000" cy="6858000"/>
          </a:xfrm>
          <a:prstGeom prst="rect">
            <a:avLst/>
          </a:prstGeom>
        </p:spPr>
      </p:pic>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sp>
        <p:nvSpPr>
          <p:cNvPr id="5" name="TextBox 4"/>
          <p:cNvSpPr txBox="1"/>
          <p:nvPr/>
        </p:nvSpPr>
        <p:spPr>
          <a:xfrm>
            <a:off x="990600" y="1447800"/>
            <a:ext cx="7391400" cy="3640997"/>
          </a:xfrm>
          <a:prstGeom prst="rect">
            <a:avLst/>
          </a:prstGeom>
          <a:noFill/>
        </p:spPr>
        <p:txBody>
          <a:bodyPr wrap="square" rtlCol="0">
            <a:spAutoFit/>
          </a:bodyPr>
          <a:lstStyle/>
          <a:p>
            <a:pPr marL="342900" indent="-342900">
              <a:spcBef>
                <a:spcPct val="20000"/>
              </a:spcBef>
              <a:spcAft>
                <a:spcPts val="1200"/>
              </a:spcAft>
              <a:buAutoNum type="alphaUcPeriod" startAt="5"/>
              <a:defRPr/>
            </a:pPr>
            <a:r>
              <a:rPr lang="en-US" dirty="0" smtClean="0">
                <a:solidFill>
                  <a:schemeClr val="tx2">
                    <a:lumMod val="75000"/>
                  </a:schemeClr>
                </a:solidFill>
                <a:latin typeface="Arial" pitchFamily="34" charset="0"/>
                <a:cs typeface="Arial" pitchFamily="34" charset="0"/>
              </a:rPr>
              <a:t>The number of claimants that exhausted benefits during the benefit year in category A.</a:t>
            </a:r>
          </a:p>
          <a:p>
            <a:pPr marL="342900" indent="-342900">
              <a:spcBef>
                <a:spcPts val="1200"/>
              </a:spcBef>
              <a:spcAft>
                <a:spcPts val="600"/>
              </a:spcAft>
              <a:buAutoNum type="alphaUcPeriod" startAt="5"/>
              <a:defRPr/>
            </a:pPr>
            <a:r>
              <a:rPr lang="en-US" dirty="0" smtClean="0">
                <a:solidFill>
                  <a:schemeClr val="tx2">
                    <a:lumMod val="75000"/>
                  </a:schemeClr>
                </a:solidFill>
                <a:latin typeface="Arial" pitchFamily="34" charset="0"/>
                <a:cs typeface="Arial" pitchFamily="34" charset="0"/>
              </a:rPr>
              <a:t>The number of claimants reported in category A who became reemployed within the benefit year.</a:t>
            </a:r>
          </a:p>
          <a:p>
            <a:pPr marL="800100" lvl="1" indent="-342900">
              <a:spcAft>
                <a:spcPts val="1200"/>
              </a:spcAft>
              <a:buFont typeface="Wingdings" pitchFamily="2" charset="2"/>
              <a:buChar char="ü"/>
              <a:defRPr/>
            </a:pPr>
            <a:r>
              <a:rPr lang="en-US" dirty="0" smtClean="0">
                <a:solidFill>
                  <a:schemeClr val="tx2">
                    <a:lumMod val="75000"/>
                  </a:schemeClr>
                </a:solidFill>
                <a:latin typeface="Arial" pitchFamily="34" charset="0"/>
                <a:cs typeface="Arial" pitchFamily="34" charset="0"/>
              </a:rPr>
              <a:t>Based upon the National Directory of New Hires.</a:t>
            </a:r>
          </a:p>
          <a:p>
            <a:pPr marL="342900" lvl="0" indent="-342900">
              <a:spcBef>
                <a:spcPts val="1200"/>
              </a:spcBef>
              <a:spcAft>
                <a:spcPts val="1200"/>
              </a:spcAft>
              <a:buAutoNum type="alphaUcPeriod" startAt="7"/>
              <a:defRPr/>
            </a:pPr>
            <a:r>
              <a:rPr lang="en-US" dirty="0" smtClean="0">
                <a:solidFill>
                  <a:schemeClr val="tx2">
                    <a:lumMod val="75000"/>
                  </a:schemeClr>
                </a:solidFill>
                <a:latin typeface="Arial" pitchFamily="34" charset="0"/>
                <a:cs typeface="Arial" pitchFamily="34" charset="0"/>
              </a:rPr>
              <a:t>The average number of weeks to reemployment for those SSN’s in category F. </a:t>
            </a:r>
          </a:p>
          <a:p>
            <a:pPr marL="342900" lvl="0" indent="-342900">
              <a:spcBef>
                <a:spcPts val="1200"/>
              </a:spcBef>
              <a:buAutoNum type="alphaUcPeriod" startAt="7"/>
              <a:defRPr/>
            </a:pPr>
            <a:r>
              <a:rPr lang="en-US" dirty="0" smtClean="0">
                <a:solidFill>
                  <a:schemeClr val="tx2">
                    <a:lumMod val="75000"/>
                  </a:schemeClr>
                </a:solidFill>
                <a:latin typeface="Arial" pitchFamily="34" charset="0"/>
                <a:cs typeface="Arial" pitchFamily="34" charset="0"/>
              </a:rPr>
              <a:t>The overpayment dollar amount of those SSN’s in category A established during the benefit year. </a:t>
            </a:r>
            <a:endParaRPr lang="en-US" b="1" dirty="0">
              <a:solidFill>
                <a:schemeClr val="tx2">
                  <a:lumMod val="75000"/>
                </a:schemeClr>
              </a:solidFill>
              <a:latin typeface="Arial" pitchFamily="34" charset="0"/>
              <a:cs typeface="Arial" pitchFamily="34" charset="0"/>
            </a:endParaRPr>
          </a:p>
        </p:txBody>
      </p:sp>
      <p:sp>
        <p:nvSpPr>
          <p:cNvPr id="6" name="TextBox 5"/>
          <p:cNvSpPr txBox="1"/>
          <p:nvPr/>
        </p:nvSpPr>
        <p:spPr>
          <a:xfrm>
            <a:off x="457200" y="384048"/>
            <a:ext cx="8229600" cy="707886"/>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Outcomes Categories</a:t>
            </a:r>
            <a:endParaRPr lang="en-US" sz="4000" b="1" dirty="0">
              <a:solidFill>
                <a:schemeClr val="tx2">
                  <a:lumMod val="75000"/>
                </a:schemeClr>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up)">
                                      <p:cBhvr>
                                        <p:cTn id="10" dur="500"/>
                                        <p:tgtEl>
                                          <p:spTgt spid="5">
                                            <p:txEl>
                                              <p:pRg st="0" end="0"/>
                                            </p:txEl>
                                          </p:spTgt>
                                        </p:tgtEl>
                                      </p:cBhvr>
                                    </p:animEffect>
                                  </p:childTnLst>
                                </p:cTn>
                              </p:par>
                            </p:childTnLst>
                          </p:cTn>
                        </p:par>
                        <p:par>
                          <p:cTn id="11" fill="hold">
                            <p:stCondLst>
                              <p:cond delay="500"/>
                            </p:stCondLst>
                            <p:childTnLst>
                              <p:par>
                                <p:cTn id="12" presetID="22" presetClass="entr" presetSubtype="1" fill="hold" nodeType="afterEffect">
                                  <p:stCondLst>
                                    <p:cond delay="650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up)">
                                      <p:cBhvr>
                                        <p:cTn id="14" dur="500"/>
                                        <p:tgtEl>
                                          <p:spTgt spid="5">
                                            <p:txEl>
                                              <p:pRg st="1" end="1"/>
                                            </p:txEl>
                                          </p:spTgt>
                                        </p:tgtEl>
                                      </p:cBhvr>
                                    </p:animEffect>
                                  </p:childTnLst>
                                </p:cTn>
                              </p:par>
                            </p:childTnLst>
                          </p:cTn>
                        </p:par>
                        <p:par>
                          <p:cTn id="15" fill="hold">
                            <p:stCondLst>
                              <p:cond delay="7500"/>
                            </p:stCondLst>
                            <p:childTnLst>
                              <p:par>
                                <p:cTn id="16" presetID="22" presetClass="entr" presetSubtype="4" fill="hold" nodeType="afterEffect">
                                  <p:stCondLst>
                                    <p:cond delay="650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childTnLst>
                          </p:cTn>
                        </p:par>
                        <p:par>
                          <p:cTn id="19" fill="hold">
                            <p:stCondLst>
                              <p:cond delay="14500"/>
                            </p:stCondLst>
                            <p:childTnLst>
                              <p:par>
                                <p:cTn id="20" presetID="22" presetClass="entr" presetSubtype="1" fill="hold" nodeType="afterEffect">
                                  <p:stCondLst>
                                    <p:cond delay="390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par>
                          <p:cTn id="23" fill="hold">
                            <p:stCondLst>
                              <p:cond delay="18900"/>
                            </p:stCondLst>
                            <p:childTnLst>
                              <p:par>
                                <p:cTn id="24" presetID="22" presetClass="entr" presetSubtype="1" fill="hold" nodeType="afterEffect">
                                  <p:stCondLst>
                                    <p:cond delay="700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up)">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_page5.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457200" y="990600"/>
            <a:ext cx="8153400" cy="369332"/>
          </a:xfrm>
          <a:prstGeom prst="rect">
            <a:avLst/>
          </a:prstGeom>
          <a:noFill/>
        </p:spPr>
        <p:txBody>
          <a:bodyPr wrap="square" rtlCol="0">
            <a:spAutoFit/>
          </a:bodyPr>
          <a:lstStyle/>
          <a:p>
            <a:pPr algn="ctr"/>
            <a:r>
              <a:rPr lang="en-US" b="1" dirty="0" smtClean="0">
                <a:solidFill>
                  <a:schemeClr val="tx2">
                    <a:lumMod val="75000"/>
                  </a:schemeClr>
                </a:solidFill>
                <a:latin typeface="Arial" pitchFamily="34" charset="0"/>
                <a:cs typeface="Arial" pitchFamily="34" charset="0"/>
              </a:rPr>
              <a:t>Pulled 99% of PREP Pool into REA</a:t>
            </a:r>
            <a:endParaRPr lang="en-US" sz="2400" b="1" dirty="0">
              <a:solidFill>
                <a:schemeClr val="tx2">
                  <a:lumMod val="75000"/>
                </a:schemeClr>
              </a:solidFill>
              <a:latin typeface="Arial" pitchFamily="34" charset="0"/>
              <a:cs typeface="Arial" pitchFamily="34" charset="0"/>
            </a:endParaRPr>
          </a:p>
        </p:txBody>
      </p:sp>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sp>
        <p:nvSpPr>
          <p:cNvPr id="6" name="TextBox 5"/>
          <p:cNvSpPr txBox="1"/>
          <p:nvPr/>
        </p:nvSpPr>
        <p:spPr>
          <a:xfrm>
            <a:off x="914400" y="1447800"/>
            <a:ext cx="7086600" cy="276999"/>
          </a:xfrm>
          <a:prstGeom prst="rect">
            <a:avLst/>
          </a:prstGeom>
          <a:noFill/>
        </p:spPr>
        <p:txBody>
          <a:bodyPr wrap="square" rtlCol="0">
            <a:spAutoFit/>
          </a:bodyPr>
          <a:lstStyle/>
          <a:p>
            <a:pPr algn="ctr"/>
            <a:r>
              <a:rPr lang="en-US" sz="1200" b="1" dirty="0" smtClean="0"/>
              <a:t>QUARTER BENEFIT YEAR BEGINS - 1ST QUARTER 2011</a:t>
            </a:r>
            <a:endParaRPr lang="en-US" sz="1200" dirty="0"/>
          </a:p>
        </p:txBody>
      </p:sp>
      <p:sp>
        <p:nvSpPr>
          <p:cNvPr id="8" name="TextBox 7"/>
          <p:cNvSpPr txBox="1"/>
          <p:nvPr/>
        </p:nvSpPr>
        <p:spPr>
          <a:xfrm>
            <a:off x="457200" y="304800"/>
            <a:ext cx="8229600" cy="707886"/>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Example</a:t>
            </a:r>
            <a:endParaRPr lang="en-US" sz="4000" b="1" dirty="0">
              <a:solidFill>
                <a:schemeClr val="tx2">
                  <a:lumMod val="75000"/>
                </a:schemeClr>
              </a:solidFill>
              <a:latin typeface="Arial" pitchFamily="34" charset="0"/>
              <a:cs typeface="Arial" pitchFamily="34" charset="0"/>
            </a:endParaRPr>
          </a:p>
        </p:txBody>
      </p:sp>
      <p:sp>
        <p:nvSpPr>
          <p:cNvPr id="10" name="TextBox 9"/>
          <p:cNvSpPr txBox="1"/>
          <p:nvPr/>
        </p:nvSpPr>
        <p:spPr>
          <a:xfrm>
            <a:off x="914400" y="1828800"/>
            <a:ext cx="7010400" cy="3570208"/>
          </a:xfrm>
          <a:prstGeom prst="rect">
            <a:avLst/>
          </a:prstGeom>
          <a:noFill/>
        </p:spPr>
        <p:txBody>
          <a:bodyPr wrap="square" rtlCol="0">
            <a:spAutoFit/>
          </a:bodyPr>
          <a:lstStyle/>
          <a:p>
            <a:pPr marL="228600" indent="-228600">
              <a:buFont typeface="+mj-lt"/>
              <a:buAutoNum type="arabicPeriod"/>
            </a:pPr>
            <a:r>
              <a:rPr lang="en-US" sz="1200" b="1" dirty="0" smtClean="0"/>
              <a:t>CLAIMANTS IN A STATE-DEFINED COMPARISON GROUP</a:t>
            </a:r>
            <a:endParaRPr lang="en-US" sz="1200" dirty="0" smtClean="0"/>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NUMBER WHO ESTABLISHED A UI BENEFIT YEAR	           1</a:t>
            </a:r>
            <a:endParaRPr lang="en-US" sz="1200" dirty="0" smtClean="0">
              <a:solidFill>
                <a:srgbClr val="00FF00"/>
              </a:solidFill>
            </a:endParaRPr>
          </a:p>
          <a:p>
            <a:pPr lvl="1" indent="-274320">
              <a:buFont typeface="+mj-lt"/>
              <a:buAutoNum type="alphaUcPeriod"/>
            </a:pPr>
            <a:r>
              <a:rPr lang="en-US" sz="1200" dirty="0" smtClean="0"/>
              <a:t>TOTAL WEEKS COMPENSATED		         11</a:t>
            </a:r>
          </a:p>
          <a:p>
            <a:pPr lvl="1" indent="-274320">
              <a:buFont typeface="+mj-lt"/>
              <a:buAutoNum type="alphaUcPeriod"/>
            </a:pPr>
            <a:r>
              <a:rPr lang="en-US" sz="1200" dirty="0" smtClean="0"/>
              <a:t>TOTAL BENEFIT PAID		                           $2,276</a:t>
            </a:r>
          </a:p>
          <a:p>
            <a:pPr lvl="1" indent="-274320">
              <a:buFont typeface="+mj-lt"/>
              <a:buAutoNum type="alphaUcPeriod"/>
            </a:pPr>
            <a:r>
              <a:rPr lang="en-US" sz="1200" dirty="0" smtClean="0"/>
              <a:t>NUMBER OF DISQUALIFICATIONS		           1</a:t>
            </a:r>
          </a:p>
          <a:p>
            <a:pPr lvl="1" indent="-274320">
              <a:buFont typeface="+mj-lt"/>
              <a:buAutoNum type="alphaUcPeriod"/>
            </a:pPr>
            <a:r>
              <a:rPr lang="en-US" sz="1200" dirty="0" smtClean="0"/>
              <a:t>NUMBER EXHAUSTING BENEFITS		           1</a:t>
            </a:r>
          </a:p>
          <a:p>
            <a:pPr lvl="1" indent="-274320">
              <a:buFont typeface="+mj-lt"/>
              <a:buAutoNum type="alphaUcPeriod"/>
            </a:pPr>
            <a:r>
              <a:rPr lang="en-US" sz="1200" dirty="0" smtClean="0"/>
              <a:t>NUMBER REEMPLOYED		           1</a:t>
            </a:r>
          </a:p>
          <a:p>
            <a:pPr lvl="1" indent="-274320">
              <a:buFont typeface="+mj-lt"/>
              <a:buAutoNum type="alphaUcPeriod"/>
            </a:pPr>
            <a:r>
              <a:rPr lang="en-US" sz="1200" dirty="0" smtClean="0"/>
              <a:t>AVERAGE WEEKS TO DATE OF REEMPLOYMENT	      14.7</a:t>
            </a:r>
          </a:p>
          <a:p>
            <a:pPr lvl="1" indent="-274320">
              <a:buFont typeface="+mj-lt"/>
              <a:buAutoNum type="alphaUcPeriod"/>
            </a:pPr>
            <a:r>
              <a:rPr lang="en-US" sz="1200" dirty="0" smtClean="0"/>
              <a:t>AMOUNT OF OVERPAYMENTS ESTABLISHED	         $0</a:t>
            </a:r>
          </a:p>
          <a:p>
            <a:pPr marL="228600" indent="-228600">
              <a:spcBef>
                <a:spcPts val="1200"/>
              </a:spcBef>
              <a:buFont typeface="+mj-lt"/>
              <a:buAutoNum type="arabicPeriod"/>
            </a:pPr>
            <a:r>
              <a:rPr lang="en-US" sz="1200" b="1" dirty="0" smtClean="0"/>
              <a:t>CLAIMANTS WHO WERE SCHEDULED FOR AT LEAST ONE REA DURING THE BENEFIT YEAR</a:t>
            </a:r>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NUMBER WHO ESTABLISHED A UI BENEFIT YEAR 	       207</a:t>
            </a:r>
            <a:endParaRPr lang="en-US" sz="1200" dirty="0" smtClean="0">
              <a:solidFill>
                <a:srgbClr val="00FF00"/>
              </a:solidFill>
            </a:endParaRPr>
          </a:p>
          <a:p>
            <a:pPr lvl="1" indent="-274320">
              <a:buFont typeface="+mj-lt"/>
              <a:buAutoNum type="alphaUcPeriod"/>
            </a:pPr>
            <a:r>
              <a:rPr lang="en-US" sz="1200" dirty="0" smtClean="0"/>
              <a:t>TOTAL WEEKS COMPENSATED		    3,239</a:t>
            </a:r>
          </a:p>
          <a:p>
            <a:pPr lvl="1" indent="-274320">
              <a:buFont typeface="+mj-lt"/>
              <a:buAutoNum type="alphaUcPeriod"/>
            </a:pPr>
            <a:r>
              <a:rPr lang="en-US" sz="1200" dirty="0" smtClean="0"/>
              <a:t>TOTAL BENEFIT PAID		                       $721,000</a:t>
            </a:r>
          </a:p>
          <a:p>
            <a:pPr lvl="1" indent="-274320">
              <a:buFont typeface="+mj-lt"/>
              <a:buAutoNum type="alphaUcPeriod"/>
            </a:pPr>
            <a:r>
              <a:rPr lang="en-US" sz="1200" dirty="0" smtClean="0"/>
              <a:t>NUMBER OF DISQUALIFICATIONS		       112</a:t>
            </a:r>
          </a:p>
          <a:p>
            <a:pPr lvl="1" indent="-274320">
              <a:buFont typeface="+mj-lt"/>
              <a:buAutoNum type="alphaUcPeriod"/>
            </a:pPr>
            <a:r>
              <a:rPr lang="en-US" sz="1200" dirty="0" smtClean="0"/>
              <a:t>NUMBER EXHAUSTING BENEFITS		       102</a:t>
            </a:r>
          </a:p>
          <a:p>
            <a:pPr lvl="1" indent="-274320">
              <a:buFont typeface="+mj-lt"/>
              <a:buAutoNum type="alphaUcPeriod"/>
            </a:pPr>
            <a:r>
              <a:rPr lang="en-US" sz="1200" dirty="0" smtClean="0"/>
              <a:t>NUMBER REEMPLOYED		         85</a:t>
            </a:r>
          </a:p>
          <a:p>
            <a:pPr lvl="1" indent="-274320">
              <a:buFont typeface="+mj-lt"/>
              <a:buAutoNum type="alphaUcPeriod"/>
            </a:pPr>
            <a:r>
              <a:rPr lang="en-US" sz="1200" dirty="0" smtClean="0"/>
              <a:t>AVERAGE WEEKS TO DATE OF REEMPLOYMENT	      20.0</a:t>
            </a:r>
          </a:p>
          <a:p>
            <a:pPr lvl="1" indent="-274320">
              <a:buFont typeface="+mj-lt"/>
              <a:buAutoNum type="alphaUcPeriod"/>
            </a:pPr>
            <a:r>
              <a:rPr lang="en-US" sz="1200" dirty="0" smtClean="0"/>
              <a:t>AMOUNT OF OVERPAYMENTS ESTABLISHED              $37,357</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plus(in)">
                                      <p:cBhvr>
                                        <p:cTn id="11" dur="500"/>
                                        <p:tgtEl>
                                          <p:spTgt spid="3">
                                            <p:txEl>
                                              <p:pRg st="0" end="0"/>
                                            </p:txEl>
                                          </p:spTgt>
                                        </p:tgtEl>
                                      </p:cBhvr>
                                    </p:animEffect>
                                  </p:childTnLst>
                                </p:cTn>
                              </p:par>
                              <p:par>
                                <p:cTn id="12" presetID="17" presetClass="entr" presetSubtype="10"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50" presetClass="entr" presetSubtype="0" decel="100000" fill="hold" nodeType="afterEffect">
                                  <p:stCondLst>
                                    <p:cond delay="50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p:cTn id="19" dur="1000" fill="hold"/>
                                        <p:tgtEl>
                                          <p:spTgt spid="10">
                                            <p:txEl>
                                              <p:pRg st="0" end="0"/>
                                            </p:txEl>
                                          </p:spTgt>
                                        </p:tgtEl>
                                        <p:attrNameLst>
                                          <p:attrName>ppt_w</p:attrName>
                                        </p:attrNameLst>
                                      </p:cBhvr>
                                      <p:tavLst>
                                        <p:tav tm="0">
                                          <p:val>
                                            <p:strVal val="#ppt_w+.3"/>
                                          </p:val>
                                        </p:tav>
                                        <p:tav tm="100000">
                                          <p:val>
                                            <p:strVal val="#ppt_w"/>
                                          </p:val>
                                        </p:tav>
                                      </p:tavLst>
                                    </p:anim>
                                    <p:anim calcmode="lin" valueType="num">
                                      <p:cBhvr>
                                        <p:cTn id="20" dur="1000" fill="hold"/>
                                        <p:tgtEl>
                                          <p:spTgt spid="10">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10">
                                            <p:txEl>
                                              <p:pRg st="0" end="0"/>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25" dur="500"/>
                                        <p:tgtEl>
                                          <p:spTgt spid="10">
                                            <p:txEl>
                                              <p:pRg st="1" end="1"/>
                                            </p:txEl>
                                          </p:spTgt>
                                        </p:tgtEl>
                                      </p:cBhvr>
                                    </p:animEffect>
                                  </p:childTnLst>
                                </p:cTn>
                              </p:par>
                              <p:par>
                                <p:cTn id="26" presetID="14" presetClass="entr" presetSubtype="10" fill="hold" nodeType="withEffect">
                                  <p:stCondLst>
                                    <p:cond delay="20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28" dur="500"/>
                                        <p:tgtEl>
                                          <p:spTgt spid="10">
                                            <p:txEl>
                                              <p:pRg st="2" end="2"/>
                                            </p:txEl>
                                          </p:spTgt>
                                        </p:tgtEl>
                                      </p:cBhvr>
                                    </p:animEffect>
                                  </p:childTnLst>
                                </p:cTn>
                              </p:par>
                              <p:par>
                                <p:cTn id="29" presetID="14" presetClass="entr" presetSubtype="10" fill="hold" nodeType="withEffect">
                                  <p:stCondLst>
                                    <p:cond delay="300"/>
                                  </p:stCondLst>
                                  <p:childTnLst>
                                    <p:set>
                                      <p:cBhvr>
                                        <p:cTn id="30"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31" dur="500"/>
                                        <p:tgtEl>
                                          <p:spTgt spid="10">
                                            <p:txEl>
                                              <p:pRg st="3" end="3"/>
                                            </p:txEl>
                                          </p:spTgt>
                                        </p:tgtEl>
                                      </p:cBhvr>
                                    </p:animEffect>
                                  </p:childTnLst>
                                </p:cTn>
                              </p:par>
                              <p:par>
                                <p:cTn id="32" presetID="14" presetClass="entr" presetSubtype="10" fill="hold" nodeType="withEffect">
                                  <p:stCondLst>
                                    <p:cond delay="40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34" dur="500"/>
                                        <p:tgtEl>
                                          <p:spTgt spid="10">
                                            <p:txEl>
                                              <p:pRg st="4" end="4"/>
                                            </p:txEl>
                                          </p:spTgt>
                                        </p:tgtEl>
                                      </p:cBhvr>
                                    </p:animEffect>
                                  </p:childTnLst>
                                </p:cTn>
                              </p:par>
                              <p:par>
                                <p:cTn id="35" presetID="14" presetClass="entr" presetSubtype="10" fill="hold" nodeType="withEffect">
                                  <p:stCondLst>
                                    <p:cond delay="50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37" dur="500"/>
                                        <p:tgtEl>
                                          <p:spTgt spid="10">
                                            <p:txEl>
                                              <p:pRg st="5" end="5"/>
                                            </p:txEl>
                                          </p:spTgt>
                                        </p:tgtEl>
                                      </p:cBhvr>
                                    </p:animEffect>
                                  </p:childTnLst>
                                </p:cTn>
                              </p:par>
                              <p:par>
                                <p:cTn id="38" presetID="14" presetClass="entr" presetSubtype="10" fill="hold" nodeType="withEffect">
                                  <p:stCondLst>
                                    <p:cond delay="60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40" dur="500"/>
                                        <p:tgtEl>
                                          <p:spTgt spid="10">
                                            <p:txEl>
                                              <p:pRg st="6" end="6"/>
                                            </p:txEl>
                                          </p:spTgt>
                                        </p:tgtEl>
                                      </p:cBhvr>
                                    </p:animEffect>
                                  </p:childTnLst>
                                </p:cTn>
                              </p:par>
                              <p:par>
                                <p:cTn id="41" presetID="14" presetClass="entr" presetSubtype="10" fill="hold" nodeType="withEffect">
                                  <p:stCondLst>
                                    <p:cond delay="70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randombar(horizontal)">
                                      <p:cBhvr>
                                        <p:cTn id="43" dur="500"/>
                                        <p:tgtEl>
                                          <p:spTgt spid="10">
                                            <p:txEl>
                                              <p:pRg st="7" end="7"/>
                                            </p:txEl>
                                          </p:spTgt>
                                        </p:tgtEl>
                                      </p:cBhvr>
                                    </p:animEffect>
                                  </p:childTnLst>
                                </p:cTn>
                              </p:par>
                              <p:par>
                                <p:cTn id="44" presetID="14" presetClass="entr" presetSubtype="10" fill="hold" nodeType="withEffect">
                                  <p:stCondLst>
                                    <p:cond delay="800"/>
                                  </p:stCondLst>
                                  <p:childTnLst>
                                    <p:set>
                                      <p:cBhvr>
                                        <p:cTn id="45" dur="1" fill="hold">
                                          <p:stCondLst>
                                            <p:cond delay="0"/>
                                          </p:stCondLst>
                                        </p:cTn>
                                        <p:tgtEl>
                                          <p:spTgt spid="10">
                                            <p:txEl>
                                              <p:pRg st="8" end="8"/>
                                            </p:txEl>
                                          </p:spTgt>
                                        </p:tgtEl>
                                        <p:attrNameLst>
                                          <p:attrName>style.visibility</p:attrName>
                                        </p:attrNameLst>
                                      </p:cBhvr>
                                      <p:to>
                                        <p:strVal val="visible"/>
                                      </p:to>
                                    </p:set>
                                    <p:animEffect transition="in" filter="randombar(horizontal)">
                                      <p:cBhvr>
                                        <p:cTn id="46" dur="500"/>
                                        <p:tgtEl>
                                          <p:spTgt spid="10">
                                            <p:txEl>
                                              <p:pRg st="8" end="8"/>
                                            </p:txEl>
                                          </p:spTgt>
                                        </p:tgtEl>
                                      </p:cBhvr>
                                    </p:animEffect>
                                  </p:childTnLst>
                                </p:cTn>
                              </p:par>
                            </p:childTnLst>
                          </p:cTn>
                        </p:par>
                        <p:par>
                          <p:cTn id="47" fill="hold">
                            <p:stCondLst>
                              <p:cond delay="3800"/>
                            </p:stCondLst>
                            <p:childTnLst>
                              <p:par>
                                <p:cTn id="48" presetID="50" presetClass="entr" presetSubtype="0" decel="100000" fill="hold" nodeType="afterEffect">
                                  <p:stCondLst>
                                    <p:cond delay="0"/>
                                  </p:stCondLst>
                                  <p:childTnLst>
                                    <p:set>
                                      <p:cBhvr>
                                        <p:cTn id="49" dur="1" fill="hold">
                                          <p:stCondLst>
                                            <p:cond delay="0"/>
                                          </p:stCondLst>
                                        </p:cTn>
                                        <p:tgtEl>
                                          <p:spTgt spid="10">
                                            <p:txEl>
                                              <p:pRg st="9" end="9"/>
                                            </p:txEl>
                                          </p:spTgt>
                                        </p:tgtEl>
                                        <p:attrNameLst>
                                          <p:attrName>style.visibility</p:attrName>
                                        </p:attrNameLst>
                                      </p:cBhvr>
                                      <p:to>
                                        <p:strVal val="visible"/>
                                      </p:to>
                                    </p:set>
                                    <p:anim calcmode="lin" valueType="num">
                                      <p:cBhvr>
                                        <p:cTn id="50" dur="1000" fill="hold"/>
                                        <p:tgtEl>
                                          <p:spTgt spid="10">
                                            <p:txEl>
                                              <p:pRg st="9" end="9"/>
                                            </p:txEl>
                                          </p:spTgt>
                                        </p:tgtEl>
                                        <p:attrNameLst>
                                          <p:attrName>ppt_w</p:attrName>
                                        </p:attrNameLst>
                                      </p:cBhvr>
                                      <p:tavLst>
                                        <p:tav tm="0">
                                          <p:val>
                                            <p:strVal val="#ppt_w+.3"/>
                                          </p:val>
                                        </p:tav>
                                        <p:tav tm="100000">
                                          <p:val>
                                            <p:strVal val="#ppt_w"/>
                                          </p:val>
                                        </p:tav>
                                      </p:tavLst>
                                    </p:anim>
                                    <p:anim calcmode="lin" valueType="num">
                                      <p:cBhvr>
                                        <p:cTn id="51" dur="1000" fill="hold"/>
                                        <p:tgtEl>
                                          <p:spTgt spid="10">
                                            <p:txEl>
                                              <p:pRg st="9" end="9"/>
                                            </p:txEl>
                                          </p:spTgt>
                                        </p:tgtEl>
                                        <p:attrNameLst>
                                          <p:attrName>ppt_h</p:attrName>
                                        </p:attrNameLst>
                                      </p:cBhvr>
                                      <p:tavLst>
                                        <p:tav tm="0">
                                          <p:val>
                                            <p:strVal val="#ppt_h"/>
                                          </p:val>
                                        </p:tav>
                                        <p:tav tm="100000">
                                          <p:val>
                                            <p:strVal val="#ppt_h"/>
                                          </p:val>
                                        </p:tav>
                                      </p:tavLst>
                                    </p:anim>
                                    <p:animEffect transition="in" filter="fade">
                                      <p:cBhvr>
                                        <p:cTn id="52" dur="1000"/>
                                        <p:tgtEl>
                                          <p:spTgt spid="10">
                                            <p:txEl>
                                              <p:pRg st="9" end="9"/>
                                            </p:txEl>
                                          </p:spTgt>
                                        </p:tgtEl>
                                      </p:cBhvr>
                                    </p:animEffect>
                                  </p:childTnLst>
                                </p:cTn>
                              </p:par>
                            </p:childTnLst>
                          </p:cTn>
                        </p:par>
                        <p:par>
                          <p:cTn id="53" fill="hold">
                            <p:stCondLst>
                              <p:cond delay="4800"/>
                            </p:stCondLst>
                            <p:childTnLst>
                              <p:par>
                                <p:cTn id="54" presetID="14" presetClass="entr" presetSubtype="10" fill="hold" nodeType="afterEffect">
                                  <p:stCondLst>
                                    <p:cond delay="0"/>
                                  </p:stCondLst>
                                  <p:childTnLst>
                                    <p:set>
                                      <p:cBhvr>
                                        <p:cTn id="55" dur="1" fill="hold">
                                          <p:stCondLst>
                                            <p:cond delay="0"/>
                                          </p:stCondLst>
                                        </p:cTn>
                                        <p:tgtEl>
                                          <p:spTgt spid="10">
                                            <p:txEl>
                                              <p:pRg st="10" end="10"/>
                                            </p:txEl>
                                          </p:spTgt>
                                        </p:tgtEl>
                                        <p:attrNameLst>
                                          <p:attrName>style.visibility</p:attrName>
                                        </p:attrNameLst>
                                      </p:cBhvr>
                                      <p:to>
                                        <p:strVal val="visible"/>
                                      </p:to>
                                    </p:set>
                                    <p:animEffect transition="in" filter="randombar(horizontal)">
                                      <p:cBhvr>
                                        <p:cTn id="56" dur="500"/>
                                        <p:tgtEl>
                                          <p:spTgt spid="10">
                                            <p:txEl>
                                              <p:pRg st="10" end="10"/>
                                            </p:txEl>
                                          </p:spTgt>
                                        </p:tgtEl>
                                      </p:cBhvr>
                                    </p:animEffect>
                                  </p:childTnLst>
                                </p:cTn>
                              </p:par>
                              <p:par>
                                <p:cTn id="57" presetID="14" presetClass="entr" presetSubtype="10" fill="hold" nodeType="withEffect">
                                  <p:stCondLst>
                                    <p:cond delay="200"/>
                                  </p:stCondLst>
                                  <p:childTnLst>
                                    <p:set>
                                      <p:cBhvr>
                                        <p:cTn id="58" dur="1" fill="hold">
                                          <p:stCondLst>
                                            <p:cond delay="0"/>
                                          </p:stCondLst>
                                        </p:cTn>
                                        <p:tgtEl>
                                          <p:spTgt spid="10">
                                            <p:txEl>
                                              <p:pRg st="11" end="11"/>
                                            </p:txEl>
                                          </p:spTgt>
                                        </p:tgtEl>
                                        <p:attrNameLst>
                                          <p:attrName>style.visibility</p:attrName>
                                        </p:attrNameLst>
                                      </p:cBhvr>
                                      <p:to>
                                        <p:strVal val="visible"/>
                                      </p:to>
                                    </p:set>
                                    <p:animEffect transition="in" filter="randombar(horizontal)">
                                      <p:cBhvr>
                                        <p:cTn id="59" dur="500"/>
                                        <p:tgtEl>
                                          <p:spTgt spid="10">
                                            <p:txEl>
                                              <p:pRg st="11" end="11"/>
                                            </p:txEl>
                                          </p:spTgt>
                                        </p:tgtEl>
                                      </p:cBhvr>
                                    </p:animEffect>
                                  </p:childTnLst>
                                </p:cTn>
                              </p:par>
                              <p:par>
                                <p:cTn id="60" presetID="14" presetClass="entr" presetSubtype="10" fill="hold" nodeType="withEffect">
                                  <p:stCondLst>
                                    <p:cond delay="300"/>
                                  </p:stCondLst>
                                  <p:childTnLst>
                                    <p:set>
                                      <p:cBhvr>
                                        <p:cTn id="61" dur="1" fill="hold">
                                          <p:stCondLst>
                                            <p:cond delay="0"/>
                                          </p:stCondLst>
                                        </p:cTn>
                                        <p:tgtEl>
                                          <p:spTgt spid="10">
                                            <p:txEl>
                                              <p:pRg st="12" end="12"/>
                                            </p:txEl>
                                          </p:spTgt>
                                        </p:tgtEl>
                                        <p:attrNameLst>
                                          <p:attrName>style.visibility</p:attrName>
                                        </p:attrNameLst>
                                      </p:cBhvr>
                                      <p:to>
                                        <p:strVal val="visible"/>
                                      </p:to>
                                    </p:set>
                                    <p:animEffect transition="in" filter="randombar(horizontal)">
                                      <p:cBhvr>
                                        <p:cTn id="62" dur="500"/>
                                        <p:tgtEl>
                                          <p:spTgt spid="10">
                                            <p:txEl>
                                              <p:pRg st="12" end="12"/>
                                            </p:txEl>
                                          </p:spTgt>
                                        </p:tgtEl>
                                      </p:cBhvr>
                                    </p:animEffect>
                                  </p:childTnLst>
                                </p:cTn>
                              </p:par>
                              <p:par>
                                <p:cTn id="63" presetID="14" presetClass="entr" presetSubtype="10" fill="hold" nodeType="withEffect">
                                  <p:stCondLst>
                                    <p:cond delay="400"/>
                                  </p:stCondLst>
                                  <p:childTnLst>
                                    <p:set>
                                      <p:cBhvr>
                                        <p:cTn id="64" dur="1" fill="hold">
                                          <p:stCondLst>
                                            <p:cond delay="0"/>
                                          </p:stCondLst>
                                        </p:cTn>
                                        <p:tgtEl>
                                          <p:spTgt spid="10">
                                            <p:txEl>
                                              <p:pRg st="13" end="13"/>
                                            </p:txEl>
                                          </p:spTgt>
                                        </p:tgtEl>
                                        <p:attrNameLst>
                                          <p:attrName>style.visibility</p:attrName>
                                        </p:attrNameLst>
                                      </p:cBhvr>
                                      <p:to>
                                        <p:strVal val="visible"/>
                                      </p:to>
                                    </p:set>
                                    <p:animEffect transition="in" filter="randombar(horizontal)">
                                      <p:cBhvr>
                                        <p:cTn id="65" dur="500"/>
                                        <p:tgtEl>
                                          <p:spTgt spid="10">
                                            <p:txEl>
                                              <p:pRg st="13" end="13"/>
                                            </p:txEl>
                                          </p:spTgt>
                                        </p:tgtEl>
                                      </p:cBhvr>
                                    </p:animEffect>
                                  </p:childTnLst>
                                </p:cTn>
                              </p:par>
                              <p:par>
                                <p:cTn id="66" presetID="14" presetClass="entr" presetSubtype="10" fill="hold" nodeType="withEffect">
                                  <p:stCondLst>
                                    <p:cond delay="500"/>
                                  </p:stCondLst>
                                  <p:childTnLst>
                                    <p:set>
                                      <p:cBhvr>
                                        <p:cTn id="67" dur="1" fill="hold">
                                          <p:stCondLst>
                                            <p:cond delay="0"/>
                                          </p:stCondLst>
                                        </p:cTn>
                                        <p:tgtEl>
                                          <p:spTgt spid="10">
                                            <p:txEl>
                                              <p:pRg st="14" end="14"/>
                                            </p:txEl>
                                          </p:spTgt>
                                        </p:tgtEl>
                                        <p:attrNameLst>
                                          <p:attrName>style.visibility</p:attrName>
                                        </p:attrNameLst>
                                      </p:cBhvr>
                                      <p:to>
                                        <p:strVal val="visible"/>
                                      </p:to>
                                    </p:set>
                                    <p:animEffect transition="in" filter="randombar(horizontal)">
                                      <p:cBhvr>
                                        <p:cTn id="68" dur="500"/>
                                        <p:tgtEl>
                                          <p:spTgt spid="10">
                                            <p:txEl>
                                              <p:pRg st="14" end="14"/>
                                            </p:txEl>
                                          </p:spTgt>
                                        </p:tgtEl>
                                      </p:cBhvr>
                                    </p:animEffect>
                                  </p:childTnLst>
                                </p:cTn>
                              </p:par>
                              <p:par>
                                <p:cTn id="69" presetID="14" presetClass="entr" presetSubtype="10" fill="hold" nodeType="withEffect">
                                  <p:stCondLst>
                                    <p:cond delay="600"/>
                                  </p:stCondLst>
                                  <p:childTnLst>
                                    <p:set>
                                      <p:cBhvr>
                                        <p:cTn id="70" dur="1" fill="hold">
                                          <p:stCondLst>
                                            <p:cond delay="0"/>
                                          </p:stCondLst>
                                        </p:cTn>
                                        <p:tgtEl>
                                          <p:spTgt spid="10">
                                            <p:txEl>
                                              <p:pRg st="15" end="15"/>
                                            </p:txEl>
                                          </p:spTgt>
                                        </p:tgtEl>
                                        <p:attrNameLst>
                                          <p:attrName>style.visibility</p:attrName>
                                        </p:attrNameLst>
                                      </p:cBhvr>
                                      <p:to>
                                        <p:strVal val="visible"/>
                                      </p:to>
                                    </p:set>
                                    <p:animEffect transition="in" filter="randombar(horizontal)">
                                      <p:cBhvr>
                                        <p:cTn id="71" dur="500"/>
                                        <p:tgtEl>
                                          <p:spTgt spid="10">
                                            <p:txEl>
                                              <p:pRg st="15" end="15"/>
                                            </p:txEl>
                                          </p:spTgt>
                                        </p:tgtEl>
                                      </p:cBhvr>
                                    </p:animEffect>
                                  </p:childTnLst>
                                </p:cTn>
                              </p:par>
                              <p:par>
                                <p:cTn id="72" presetID="14" presetClass="entr" presetSubtype="10" fill="hold" nodeType="withEffect">
                                  <p:stCondLst>
                                    <p:cond delay="700"/>
                                  </p:stCondLst>
                                  <p:childTnLst>
                                    <p:set>
                                      <p:cBhvr>
                                        <p:cTn id="73" dur="1" fill="hold">
                                          <p:stCondLst>
                                            <p:cond delay="0"/>
                                          </p:stCondLst>
                                        </p:cTn>
                                        <p:tgtEl>
                                          <p:spTgt spid="10">
                                            <p:txEl>
                                              <p:pRg st="16" end="16"/>
                                            </p:txEl>
                                          </p:spTgt>
                                        </p:tgtEl>
                                        <p:attrNameLst>
                                          <p:attrName>style.visibility</p:attrName>
                                        </p:attrNameLst>
                                      </p:cBhvr>
                                      <p:to>
                                        <p:strVal val="visible"/>
                                      </p:to>
                                    </p:set>
                                    <p:animEffect transition="in" filter="randombar(horizontal)">
                                      <p:cBhvr>
                                        <p:cTn id="74" dur="500"/>
                                        <p:tgtEl>
                                          <p:spTgt spid="10">
                                            <p:txEl>
                                              <p:pRg st="16" end="16"/>
                                            </p:txEl>
                                          </p:spTgt>
                                        </p:tgtEl>
                                      </p:cBhvr>
                                    </p:animEffect>
                                  </p:childTnLst>
                                </p:cTn>
                              </p:par>
                              <p:par>
                                <p:cTn id="75" presetID="14" presetClass="entr" presetSubtype="10" fill="hold" nodeType="withEffect">
                                  <p:stCondLst>
                                    <p:cond delay="800"/>
                                  </p:stCondLst>
                                  <p:childTnLst>
                                    <p:set>
                                      <p:cBhvr>
                                        <p:cTn id="76" dur="1" fill="hold">
                                          <p:stCondLst>
                                            <p:cond delay="0"/>
                                          </p:stCondLst>
                                        </p:cTn>
                                        <p:tgtEl>
                                          <p:spTgt spid="10">
                                            <p:txEl>
                                              <p:pRg st="17" end="17"/>
                                            </p:txEl>
                                          </p:spTgt>
                                        </p:tgtEl>
                                        <p:attrNameLst>
                                          <p:attrName>style.visibility</p:attrName>
                                        </p:attrNameLst>
                                      </p:cBhvr>
                                      <p:to>
                                        <p:strVal val="visible"/>
                                      </p:to>
                                    </p:set>
                                    <p:animEffect transition="in" filter="randombar(horizontal)">
                                      <p:cBhvr>
                                        <p:cTn id="77" dur="500"/>
                                        <p:tgtEl>
                                          <p:spTgt spid="1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_page5.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457200" y="987552"/>
            <a:ext cx="8153400" cy="369332"/>
          </a:xfrm>
          <a:prstGeom prst="rect">
            <a:avLst/>
          </a:prstGeom>
          <a:noFill/>
        </p:spPr>
        <p:txBody>
          <a:bodyPr wrap="square" rtlCol="0">
            <a:spAutoFit/>
          </a:bodyPr>
          <a:lstStyle/>
          <a:p>
            <a:pPr algn="ctr"/>
            <a:r>
              <a:rPr lang="en-US" b="1" dirty="0" smtClean="0">
                <a:solidFill>
                  <a:schemeClr val="tx2">
                    <a:lumMod val="75000"/>
                  </a:schemeClr>
                </a:solidFill>
                <a:latin typeface="Arial" pitchFamily="34" charset="0"/>
                <a:cs typeface="Arial" pitchFamily="34" charset="0"/>
              </a:rPr>
              <a:t>PREP Pool Managed Correctly</a:t>
            </a:r>
            <a:endParaRPr lang="en-US" b="1" dirty="0">
              <a:solidFill>
                <a:schemeClr val="tx2">
                  <a:lumMod val="75000"/>
                </a:schemeClr>
              </a:solidFill>
              <a:latin typeface="Arial" pitchFamily="34" charset="0"/>
              <a:cs typeface="Arial" pitchFamily="34" charset="0"/>
            </a:endParaRPr>
          </a:p>
        </p:txBody>
      </p:sp>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sp>
        <p:nvSpPr>
          <p:cNvPr id="5" name="TextBox 4"/>
          <p:cNvSpPr txBox="1"/>
          <p:nvPr/>
        </p:nvSpPr>
        <p:spPr>
          <a:xfrm>
            <a:off x="914400" y="1444752"/>
            <a:ext cx="7086600" cy="276999"/>
          </a:xfrm>
          <a:prstGeom prst="rect">
            <a:avLst/>
          </a:prstGeom>
          <a:noFill/>
        </p:spPr>
        <p:txBody>
          <a:bodyPr wrap="square" rtlCol="0">
            <a:spAutoFit/>
          </a:bodyPr>
          <a:lstStyle/>
          <a:p>
            <a:pPr algn="ctr"/>
            <a:r>
              <a:rPr lang="en-US" sz="1200" b="1" dirty="0" smtClean="0"/>
              <a:t>QUARTER BENEFIT YEAR BEGINS - 1ST QUARTER 2011</a:t>
            </a:r>
            <a:endParaRPr lang="en-US" sz="1200" dirty="0"/>
          </a:p>
        </p:txBody>
      </p:sp>
      <p:sp>
        <p:nvSpPr>
          <p:cNvPr id="6" name="TextBox 5"/>
          <p:cNvSpPr txBox="1"/>
          <p:nvPr/>
        </p:nvSpPr>
        <p:spPr>
          <a:xfrm>
            <a:off x="457200" y="304800"/>
            <a:ext cx="8229600" cy="707886"/>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Example</a:t>
            </a:r>
            <a:endParaRPr lang="en-US" sz="4000" b="1" dirty="0">
              <a:solidFill>
                <a:schemeClr val="tx2">
                  <a:lumMod val="75000"/>
                </a:schemeClr>
              </a:solidFill>
              <a:latin typeface="Arial" pitchFamily="34" charset="0"/>
              <a:cs typeface="Arial" pitchFamily="34" charset="0"/>
            </a:endParaRPr>
          </a:p>
        </p:txBody>
      </p:sp>
      <p:sp>
        <p:nvSpPr>
          <p:cNvPr id="10" name="TextBox 9"/>
          <p:cNvSpPr txBox="1"/>
          <p:nvPr/>
        </p:nvSpPr>
        <p:spPr>
          <a:xfrm>
            <a:off x="914400" y="1828800"/>
            <a:ext cx="7086600" cy="3570208"/>
          </a:xfrm>
          <a:prstGeom prst="rect">
            <a:avLst/>
          </a:prstGeom>
          <a:noFill/>
        </p:spPr>
        <p:txBody>
          <a:bodyPr wrap="square" rtlCol="0">
            <a:spAutoFit/>
          </a:bodyPr>
          <a:lstStyle/>
          <a:p>
            <a:pPr marL="228600" indent="-228600">
              <a:buFont typeface="+mj-lt"/>
              <a:buAutoNum type="arabicPeriod"/>
            </a:pPr>
            <a:r>
              <a:rPr lang="en-US" sz="1200" b="1" dirty="0" smtClean="0"/>
              <a:t>CLAIMANTS IN A STATE-DEFINED COMPARISON GROUP</a:t>
            </a:r>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NUMBER WHO ESTABLISHED A UI BENEFIT YEAR	        733</a:t>
            </a:r>
          </a:p>
          <a:p>
            <a:pPr lvl="1" indent="-274320">
              <a:buFont typeface="+mj-lt"/>
              <a:buAutoNum type="alphaUcPeriod"/>
            </a:pPr>
            <a:r>
              <a:rPr lang="en-US" sz="1200" dirty="0" smtClean="0"/>
              <a:t>TOTAL WEEKS COMPENSATED		   11,766</a:t>
            </a:r>
          </a:p>
          <a:p>
            <a:pPr lvl="1" indent="-274320">
              <a:buFont typeface="+mj-lt"/>
              <a:buAutoNum type="alphaUcPeriod"/>
            </a:pPr>
            <a:r>
              <a:rPr lang="en-US" sz="1200" dirty="0" smtClean="0"/>
              <a:t>TOTAL BENEFIT PAID		                     $2,829,894</a:t>
            </a:r>
          </a:p>
          <a:p>
            <a:pPr lvl="1" indent="-274320">
              <a:buFont typeface="+mj-lt"/>
              <a:buAutoNum type="alphaUcPeriod"/>
            </a:pPr>
            <a:r>
              <a:rPr lang="en-US" sz="1200" dirty="0" smtClean="0"/>
              <a:t>NUMBER OF DISQUALIFICATIONS		        244</a:t>
            </a:r>
          </a:p>
          <a:p>
            <a:pPr lvl="1" indent="-274320">
              <a:buFont typeface="+mj-lt"/>
              <a:buAutoNum type="alphaUcPeriod"/>
            </a:pPr>
            <a:r>
              <a:rPr lang="en-US" sz="1200" dirty="0" smtClean="0"/>
              <a:t>NUMBER EXHAUSTING BENEFITS		        347</a:t>
            </a:r>
          </a:p>
          <a:p>
            <a:pPr lvl="1" indent="-274320">
              <a:buFont typeface="+mj-lt"/>
              <a:buAutoNum type="alphaUcPeriod"/>
            </a:pPr>
            <a:r>
              <a:rPr lang="en-US" sz="1200" dirty="0" smtClean="0"/>
              <a:t>NUMBER REEMPLOYED		        337</a:t>
            </a:r>
          </a:p>
          <a:p>
            <a:pPr lvl="1" indent="-274320">
              <a:buFont typeface="+mj-lt"/>
              <a:buAutoNum type="alphaUcPeriod"/>
            </a:pPr>
            <a:r>
              <a:rPr lang="en-US" sz="1200" dirty="0" smtClean="0"/>
              <a:t>AVERAGE WEEKS TO DATE OF REEMPLOYMENT	       19.4</a:t>
            </a:r>
          </a:p>
          <a:p>
            <a:pPr lvl="1" indent="-274320">
              <a:spcAft>
                <a:spcPts val="1200"/>
              </a:spcAft>
              <a:buFont typeface="+mj-lt"/>
              <a:buAutoNum type="alphaUcPeriod"/>
            </a:pPr>
            <a:r>
              <a:rPr lang="en-US" sz="1200" dirty="0" smtClean="0"/>
              <a:t>AMOUNT OF OVERPAYMENTS ESTABLISHED             $109,538</a:t>
            </a:r>
          </a:p>
          <a:p>
            <a:pPr marL="228600" indent="-228600">
              <a:buFont typeface="+mj-lt"/>
              <a:buAutoNum type="arabicPeriod"/>
            </a:pPr>
            <a:r>
              <a:rPr lang="en-US" sz="1200" b="1" dirty="0" smtClean="0"/>
              <a:t>CLAIMANTS WHO WERE SCHEDULED FOR AT LEAST ONE REA DURING THE BENEFIT YEAR</a:t>
            </a:r>
            <a:endParaRPr lang="en-US" sz="1200" dirty="0" smtClean="0"/>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NUMBER WHO ESTABLISHED A UI BENEFIT YEAR	     1,192</a:t>
            </a:r>
          </a:p>
          <a:p>
            <a:pPr lvl="1" indent="-274320">
              <a:buFont typeface="+mj-lt"/>
              <a:buAutoNum type="alphaUcPeriod"/>
            </a:pPr>
            <a:r>
              <a:rPr lang="en-US" sz="1200" dirty="0" smtClean="0"/>
              <a:t>TOTAL WEEKS COMPENSATED		   18,758</a:t>
            </a:r>
          </a:p>
          <a:p>
            <a:pPr lvl="1" indent="-274320">
              <a:buFont typeface="+mj-lt"/>
              <a:buAutoNum type="alphaUcPeriod"/>
            </a:pPr>
            <a:r>
              <a:rPr lang="en-US" sz="1200" dirty="0" smtClean="0"/>
              <a:t>TOTAL BENEFIT PAID		                      $4,429,101</a:t>
            </a:r>
          </a:p>
          <a:p>
            <a:pPr lvl="1" indent="-274320">
              <a:buFont typeface="+mj-lt"/>
              <a:buAutoNum type="alphaUcPeriod"/>
            </a:pPr>
            <a:r>
              <a:rPr lang="en-US" sz="1200" dirty="0" smtClean="0"/>
              <a:t>NUMBER OF DISQUALIFICATIONS		         528</a:t>
            </a:r>
          </a:p>
          <a:p>
            <a:pPr lvl="1" indent="-274320">
              <a:buFont typeface="+mj-lt"/>
              <a:buAutoNum type="alphaUcPeriod"/>
            </a:pPr>
            <a:r>
              <a:rPr lang="en-US" sz="1200" dirty="0" smtClean="0"/>
              <a:t>NUMBER EXHAUSTING BENEFITS		         592</a:t>
            </a:r>
          </a:p>
          <a:p>
            <a:pPr lvl="1" indent="-274320">
              <a:buFont typeface="+mj-lt"/>
              <a:buAutoNum type="alphaUcPeriod"/>
            </a:pPr>
            <a:r>
              <a:rPr lang="en-US" sz="1200" dirty="0" smtClean="0"/>
              <a:t>NUMBER REEMPLOYED		         577</a:t>
            </a:r>
          </a:p>
          <a:p>
            <a:pPr lvl="1" indent="-274320">
              <a:buFont typeface="+mj-lt"/>
              <a:buAutoNum type="alphaUcPeriod"/>
            </a:pPr>
            <a:r>
              <a:rPr lang="en-US" sz="1200" dirty="0" smtClean="0"/>
              <a:t>AVERAGE WEEKS TO DATE OF REEMPLOYMENT	        20.0</a:t>
            </a:r>
          </a:p>
          <a:p>
            <a:pPr lvl="1" indent="-274320">
              <a:buFont typeface="+mj-lt"/>
              <a:buAutoNum type="alphaUcPeriod"/>
            </a:pPr>
            <a:r>
              <a:rPr lang="en-US" sz="1200" dirty="0" smtClean="0"/>
              <a:t>AMOUNT OF OVERPAYMENTS ESTABLISHED	$228,595</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plus(in)">
                                      <p:cBhvr>
                                        <p:cTn id="11" dur="500"/>
                                        <p:tgtEl>
                                          <p:spTgt spid="3">
                                            <p:txEl>
                                              <p:pRg st="0" end="0"/>
                                            </p:txEl>
                                          </p:spTgt>
                                        </p:tgtEl>
                                      </p:cBhvr>
                                    </p:animEffect>
                                  </p:childTnLst>
                                </p:cTn>
                              </p:par>
                              <p:par>
                                <p:cTn id="12" presetID="17" presetClass="entr" presetSubtype="10" fill="hold"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50" presetClass="entr" presetSubtype="0" decel="100000" fill="hold" nodeType="afterEffect">
                                  <p:stCondLst>
                                    <p:cond delay="50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p:cTn id="19" dur="1000" fill="hold"/>
                                        <p:tgtEl>
                                          <p:spTgt spid="10">
                                            <p:txEl>
                                              <p:pRg st="0" end="0"/>
                                            </p:txEl>
                                          </p:spTgt>
                                        </p:tgtEl>
                                        <p:attrNameLst>
                                          <p:attrName>ppt_w</p:attrName>
                                        </p:attrNameLst>
                                      </p:cBhvr>
                                      <p:tavLst>
                                        <p:tav tm="0">
                                          <p:val>
                                            <p:strVal val="#ppt_w+.3"/>
                                          </p:val>
                                        </p:tav>
                                        <p:tav tm="100000">
                                          <p:val>
                                            <p:strVal val="#ppt_w"/>
                                          </p:val>
                                        </p:tav>
                                      </p:tavLst>
                                    </p:anim>
                                    <p:anim calcmode="lin" valueType="num">
                                      <p:cBhvr>
                                        <p:cTn id="20" dur="1000" fill="hold"/>
                                        <p:tgtEl>
                                          <p:spTgt spid="10">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10">
                                            <p:txEl>
                                              <p:pRg st="0" end="0"/>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25" dur="500"/>
                                        <p:tgtEl>
                                          <p:spTgt spid="10">
                                            <p:txEl>
                                              <p:pRg st="1" end="1"/>
                                            </p:txEl>
                                          </p:spTgt>
                                        </p:tgtEl>
                                      </p:cBhvr>
                                    </p:animEffect>
                                  </p:childTnLst>
                                </p:cTn>
                              </p:par>
                              <p:par>
                                <p:cTn id="26" presetID="14" presetClass="entr" presetSubtype="10" fill="hold" nodeType="withEffect">
                                  <p:stCondLst>
                                    <p:cond delay="20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28" dur="500"/>
                                        <p:tgtEl>
                                          <p:spTgt spid="10">
                                            <p:txEl>
                                              <p:pRg st="2" end="2"/>
                                            </p:txEl>
                                          </p:spTgt>
                                        </p:tgtEl>
                                      </p:cBhvr>
                                    </p:animEffect>
                                  </p:childTnLst>
                                </p:cTn>
                              </p:par>
                              <p:par>
                                <p:cTn id="29" presetID="14" presetClass="entr" presetSubtype="10" fill="hold" nodeType="withEffect">
                                  <p:stCondLst>
                                    <p:cond delay="300"/>
                                  </p:stCondLst>
                                  <p:childTnLst>
                                    <p:set>
                                      <p:cBhvr>
                                        <p:cTn id="30"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31" dur="500"/>
                                        <p:tgtEl>
                                          <p:spTgt spid="10">
                                            <p:txEl>
                                              <p:pRg st="3" end="3"/>
                                            </p:txEl>
                                          </p:spTgt>
                                        </p:tgtEl>
                                      </p:cBhvr>
                                    </p:animEffect>
                                  </p:childTnLst>
                                </p:cTn>
                              </p:par>
                              <p:par>
                                <p:cTn id="32" presetID="14" presetClass="entr" presetSubtype="10" fill="hold" nodeType="withEffect">
                                  <p:stCondLst>
                                    <p:cond delay="40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34" dur="500"/>
                                        <p:tgtEl>
                                          <p:spTgt spid="10">
                                            <p:txEl>
                                              <p:pRg st="4" end="4"/>
                                            </p:txEl>
                                          </p:spTgt>
                                        </p:tgtEl>
                                      </p:cBhvr>
                                    </p:animEffect>
                                  </p:childTnLst>
                                </p:cTn>
                              </p:par>
                              <p:par>
                                <p:cTn id="35" presetID="14" presetClass="entr" presetSubtype="10" fill="hold" nodeType="withEffect">
                                  <p:stCondLst>
                                    <p:cond delay="50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37" dur="500"/>
                                        <p:tgtEl>
                                          <p:spTgt spid="10">
                                            <p:txEl>
                                              <p:pRg st="5" end="5"/>
                                            </p:txEl>
                                          </p:spTgt>
                                        </p:tgtEl>
                                      </p:cBhvr>
                                    </p:animEffect>
                                  </p:childTnLst>
                                </p:cTn>
                              </p:par>
                              <p:par>
                                <p:cTn id="38" presetID="14" presetClass="entr" presetSubtype="10" fill="hold" nodeType="withEffect">
                                  <p:stCondLst>
                                    <p:cond delay="60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40" dur="500"/>
                                        <p:tgtEl>
                                          <p:spTgt spid="10">
                                            <p:txEl>
                                              <p:pRg st="6" end="6"/>
                                            </p:txEl>
                                          </p:spTgt>
                                        </p:tgtEl>
                                      </p:cBhvr>
                                    </p:animEffect>
                                  </p:childTnLst>
                                </p:cTn>
                              </p:par>
                              <p:par>
                                <p:cTn id="41" presetID="14" presetClass="entr" presetSubtype="10" fill="hold" nodeType="withEffect">
                                  <p:stCondLst>
                                    <p:cond delay="70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randombar(horizontal)">
                                      <p:cBhvr>
                                        <p:cTn id="43" dur="500"/>
                                        <p:tgtEl>
                                          <p:spTgt spid="10">
                                            <p:txEl>
                                              <p:pRg st="7" end="7"/>
                                            </p:txEl>
                                          </p:spTgt>
                                        </p:tgtEl>
                                      </p:cBhvr>
                                    </p:animEffect>
                                  </p:childTnLst>
                                </p:cTn>
                              </p:par>
                              <p:par>
                                <p:cTn id="44" presetID="14" presetClass="entr" presetSubtype="10" fill="hold" nodeType="withEffect">
                                  <p:stCondLst>
                                    <p:cond delay="800"/>
                                  </p:stCondLst>
                                  <p:childTnLst>
                                    <p:set>
                                      <p:cBhvr>
                                        <p:cTn id="45" dur="1" fill="hold">
                                          <p:stCondLst>
                                            <p:cond delay="0"/>
                                          </p:stCondLst>
                                        </p:cTn>
                                        <p:tgtEl>
                                          <p:spTgt spid="10">
                                            <p:txEl>
                                              <p:pRg st="8" end="8"/>
                                            </p:txEl>
                                          </p:spTgt>
                                        </p:tgtEl>
                                        <p:attrNameLst>
                                          <p:attrName>style.visibility</p:attrName>
                                        </p:attrNameLst>
                                      </p:cBhvr>
                                      <p:to>
                                        <p:strVal val="visible"/>
                                      </p:to>
                                    </p:set>
                                    <p:animEffect transition="in" filter="randombar(horizontal)">
                                      <p:cBhvr>
                                        <p:cTn id="46" dur="500"/>
                                        <p:tgtEl>
                                          <p:spTgt spid="10">
                                            <p:txEl>
                                              <p:pRg st="8" end="8"/>
                                            </p:txEl>
                                          </p:spTgt>
                                        </p:tgtEl>
                                      </p:cBhvr>
                                    </p:animEffect>
                                  </p:childTnLst>
                                </p:cTn>
                              </p:par>
                            </p:childTnLst>
                          </p:cTn>
                        </p:par>
                        <p:par>
                          <p:cTn id="47" fill="hold">
                            <p:stCondLst>
                              <p:cond delay="3800"/>
                            </p:stCondLst>
                            <p:childTnLst>
                              <p:par>
                                <p:cTn id="48" presetID="50" presetClass="entr" presetSubtype="0" decel="100000" fill="hold" nodeType="afterEffect">
                                  <p:stCondLst>
                                    <p:cond delay="0"/>
                                  </p:stCondLst>
                                  <p:childTnLst>
                                    <p:set>
                                      <p:cBhvr>
                                        <p:cTn id="49" dur="1" fill="hold">
                                          <p:stCondLst>
                                            <p:cond delay="0"/>
                                          </p:stCondLst>
                                        </p:cTn>
                                        <p:tgtEl>
                                          <p:spTgt spid="10">
                                            <p:txEl>
                                              <p:pRg st="9" end="9"/>
                                            </p:txEl>
                                          </p:spTgt>
                                        </p:tgtEl>
                                        <p:attrNameLst>
                                          <p:attrName>style.visibility</p:attrName>
                                        </p:attrNameLst>
                                      </p:cBhvr>
                                      <p:to>
                                        <p:strVal val="visible"/>
                                      </p:to>
                                    </p:set>
                                    <p:anim calcmode="lin" valueType="num">
                                      <p:cBhvr>
                                        <p:cTn id="50" dur="1000" fill="hold"/>
                                        <p:tgtEl>
                                          <p:spTgt spid="10">
                                            <p:txEl>
                                              <p:pRg st="9" end="9"/>
                                            </p:txEl>
                                          </p:spTgt>
                                        </p:tgtEl>
                                        <p:attrNameLst>
                                          <p:attrName>ppt_w</p:attrName>
                                        </p:attrNameLst>
                                      </p:cBhvr>
                                      <p:tavLst>
                                        <p:tav tm="0">
                                          <p:val>
                                            <p:strVal val="#ppt_w+.3"/>
                                          </p:val>
                                        </p:tav>
                                        <p:tav tm="100000">
                                          <p:val>
                                            <p:strVal val="#ppt_w"/>
                                          </p:val>
                                        </p:tav>
                                      </p:tavLst>
                                    </p:anim>
                                    <p:anim calcmode="lin" valueType="num">
                                      <p:cBhvr>
                                        <p:cTn id="51" dur="1000" fill="hold"/>
                                        <p:tgtEl>
                                          <p:spTgt spid="10">
                                            <p:txEl>
                                              <p:pRg st="9" end="9"/>
                                            </p:txEl>
                                          </p:spTgt>
                                        </p:tgtEl>
                                        <p:attrNameLst>
                                          <p:attrName>ppt_h</p:attrName>
                                        </p:attrNameLst>
                                      </p:cBhvr>
                                      <p:tavLst>
                                        <p:tav tm="0">
                                          <p:val>
                                            <p:strVal val="#ppt_h"/>
                                          </p:val>
                                        </p:tav>
                                        <p:tav tm="100000">
                                          <p:val>
                                            <p:strVal val="#ppt_h"/>
                                          </p:val>
                                        </p:tav>
                                      </p:tavLst>
                                    </p:anim>
                                    <p:animEffect transition="in" filter="fade">
                                      <p:cBhvr>
                                        <p:cTn id="52" dur="1000"/>
                                        <p:tgtEl>
                                          <p:spTgt spid="10">
                                            <p:txEl>
                                              <p:pRg st="9" end="9"/>
                                            </p:txEl>
                                          </p:spTgt>
                                        </p:tgtEl>
                                      </p:cBhvr>
                                    </p:animEffect>
                                  </p:childTnLst>
                                </p:cTn>
                              </p:par>
                            </p:childTnLst>
                          </p:cTn>
                        </p:par>
                        <p:par>
                          <p:cTn id="53" fill="hold">
                            <p:stCondLst>
                              <p:cond delay="4800"/>
                            </p:stCondLst>
                            <p:childTnLst>
                              <p:par>
                                <p:cTn id="54" presetID="14" presetClass="entr" presetSubtype="10" fill="hold" nodeType="afterEffect">
                                  <p:stCondLst>
                                    <p:cond delay="0"/>
                                  </p:stCondLst>
                                  <p:childTnLst>
                                    <p:set>
                                      <p:cBhvr>
                                        <p:cTn id="55" dur="1" fill="hold">
                                          <p:stCondLst>
                                            <p:cond delay="0"/>
                                          </p:stCondLst>
                                        </p:cTn>
                                        <p:tgtEl>
                                          <p:spTgt spid="10">
                                            <p:txEl>
                                              <p:pRg st="10" end="10"/>
                                            </p:txEl>
                                          </p:spTgt>
                                        </p:tgtEl>
                                        <p:attrNameLst>
                                          <p:attrName>style.visibility</p:attrName>
                                        </p:attrNameLst>
                                      </p:cBhvr>
                                      <p:to>
                                        <p:strVal val="visible"/>
                                      </p:to>
                                    </p:set>
                                    <p:animEffect transition="in" filter="randombar(horizontal)">
                                      <p:cBhvr>
                                        <p:cTn id="56" dur="500"/>
                                        <p:tgtEl>
                                          <p:spTgt spid="10">
                                            <p:txEl>
                                              <p:pRg st="10" end="10"/>
                                            </p:txEl>
                                          </p:spTgt>
                                        </p:tgtEl>
                                      </p:cBhvr>
                                    </p:animEffect>
                                  </p:childTnLst>
                                </p:cTn>
                              </p:par>
                              <p:par>
                                <p:cTn id="57" presetID="14" presetClass="entr" presetSubtype="10" fill="hold" nodeType="withEffect">
                                  <p:stCondLst>
                                    <p:cond delay="200"/>
                                  </p:stCondLst>
                                  <p:childTnLst>
                                    <p:set>
                                      <p:cBhvr>
                                        <p:cTn id="58" dur="1" fill="hold">
                                          <p:stCondLst>
                                            <p:cond delay="0"/>
                                          </p:stCondLst>
                                        </p:cTn>
                                        <p:tgtEl>
                                          <p:spTgt spid="10">
                                            <p:txEl>
                                              <p:pRg st="11" end="11"/>
                                            </p:txEl>
                                          </p:spTgt>
                                        </p:tgtEl>
                                        <p:attrNameLst>
                                          <p:attrName>style.visibility</p:attrName>
                                        </p:attrNameLst>
                                      </p:cBhvr>
                                      <p:to>
                                        <p:strVal val="visible"/>
                                      </p:to>
                                    </p:set>
                                    <p:animEffect transition="in" filter="randombar(horizontal)">
                                      <p:cBhvr>
                                        <p:cTn id="59" dur="500"/>
                                        <p:tgtEl>
                                          <p:spTgt spid="10">
                                            <p:txEl>
                                              <p:pRg st="11" end="11"/>
                                            </p:txEl>
                                          </p:spTgt>
                                        </p:tgtEl>
                                      </p:cBhvr>
                                    </p:animEffect>
                                  </p:childTnLst>
                                </p:cTn>
                              </p:par>
                              <p:par>
                                <p:cTn id="60" presetID="14" presetClass="entr" presetSubtype="10" fill="hold" nodeType="withEffect">
                                  <p:stCondLst>
                                    <p:cond delay="300"/>
                                  </p:stCondLst>
                                  <p:childTnLst>
                                    <p:set>
                                      <p:cBhvr>
                                        <p:cTn id="61" dur="1" fill="hold">
                                          <p:stCondLst>
                                            <p:cond delay="0"/>
                                          </p:stCondLst>
                                        </p:cTn>
                                        <p:tgtEl>
                                          <p:spTgt spid="10">
                                            <p:txEl>
                                              <p:pRg st="12" end="12"/>
                                            </p:txEl>
                                          </p:spTgt>
                                        </p:tgtEl>
                                        <p:attrNameLst>
                                          <p:attrName>style.visibility</p:attrName>
                                        </p:attrNameLst>
                                      </p:cBhvr>
                                      <p:to>
                                        <p:strVal val="visible"/>
                                      </p:to>
                                    </p:set>
                                    <p:animEffect transition="in" filter="randombar(horizontal)">
                                      <p:cBhvr>
                                        <p:cTn id="62" dur="500"/>
                                        <p:tgtEl>
                                          <p:spTgt spid="10">
                                            <p:txEl>
                                              <p:pRg st="12" end="12"/>
                                            </p:txEl>
                                          </p:spTgt>
                                        </p:tgtEl>
                                      </p:cBhvr>
                                    </p:animEffect>
                                  </p:childTnLst>
                                </p:cTn>
                              </p:par>
                              <p:par>
                                <p:cTn id="63" presetID="14" presetClass="entr" presetSubtype="10" fill="hold" nodeType="withEffect">
                                  <p:stCondLst>
                                    <p:cond delay="400"/>
                                  </p:stCondLst>
                                  <p:childTnLst>
                                    <p:set>
                                      <p:cBhvr>
                                        <p:cTn id="64" dur="1" fill="hold">
                                          <p:stCondLst>
                                            <p:cond delay="0"/>
                                          </p:stCondLst>
                                        </p:cTn>
                                        <p:tgtEl>
                                          <p:spTgt spid="10">
                                            <p:txEl>
                                              <p:pRg st="13" end="13"/>
                                            </p:txEl>
                                          </p:spTgt>
                                        </p:tgtEl>
                                        <p:attrNameLst>
                                          <p:attrName>style.visibility</p:attrName>
                                        </p:attrNameLst>
                                      </p:cBhvr>
                                      <p:to>
                                        <p:strVal val="visible"/>
                                      </p:to>
                                    </p:set>
                                    <p:animEffect transition="in" filter="randombar(horizontal)">
                                      <p:cBhvr>
                                        <p:cTn id="65" dur="500"/>
                                        <p:tgtEl>
                                          <p:spTgt spid="10">
                                            <p:txEl>
                                              <p:pRg st="13" end="13"/>
                                            </p:txEl>
                                          </p:spTgt>
                                        </p:tgtEl>
                                      </p:cBhvr>
                                    </p:animEffect>
                                  </p:childTnLst>
                                </p:cTn>
                              </p:par>
                              <p:par>
                                <p:cTn id="66" presetID="14" presetClass="entr" presetSubtype="10" fill="hold" nodeType="withEffect">
                                  <p:stCondLst>
                                    <p:cond delay="500"/>
                                  </p:stCondLst>
                                  <p:childTnLst>
                                    <p:set>
                                      <p:cBhvr>
                                        <p:cTn id="67" dur="1" fill="hold">
                                          <p:stCondLst>
                                            <p:cond delay="0"/>
                                          </p:stCondLst>
                                        </p:cTn>
                                        <p:tgtEl>
                                          <p:spTgt spid="10">
                                            <p:txEl>
                                              <p:pRg st="14" end="14"/>
                                            </p:txEl>
                                          </p:spTgt>
                                        </p:tgtEl>
                                        <p:attrNameLst>
                                          <p:attrName>style.visibility</p:attrName>
                                        </p:attrNameLst>
                                      </p:cBhvr>
                                      <p:to>
                                        <p:strVal val="visible"/>
                                      </p:to>
                                    </p:set>
                                    <p:animEffect transition="in" filter="randombar(horizontal)">
                                      <p:cBhvr>
                                        <p:cTn id="68" dur="500"/>
                                        <p:tgtEl>
                                          <p:spTgt spid="10">
                                            <p:txEl>
                                              <p:pRg st="14" end="14"/>
                                            </p:txEl>
                                          </p:spTgt>
                                        </p:tgtEl>
                                      </p:cBhvr>
                                    </p:animEffect>
                                  </p:childTnLst>
                                </p:cTn>
                              </p:par>
                              <p:par>
                                <p:cTn id="69" presetID="14" presetClass="entr" presetSubtype="10" fill="hold" nodeType="withEffect">
                                  <p:stCondLst>
                                    <p:cond delay="600"/>
                                  </p:stCondLst>
                                  <p:childTnLst>
                                    <p:set>
                                      <p:cBhvr>
                                        <p:cTn id="70" dur="1" fill="hold">
                                          <p:stCondLst>
                                            <p:cond delay="0"/>
                                          </p:stCondLst>
                                        </p:cTn>
                                        <p:tgtEl>
                                          <p:spTgt spid="10">
                                            <p:txEl>
                                              <p:pRg st="15" end="15"/>
                                            </p:txEl>
                                          </p:spTgt>
                                        </p:tgtEl>
                                        <p:attrNameLst>
                                          <p:attrName>style.visibility</p:attrName>
                                        </p:attrNameLst>
                                      </p:cBhvr>
                                      <p:to>
                                        <p:strVal val="visible"/>
                                      </p:to>
                                    </p:set>
                                    <p:animEffect transition="in" filter="randombar(horizontal)">
                                      <p:cBhvr>
                                        <p:cTn id="71" dur="500"/>
                                        <p:tgtEl>
                                          <p:spTgt spid="10">
                                            <p:txEl>
                                              <p:pRg st="15" end="15"/>
                                            </p:txEl>
                                          </p:spTgt>
                                        </p:tgtEl>
                                      </p:cBhvr>
                                    </p:animEffect>
                                  </p:childTnLst>
                                </p:cTn>
                              </p:par>
                              <p:par>
                                <p:cTn id="72" presetID="14" presetClass="entr" presetSubtype="10" fill="hold" nodeType="withEffect">
                                  <p:stCondLst>
                                    <p:cond delay="700"/>
                                  </p:stCondLst>
                                  <p:childTnLst>
                                    <p:set>
                                      <p:cBhvr>
                                        <p:cTn id="73" dur="1" fill="hold">
                                          <p:stCondLst>
                                            <p:cond delay="0"/>
                                          </p:stCondLst>
                                        </p:cTn>
                                        <p:tgtEl>
                                          <p:spTgt spid="10">
                                            <p:txEl>
                                              <p:pRg st="16" end="16"/>
                                            </p:txEl>
                                          </p:spTgt>
                                        </p:tgtEl>
                                        <p:attrNameLst>
                                          <p:attrName>style.visibility</p:attrName>
                                        </p:attrNameLst>
                                      </p:cBhvr>
                                      <p:to>
                                        <p:strVal val="visible"/>
                                      </p:to>
                                    </p:set>
                                    <p:animEffect transition="in" filter="randombar(horizontal)">
                                      <p:cBhvr>
                                        <p:cTn id="74" dur="500"/>
                                        <p:tgtEl>
                                          <p:spTgt spid="10">
                                            <p:txEl>
                                              <p:pRg st="16" end="16"/>
                                            </p:txEl>
                                          </p:spTgt>
                                        </p:tgtEl>
                                      </p:cBhvr>
                                    </p:animEffect>
                                  </p:childTnLst>
                                </p:cTn>
                              </p:par>
                              <p:par>
                                <p:cTn id="75" presetID="14" presetClass="entr" presetSubtype="10" fill="hold" nodeType="withEffect">
                                  <p:stCondLst>
                                    <p:cond delay="800"/>
                                  </p:stCondLst>
                                  <p:childTnLst>
                                    <p:set>
                                      <p:cBhvr>
                                        <p:cTn id="76" dur="1" fill="hold">
                                          <p:stCondLst>
                                            <p:cond delay="0"/>
                                          </p:stCondLst>
                                        </p:cTn>
                                        <p:tgtEl>
                                          <p:spTgt spid="10">
                                            <p:txEl>
                                              <p:pRg st="17" end="17"/>
                                            </p:txEl>
                                          </p:spTgt>
                                        </p:tgtEl>
                                        <p:attrNameLst>
                                          <p:attrName>style.visibility</p:attrName>
                                        </p:attrNameLst>
                                      </p:cBhvr>
                                      <p:to>
                                        <p:strVal val="visible"/>
                                      </p:to>
                                    </p:set>
                                    <p:animEffect transition="in" filter="randombar(horizontal)">
                                      <p:cBhvr>
                                        <p:cTn id="77" dur="500"/>
                                        <p:tgtEl>
                                          <p:spTgt spid="1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_page5.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457200" y="987552"/>
            <a:ext cx="8153400" cy="369332"/>
          </a:xfrm>
          <a:prstGeom prst="rect">
            <a:avLst/>
          </a:prstGeom>
          <a:noFill/>
        </p:spPr>
        <p:txBody>
          <a:bodyPr wrap="square" rtlCol="0">
            <a:spAutoFit/>
          </a:bodyPr>
          <a:lstStyle/>
          <a:p>
            <a:pPr algn="ctr"/>
            <a:r>
              <a:rPr lang="en-US" b="1" dirty="0" smtClean="0">
                <a:solidFill>
                  <a:schemeClr val="tx2">
                    <a:lumMod val="75000"/>
                  </a:schemeClr>
                </a:solidFill>
                <a:latin typeface="Arial" pitchFamily="34" charset="0"/>
                <a:cs typeface="Arial" pitchFamily="34" charset="0"/>
              </a:rPr>
              <a:t>Unsuccessful REA Outcomes</a:t>
            </a:r>
            <a:endParaRPr lang="en-US" b="1" dirty="0">
              <a:solidFill>
                <a:schemeClr val="tx2">
                  <a:lumMod val="75000"/>
                </a:schemeClr>
              </a:solidFill>
              <a:latin typeface="Arial" pitchFamily="34" charset="0"/>
              <a:cs typeface="Arial" pitchFamily="34" charset="0"/>
            </a:endParaRPr>
          </a:p>
        </p:txBody>
      </p:sp>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sp>
        <p:nvSpPr>
          <p:cNvPr id="5" name="TextBox 4"/>
          <p:cNvSpPr txBox="1"/>
          <p:nvPr/>
        </p:nvSpPr>
        <p:spPr>
          <a:xfrm>
            <a:off x="1066800" y="1828800"/>
            <a:ext cx="8610600" cy="369332"/>
          </a:xfrm>
          <a:prstGeom prst="rect">
            <a:avLst/>
          </a:prstGeom>
          <a:noFill/>
        </p:spPr>
        <p:txBody>
          <a:bodyPr wrap="square" rtlCol="0">
            <a:spAutoFit/>
          </a:bodyPr>
          <a:lstStyle/>
          <a:p>
            <a:pPr>
              <a:buBlip>
                <a:blip r:embed="rId4"/>
              </a:buBlip>
            </a:pPr>
            <a:endParaRPr lang="en-US" dirty="0"/>
          </a:p>
        </p:txBody>
      </p:sp>
      <p:sp>
        <p:nvSpPr>
          <p:cNvPr id="8" name="TextBox 7"/>
          <p:cNvSpPr txBox="1"/>
          <p:nvPr/>
        </p:nvSpPr>
        <p:spPr>
          <a:xfrm>
            <a:off x="914400" y="1447800"/>
            <a:ext cx="7086600" cy="276999"/>
          </a:xfrm>
          <a:prstGeom prst="rect">
            <a:avLst/>
          </a:prstGeom>
          <a:noFill/>
        </p:spPr>
        <p:txBody>
          <a:bodyPr wrap="square" rtlCol="0">
            <a:spAutoFit/>
          </a:bodyPr>
          <a:lstStyle/>
          <a:p>
            <a:pPr algn="ctr"/>
            <a:r>
              <a:rPr lang="en-US" sz="1200" b="1" dirty="0" smtClean="0"/>
              <a:t>QUARTER BENEFIT YEAR BEGINS - 1ST QUARTER 2011</a:t>
            </a:r>
            <a:endParaRPr lang="en-US" sz="1200" dirty="0"/>
          </a:p>
        </p:txBody>
      </p:sp>
      <p:sp>
        <p:nvSpPr>
          <p:cNvPr id="10" name="TextBox 9"/>
          <p:cNvSpPr txBox="1"/>
          <p:nvPr/>
        </p:nvSpPr>
        <p:spPr>
          <a:xfrm>
            <a:off x="457200" y="304800"/>
            <a:ext cx="8229600" cy="707886"/>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Example</a:t>
            </a:r>
            <a:endParaRPr lang="en-US" sz="4000" b="1" dirty="0">
              <a:solidFill>
                <a:schemeClr val="tx2">
                  <a:lumMod val="75000"/>
                </a:schemeClr>
              </a:solidFill>
              <a:latin typeface="Arial" pitchFamily="34" charset="0"/>
              <a:cs typeface="Arial" pitchFamily="34" charset="0"/>
            </a:endParaRPr>
          </a:p>
        </p:txBody>
      </p:sp>
      <p:sp>
        <p:nvSpPr>
          <p:cNvPr id="11" name="TextBox 10"/>
          <p:cNvSpPr txBox="1"/>
          <p:nvPr/>
        </p:nvSpPr>
        <p:spPr>
          <a:xfrm>
            <a:off x="914400" y="1828800"/>
            <a:ext cx="7086600" cy="3570208"/>
          </a:xfrm>
          <a:prstGeom prst="rect">
            <a:avLst/>
          </a:prstGeom>
          <a:noFill/>
        </p:spPr>
        <p:txBody>
          <a:bodyPr wrap="square" rtlCol="0">
            <a:spAutoFit/>
          </a:bodyPr>
          <a:lstStyle/>
          <a:p>
            <a:pPr marL="228600" indent="-228600">
              <a:buFont typeface="+mj-lt"/>
              <a:buAutoNum type="arabicPeriod"/>
            </a:pPr>
            <a:r>
              <a:rPr lang="en-US" sz="1200" b="1" dirty="0" smtClean="0"/>
              <a:t>CLAIMANTS IN A STATE-DEFINED COMPARISON GROUP</a:t>
            </a:r>
            <a:endParaRPr lang="en-US" sz="1200" dirty="0" smtClean="0"/>
          </a:p>
          <a:p>
            <a:pPr lvl="1" indent="-274320">
              <a:buFont typeface="+mj-lt"/>
              <a:buAutoNum type="alphaUcPeriod"/>
            </a:pPr>
            <a:r>
              <a:rPr lang="en-US" sz="1200" dirty="0" smtClean="0"/>
              <a:t>NUMBER WHO ESTABLISHED A UI BENEFIT YEAR	        304</a:t>
            </a:r>
          </a:p>
          <a:p>
            <a:pPr lvl="1" indent="-274320">
              <a:buFont typeface="+mj-lt"/>
              <a:buAutoNum type="alphaUcPeriod"/>
            </a:pPr>
            <a:r>
              <a:rPr lang="en-US" sz="1200" dirty="0" smtClean="0"/>
              <a:t>TOTAL WEEKS COMPENSATED		     4,997</a:t>
            </a:r>
          </a:p>
          <a:p>
            <a:pPr lvl="1" indent="-274320">
              <a:buFont typeface="+mj-lt"/>
              <a:buAutoNum type="alphaUcPeriod"/>
            </a:pPr>
            <a:r>
              <a:rPr lang="en-US" sz="1200" dirty="0" smtClean="0"/>
              <a:t>TOTAL BENEFIT PAID		                     $1,168,845</a:t>
            </a:r>
          </a:p>
          <a:p>
            <a:pPr lvl="1" indent="-274320">
              <a:buFont typeface="+mj-lt"/>
              <a:buAutoNum type="alphaUcPeriod"/>
            </a:pPr>
            <a:r>
              <a:rPr lang="en-US" sz="1200" dirty="0" smtClean="0"/>
              <a:t>NUMBER OF DISQUALIFICATIONS		        110</a:t>
            </a:r>
          </a:p>
          <a:p>
            <a:pPr lvl="1" indent="-274320">
              <a:buFont typeface="+mj-lt"/>
              <a:buAutoNum type="alphaUcPeriod"/>
            </a:pPr>
            <a:r>
              <a:rPr lang="en-US" sz="1200" dirty="0" smtClean="0"/>
              <a:t>NUMBER EXHAUSTING BENEFITS		        156</a:t>
            </a:r>
          </a:p>
          <a:p>
            <a:pPr lvl="1" indent="-274320">
              <a:buFont typeface="+mj-lt"/>
              <a:buAutoNum type="alphaUcPeriod"/>
            </a:pPr>
            <a:r>
              <a:rPr lang="en-US" sz="1200" dirty="0" smtClean="0"/>
              <a:t>NUMBER REEMPLOYED		        133</a:t>
            </a:r>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AVERAGE WEEKS TO DATE OF REEMPLOYMENT	       17.2</a:t>
            </a:r>
          </a:p>
          <a:p>
            <a:pPr lvl="1" indent="-274320">
              <a:buFont typeface="+mj-lt"/>
              <a:buAutoNum type="alphaUcPeriod"/>
            </a:pPr>
            <a:r>
              <a:rPr lang="en-US" sz="1200" dirty="0" smtClean="0"/>
              <a:t>AMOUNT OF OVERPAYMENTS ESTABLISHED	 $38,353</a:t>
            </a:r>
          </a:p>
          <a:p>
            <a:pPr marL="228600" indent="-228600">
              <a:spcBef>
                <a:spcPts val="1200"/>
              </a:spcBef>
              <a:buFont typeface="+mj-lt"/>
              <a:buAutoNum type="arabicPeriod"/>
            </a:pPr>
            <a:r>
              <a:rPr lang="en-US" sz="1200" b="1" dirty="0" smtClean="0"/>
              <a:t>CLAIMANTS WHO WERE SCHEDULED FOR AT LEAST ONE REA DURING THE BENEFIT YEAR   </a:t>
            </a:r>
          </a:p>
          <a:p>
            <a:pPr lvl="1" indent="-274320">
              <a:buFont typeface="+mj-lt"/>
              <a:buAutoNum type="alphaUcPeriod"/>
            </a:pPr>
            <a:r>
              <a:rPr lang="en-US" sz="1200" dirty="0" smtClean="0"/>
              <a:t>NUMBER WHO ESTABLISHED A UI BENEFIT YEAR	      1,137</a:t>
            </a:r>
          </a:p>
          <a:p>
            <a:pPr lvl="1" indent="-274320">
              <a:buFont typeface="+mj-lt"/>
              <a:buAutoNum type="alphaUcPeriod"/>
            </a:pPr>
            <a:r>
              <a:rPr lang="en-US" sz="1200" dirty="0" smtClean="0"/>
              <a:t>TOTAL WEEKS COMPENSATED		    17,942</a:t>
            </a:r>
          </a:p>
          <a:p>
            <a:pPr lvl="1" indent="-274320">
              <a:buFont typeface="+mj-lt"/>
              <a:buAutoNum type="alphaUcPeriod"/>
            </a:pPr>
            <a:r>
              <a:rPr lang="en-US" sz="1200" dirty="0" smtClean="0"/>
              <a:t>TOTAL BENEFIT PAID		                      $4,151,259</a:t>
            </a:r>
          </a:p>
          <a:p>
            <a:pPr lvl="1" indent="-274320">
              <a:buFont typeface="+mj-lt"/>
              <a:buAutoNum type="alphaUcPeriod"/>
            </a:pPr>
            <a:r>
              <a:rPr lang="en-US" sz="1200" dirty="0" smtClean="0"/>
              <a:t>NUMBER OF DISQUALIFICATIONS		         581</a:t>
            </a:r>
          </a:p>
          <a:p>
            <a:pPr lvl="1" indent="-274320">
              <a:buFont typeface="+mj-lt"/>
              <a:buAutoNum type="alphaUcPeriod"/>
            </a:pPr>
            <a:r>
              <a:rPr lang="en-US" sz="1200" dirty="0" smtClean="0"/>
              <a:t>NUMBER EXHAUSTING BENEFITS		         572</a:t>
            </a:r>
          </a:p>
          <a:p>
            <a:pPr lvl="1" indent="-274320">
              <a:buFont typeface="+mj-lt"/>
              <a:buAutoNum type="alphaUcPeriod"/>
            </a:pPr>
            <a:r>
              <a:rPr lang="en-US" sz="1200" dirty="0" smtClean="0"/>
              <a:t>NUMBER REEMPLOYED		         548</a:t>
            </a:r>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AVERAGE WEEKS TO DATE OF REEMPLOYMENT	        20.5</a:t>
            </a:r>
          </a:p>
          <a:p>
            <a:pPr lvl="1" indent="-274320">
              <a:buFont typeface="+mj-lt"/>
              <a:buAutoNum type="alphaUcPeriod"/>
            </a:pPr>
            <a:r>
              <a:rPr lang="en-US" sz="1200" dirty="0" smtClean="0"/>
              <a:t>AMOUNT OF OVERPAYMENTS ESTABLISHED	$139,826</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trips(downLeft)">
                                      <p:cBhvr>
                                        <p:cTn id="7" dur="500"/>
                                        <p:tgtEl>
                                          <p:spTgt spid="10">
                                            <p:txEl>
                                              <p:pRg st="0" end="0"/>
                                            </p:txEl>
                                          </p:spTgt>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plus(in)">
                                      <p:cBhvr>
                                        <p:cTn id="11" dur="500"/>
                                        <p:tgtEl>
                                          <p:spTgt spid="3">
                                            <p:txEl>
                                              <p:pRg st="0" end="0"/>
                                            </p:txEl>
                                          </p:spTgt>
                                        </p:tgtEl>
                                      </p:cBhvr>
                                    </p:animEffect>
                                  </p:childTnLst>
                                </p:cTn>
                              </p:par>
                              <p:par>
                                <p:cTn id="12" presetID="17" presetClass="entr" presetSubtype="10" fill="hold" nodeType="with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50" presetClass="entr" presetSubtype="0" decel="100000" fill="hold" nodeType="afterEffect">
                                  <p:stCondLst>
                                    <p:cond delay="50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p:cTn id="19" dur="1000" fill="hold"/>
                                        <p:tgtEl>
                                          <p:spTgt spid="11">
                                            <p:txEl>
                                              <p:pRg st="0" end="0"/>
                                            </p:txEl>
                                          </p:spTgt>
                                        </p:tgtEl>
                                        <p:attrNameLst>
                                          <p:attrName>ppt_w</p:attrName>
                                        </p:attrNameLst>
                                      </p:cBhvr>
                                      <p:tavLst>
                                        <p:tav tm="0">
                                          <p:val>
                                            <p:strVal val="#ppt_w+.3"/>
                                          </p:val>
                                        </p:tav>
                                        <p:tav tm="100000">
                                          <p:val>
                                            <p:strVal val="#ppt_w"/>
                                          </p:val>
                                        </p:tav>
                                      </p:tavLst>
                                    </p:anim>
                                    <p:anim calcmode="lin" valueType="num">
                                      <p:cBhvr>
                                        <p:cTn id="20" dur="1000" fill="hold"/>
                                        <p:tgtEl>
                                          <p:spTgt spid="11">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11">
                                            <p:txEl>
                                              <p:pRg st="0" end="0"/>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5" dur="500"/>
                                        <p:tgtEl>
                                          <p:spTgt spid="11">
                                            <p:txEl>
                                              <p:pRg st="1" end="1"/>
                                            </p:txEl>
                                          </p:spTgt>
                                        </p:tgtEl>
                                      </p:cBhvr>
                                    </p:animEffect>
                                  </p:childTnLst>
                                </p:cTn>
                              </p:par>
                              <p:par>
                                <p:cTn id="26" presetID="14" presetClass="entr" presetSubtype="10" fill="hold" nodeType="withEffect">
                                  <p:stCondLst>
                                    <p:cond delay="20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8" dur="500"/>
                                        <p:tgtEl>
                                          <p:spTgt spid="11">
                                            <p:txEl>
                                              <p:pRg st="2" end="2"/>
                                            </p:txEl>
                                          </p:spTgt>
                                        </p:tgtEl>
                                      </p:cBhvr>
                                    </p:animEffect>
                                  </p:childTnLst>
                                </p:cTn>
                              </p:par>
                              <p:par>
                                <p:cTn id="29" presetID="14" presetClass="entr" presetSubtype="10" fill="hold" nodeType="withEffect">
                                  <p:stCondLst>
                                    <p:cond delay="30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1" dur="500"/>
                                        <p:tgtEl>
                                          <p:spTgt spid="11">
                                            <p:txEl>
                                              <p:pRg st="3" end="3"/>
                                            </p:txEl>
                                          </p:spTgt>
                                        </p:tgtEl>
                                      </p:cBhvr>
                                    </p:animEffect>
                                  </p:childTnLst>
                                </p:cTn>
                              </p:par>
                              <p:par>
                                <p:cTn id="32" presetID="14" presetClass="entr" presetSubtype="10" fill="hold" nodeType="withEffect">
                                  <p:stCondLst>
                                    <p:cond delay="40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34" dur="500"/>
                                        <p:tgtEl>
                                          <p:spTgt spid="11">
                                            <p:txEl>
                                              <p:pRg st="4" end="4"/>
                                            </p:txEl>
                                          </p:spTgt>
                                        </p:tgtEl>
                                      </p:cBhvr>
                                    </p:animEffect>
                                  </p:childTnLst>
                                </p:cTn>
                              </p:par>
                              <p:par>
                                <p:cTn id="35" presetID="14" presetClass="entr" presetSubtype="10" fill="hold" nodeType="withEffect">
                                  <p:stCondLst>
                                    <p:cond delay="50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7" dur="500"/>
                                        <p:tgtEl>
                                          <p:spTgt spid="11">
                                            <p:txEl>
                                              <p:pRg st="5" end="5"/>
                                            </p:txEl>
                                          </p:spTgt>
                                        </p:tgtEl>
                                      </p:cBhvr>
                                    </p:animEffect>
                                  </p:childTnLst>
                                </p:cTn>
                              </p:par>
                              <p:par>
                                <p:cTn id="38" presetID="14" presetClass="entr" presetSubtype="10" fill="hold" nodeType="withEffect">
                                  <p:stCondLst>
                                    <p:cond delay="60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randombar(horizontal)">
                                      <p:cBhvr>
                                        <p:cTn id="40" dur="500"/>
                                        <p:tgtEl>
                                          <p:spTgt spid="11">
                                            <p:txEl>
                                              <p:pRg st="6" end="6"/>
                                            </p:txEl>
                                          </p:spTgt>
                                        </p:tgtEl>
                                      </p:cBhvr>
                                    </p:animEffect>
                                  </p:childTnLst>
                                </p:cTn>
                              </p:par>
                              <p:par>
                                <p:cTn id="41" presetID="14" presetClass="entr" presetSubtype="10" fill="hold" nodeType="withEffect">
                                  <p:stCondLst>
                                    <p:cond delay="700"/>
                                  </p:stCondLst>
                                  <p:childTnLst>
                                    <p:set>
                                      <p:cBhvr>
                                        <p:cTn id="42" dur="1" fill="hold">
                                          <p:stCondLst>
                                            <p:cond delay="0"/>
                                          </p:stCondLst>
                                        </p:cTn>
                                        <p:tgtEl>
                                          <p:spTgt spid="11">
                                            <p:txEl>
                                              <p:pRg st="7" end="7"/>
                                            </p:txEl>
                                          </p:spTgt>
                                        </p:tgtEl>
                                        <p:attrNameLst>
                                          <p:attrName>style.visibility</p:attrName>
                                        </p:attrNameLst>
                                      </p:cBhvr>
                                      <p:to>
                                        <p:strVal val="visible"/>
                                      </p:to>
                                    </p:set>
                                    <p:animEffect transition="in" filter="randombar(horizontal)">
                                      <p:cBhvr>
                                        <p:cTn id="43" dur="500"/>
                                        <p:tgtEl>
                                          <p:spTgt spid="11">
                                            <p:txEl>
                                              <p:pRg st="7" end="7"/>
                                            </p:txEl>
                                          </p:spTgt>
                                        </p:tgtEl>
                                      </p:cBhvr>
                                    </p:animEffect>
                                  </p:childTnLst>
                                </p:cTn>
                              </p:par>
                              <p:par>
                                <p:cTn id="44" presetID="14" presetClass="entr" presetSubtype="10" fill="hold" nodeType="withEffect">
                                  <p:stCondLst>
                                    <p:cond delay="800"/>
                                  </p:stCondLst>
                                  <p:childTnLst>
                                    <p:set>
                                      <p:cBhvr>
                                        <p:cTn id="45"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46" dur="500"/>
                                        <p:tgtEl>
                                          <p:spTgt spid="11">
                                            <p:txEl>
                                              <p:pRg st="8" end="8"/>
                                            </p:txEl>
                                          </p:spTgt>
                                        </p:tgtEl>
                                      </p:cBhvr>
                                    </p:animEffect>
                                  </p:childTnLst>
                                </p:cTn>
                              </p:par>
                            </p:childTnLst>
                          </p:cTn>
                        </p:par>
                        <p:par>
                          <p:cTn id="47" fill="hold">
                            <p:stCondLst>
                              <p:cond delay="3800"/>
                            </p:stCondLst>
                            <p:childTnLst>
                              <p:par>
                                <p:cTn id="48" presetID="50" presetClass="entr" presetSubtype="0" decel="100000" fill="hold" nodeType="afterEffect">
                                  <p:stCondLst>
                                    <p:cond delay="0"/>
                                  </p:stCondLst>
                                  <p:childTnLst>
                                    <p:set>
                                      <p:cBhvr>
                                        <p:cTn id="49" dur="1" fill="hold">
                                          <p:stCondLst>
                                            <p:cond delay="0"/>
                                          </p:stCondLst>
                                        </p:cTn>
                                        <p:tgtEl>
                                          <p:spTgt spid="11">
                                            <p:txEl>
                                              <p:pRg st="9" end="9"/>
                                            </p:txEl>
                                          </p:spTgt>
                                        </p:tgtEl>
                                        <p:attrNameLst>
                                          <p:attrName>style.visibility</p:attrName>
                                        </p:attrNameLst>
                                      </p:cBhvr>
                                      <p:to>
                                        <p:strVal val="visible"/>
                                      </p:to>
                                    </p:set>
                                    <p:anim calcmode="lin" valueType="num">
                                      <p:cBhvr>
                                        <p:cTn id="50" dur="1000" fill="hold"/>
                                        <p:tgtEl>
                                          <p:spTgt spid="11">
                                            <p:txEl>
                                              <p:pRg st="9" end="9"/>
                                            </p:txEl>
                                          </p:spTgt>
                                        </p:tgtEl>
                                        <p:attrNameLst>
                                          <p:attrName>ppt_w</p:attrName>
                                        </p:attrNameLst>
                                      </p:cBhvr>
                                      <p:tavLst>
                                        <p:tav tm="0">
                                          <p:val>
                                            <p:strVal val="#ppt_w+.3"/>
                                          </p:val>
                                        </p:tav>
                                        <p:tav tm="100000">
                                          <p:val>
                                            <p:strVal val="#ppt_w"/>
                                          </p:val>
                                        </p:tav>
                                      </p:tavLst>
                                    </p:anim>
                                    <p:anim calcmode="lin" valueType="num">
                                      <p:cBhvr>
                                        <p:cTn id="51" dur="1000" fill="hold"/>
                                        <p:tgtEl>
                                          <p:spTgt spid="11">
                                            <p:txEl>
                                              <p:pRg st="9" end="9"/>
                                            </p:txEl>
                                          </p:spTgt>
                                        </p:tgtEl>
                                        <p:attrNameLst>
                                          <p:attrName>ppt_h</p:attrName>
                                        </p:attrNameLst>
                                      </p:cBhvr>
                                      <p:tavLst>
                                        <p:tav tm="0">
                                          <p:val>
                                            <p:strVal val="#ppt_h"/>
                                          </p:val>
                                        </p:tav>
                                        <p:tav tm="100000">
                                          <p:val>
                                            <p:strVal val="#ppt_h"/>
                                          </p:val>
                                        </p:tav>
                                      </p:tavLst>
                                    </p:anim>
                                    <p:animEffect transition="in" filter="fade">
                                      <p:cBhvr>
                                        <p:cTn id="52" dur="1000"/>
                                        <p:tgtEl>
                                          <p:spTgt spid="11">
                                            <p:txEl>
                                              <p:pRg st="9" end="9"/>
                                            </p:txEl>
                                          </p:spTgt>
                                        </p:tgtEl>
                                      </p:cBhvr>
                                    </p:animEffect>
                                  </p:childTnLst>
                                </p:cTn>
                              </p:par>
                            </p:childTnLst>
                          </p:cTn>
                        </p:par>
                        <p:par>
                          <p:cTn id="53" fill="hold">
                            <p:stCondLst>
                              <p:cond delay="4800"/>
                            </p:stCondLst>
                            <p:childTnLst>
                              <p:par>
                                <p:cTn id="54" presetID="14" presetClass="entr" presetSubtype="10" fill="hold" nodeType="afterEffect">
                                  <p:stCondLst>
                                    <p:cond delay="0"/>
                                  </p:stCondLst>
                                  <p:childTnLst>
                                    <p:set>
                                      <p:cBhvr>
                                        <p:cTn id="55" dur="1" fill="hold">
                                          <p:stCondLst>
                                            <p:cond delay="0"/>
                                          </p:stCondLst>
                                        </p:cTn>
                                        <p:tgtEl>
                                          <p:spTgt spid="11">
                                            <p:txEl>
                                              <p:pRg st="10" end="10"/>
                                            </p:txEl>
                                          </p:spTgt>
                                        </p:tgtEl>
                                        <p:attrNameLst>
                                          <p:attrName>style.visibility</p:attrName>
                                        </p:attrNameLst>
                                      </p:cBhvr>
                                      <p:to>
                                        <p:strVal val="visible"/>
                                      </p:to>
                                    </p:set>
                                    <p:animEffect transition="in" filter="randombar(horizontal)">
                                      <p:cBhvr>
                                        <p:cTn id="56" dur="500"/>
                                        <p:tgtEl>
                                          <p:spTgt spid="11">
                                            <p:txEl>
                                              <p:pRg st="10" end="10"/>
                                            </p:txEl>
                                          </p:spTgt>
                                        </p:tgtEl>
                                      </p:cBhvr>
                                    </p:animEffect>
                                  </p:childTnLst>
                                </p:cTn>
                              </p:par>
                              <p:par>
                                <p:cTn id="57" presetID="14" presetClass="entr" presetSubtype="10" fill="hold" nodeType="withEffect">
                                  <p:stCondLst>
                                    <p:cond delay="200"/>
                                  </p:stCondLst>
                                  <p:childTnLst>
                                    <p:set>
                                      <p:cBhvr>
                                        <p:cTn id="58" dur="1" fill="hold">
                                          <p:stCondLst>
                                            <p:cond delay="0"/>
                                          </p:stCondLst>
                                        </p:cTn>
                                        <p:tgtEl>
                                          <p:spTgt spid="11">
                                            <p:txEl>
                                              <p:pRg st="11" end="11"/>
                                            </p:txEl>
                                          </p:spTgt>
                                        </p:tgtEl>
                                        <p:attrNameLst>
                                          <p:attrName>style.visibility</p:attrName>
                                        </p:attrNameLst>
                                      </p:cBhvr>
                                      <p:to>
                                        <p:strVal val="visible"/>
                                      </p:to>
                                    </p:set>
                                    <p:animEffect transition="in" filter="randombar(horizontal)">
                                      <p:cBhvr>
                                        <p:cTn id="59" dur="500"/>
                                        <p:tgtEl>
                                          <p:spTgt spid="11">
                                            <p:txEl>
                                              <p:pRg st="11" end="11"/>
                                            </p:txEl>
                                          </p:spTgt>
                                        </p:tgtEl>
                                      </p:cBhvr>
                                    </p:animEffect>
                                  </p:childTnLst>
                                </p:cTn>
                              </p:par>
                              <p:par>
                                <p:cTn id="60" presetID="14" presetClass="entr" presetSubtype="10" fill="hold" nodeType="withEffect">
                                  <p:stCondLst>
                                    <p:cond delay="300"/>
                                  </p:stCondLst>
                                  <p:childTnLst>
                                    <p:set>
                                      <p:cBhvr>
                                        <p:cTn id="61" dur="1" fill="hold">
                                          <p:stCondLst>
                                            <p:cond delay="0"/>
                                          </p:stCondLst>
                                        </p:cTn>
                                        <p:tgtEl>
                                          <p:spTgt spid="11">
                                            <p:txEl>
                                              <p:pRg st="12" end="12"/>
                                            </p:txEl>
                                          </p:spTgt>
                                        </p:tgtEl>
                                        <p:attrNameLst>
                                          <p:attrName>style.visibility</p:attrName>
                                        </p:attrNameLst>
                                      </p:cBhvr>
                                      <p:to>
                                        <p:strVal val="visible"/>
                                      </p:to>
                                    </p:set>
                                    <p:animEffect transition="in" filter="randombar(horizontal)">
                                      <p:cBhvr>
                                        <p:cTn id="62" dur="500"/>
                                        <p:tgtEl>
                                          <p:spTgt spid="11">
                                            <p:txEl>
                                              <p:pRg st="12" end="12"/>
                                            </p:txEl>
                                          </p:spTgt>
                                        </p:tgtEl>
                                      </p:cBhvr>
                                    </p:animEffect>
                                  </p:childTnLst>
                                </p:cTn>
                              </p:par>
                              <p:par>
                                <p:cTn id="63" presetID="14" presetClass="entr" presetSubtype="10" fill="hold" nodeType="withEffect">
                                  <p:stCondLst>
                                    <p:cond delay="400"/>
                                  </p:stCondLst>
                                  <p:childTnLst>
                                    <p:set>
                                      <p:cBhvr>
                                        <p:cTn id="64" dur="1" fill="hold">
                                          <p:stCondLst>
                                            <p:cond delay="0"/>
                                          </p:stCondLst>
                                        </p:cTn>
                                        <p:tgtEl>
                                          <p:spTgt spid="11">
                                            <p:txEl>
                                              <p:pRg st="13" end="13"/>
                                            </p:txEl>
                                          </p:spTgt>
                                        </p:tgtEl>
                                        <p:attrNameLst>
                                          <p:attrName>style.visibility</p:attrName>
                                        </p:attrNameLst>
                                      </p:cBhvr>
                                      <p:to>
                                        <p:strVal val="visible"/>
                                      </p:to>
                                    </p:set>
                                    <p:animEffect transition="in" filter="randombar(horizontal)">
                                      <p:cBhvr>
                                        <p:cTn id="65" dur="500"/>
                                        <p:tgtEl>
                                          <p:spTgt spid="11">
                                            <p:txEl>
                                              <p:pRg st="13" end="13"/>
                                            </p:txEl>
                                          </p:spTgt>
                                        </p:tgtEl>
                                      </p:cBhvr>
                                    </p:animEffect>
                                  </p:childTnLst>
                                </p:cTn>
                              </p:par>
                              <p:par>
                                <p:cTn id="66" presetID="14" presetClass="entr" presetSubtype="10" fill="hold" nodeType="withEffect">
                                  <p:stCondLst>
                                    <p:cond delay="500"/>
                                  </p:stCondLst>
                                  <p:childTnLst>
                                    <p:set>
                                      <p:cBhvr>
                                        <p:cTn id="67" dur="1" fill="hold">
                                          <p:stCondLst>
                                            <p:cond delay="0"/>
                                          </p:stCondLst>
                                        </p:cTn>
                                        <p:tgtEl>
                                          <p:spTgt spid="11">
                                            <p:txEl>
                                              <p:pRg st="14" end="14"/>
                                            </p:txEl>
                                          </p:spTgt>
                                        </p:tgtEl>
                                        <p:attrNameLst>
                                          <p:attrName>style.visibility</p:attrName>
                                        </p:attrNameLst>
                                      </p:cBhvr>
                                      <p:to>
                                        <p:strVal val="visible"/>
                                      </p:to>
                                    </p:set>
                                    <p:animEffect transition="in" filter="randombar(horizontal)">
                                      <p:cBhvr>
                                        <p:cTn id="68" dur="500"/>
                                        <p:tgtEl>
                                          <p:spTgt spid="11">
                                            <p:txEl>
                                              <p:pRg st="14" end="14"/>
                                            </p:txEl>
                                          </p:spTgt>
                                        </p:tgtEl>
                                      </p:cBhvr>
                                    </p:animEffect>
                                  </p:childTnLst>
                                </p:cTn>
                              </p:par>
                              <p:par>
                                <p:cTn id="69" presetID="14" presetClass="entr" presetSubtype="10" fill="hold" nodeType="withEffect">
                                  <p:stCondLst>
                                    <p:cond delay="600"/>
                                  </p:stCondLst>
                                  <p:childTnLst>
                                    <p:set>
                                      <p:cBhvr>
                                        <p:cTn id="70" dur="1" fill="hold">
                                          <p:stCondLst>
                                            <p:cond delay="0"/>
                                          </p:stCondLst>
                                        </p:cTn>
                                        <p:tgtEl>
                                          <p:spTgt spid="11">
                                            <p:txEl>
                                              <p:pRg st="15" end="15"/>
                                            </p:txEl>
                                          </p:spTgt>
                                        </p:tgtEl>
                                        <p:attrNameLst>
                                          <p:attrName>style.visibility</p:attrName>
                                        </p:attrNameLst>
                                      </p:cBhvr>
                                      <p:to>
                                        <p:strVal val="visible"/>
                                      </p:to>
                                    </p:set>
                                    <p:animEffect transition="in" filter="randombar(horizontal)">
                                      <p:cBhvr>
                                        <p:cTn id="71" dur="500"/>
                                        <p:tgtEl>
                                          <p:spTgt spid="11">
                                            <p:txEl>
                                              <p:pRg st="15" end="15"/>
                                            </p:txEl>
                                          </p:spTgt>
                                        </p:tgtEl>
                                      </p:cBhvr>
                                    </p:animEffect>
                                  </p:childTnLst>
                                </p:cTn>
                              </p:par>
                              <p:par>
                                <p:cTn id="72" presetID="14" presetClass="entr" presetSubtype="10" fill="hold" nodeType="withEffect">
                                  <p:stCondLst>
                                    <p:cond delay="700"/>
                                  </p:stCondLst>
                                  <p:childTnLst>
                                    <p:set>
                                      <p:cBhvr>
                                        <p:cTn id="73" dur="1" fill="hold">
                                          <p:stCondLst>
                                            <p:cond delay="0"/>
                                          </p:stCondLst>
                                        </p:cTn>
                                        <p:tgtEl>
                                          <p:spTgt spid="11">
                                            <p:txEl>
                                              <p:pRg st="16" end="16"/>
                                            </p:txEl>
                                          </p:spTgt>
                                        </p:tgtEl>
                                        <p:attrNameLst>
                                          <p:attrName>style.visibility</p:attrName>
                                        </p:attrNameLst>
                                      </p:cBhvr>
                                      <p:to>
                                        <p:strVal val="visible"/>
                                      </p:to>
                                    </p:set>
                                    <p:animEffect transition="in" filter="randombar(horizontal)">
                                      <p:cBhvr>
                                        <p:cTn id="74" dur="500"/>
                                        <p:tgtEl>
                                          <p:spTgt spid="11">
                                            <p:txEl>
                                              <p:pRg st="16" end="16"/>
                                            </p:txEl>
                                          </p:spTgt>
                                        </p:tgtEl>
                                      </p:cBhvr>
                                    </p:animEffect>
                                  </p:childTnLst>
                                </p:cTn>
                              </p:par>
                              <p:par>
                                <p:cTn id="75" presetID="14" presetClass="entr" presetSubtype="10" fill="hold" nodeType="withEffect">
                                  <p:stCondLst>
                                    <p:cond delay="800"/>
                                  </p:stCondLst>
                                  <p:childTnLst>
                                    <p:set>
                                      <p:cBhvr>
                                        <p:cTn id="76" dur="1" fill="hold">
                                          <p:stCondLst>
                                            <p:cond delay="0"/>
                                          </p:stCondLst>
                                        </p:cTn>
                                        <p:tgtEl>
                                          <p:spTgt spid="11">
                                            <p:txEl>
                                              <p:pRg st="17" end="17"/>
                                            </p:txEl>
                                          </p:spTgt>
                                        </p:tgtEl>
                                        <p:attrNameLst>
                                          <p:attrName>style.visibility</p:attrName>
                                        </p:attrNameLst>
                                      </p:cBhvr>
                                      <p:to>
                                        <p:strVal val="visible"/>
                                      </p:to>
                                    </p:set>
                                    <p:animEffect transition="in" filter="randombar(horizontal)">
                                      <p:cBhvr>
                                        <p:cTn id="77" dur="500"/>
                                        <p:tgtEl>
                                          <p:spTgt spid="1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page5.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457200" y="987552"/>
            <a:ext cx="8153400" cy="369332"/>
          </a:xfrm>
          <a:prstGeom prst="rect">
            <a:avLst/>
          </a:prstGeom>
          <a:noFill/>
        </p:spPr>
        <p:txBody>
          <a:bodyPr wrap="square" rtlCol="0">
            <a:spAutoFit/>
          </a:bodyPr>
          <a:lstStyle/>
          <a:p>
            <a:pPr algn="ctr"/>
            <a:r>
              <a:rPr lang="en-US" b="1" dirty="0" smtClean="0">
                <a:solidFill>
                  <a:schemeClr val="tx2">
                    <a:lumMod val="75000"/>
                  </a:schemeClr>
                </a:solidFill>
                <a:latin typeface="Arial" pitchFamily="34" charset="0"/>
                <a:cs typeface="Arial" pitchFamily="34" charset="0"/>
              </a:rPr>
              <a:t>Successful REA Outcomes</a:t>
            </a:r>
            <a:endParaRPr lang="en-US" b="1" dirty="0">
              <a:solidFill>
                <a:schemeClr val="tx2">
                  <a:lumMod val="75000"/>
                </a:schemeClr>
              </a:solidFill>
              <a:latin typeface="Arial" pitchFamily="34" charset="0"/>
              <a:cs typeface="Arial" pitchFamily="34" charset="0"/>
            </a:endParaRPr>
          </a:p>
        </p:txBody>
      </p:sp>
      <p:sp>
        <p:nvSpPr>
          <p:cNvPr id="7" name="TextBox 6"/>
          <p:cNvSpPr txBox="1"/>
          <p:nvPr/>
        </p:nvSpPr>
        <p:spPr>
          <a:xfrm>
            <a:off x="1447800" y="3352800"/>
            <a:ext cx="237566" cy="369332"/>
          </a:xfrm>
          <a:prstGeom prst="rect">
            <a:avLst/>
          </a:prstGeom>
          <a:noFill/>
        </p:spPr>
        <p:txBody>
          <a:bodyPr wrap="none" rtlCol="0">
            <a:spAutoFit/>
          </a:bodyPr>
          <a:lstStyle/>
          <a:p>
            <a:r>
              <a:rPr lang="en-US" dirty="0" smtClean="0"/>
              <a:t> </a:t>
            </a:r>
            <a:endParaRPr lang="en-US" dirty="0"/>
          </a:p>
        </p:txBody>
      </p:sp>
      <p:sp>
        <p:nvSpPr>
          <p:cNvPr id="5" name="TextBox 4"/>
          <p:cNvSpPr txBox="1"/>
          <p:nvPr/>
        </p:nvSpPr>
        <p:spPr>
          <a:xfrm>
            <a:off x="1066800" y="1828800"/>
            <a:ext cx="8610600" cy="369332"/>
          </a:xfrm>
          <a:prstGeom prst="rect">
            <a:avLst/>
          </a:prstGeom>
          <a:noFill/>
        </p:spPr>
        <p:txBody>
          <a:bodyPr wrap="square" rtlCol="0">
            <a:spAutoFit/>
          </a:bodyPr>
          <a:lstStyle/>
          <a:p>
            <a:pPr>
              <a:buBlip>
                <a:blip r:embed="rId4"/>
              </a:buBlip>
            </a:pPr>
            <a:endParaRPr lang="en-US" dirty="0"/>
          </a:p>
        </p:txBody>
      </p:sp>
      <p:sp>
        <p:nvSpPr>
          <p:cNvPr id="6" name="TextBox 5"/>
          <p:cNvSpPr txBox="1"/>
          <p:nvPr/>
        </p:nvSpPr>
        <p:spPr>
          <a:xfrm>
            <a:off x="914400" y="1447800"/>
            <a:ext cx="7086600" cy="276999"/>
          </a:xfrm>
          <a:prstGeom prst="rect">
            <a:avLst/>
          </a:prstGeom>
          <a:noFill/>
        </p:spPr>
        <p:txBody>
          <a:bodyPr wrap="square" rtlCol="0">
            <a:spAutoFit/>
          </a:bodyPr>
          <a:lstStyle/>
          <a:p>
            <a:pPr algn="ctr"/>
            <a:r>
              <a:rPr lang="en-US" sz="1200" b="1" dirty="0" smtClean="0"/>
              <a:t>QUARTER BENEFIT YEAR BEGINS - 1ST QUARTER 2011</a:t>
            </a:r>
            <a:endParaRPr lang="en-US" sz="1200" dirty="0"/>
          </a:p>
        </p:txBody>
      </p:sp>
      <p:sp>
        <p:nvSpPr>
          <p:cNvPr id="8" name="TextBox 7"/>
          <p:cNvSpPr txBox="1"/>
          <p:nvPr/>
        </p:nvSpPr>
        <p:spPr>
          <a:xfrm>
            <a:off x="457200" y="304800"/>
            <a:ext cx="8229600" cy="707886"/>
          </a:xfrm>
          <a:prstGeom prst="rect">
            <a:avLst/>
          </a:prstGeom>
          <a:noFill/>
        </p:spPr>
        <p:txBody>
          <a:bodyPr wrap="square" rtlCol="0">
            <a:spAutoFit/>
          </a:bodyPr>
          <a:lstStyle/>
          <a:p>
            <a:pPr algn="ctr"/>
            <a:r>
              <a:rPr lang="en-US" sz="4000" b="1" dirty="0" smtClean="0">
                <a:solidFill>
                  <a:schemeClr val="tx2">
                    <a:lumMod val="75000"/>
                  </a:schemeClr>
                </a:solidFill>
                <a:latin typeface="Arial" pitchFamily="34" charset="0"/>
                <a:cs typeface="Arial" pitchFamily="34" charset="0"/>
              </a:rPr>
              <a:t>Example</a:t>
            </a:r>
            <a:endParaRPr lang="en-US" sz="4000" b="1" dirty="0">
              <a:solidFill>
                <a:schemeClr val="tx2">
                  <a:lumMod val="75000"/>
                </a:schemeClr>
              </a:solidFill>
              <a:latin typeface="Arial" pitchFamily="34" charset="0"/>
              <a:cs typeface="Arial" pitchFamily="34" charset="0"/>
            </a:endParaRPr>
          </a:p>
        </p:txBody>
      </p:sp>
      <p:sp>
        <p:nvSpPr>
          <p:cNvPr id="9" name="TextBox 8"/>
          <p:cNvSpPr txBox="1"/>
          <p:nvPr/>
        </p:nvSpPr>
        <p:spPr>
          <a:xfrm>
            <a:off x="914400" y="1828800"/>
            <a:ext cx="7086600" cy="3570208"/>
          </a:xfrm>
          <a:prstGeom prst="rect">
            <a:avLst/>
          </a:prstGeom>
          <a:noFill/>
        </p:spPr>
        <p:txBody>
          <a:bodyPr wrap="square" rtlCol="0">
            <a:spAutoFit/>
          </a:bodyPr>
          <a:lstStyle/>
          <a:p>
            <a:pPr marL="228600" indent="-228600">
              <a:buFont typeface="+mj-lt"/>
              <a:buAutoNum type="arabicPeriod"/>
            </a:pPr>
            <a:r>
              <a:rPr lang="en-US" sz="1200" b="1" dirty="0" smtClean="0"/>
              <a:t>CLAIMANTS IN A STATE-DEFINED COMPARISON GROUP</a:t>
            </a:r>
          </a:p>
          <a:p>
            <a:pPr lvl="1" indent="-274320">
              <a:buFont typeface="+mj-lt"/>
              <a:buAutoNum type="alphaUcPeriod"/>
            </a:pPr>
            <a:r>
              <a:rPr lang="en-US" sz="1200" dirty="0" smtClean="0"/>
              <a:t>NUMBER WHO ESTABLISHED A UI BENEFIT YEAR	        534</a:t>
            </a:r>
          </a:p>
          <a:p>
            <a:pPr lvl="1" indent="-274320">
              <a:buFont typeface="+mj-lt"/>
              <a:buAutoNum type="alphaUcPeriod"/>
            </a:pPr>
            <a:r>
              <a:rPr lang="en-US" sz="1200" dirty="0" smtClean="0"/>
              <a:t>TOTAL WEEKS COMPENSATED		     8,863</a:t>
            </a:r>
          </a:p>
          <a:p>
            <a:pPr lvl="1" indent="-274320">
              <a:buFont typeface="+mj-lt"/>
              <a:buAutoNum type="alphaUcPeriod"/>
            </a:pPr>
            <a:r>
              <a:rPr lang="en-US" sz="1200" dirty="0" smtClean="0"/>
              <a:t>TOTAL BENEFIT PAID		                     $2,093,676</a:t>
            </a:r>
          </a:p>
          <a:p>
            <a:pPr lvl="1" indent="-274320">
              <a:buFont typeface="+mj-lt"/>
              <a:buAutoNum type="alphaUcPeriod"/>
            </a:pPr>
            <a:r>
              <a:rPr lang="en-US" sz="1200" dirty="0" smtClean="0"/>
              <a:t>NUMBER OF DISQUALIFICATIONS		        176</a:t>
            </a:r>
          </a:p>
          <a:p>
            <a:pPr lvl="1" indent="-274320">
              <a:buFont typeface="+mj-lt"/>
              <a:buAutoNum type="alphaUcPeriod"/>
            </a:pPr>
            <a:r>
              <a:rPr lang="en-US" sz="1200" dirty="0" smtClean="0"/>
              <a:t>NUMBER EXHAUSTING BENEFITS		        284</a:t>
            </a:r>
          </a:p>
          <a:p>
            <a:pPr lvl="1" indent="-274320">
              <a:buFont typeface="+mj-lt"/>
              <a:buAutoNum type="alphaUcPeriod"/>
            </a:pPr>
            <a:r>
              <a:rPr lang="en-US" sz="1200" dirty="0" smtClean="0"/>
              <a:t>NUMBER REEMPLOYED		        267</a:t>
            </a:r>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AVERAGE WEEKS TO DATE OF REEMPLOYMENT	       20.1</a:t>
            </a:r>
          </a:p>
          <a:p>
            <a:pPr lvl="1" indent="-274320">
              <a:buFont typeface="+mj-lt"/>
              <a:buAutoNum type="alphaUcPeriod"/>
            </a:pPr>
            <a:r>
              <a:rPr lang="en-US" sz="1200" dirty="0" smtClean="0"/>
              <a:t>AMOUNT OF OVERPAYMENTS ESTABLISHED	 $45,586</a:t>
            </a:r>
          </a:p>
          <a:p>
            <a:pPr marL="228600" indent="-228600">
              <a:spcBef>
                <a:spcPts val="1200"/>
              </a:spcBef>
              <a:buFont typeface="+mj-lt"/>
              <a:buAutoNum type="arabicPeriod"/>
            </a:pPr>
            <a:r>
              <a:rPr lang="en-US" sz="1200" b="1" dirty="0" smtClean="0"/>
              <a:t>CLAIMANTS WHO WERE SCHEDULED FOR AT LEAST ONE REA DURING THE BENEFIT YEAR</a:t>
            </a:r>
            <a:endParaRPr lang="en-US" sz="1200" dirty="0" smtClean="0"/>
          </a:p>
          <a:p>
            <a:pPr lvl="1" indent="-274320">
              <a:buFont typeface="+mj-lt"/>
              <a:buAutoNum type="alphaUcPeriod"/>
            </a:pPr>
            <a:r>
              <a:rPr lang="en-US" sz="1200" dirty="0" smtClean="0"/>
              <a:t>NUMBER WHO ESTABLISHED A UI BENEFIT YEAR	      1,207</a:t>
            </a:r>
          </a:p>
          <a:p>
            <a:pPr lvl="1" indent="-274320">
              <a:buFont typeface="+mj-lt"/>
              <a:buAutoNum type="alphaUcPeriod"/>
            </a:pPr>
            <a:r>
              <a:rPr lang="en-US" sz="1200" dirty="0" smtClean="0"/>
              <a:t>TOTAL WEEKS COMPENSATED		    18,945</a:t>
            </a:r>
          </a:p>
          <a:p>
            <a:pPr lvl="1" indent="-274320">
              <a:buFont typeface="+mj-lt"/>
              <a:buAutoNum type="alphaUcPeriod"/>
            </a:pPr>
            <a:r>
              <a:rPr lang="en-US" sz="1200" dirty="0" smtClean="0"/>
              <a:t>TOTAL BENEFIT PAID		                      $4,632,245</a:t>
            </a:r>
          </a:p>
          <a:p>
            <a:pPr lvl="1" indent="-274320">
              <a:buFont typeface="+mj-lt"/>
              <a:buAutoNum type="alphaUcPeriod"/>
            </a:pPr>
            <a:r>
              <a:rPr lang="en-US" sz="1200" dirty="0" smtClean="0"/>
              <a:t>NUMBER OF DISQUALIFICATIONS		         464</a:t>
            </a:r>
          </a:p>
          <a:p>
            <a:pPr lvl="1" indent="-274320">
              <a:buFont typeface="+mj-lt"/>
              <a:buAutoNum type="alphaUcPeriod"/>
            </a:pPr>
            <a:r>
              <a:rPr lang="en-US" sz="1200" dirty="0" smtClean="0"/>
              <a:t>NUMBER EXHAUSTING BENEFITS		         591</a:t>
            </a:r>
          </a:p>
          <a:p>
            <a:pPr lvl="1" indent="-274320">
              <a:buFont typeface="+mj-lt"/>
              <a:buAutoNum type="alphaUcPeriod"/>
            </a:pPr>
            <a:r>
              <a:rPr lang="en-US" sz="1200" dirty="0" smtClean="0"/>
              <a:t>NUMBER REEMPLOYED		         565</a:t>
            </a:r>
          </a:p>
          <a:p>
            <a:pPr lvl="1" indent="-274320">
              <a:buFont typeface="+mj-lt"/>
              <a:buAutoNum type="alphaUcPeriod"/>
            </a:pPr>
            <a:r>
              <a:rPr lang="en-US" sz="1200" b="1" dirty="0" smtClean="0">
                <a:solidFill>
                  <a:srgbClr val="00FF00"/>
                </a:solidFill>
                <a:effectLst>
                  <a:outerShdw blurRad="38100" dist="38100" dir="2700000" algn="tl">
                    <a:srgbClr val="000000">
                      <a:alpha val="43137"/>
                    </a:srgbClr>
                  </a:outerShdw>
                </a:effectLst>
              </a:rPr>
              <a:t>AVERAGE WEEKS TO DATE OF REEMPLOYMENT	        18.9</a:t>
            </a:r>
          </a:p>
          <a:p>
            <a:pPr lvl="1" indent="-274320">
              <a:buFont typeface="+mj-lt"/>
              <a:buAutoNum type="alphaUcPeriod"/>
            </a:pPr>
            <a:r>
              <a:rPr lang="en-US" sz="1200" dirty="0" smtClean="0"/>
              <a:t>AMOUNT OF OVERPAYMENTS ESTABLISHED               $197,960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plus(in)">
                                      <p:cBhvr>
                                        <p:cTn id="11" dur="500"/>
                                        <p:tgtEl>
                                          <p:spTgt spid="3">
                                            <p:txEl>
                                              <p:pRg st="0" end="0"/>
                                            </p:txEl>
                                          </p:spTgt>
                                        </p:tgtEl>
                                      </p:cBhvr>
                                    </p:animEffect>
                                  </p:childTnLst>
                                </p:cTn>
                              </p:par>
                              <p:par>
                                <p:cTn id="12" presetID="17" presetClass="entr" presetSubtype="10"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50" presetClass="entr" presetSubtype="0" decel="100000" fill="hold" nodeType="afterEffect">
                                  <p:stCondLst>
                                    <p:cond delay="50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1000" fill="hold"/>
                                        <p:tgtEl>
                                          <p:spTgt spid="9">
                                            <p:txEl>
                                              <p:pRg st="0" end="0"/>
                                            </p:txEl>
                                          </p:spTgt>
                                        </p:tgtEl>
                                        <p:attrNameLst>
                                          <p:attrName>ppt_w</p:attrName>
                                        </p:attrNameLst>
                                      </p:cBhvr>
                                      <p:tavLst>
                                        <p:tav tm="0">
                                          <p:val>
                                            <p:strVal val="#ppt_w+.3"/>
                                          </p:val>
                                        </p:tav>
                                        <p:tav tm="100000">
                                          <p:val>
                                            <p:strVal val="#ppt_w"/>
                                          </p:val>
                                        </p:tav>
                                      </p:tavLst>
                                    </p:anim>
                                    <p:anim calcmode="lin" valueType="num">
                                      <p:cBhvr>
                                        <p:cTn id="20"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9">
                                            <p:txEl>
                                              <p:pRg st="0" end="0"/>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5" dur="500"/>
                                        <p:tgtEl>
                                          <p:spTgt spid="9">
                                            <p:txEl>
                                              <p:pRg st="1" end="1"/>
                                            </p:txEl>
                                          </p:spTgt>
                                        </p:tgtEl>
                                      </p:cBhvr>
                                    </p:animEffect>
                                  </p:childTnLst>
                                </p:cTn>
                              </p:par>
                              <p:par>
                                <p:cTn id="26" presetID="14" presetClass="entr" presetSubtype="10" fill="hold" nodeType="withEffect">
                                  <p:stCondLst>
                                    <p:cond delay="20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8" dur="500"/>
                                        <p:tgtEl>
                                          <p:spTgt spid="9">
                                            <p:txEl>
                                              <p:pRg st="2" end="2"/>
                                            </p:txEl>
                                          </p:spTgt>
                                        </p:tgtEl>
                                      </p:cBhvr>
                                    </p:animEffect>
                                  </p:childTnLst>
                                </p:cTn>
                              </p:par>
                              <p:par>
                                <p:cTn id="29" presetID="14" presetClass="entr" presetSubtype="10" fill="hold" nodeType="withEffect">
                                  <p:stCondLst>
                                    <p:cond delay="30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1" dur="500"/>
                                        <p:tgtEl>
                                          <p:spTgt spid="9">
                                            <p:txEl>
                                              <p:pRg st="3" end="3"/>
                                            </p:txEl>
                                          </p:spTgt>
                                        </p:tgtEl>
                                      </p:cBhvr>
                                    </p:animEffect>
                                  </p:childTnLst>
                                </p:cTn>
                              </p:par>
                              <p:par>
                                <p:cTn id="32" presetID="14" presetClass="entr" presetSubtype="10" fill="hold" nodeType="withEffect">
                                  <p:stCondLst>
                                    <p:cond delay="40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randombar(horizontal)">
                                      <p:cBhvr>
                                        <p:cTn id="34" dur="500"/>
                                        <p:tgtEl>
                                          <p:spTgt spid="9">
                                            <p:txEl>
                                              <p:pRg st="4" end="4"/>
                                            </p:txEl>
                                          </p:spTgt>
                                        </p:tgtEl>
                                      </p:cBhvr>
                                    </p:animEffect>
                                  </p:childTnLst>
                                </p:cTn>
                              </p:par>
                              <p:par>
                                <p:cTn id="35" presetID="14" presetClass="entr" presetSubtype="10" fill="hold" nodeType="withEffect">
                                  <p:stCondLst>
                                    <p:cond delay="50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randombar(horizontal)">
                                      <p:cBhvr>
                                        <p:cTn id="37" dur="500"/>
                                        <p:tgtEl>
                                          <p:spTgt spid="9">
                                            <p:txEl>
                                              <p:pRg st="5" end="5"/>
                                            </p:txEl>
                                          </p:spTgt>
                                        </p:tgtEl>
                                      </p:cBhvr>
                                    </p:animEffect>
                                  </p:childTnLst>
                                </p:cTn>
                              </p:par>
                              <p:par>
                                <p:cTn id="38" presetID="14" presetClass="entr" presetSubtype="10" fill="hold" nodeType="withEffect">
                                  <p:stCondLst>
                                    <p:cond delay="600"/>
                                  </p:stCondLst>
                                  <p:childTnLst>
                                    <p:set>
                                      <p:cBhvr>
                                        <p:cTn id="39" dur="1" fill="hold">
                                          <p:stCondLst>
                                            <p:cond delay="0"/>
                                          </p:stCondLst>
                                        </p:cTn>
                                        <p:tgtEl>
                                          <p:spTgt spid="9">
                                            <p:txEl>
                                              <p:pRg st="6" end="6"/>
                                            </p:txEl>
                                          </p:spTgt>
                                        </p:tgtEl>
                                        <p:attrNameLst>
                                          <p:attrName>style.visibility</p:attrName>
                                        </p:attrNameLst>
                                      </p:cBhvr>
                                      <p:to>
                                        <p:strVal val="visible"/>
                                      </p:to>
                                    </p:set>
                                    <p:animEffect transition="in" filter="randombar(horizontal)">
                                      <p:cBhvr>
                                        <p:cTn id="40" dur="500"/>
                                        <p:tgtEl>
                                          <p:spTgt spid="9">
                                            <p:txEl>
                                              <p:pRg st="6" end="6"/>
                                            </p:txEl>
                                          </p:spTgt>
                                        </p:tgtEl>
                                      </p:cBhvr>
                                    </p:animEffect>
                                  </p:childTnLst>
                                </p:cTn>
                              </p:par>
                              <p:par>
                                <p:cTn id="41" presetID="14" presetClass="entr" presetSubtype="10" fill="hold" nodeType="withEffect">
                                  <p:stCondLst>
                                    <p:cond delay="70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randombar(horizontal)">
                                      <p:cBhvr>
                                        <p:cTn id="43" dur="500"/>
                                        <p:tgtEl>
                                          <p:spTgt spid="9">
                                            <p:txEl>
                                              <p:pRg st="7" end="7"/>
                                            </p:txEl>
                                          </p:spTgt>
                                        </p:tgtEl>
                                      </p:cBhvr>
                                    </p:animEffect>
                                  </p:childTnLst>
                                </p:cTn>
                              </p:par>
                              <p:par>
                                <p:cTn id="44" presetID="14" presetClass="entr" presetSubtype="10" fill="hold" nodeType="withEffect">
                                  <p:stCondLst>
                                    <p:cond delay="800"/>
                                  </p:stCondLst>
                                  <p:childTnLst>
                                    <p:set>
                                      <p:cBhvr>
                                        <p:cTn id="45" dur="1" fill="hold">
                                          <p:stCondLst>
                                            <p:cond delay="0"/>
                                          </p:stCondLst>
                                        </p:cTn>
                                        <p:tgtEl>
                                          <p:spTgt spid="9">
                                            <p:txEl>
                                              <p:pRg st="8" end="8"/>
                                            </p:txEl>
                                          </p:spTgt>
                                        </p:tgtEl>
                                        <p:attrNameLst>
                                          <p:attrName>style.visibility</p:attrName>
                                        </p:attrNameLst>
                                      </p:cBhvr>
                                      <p:to>
                                        <p:strVal val="visible"/>
                                      </p:to>
                                    </p:set>
                                    <p:animEffect transition="in" filter="randombar(horizontal)">
                                      <p:cBhvr>
                                        <p:cTn id="46" dur="500"/>
                                        <p:tgtEl>
                                          <p:spTgt spid="9">
                                            <p:txEl>
                                              <p:pRg st="8" end="8"/>
                                            </p:txEl>
                                          </p:spTgt>
                                        </p:tgtEl>
                                      </p:cBhvr>
                                    </p:animEffect>
                                  </p:childTnLst>
                                </p:cTn>
                              </p:par>
                            </p:childTnLst>
                          </p:cTn>
                        </p:par>
                        <p:par>
                          <p:cTn id="47" fill="hold">
                            <p:stCondLst>
                              <p:cond delay="3800"/>
                            </p:stCondLst>
                            <p:childTnLst>
                              <p:par>
                                <p:cTn id="48" presetID="50" presetClass="entr" presetSubtype="0" decel="100000" fill="hold" nodeType="afterEffect">
                                  <p:stCondLst>
                                    <p:cond delay="0"/>
                                  </p:stCondLst>
                                  <p:childTnLst>
                                    <p:set>
                                      <p:cBhvr>
                                        <p:cTn id="49" dur="1" fill="hold">
                                          <p:stCondLst>
                                            <p:cond delay="0"/>
                                          </p:stCondLst>
                                        </p:cTn>
                                        <p:tgtEl>
                                          <p:spTgt spid="9">
                                            <p:txEl>
                                              <p:pRg st="9" end="9"/>
                                            </p:txEl>
                                          </p:spTgt>
                                        </p:tgtEl>
                                        <p:attrNameLst>
                                          <p:attrName>style.visibility</p:attrName>
                                        </p:attrNameLst>
                                      </p:cBhvr>
                                      <p:to>
                                        <p:strVal val="visible"/>
                                      </p:to>
                                    </p:set>
                                    <p:anim calcmode="lin" valueType="num">
                                      <p:cBhvr>
                                        <p:cTn id="50" dur="1000" fill="hold"/>
                                        <p:tgtEl>
                                          <p:spTgt spid="9">
                                            <p:txEl>
                                              <p:pRg st="9" end="9"/>
                                            </p:txEl>
                                          </p:spTgt>
                                        </p:tgtEl>
                                        <p:attrNameLst>
                                          <p:attrName>ppt_w</p:attrName>
                                        </p:attrNameLst>
                                      </p:cBhvr>
                                      <p:tavLst>
                                        <p:tav tm="0">
                                          <p:val>
                                            <p:strVal val="#ppt_w+.3"/>
                                          </p:val>
                                        </p:tav>
                                        <p:tav tm="100000">
                                          <p:val>
                                            <p:strVal val="#ppt_w"/>
                                          </p:val>
                                        </p:tav>
                                      </p:tavLst>
                                    </p:anim>
                                    <p:anim calcmode="lin" valueType="num">
                                      <p:cBhvr>
                                        <p:cTn id="51" dur="1000" fill="hold"/>
                                        <p:tgtEl>
                                          <p:spTgt spid="9">
                                            <p:txEl>
                                              <p:pRg st="9" end="9"/>
                                            </p:txEl>
                                          </p:spTgt>
                                        </p:tgtEl>
                                        <p:attrNameLst>
                                          <p:attrName>ppt_h</p:attrName>
                                        </p:attrNameLst>
                                      </p:cBhvr>
                                      <p:tavLst>
                                        <p:tav tm="0">
                                          <p:val>
                                            <p:strVal val="#ppt_h"/>
                                          </p:val>
                                        </p:tav>
                                        <p:tav tm="100000">
                                          <p:val>
                                            <p:strVal val="#ppt_h"/>
                                          </p:val>
                                        </p:tav>
                                      </p:tavLst>
                                    </p:anim>
                                    <p:animEffect transition="in" filter="fade">
                                      <p:cBhvr>
                                        <p:cTn id="52" dur="1000"/>
                                        <p:tgtEl>
                                          <p:spTgt spid="9">
                                            <p:txEl>
                                              <p:pRg st="9" end="9"/>
                                            </p:txEl>
                                          </p:spTgt>
                                        </p:tgtEl>
                                      </p:cBhvr>
                                    </p:animEffect>
                                  </p:childTnLst>
                                </p:cTn>
                              </p:par>
                            </p:childTnLst>
                          </p:cTn>
                        </p:par>
                        <p:par>
                          <p:cTn id="53" fill="hold">
                            <p:stCondLst>
                              <p:cond delay="4800"/>
                            </p:stCondLst>
                            <p:childTnLst>
                              <p:par>
                                <p:cTn id="54" presetID="14" presetClass="entr" presetSubtype="10" fill="hold" nodeType="afterEffect">
                                  <p:stCondLst>
                                    <p:cond delay="0"/>
                                  </p:stCondLst>
                                  <p:childTnLst>
                                    <p:set>
                                      <p:cBhvr>
                                        <p:cTn id="55" dur="1" fill="hold">
                                          <p:stCondLst>
                                            <p:cond delay="0"/>
                                          </p:stCondLst>
                                        </p:cTn>
                                        <p:tgtEl>
                                          <p:spTgt spid="9">
                                            <p:txEl>
                                              <p:pRg st="10" end="10"/>
                                            </p:txEl>
                                          </p:spTgt>
                                        </p:tgtEl>
                                        <p:attrNameLst>
                                          <p:attrName>style.visibility</p:attrName>
                                        </p:attrNameLst>
                                      </p:cBhvr>
                                      <p:to>
                                        <p:strVal val="visible"/>
                                      </p:to>
                                    </p:set>
                                    <p:animEffect transition="in" filter="randombar(horizontal)">
                                      <p:cBhvr>
                                        <p:cTn id="56" dur="500"/>
                                        <p:tgtEl>
                                          <p:spTgt spid="9">
                                            <p:txEl>
                                              <p:pRg st="10" end="10"/>
                                            </p:txEl>
                                          </p:spTgt>
                                        </p:tgtEl>
                                      </p:cBhvr>
                                    </p:animEffect>
                                  </p:childTnLst>
                                </p:cTn>
                              </p:par>
                              <p:par>
                                <p:cTn id="57" presetID="14" presetClass="entr" presetSubtype="10" fill="hold" nodeType="withEffect">
                                  <p:stCondLst>
                                    <p:cond delay="200"/>
                                  </p:stCondLst>
                                  <p:childTnLst>
                                    <p:set>
                                      <p:cBhvr>
                                        <p:cTn id="58" dur="1" fill="hold">
                                          <p:stCondLst>
                                            <p:cond delay="0"/>
                                          </p:stCondLst>
                                        </p:cTn>
                                        <p:tgtEl>
                                          <p:spTgt spid="9">
                                            <p:txEl>
                                              <p:pRg st="11" end="11"/>
                                            </p:txEl>
                                          </p:spTgt>
                                        </p:tgtEl>
                                        <p:attrNameLst>
                                          <p:attrName>style.visibility</p:attrName>
                                        </p:attrNameLst>
                                      </p:cBhvr>
                                      <p:to>
                                        <p:strVal val="visible"/>
                                      </p:to>
                                    </p:set>
                                    <p:animEffect transition="in" filter="randombar(horizontal)">
                                      <p:cBhvr>
                                        <p:cTn id="59" dur="500"/>
                                        <p:tgtEl>
                                          <p:spTgt spid="9">
                                            <p:txEl>
                                              <p:pRg st="11" end="11"/>
                                            </p:txEl>
                                          </p:spTgt>
                                        </p:tgtEl>
                                      </p:cBhvr>
                                    </p:animEffect>
                                  </p:childTnLst>
                                </p:cTn>
                              </p:par>
                              <p:par>
                                <p:cTn id="60" presetID="14" presetClass="entr" presetSubtype="10" fill="hold" nodeType="withEffect">
                                  <p:stCondLst>
                                    <p:cond delay="300"/>
                                  </p:stCondLst>
                                  <p:childTnLst>
                                    <p:set>
                                      <p:cBhvr>
                                        <p:cTn id="61" dur="1" fill="hold">
                                          <p:stCondLst>
                                            <p:cond delay="0"/>
                                          </p:stCondLst>
                                        </p:cTn>
                                        <p:tgtEl>
                                          <p:spTgt spid="9">
                                            <p:txEl>
                                              <p:pRg st="12" end="12"/>
                                            </p:txEl>
                                          </p:spTgt>
                                        </p:tgtEl>
                                        <p:attrNameLst>
                                          <p:attrName>style.visibility</p:attrName>
                                        </p:attrNameLst>
                                      </p:cBhvr>
                                      <p:to>
                                        <p:strVal val="visible"/>
                                      </p:to>
                                    </p:set>
                                    <p:animEffect transition="in" filter="randombar(horizontal)">
                                      <p:cBhvr>
                                        <p:cTn id="62" dur="500"/>
                                        <p:tgtEl>
                                          <p:spTgt spid="9">
                                            <p:txEl>
                                              <p:pRg st="12" end="12"/>
                                            </p:txEl>
                                          </p:spTgt>
                                        </p:tgtEl>
                                      </p:cBhvr>
                                    </p:animEffect>
                                  </p:childTnLst>
                                </p:cTn>
                              </p:par>
                              <p:par>
                                <p:cTn id="63" presetID="14" presetClass="entr" presetSubtype="10" fill="hold" nodeType="withEffect">
                                  <p:stCondLst>
                                    <p:cond delay="400"/>
                                  </p:stCondLst>
                                  <p:childTnLst>
                                    <p:set>
                                      <p:cBhvr>
                                        <p:cTn id="64" dur="1" fill="hold">
                                          <p:stCondLst>
                                            <p:cond delay="0"/>
                                          </p:stCondLst>
                                        </p:cTn>
                                        <p:tgtEl>
                                          <p:spTgt spid="9">
                                            <p:txEl>
                                              <p:pRg st="13" end="13"/>
                                            </p:txEl>
                                          </p:spTgt>
                                        </p:tgtEl>
                                        <p:attrNameLst>
                                          <p:attrName>style.visibility</p:attrName>
                                        </p:attrNameLst>
                                      </p:cBhvr>
                                      <p:to>
                                        <p:strVal val="visible"/>
                                      </p:to>
                                    </p:set>
                                    <p:animEffect transition="in" filter="randombar(horizontal)">
                                      <p:cBhvr>
                                        <p:cTn id="65" dur="500"/>
                                        <p:tgtEl>
                                          <p:spTgt spid="9">
                                            <p:txEl>
                                              <p:pRg st="13" end="13"/>
                                            </p:txEl>
                                          </p:spTgt>
                                        </p:tgtEl>
                                      </p:cBhvr>
                                    </p:animEffect>
                                  </p:childTnLst>
                                </p:cTn>
                              </p:par>
                              <p:par>
                                <p:cTn id="66" presetID="14" presetClass="entr" presetSubtype="10" fill="hold" nodeType="withEffect">
                                  <p:stCondLst>
                                    <p:cond delay="500"/>
                                  </p:stCondLst>
                                  <p:childTnLst>
                                    <p:set>
                                      <p:cBhvr>
                                        <p:cTn id="67" dur="1" fill="hold">
                                          <p:stCondLst>
                                            <p:cond delay="0"/>
                                          </p:stCondLst>
                                        </p:cTn>
                                        <p:tgtEl>
                                          <p:spTgt spid="9">
                                            <p:txEl>
                                              <p:pRg st="14" end="14"/>
                                            </p:txEl>
                                          </p:spTgt>
                                        </p:tgtEl>
                                        <p:attrNameLst>
                                          <p:attrName>style.visibility</p:attrName>
                                        </p:attrNameLst>
                                      </p:cBhvr>
                                      <p:to>
                                        <p:strVal val="visible"/>
                                      </p:to>
                                    </p:set>
                                    <p:animEffect transition="in" filter="randombar(horizontal)">
                                      <p:cBhvr>
                                        <p:cTn id="68" dur="500"/>
                                        <p:tgtEl>
                                          <p:spTgt spid="9">
                                            <p:txEl>
                                              <p:pRg st="14" end="14"/>
                                            </p:txEl>
                                          </p:spTgt>
                                        </p:tgtEl>
                                      </p:cBhvr>
                                    </p:animEffect>
                                  </p:childTnLst>
                                </p:cTn>
                              </p:par>
                              <p:par>
                                <p:cTn id="69" presetID="14" presetClass="entr" presetSubtype="10" fill="hold" nodeType="withEffect">
                                  <p:stCondLst>
                                    <p:cond delay="600"/>
                                  </p:stCondLst>
                                  <p:childTnLst>
                                    <p:set>
                                      <p:cBhvr>
                                        <p:cTn id="70" dur="1" fill="hold">
                                          <p:stCondLst>
                                            <p:cond delay="0"/>
                                          </p:stCondLst>
                                        </p:cTn>
                                        <p:tgtEl>
                                          <p:spTgt spid="9">
                                            <p:txEl>
                                              <p:pRg st="15" end="15"/>
                                            </p:txEl>
                                          </p:spTgt>
                                        </p:tgtEl>
                                        <p:attrNameLst>
                                          <p:attrName>style.visibility</p:attrName>
                                        </p:attrNameLst>
                                      </p:cBhvr>
                                      <p:to>
                                        <p:strVal val="visible"/>
                                      </p:to>
                                    </p:set>
                                    <p:animEffect transition="in" filter="randombar(horizontal)">
                                      <p:cBhvr>
                                        <p:cTn id="71" dur="500"/>
                                        <p:tgtEl>
                                          <p:spTgt spid="9">
                                            <p:txEl>
                                              <p:pRg st="15" end="15"/>
                                            </p:txEl>
                                          </p:spTgt>
                                        </p:tgtEl>
                                      </p:cBhvr>
                                    </p:animEffect>
                                  </p:childTnLst>
                                </p:cTn>
                              </p:par>
                              <p:par>
                                <p:cTn id="72" presetID="14" presetClass="entr" presetSubtype="10" fill="hold" nodeType="withEffect">
                                  <p:stCondLst>
                                    <p:cond delay="700"/>
                                  </p:stCondLst>
                                  <p:childTnLst>
                                    <p:set>
                                      <p:cBhvr>
                                        <p:cTn id="73" dur="1" fill="hold">
                                          <p:stCondLst>
                                            <p:cond delay="0"/>
                                          </p:stCondLst>
                                        </p:cTn>
                                        <p:tgtEl>
                                          <p:spTgt spid="9">
                                            <p:txEl>
                                              <p:pRg st="16" end="16"/>
                                            </p:txEl>
                                          </p:spTgt>
                                        </p:tgtEl>
                                        <p:attrNameLst>
                                          <p:attrName>style.visibility</p:attrName>
                                        </p:attrNameLst>
                                      </p:cBhvr>
                                      <p:to>
                                        <p:strVal val="visible"/>
                                      </p:to>
                                    </p:set>
                                    <p:animEffect transition="in" filter="randombar(horizontal)">
                                      <p:cBhvr>
                                        <p:cTn id="74" dur="500"/>
                                        <p:tgtEl>
                                          <p:spTgt spid="9">
                                            <p:txEl>
                                              <p:pRg st="16" end="16"/>
                                            </p:txEl>
                                          </p:spTgt>
                                        </p:tgtEl>
                                      </p:cBhvr>
                                    </p:animEffect>
                                  </p:childTnLst>
                                </p:cTn>
                              </p:par>
                              <p:par>
                                <p:cTn id="75" presetID="14" presetClass="entr" presetSubtype="10" fill="hold" nodeType="withEffect">
                                  <p:stCondLst>
                                    <p:cond delay="800"/>
                                  </p:stCondLst>
                                  <p:childTnLst>
                                    <p:set>
                                      <p:cBhvr>
                                        <p:cTn id="76" dur="1" fill="hold">
                                          <p:stCondLst>
                                            <p:cond delay="0"/>
                                          </p:stCondLst>
                                        </p:cTn>
                                        <p:tgtEl>
                                          <p:spTgt spid="9">
                                            <p:txEl>
                                              <p:pRg st="17" end="17"/>
                                            </p:txEl>
                                          </p:spTgt>
                                        </p:tgtEl>
                                        <p:attrNameLst>
                                          <p:attrName>style.visibility</p:attrName>
                                        </p:attrNameLst>
                                      </p:cBhvr>
                                      <p:to>
                                        <p:strVal val="visible"/>
                                      </p:to>
                                    </p:set>
                                    <p:animEffect transition="in" filter="randombar(horizontal)">
                                      <p:cBhvr>
                                        <p:cTn id="77" dur="500"/>
                                        <p:tgtEl>
                                          <p:spTgt spid="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_page5.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762000" y="1219200"/>
            <a:ext cx="7696200" cy="4493538"/>
          </a:xfrm>
          <a:prstGeom prst="rect">
            <a:avLst/>
          </a:prstGeom>
          <a:noFill/>
        </p:spPr>
        <p:txBody>
          <a:bodyPr wrap="square" rtlCol="0">
            <a:spAutoFit/>
          </a:bodyPr>
          <a:lstStyle/>
          <a:p>
            <a:pPr>
              <a:spcAft>
                <a:spcPts val="300"/>
              </a:spcAft>
              <a:buFont typeface="Wingdings" pitchFamily="2" charset="2"/>
              <a:buChar char="ü"/>
            </a:pPr>
            <a:r>
              <a:rPr lang="en-US" dirty="0" smtClean="0">
                <a:solidFill>
                  <a:srgbClr val="002060"/>
                </a:solidFill>
                <a:latin typeface="Arial" pitchFamily="34" charset="0"/>
                <a:cs typeface="Arial" pitchFamily="34" charset="0"/>
              </a:rPr>
              <a:t> Pilot Study to Compare Two Groups</a:t>
            </a:r>
          </a:p>
          <a:p>
            <a:pPr marL="594360" lvl="1" indent="-137160">
              <a:spcAft>
                <a:spcPts val="200"/>
              </a:spcAft>
              <a:buFont typeface="Arial" pitchFamily="34" charset="0"/>
              <a:buChar char="•"/>
            </a:pPr>
            <a:r>
              <a:rPr lang="en-US" dirty="0" smtClean="0">
                <a:solidFill>
                  <a:srgbClr val="002060"/>
                </a:solidFill>
                <a:latin typeface="Arial" pitchFamily="34" charset="0"/>
                <a:cs typeface="Arial" pitchFamily="34" charset="0"/>
              </a:rPr>
              <a:t>REA</a:t>
            </a:r>
          </a:p>
          <a:p>
            <a:pPr marL="594360" lvl="1" indent="-137160">
              <a:spcAft>
                <a:spcPts val="900"/>
              </a:spcAft>
              <a:buFont typeface="Arial" pitchFamily="34" charset="0"/>
              <a:buChar char="•"/>
            </a:pPr>
            <a:r>
              <a:rPr lang="en-US" dirty="0" smtClean="0">
                <a:solidFill>
                  <a:srgbClr val="002060"/>
                </a:solidFill>
                <a:latin typeface="Arial" pitchFamily="34" charset="0"/>
                <a:cs typeface="Arial" pitchFamily="34" charset="0"/>
              </a:rPr>
              <a:t>Those Not Selected for REA</a:t>
            </a:r>
          </a:p>
          <a:p>
            <a:pPr>
              <a:spcBef>
                <a:spcPts val="900"/>
              </a:spcBef>
              <a:spcAft>
                <a:spcPts val="300"/>
              </a:spcAft>
              <a:buFont typeface="Wingdings" pitchFamily="2" charset="2"/>
              <a:buChar char="ü"/>
            </a:pPr>
            <a:r>
              <a:rPr lang="en-US" dirty="0" smtClean="0">
                <a:solidFill>
                  <a:srgbClr val="002060"/>
                </a:solidFill>
                <a:latin typeface="Arial" pitchFamily="34" charset="0"/>
                <a:cs typeface="Arial" pitchFamily="34" charset="0"/>
              </a:rPr>
              <a:t> Proper PREP Pool Count Management</a:t>
            </a:r>
          </a:p>
          <a:p>
            <a:pPr marL="594360" lvl="1" indent="-137160">
              <a:spcAft>
                <a:spcPts val="900"/>
              </a:spcAft>
              <a:buFont typeface="Arial" pitchFamily="34" charset="0"/>
              <a:buChar char="•"/>
            </a:pPr>
            <a:r>
              <a:rPr lang="en-US" dirty="0" smtClean="0">
                <a:solidFill>
                  <a:srgbClr val="002060"/>
                </a:solidFill>
                <a:latin typeface="Arial" pitchFamily="34" charset="0"/>
                <a:cs typeface="Arial" pitchFamily="34" charset="0"/>
              </a:rPr>
              <a:t>60% - 20 % - 20 %</a:t>
            </a:r>
          </a:p>
          <a:p>
            <a:pPr>
              <a:spcBef>
                <a:spcPts val="900"/>
              </a:spcBef>
              <a:spcAft>
                <a:spcPts val="300"/>
              </a:spcAft>
              <a:buFont typeface="Wingdings" pitchFamily="2" charset="2"/>
              <a:buChar char="ü"/>
            </a:pPr>
            <a:r>
              <a:rPr lang="en-US" dirty="0" smtClean="0">
                <a:solidFill>
                  <a:srgbClr val="002060"/>
                </a:solidFill>
                <a:latin typeface="Arial" pitchFamily="34" charset="0"/>
                <a:cs typeface="Arial" pitchFamily="34" charset="0"/>
              </a:rPr>
              <a:t> REA Components </a:t>
            </a:r>
          </a:p>
          <a:p>
            <a:pPr marL="594360" lvl="1" indent="-137160">
              <a:spcAft>
                <a:spcPts val="200"/>
              </a:spcAft>
              <a:buFont typeface="Arial" pitchFamily="34" charset="0"/>
              <a:buChar char="•"/>
            </a:pPr>
            <a:r>
              <a:rPr lang="en-US" dirty="0" smtClean="0">
                <a:solidFill>
                  <a:srgbClr val="002060"/>
                </a:solidFill>
                <a:latin typeface="Arial" pitchFamily="34" charset="0"/>
                <a:cs typeface="Arial" pitchFamily="34" charset="0"/>
              </a:rPr>
              <a:t>Orientation to One Stop Services</a:t>
            </a:r>
          </a:p>
          <a:p>
            <a:pPr marL="594360" lvl="1" indent="-137160">
              <a:spcAft>
                <a:spcPts val="200"/>
              </a:spcAft>
              <a:buFont typeface="Arial" pitchFamily="34" charset="0"/>
              <a:buChar char="•"/>
            </a:pPr>
            <a:r>
              <a:rPr lang="en-US" dirty="0" smtClean="0">
                <a:solidFill>
                  <a:srgbClr val="002060"/>
                </a:solidFill>
                <a:latin typeface="Arial" pitchFamily="34" charset="0"/>
                <a:cs typeface="Arial" pitchFamily="34" charset="0"/>
              </a:rPr>
              <a:t>Assessment</a:t>
            </a:r>
          </a:p>
          <a:p>
            <a:pPr marL="594360" lvl="1" indent="-137160">
              <a:spcAft>
                <a:spcPts val="200"/>
              </a:spcAft>
              <a:buFont typeface="Arial" pitchFamily="34" charset="0"/>
              <a:buChar char="•"/>
            </a:pPr>
            <a:r>
              <a:rPr lang="en-US" dirty="0" smtClean="0">
                <a:solidFill>
                  <a:srgbClr val="002060"/>
                </a:solidFill>
                <a:latin typeface="Arial" pitchFamily="34" charset="0"/>
                <a:cs typeface="Arial" pitchFamily="34" charset="0"/>
              </a:rPr>
              <a:t>Labor Market Information (LMI)</a:t>
            </a:r>
          </a:p>
          <a:p>
            <a:pPr marL="594360" lvl="1" indent="-137160">
              <a:spcAft>
                <a:spcPts val="200"/>
              </a:spcAft>
              <a:buFont typeface="Arial" pitchFamily="34" charset="0"/>
              <a:buChar char="•"/>
            </a:pPr>
            <a:r>
              <a:rPr lang="en-US" dirty="0" smtClean="0">
                <a:solidFill>
                  <a:srgbClr val="002060"/>
                </a:solidFill>
                <a:latin typeface="Arial" pitchFamily="34" charset="0"/>
                <a:cs typeface="Arial" pitchFamily="34" charset="0"/>
              </a:rPr>
              <a:t>Employability Development Plan (EDP)</a:t>
            </a:r>
          </a:p>
          <a:p>
            <a:pPr marL="594360" lvl="1" indent="-137160">
              <a:spcAft>
                <a:spcPts val="900"/>
              </a:spcAft>
              <a:buFont typeface="Arial" pitchFamily="34" charset="0"/>
              <a:buChar char="•"/>
            </a:pPr>
            <a:r>
              <a:rPr lang="en-US" dirty="0" smtClean="0">
                <a:solidFill>
                  <a:srgbClr val="002060"/>
                </a:solidFill>
                <a:latin typeface="Arial" pitchFamily="34" charset="0"/>
                <a:cs typeface="Arial" pitchFamily="34" charset="0"/>
              </a:rPr>
              <a:t>Referral to Reemployment Services as Appropriate</a:t>
            </a:r>
          </a:p>
          <a:p>
            <a:pPr>
              <a:spcBef>
                <a:spcPts val="900"/>
              </a:spcBef>
              <a:buFont typeface="Wingdings" pitchFamily="2" charset="2"/>
              <a:buChar char="ü"/>
            </a:pPr>
            <a:r>
              <a:rPr lang="en-US" dirty="0" smtClean="0">
                <a:solidFill>
                  <a:srgbClr val="002060"/>
                </a:solidFill>
                <a:latin typeface="Arial" pitchFamily="34" charset="0"/>
                <a:cs typeface="Arial" pitchFamily="34" charset="0"/>
              </a:rPr>
              <a:t> Return REA Participant to the Workforce</a:t>
            </a:r>
          </a:p>
        </p:txBody>
      </p:sp>
      <p:sp>
        <p:nvSpPr>
          <p:cNvPr id="8" name="TextBox 7"/>
          <p:cNvSpPr txBox="1"/>
          <p:nvPr/>
        </p:nvSpPr>
        <p:spPr>
          <a:xfrm>
            <a:off x="457200" y="304799"/>
            <a:ext cx="8229600" cy="704088"/>
          </a:xfrm>
          <a:prstGeom prst="rect">
            <a:avLst/>
          </a:prstGeom>
          <a:noFill/>
        </p:spPr>
        <p:txBody>
          <a:bodyPr wrap="square" rtlCol="0">
            <a:spAutoFit/>
          </a:bodyPr>
          <a:lstStyle/>
          <a:p>
            <a:pPr algn="ctr"/>
            <a:r>
              <a:rPr lang="en-US" sz="3600" b="1" dirty="0" smtClean="0">
                <a:solidFill>
                  <a:schemeClr val="tx2">
                    <a:lumMod val="75000"/>
                  </a:schemeClr>
                </a:solidFill>
                <a:latin typeface="Arial" pitchFamily="34" charset="0"/>
                <a:cs typeface="Arial" pitchFamily="34" charset="0"/>
              </a:rPr>
              <a:t>Tips for Successful REA Outcomes</a:t>
            </a:r>
            <a:endParaRPr lang="en-US" sz="3600" b="1" dirty="0">
              <a:solidFill>
                <a:schemeClr val="tx2">
                  <a:lumMod val="75000"/>
                </a:schemeClr>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par>
                                <p:cTn id="8" presetID="5" presetClass="entr" presetSubtype="10" fill="hold" nodeType="withEffect">
                                  <p:stCondLst>
                                    <p:cond delay="2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checkerboard(across)">
                                      <p:cBhvr>
                                        <p:cTn id="10" dur="500"/>
                                        <p:tgtEl>
                                          <p:spTgt spid="6">
                                            <p:txEl>
                                              <p:pRg st="0" end="0"/>
                                            </p:txEl>
                                          </p:spTgt>
                                        </p:tgtEl>
                                      </p:cBhvr>
                                    </p:animEffect>
                                  </p:childTnLst>
                                </p:cTn>
                              </p:par>
                              <p:par>
                                <p:cTn id="11" presetID="12" presetClass="entr" presetSubtype="4" fill="hold" nodeType="withEffect">
                                  <p:stCondLst>
                                    <p:cond delay="40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slide(fromBottom)">
                                      <p:cBhvr>
                                        <p:cTn id="13" dur="500"/>
                                        <p:tgtEl>
                                          <p:spTgt spid="6">
                                            <p:txEl>
                                              <p:pRg st="1" end="1"/>
                                            </p:txEl>
                                          </p:spTgt>
                                        </p:tgtEl>
                                      </p:cBhvr>
                                    </p:animEffect>
                                  </p:childTnLst>
                                </p:cTn>
                              </p:par>
                              <p:par>
                                <p:cTn id="14" presetID="12" presetClass="entr" presetSubtype="4" fill="hold" nodeType="withEffect">
                                  <p:stCondLst>
                                    <p:cond delay="50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slide(fromBottom)">
                                      <p:cBhvr>
                                        <p:cTn id="16" dur="500"/>
                                        <p:tgtEl>
                                          <p:spTgt spid="6">
                                            <p:txEl>
                                              <p:pRg st="2" end="2"/>
                                            </p:txEl>
                                          </p:spTgt>
                                        </p:tgtEl>
                                      </p:cBhvr>
                                    </p:animEffect>
                                  </p:childTnLst>
                                </p:cTn>
                              </p:par>
                            </p:childTnLst>
                          </p:cTn>
                        </p:par>
                        <p:par>
                          <p:cTn id="17" fill="hold">
                            <p:stCondLst>
                              <p:cond delay="1000"/>
                            </p:stCondLst>
                            <p:childTnLst>
                              <p:par>
                                <p:cTn id="18" presetID="5" presetClass="entr" presetSubtype="10" fill="hold" nodeType="afterEffect">
                                  <p:stCondLst>
                                    <p:cond delay="220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checkerboard(across)">
                                      <p:cBhvr>
                                        <p:cTn id="20" dur="500"/>
                                        <p:tgtEl>
                                          <p:spTgt spid="6">
                                            <p:txEl>
                                              <p:pRg st="3" end="3"/>
                                            </p:txEl>
                                          </p:spTgt>
                                        </p:tgtEl>
                                      </p:cBhvr>
                                    </p:animEffect>
                                  </p:childTnLst>
                                </p:cTn>
                              </p:par>
                            </p:childTnLst>
                          </p:cTn>
                        </p:par>
                        <p:par>
                          <p:cTn id="21" fill="hold">
                            <p:stCondLst>
                              <p:cond delay="3700"/>
                            </p:stCondLst>
                            <p:childTnLst>
                              <p:par>
                                <p:cTn id="22" presetID="12" presetClass="entr" presetSubtype="4" fill="hold" nodeType="afterEffect">
                                  <p:stCondLst>
                                    <p:cond delay="50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slide(fromBottom)">
                                      <p:cBhvr>
                                        <p:cTn id="24" dur="500"/>
                                        <p:tgtEl>
                                          <p:spTgt spid="6">
                                            <p:txEl>
                                              <p:pRg st="4" end="4"/>
                                            </p:txEl>
                                          </p:spTgt>
                                        </p:tgtEl>
                                      </p:cBhvr>
                                    </p:animEffect>
                                  </p:childTnLst>
                                </p:cTn>
                              </p:par>
                            </p:childTnLst>
                          </p:cTn>
                        </p:par>
                        <p:par>
                          <p:cTn id="25" fill="hold">
                            <p:stCondLst>
                              <p:cond delay="4700"/>
                            </p:stCondLst>
                            <p:childTnLst>
                              <p:par>
                                <p:cTn id="26" presetID="5" presetClass="entr" presetSubtype="10" fill="hold" nodeType="afterEffect">
                                  <p:stCondLst>
                                    <p:cond delay="1080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checkerboard(across)">
                                      <p:cBhvr>
                                        <p:cTn id="28" dur="500"/>
                                        <p:tgtEl>
                                          <p:spTgt spid="6">
                                            <p:txEl>
                                              <p:pRg st="5" end="5"/>
                                            </p:txEl>
                                          </p:spTgt>
                                        </p:tgtEl>
                                      </p:cBhvr>
                                    </p:animEffect>
                                  </p:childTnLst>
                                </p:cTn>
                              </p:par>
                            </p:childTnLst>
                          </p:cTn>
                        </p:par>
                        <p:par>
                          <p:cTn id="29" fill="hold">
                            <p:stCondLst>
                              <p:cond delay="16000"/>
                            </p:stCondLst>
                            <p:childTnLst>
                              <p:par>
                                <p:cTn id="30" presetID="12" presetClass="entr" presetSubtype="4" fill="hold" nodeType="afterEffect">
                                  <p:stCondLst>
                                    <p:cond delay="710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slide(fromBottom)">
                                      <p:cBhvr>
                                        <p:cTn id="32" dur="500"/>
                                        <p:tgtEl>
                                          <p:spTgt spid="6">
                                            <p:txEl>
                                              <p:pRg st="6" end="6"/>
                                            </p:txEl>
                                          </p:spTgt>
                                        </p:tgtEl>
                                      </p:cBhvr>
                                    </p:animEffect>
                                  </p:childTnLst>
                                </p:cTn>
                              </p:par>
                            </p:childTnLst>
                          </p:cTn>
                        </p:par>
                        <p:par>
                          <p:cTn id="33" fill="hold">
                            <p:stCondLst>
                              <p:cond delay="23600"/>
                            </p:stCondLst>
                            <p:childTnLst>
                              <p:par>
                                <p:cTn id="34" presetID="12" presetClass="entr" presetSubtype="4" fill="hold" nodeType="afterEffect">
                                  <p:stCondLst>
                                    <p:cond delay="80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slide(fromBottom)">
                                      <p:cBhvr>
                                        <p:cTn id="36" dur="500"/>
                                        <p:tgtEl>
                                          <p:spTgt spid="6">
                                            <p:txEl>
                                              <p:pRg st="7" end="7"/>
                                            </p:txEl>
                                          </p:spTgt>
                                        </p:tgtEl>
                                      </p:cBhvr>
                                    </p:animEffect>
                                  </p:childTnLst>
                                </p:cTn>
                              </p:par>
                            </p:childTnLst>
                          </p:cTn>
                        </p:par>
                        <p:par>
                          <p:cTn id="37" fill="hold">
                            <p:stCondLst>
                              <p:cond delay="24900"/>
                            </p:stCondLst>
                            <p:childTnLst>
                              <p:par>
                                <p:cTn id="38" presetID="12" presetClass="entr" presetSubtype="4" fill="hold" nodeType="afterEffect">
                                  <p:stCondLst>
                                    <p:cond delay="60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slide(fromBottom)">
                                      <p:cBhvr>
                                        <p:cTn id="40" dur="500"/>
                                        <p:tgtEl>
                                          <p:spTgt spid="6">
                                            <p:txEl>
                                              <p:pRg st="8" end="8"/>
                                            </p:txEl>
                                          </p:spTgt>
                                        </p:tgtEl>
                                      </p:cBhvr>
                                    </p:animEffect>
                                  </p:childTnLst>
                                </p:cTn>
                              </p:par>
                            </p:childTnLst>
                          </p:cTn>
                        </p:par>
                        <p:par>
                          <p:cTn id="41" fill="hold">
                            <p:stCondLst>
                              <p:cond delay="26000"/>
                            </p:stCondLst>
                            <p:childTnLst>
                              <p:par>
                                <p:cTn id="42" presetID="12" presetClass="entr" presetSubtype="4" fill="hold" nodeType="afterEffect">
                                  <p:stCondLst>
                                    <p:cond delay="110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slide(fromBottom)">
                                      <p:cBhvr>
                                        <p:cTn id="44" dur="500"/>
                                        <p:tgtEl>
                                          <p:spTgt spid="6">
                                            <p:txEl>
                                              <p:pRg st="9" end="9"/>
                                            </p:txEl>
                                          </p:spTgt>
                                        </p:tgtEl>
                                      </p:cBhvr>
                                    </p:animEffect>
                                  </p:childTnLst>
                                </p:cTn>
                              </p:par>
                            </p:childTnLst>
                          </p:cTn>
                        </p:par>
                        <p:par>
                          <p:cTn id="45" fill="hold">
                            <p:stCondLst>
                              <p:cond delay="27600"/>
                            </p:stCondLst>
                            <p:childTnLst>
                              <p:par>
                                <p:cTn id="46" presetID="12" presetClass="entr" presetSubtype="4" fill="hold" nodeType="afterEffect">
                                  <p:stCondLst>
                                    <p:cond delay="210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slide(fromBottom)">
                                      <p:cBhvr>
                                        <p:cTn id="48" dur="500"/>
                                        <p:tgtEl>
                                          <p:spTgt spid="6">
                                            <p:txEl>
                                              <p:pRg st="10" end="10"/>
                                            </p:txEl>
                                          </p:spTgt>
                                        </p:tgtEl>
                                      </p:cBhvr>
                                    </p:animEffect>
                                  </p:childTnLst>
                                </p:cTn>
                              </p:par>
                            </p:childTnLst>
                          </p:cTn>
                        </p:par>
                        <p:par>
                          <p:cTn id="49" fill="hold">
                            <p:stCondLst>
                              <p:cond delay="30200"/>
                            </p:stCondLst>
                            <p:childTnLst>
                              <p:par>
                                <p:cTn id="50" presetID="5" presetClass="entr" presetSubtype="10" fill="hold" nodeType="afterEffect">
                                  <p:stCondLst>
                                    <p:cond delay="4800"/>
                                  </p:stCondLst>
                                  <p:childTnLst>
                                    <p:set>
                                      <p:cBhvr>
                                        <p:cTn id="51" dur="1" fill="hold">
                                          <p:stCondLst>
                                            <p:cond delay="0"/>
                                          </p:stCondLst>
                                        </p:cTn>
                                        <p:tgtEl>
                                          <p:spTgt spid="6">
                                            <p:txEl>
                                              <p:pRg st="11" end="11"/>
                                            </p:txEl>
                                          </p:spTgt>
                                        </p:tgtEl>
                                        <p:attrNameLst>
                                          <p:attrName>style.visibility</p:attrName>
                                        </p:attrNameLst>
                                      </p:cBhvr>
                                      <p:to>
                                        <p:strVal val="visible"/>
                                      </p:to>
                                    </p:set>
                                    <p:animEffect transition="in" filter="checkerboard(across)">
                                      <p:cBhvr>
                                        <p:cTn id="5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8&quot;&gt;&lt;property id=&quot;20148&quot; value=&quot;5&quot;/&gt;&lt;property id=&quot;20300&quot; value=&quot;Slide 6&quot;/&gt;&lt;property id=&quot;20307&quot; value=&quot;264&quot;/&gt;&lt;/object&gt;&lt;object type=&quot;3&quot; unique_id=&quot;10009&quot;&gt;&lt;property id=&quot;20148&quot; value=&quot;5&quot;/&gt;&lt;property id=&quot;20300&quot; value=&quot;Slide 7&quot;/&gt;&lt;property id=&quot;20307&quot; value=&quot;262&quot;/&gt;&lt;/object&gt;&lt;object type=&quot;3&quot; unique_id=&quot;10010&quot;&gt;&lt;property id=&quot;20148&quot; value=&quot;5&quot;/&gt;&lt;property id=&quot;20300&quot; value=&quot;Slide 8&quot;/&gt;&lt;property id=&quot;20307&quot; value=&quot;266&quot;/&gt;&lt;/object&gt;&lt;object type=&quot;3&quot; unique_id=&quot;10063&quot;&gt;&lt;property id=&quot;20148&quot; value=&quot;5&quot;/&gt;&lt;property id=&quot;20300&quot; value=&quot;Slide 1 - &amp;quot;ETA 9129 Made Simple&amp;quot;&quot;/&gt;&lt;property id=&quot;20307&quot; value=&quot;271&quot;/&gt;&lt;/object&gt;&lt;object type=&quot;3&quot; unique_id=&quot;10064&quot;&gt;&lt;property id=&quot;20148&quot; value=&quot;5&quot;/&gt;&lt;property id=&quot;20300&quot; value=&quot;Slide 2&quot;/&gt;&lt;property id=&quot;20307&quot; value=&quot;278&quot;/&gt;&lt;/object&gt;&lt;object type=&quot;3&quot; unique_id=&quot;10065&quot;&gt;&lt;property id=&quot;20148&quot; value=&quot;5&quot;/&gt;&lt;property id=&quot;20300&quot; value=&quot;Slide 3&quot;/&gt;&lt;property id=&quot;20307&quot; value=&quot;274&quot;/&gt;&lt;/object&gt;&lt;object type=&quot;3&quot; unique_id=&quot;10066&quot;&gt;&lt;property id=&quot;20148&quot; value=&quot;5&quot;/&gt;&lt;property id=&quot;20300&quot; value=&quot;Slide 4&quot;/&gt;&lt;property id=&quot;20307&quot; value=&quot;276&quot;/&gt;&lt;/object&gt;&lt;object type=&quot;3&quot; unique_id=&quot;10067&quot;&gt;&lt;property id=&quot;20148&quot; value=&quot;5&quot;/&gt;&lt;property id=&quot;20300&quot; value=&quot;Slide 5&quot;/&gt;&lt;property id=&quot;20307&quot; value=&quot;286&quot;/&gt;&lt;/object&gt;&lt;object type=&quot;3&quot; unique_id=&quot;10091&quot;&gt;&lt;property id=&quot;20148&quot; value=&quot;5&quot;/&gt;&lt;property id=&quot;20300&quot; value=&quot;Slide 9&quot;/&gt;&lt;property id=&quot;20307&quot; value=&quot;287&quot;/&gt;&lt;/object&gt;&lt;object type=&quot;3&quot; unique_id=&quot;10092&quot;&gt;&lt;property id=&quot;20148&quot; value=&quot;5&quot;/&gt;&lt;property id=&quot;20300&quot; value=&quot;Slide 10&quot;/&gt;&lt;property id=&quot;20307&quot; value=&quot;288&quot;/&gt;&lt;/object&gt;&lt;/object&gt;&lt;object type=&quot;8&quot; unique_id=&quot;10024&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F439A08D3819458E106DF831B05F73" ma:contentTypeVersion="4" ma:contentTypeDescription="Create a new document." ma:contentTypeScope="" ma:versionID="8258bb85fe7dc4c2a0cfcbad1ad4bc9c">
  <xsd:schema xmlns:xsd="http://www.w3.org/2001/XMLSchema" xmlns:xs="http://www.w3.org/2001/XMLSchema" xmlns:p="http://schemas.microsoft.com/office/2006/metadata/properties" targetNamespace="http://schemas.microsoft.com/office/2006/metadata/properties" ma:root="true" ma:fieldsID="7fae533ef3dbb81094feaea7021900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46B077-B641-4834-8D5F-FAA054311A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BB7B321-99E7-4D59-A2AC-04560AD165E8}">
  <ds:schemaRefs>
    <ds:schemaRef ds:uri="http://schemas.microsoft.com/sharepoint/v3/contenttype/forms"/>
  </ds:schemaRefs>
</ds:datastoreItem>
</file>

<file path=customXml/itemProps3.xml><?xml version="1.0" encoding="utf-8"?>
<ds:datastoreItem xmlns:ds="http://schemas.openxmlformats.org/officeDocument/2006/customXml" ds:itemID="{8370C365-96EE-4351-B97D-BF8EF7354606}">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1598</TotalTime>
  <Words>1264</Words>
  <Application>Microsoft Office PowerPoint</Application>
  <PresentationFormat>On-screen Show (4:3)</PresentationFormat>
  <Paragraphs>176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ETA 9129 Made Simple</vt:lpstr>
      <vt:lpstr>Slide 2</vt:lpstr>
      <vt:lpstr>Slide 3</vt:lpstr>
      <vt:lpstr>Slide 4</vt:lpstr>
      <vt:lpstr>Slide 5</vt:lpstr>
      <vt:lpstr>Slide 6</vt:lpstr>
      <vt:lpstr>Slide 7</vt:lpstr>
      <vt:lpstr>Slide 8</vt:lpstr>
      <vt:lpstr>Slide 9</vt:lpstr>
      <vt:lpstr>Slide 10</vt:lpstr>
    </vt:vector>
  </TitlesOfParts>
  <Company>Agency for Workforce Innovation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Jackie McGill</dc:creator>
  <cp:lastModifiedBy>Joseph Gaines</cp:lastModifiedBy>
  <cp:revision>167</cp:revision>
  <dcterms:created xsi:type="dcterms:W3CDTF">2012-05-11T15:49:32Z</dcterms:created>
  <dcterms:modified xsi:type="dcterms:W3CDTF">2013-03-28T16:09:01Z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0x010100D5F439A08D3819458E106DF831B05F73</vt:lpwstr>
  </property>
</Properties>
</file>