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sldIdLst>
    <p:sldId id="291" r:id="rId2"/>
    <p:sldId id="536" r:id="rId3"/>
    <p:sldId id="594" r:id="rId4"/>
    <p:sldId id="595" r:id="rId5"/>
    <p:sldId id="562" r:id="rId6"/>
    <p:sldId id="572" r:id="rId7"/>
    <p:sldId id="556" r:id="rId8"/>
    <p:sldId id="547" r:id="rId9"/>
    <p:sldId id="548" r:id="rId10"/>
    <p:sldId id="549" r:id="rId11"/>
    <p:sldId id="550" r:id="rId12"/>
    <p:sldId id="546" r:id="rId13"/>
    <p:sldId id="573" r:id="rId14"/>
    <p:sldId id="581" r:id="rId15"/>
    <p:sldId id="582" r:id="rId16"/>
    <p:sldId id="552" r:id="rId17"/>
    <p:sldId id="553" r:id="rId18"/>
    <p:sldId id="555" r:id="rId19"/>
    <p:sldId id="583" r:id="rId20"/>
    <p:sldId id="591" r:id="rId21"/>
    <p:sldId id="557" r:id="rId22"/>
    <p:sldId id="584" r:id="rId23"/>
    <p:sldId id="592" r:id="rId24"/>
    <p:sldId id="558" r:id="rId25"/>
    <p:sldId id="559" r:id="rId26"/>
    <p:sldId id="586" r:id="rId27"/>
    <p:sldId id="593" r:id="rId28"/>
    <p:sldId id="560" r:id="rId29"/>
    <p:sldId id="563" r:id="rId30"/>
    <p:sldId id="564" r:id="rId31"/>
    <p:sldId id="565" r:id="rId32"/>
    <p:sldId id="566" r:id="rId33"/>
    <p:sldId id="588" r:id="rId34"/>
    <p:sldId id="596" r:id="rId35"/>
    <p:sldId id="589" r:id="rId36"/>
    <p:sldId id="569" r:id="rId37"/>
    <p:sldId id="570" r:id="rId38"/>
    <p:sldId id="571" r:id="rId39"/>
    <p:sldId id="567" r:id="rId40"/>
    <p:sldId id="579" r:id="rId41"/>
    <p:sldId id="578" r:id="rId42"/>
    <p:sldId id="597" r:id="rId43"/>
    <p:sldId id="590" r:id="rId44"/>
    <p:sldId id="576" r:id="rId45"/>
  </p:sldIdLst>
  <p:sldSz cx="9144000" cy="5143500" type="screen16x9"/>
  <p:notesSz cx="7023100" cy="93091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FF2EE2BA-E283-4164-8E5E-361692D88AEC}">
          <p14:sldIdLst>
            <p14:sldId id="291"/>
            <p14:sldId id="536"/>
            <p14:sldId id="594"/>
            <p14:sldId id="595"/>
          </p14:sldIdLst>
        </p14:section>
        <p14:section name="Content" id="{1FC7B084-5E43-4376-8BDB-285A11304BA6}">
          <p14:sldIdLst>
            <p14:sldId id="562"/>
            <p14:sldId id="572"/>
            <p14:sldId id="556"/>
            <p14:sldId id="547"/>
            <p14:sldId id="548"/>
            <p14:sldId id="549"/>
            <p14:sldId id="550"/>
            <p14:sldId id="546"/>
            <p14:sldId id="573"/>
            <p14:sldId id="581"/>
            <p14:sldId id="582"/>
            <p14:sldId id="552"/>
            <p14:sldId id="553"/>
            <p14:sldId id="555"/>
            <p14:sldId id="583"/>
            <p14:sldId id="591"/>
            <p14:sldId id="557"/>
            <p14:sldId id="584"/>
            <p14:sldId id="592"/>
            <p14:sldId id="558"/>
            <p14:sldId id="559"/>
            <p14:sldId id="586"/>
            <p14:sldId id="593"/>
            <p14:sldId id="560"/>
            <p14:sldId id="563"/>
            <p14:sldId id="564"/>
            <p14:sldId id="565"/>
            <p14:sldId id="566"/>
            <p14:sldId id="588"/>
            <p14:sldId id="596"/>
            <p14:sldId id="589"/>
            <p14:sldId id="569"/>
            <p14:sldId id="570"/>
            <p14:sldId id="571"/>
            <p14:sldId id="567"/>
            <p14:sldId id="579"/>
            <p14:sldId id="578"/>
            <p14:sldId id="597"/>
            <p14:sldId id="590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3056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orient="horz" pos="588">
          <p15:clr>
            <a:srgbClr val="A4A3A4"/>
          </p15:clr>
        </p15:guide>
        <p15:guide id="5" orient="horz" pos="1649">
          <p15:clr>
            <a:srgbClr val="A4A3A4"/>
          </p15:clr>
        </p15:guide>
        <p15:guide id="6" orient="horz" pos="1672">
          <p15:clr>
            <a:srgbClr val="A4A3A4"/>
          </p15:clr>
        </p15:guide>
        <p15:guide id="7" orient="horz" pos="613">
          <p15:clr>
            <a:srgbClr val="A4A3A4"/>
          </p15:clr>
        </p15:guide>
        <p15:guide id="8" pos="2870">
          <p15:clr>
            <a:srgbClr val="A4A3A4"/>
          </p15:clr>
        </p15:guide>
        <p15:guide id="9" pos="2900">
          <p15:clr>
            <a:srgbClr val="A4A3A4"/>
          </p15:clr>
        </p15:guide>
        <p15:guide id="10" pos="5521">
          <p15:clr>
            <a:srgbClr val="A4A3A4"/>
          </p15:clr>
        </p15:guide>
        <p15:guide id="11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5C995"/>
    <a:srgbClr val="339933"/>
    <a:srgbClr val="85B02E"/>
    <a:srgbClr val="FFD814"/>
    <a:srgbClr val="EB7819"/>
    <a:srgbClr val="0A8FA1"/>
    <a:srgbClr val="664975"/>
    <a:srgbClr val="4D4D4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9744" autoAdjust="0"/>
  </p:normalViewPr>
  <p:slideViewPr>
    <p:cSldViewPr snapToGrid="0" snapToObjects="1">
      <p:cViewPr varScale="1">
        <p:scale>
          <a:sx n="134" d="100"/>
          <a:sy n="134" d="100"/>
        </p:scale>
        <p:origin x="1194" y="102"/>
      </p:cViewPr>
      <p:guideLst>
        <p:guide orient="horz" pos="187"/>
        <p:guide orient="horz" pos="3056"/>
        <p:guide orient="horz" pos="2924"/>
        <p:guide orient="horz" pos="588"/>
        <p:guide orient="horz" pos="1649"/>
        <p:guide orient="horz" pos="1672"/>
        <p:guide orient="horz" pos="613"/>
        <p:guide pos="2870"/>
        <p:guide pos="2900"/>
        <p:guide pos="552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2508" y="-90"/>
      </p:cViewPr>
      <p:guideLst>
        <p:guide orient="horz" pos="2932"/>
        <p:guide pos="2212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A&#20113;&#30424;\&#24037;&#20316;\A05_Prodana\6.4&#30740;&#21457;\V6.4&#24615;&#33021;&#23545;&#27604;\Bug&#35760;&#2440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影响因素类别分析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3376356848367099E-2"/>
          <c:y val="0.11709029264060246"/>
          <c:w val="0.92999158358904632"/>
          <c:h val="0.773745312862412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Sheet5!$D$1:$D$8</c:f>
              <c:strCache>
                <c:ptCount val="8"/>
                <c:pt idx="0">
                  <c:v>数据多</c:v>
                </c:pt>
                <c:pt idx="1">
                  <c:v>链接Oracle</c:v>
                </c:pt>
                <c:pt idx="2">
                  <c:v>打开功能多</c:v>
                </c:pt>
                <c:pt idx="3">
                  <c:v>对象多</c:v>
                </c:pt>
                <c:pt idx="4">
                  <c:v>井组曲线</c:v>
                </c:pt>
                <c:pt idx="5">
                  <c:v>带统计函数</c:v>
                </c:pt>
                <c:pt idx="6">
                  <c:v>第一次打开</c:v>
                </c:pt>
                <c:pt idx="7">
                  <c:v>链接Excel</c:v>
                </c:pt>
              </c:strCache>
            </c:strRef>
          </c:cat>
          <c:val>
            <c:numRef>
              <c:f>Sheet5!$E$1:$E$8</c:f>
              <c:numCache>
                <c:formatCode>General</c:formatCode>
                <c:ptCount val="8"/>
                <c:pt idx="0">
                  <c:v>14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B9-4F2A-97D1-FD8650107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2480"/>
        <c:axId val="42501392"/>
      </c:barChart>
      <c:catAx>
        <c:axId val="4250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01392"/>
        <c:crosses val="autoZero"/>
        <c:auto val="1"/>
        <c:lblAlgn val="ctr"/>
        <c:lblOffset val="100"/>
        <c:noMultiLvlLbl val="0"/>
      </c:catAx>
      <c:valAx>
        <c:axId val="425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50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66742AF9-BC22-42F8-BA37-727F17D70F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2DA5A4B8-75F5-4872-88BD-6A2FBE3F3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5A4B8-75F5-4872-88BD-6A2FBE3F30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5A4B8-75F5-4872-88BD-6A2FBE3F30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4714504" y="2403567"/>
            <a:ext cx="4050084" cy="2109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078231" y="2319693"/>
            <a:ext cx="3538722" cy="1043806"/>
          </a:xfrm>
        </p:spPr>
        <p:txBody>
          <a:bodyPr tIns="0" rIns="0" anchor="b" anchorCtr="0"/>
          <a:lstStyle>
            <a:lvl1pPr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078233" y="3409206"/>
            <a:ext cx="3538721" cy="894655"/>
          </a:xfrm>
        </p:spPr>
        <p:txBody>
          <a:bodyPr rIns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\\corp.halliburton.com\na\HOU\02\Data\CREATIVE DESIGN\2015 Creative\Events - EVE\2015-MKTG-EVE-0155 OTC Booth Graphics\Images\HBRTN Film Stills 20130830-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288" y="2404844"/>
            <a:ext cx="2312286" cy="9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corp.halliburton.com\na\HOU\02\Data\CREATIVE DESIGN\2015 Creative\Events - EVE\2015-MKTG-EVE-0155 OTC Booth Graphics\Images\StimStarIV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40396" y="2403567"/>
            <a:ext cx="1743479" cy="9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hbbu629\Desktop\BRANDING\! Templates\! 2016 New Templates\Presentation\Final Presentation Templates\images\037_G5A6784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2031" y="296466"/>
            <a:ext cx="3047966" cy="19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287" y="295274"/>
            <a:ext cx="2763549" cy="1987154"/>
          </a:xfrm>
          <a:prstGeom prst="rect">
            <a:avLst/>
          </a:prstGeom>
        </p:spPr>
      </p:pic>
      <p:pic>
        <p:nvPicPr>
          <p:cNvPr id="25" name="Picture 8" descr="C:\Users\hbbu629\Desktop\BRANDING\! Templates\! 2016 New Templates\Presentation\Final Presentation Templates\images\HAL32757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97989" y="295274"/>
            <a:ext cx="2283302" cy="19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59" y="4682766"/>
            <a:ext cx="914400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Footnotes are 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Footnotes are 8pt</a:t>
            </a:r>
            <a:endParaRPr lang="en-US" dirty="0"/>
          </a:p>
        </p:txBody>
      </p:sp>
      <p:grpSp>
        <p:nvGrpSpPr>
          <p:cNvPr id="349" name="Group 5"/>
          <p:cNvGrpSpPr/>
          <p:nvPr userDrawn="1"/>
        </p:nvGrpSpPr>
        <p:grpSpPr>
          <a:xfrm>
            <a:off x="411314" y="400253"/>
            <a:ext cx="8371762" cy="4147009"/>
            <a:chOff x="392826" y="395350"/>
            <a:chExt cx="8371762" cy="5375511"/>
          </a:xfrm>
          <a:solidFill>
            <a:schemeClr val="bg2"/>
          </a:solidFill>
        </p:grpSpPr>
        <p:sp>
          <p:nvSpPr>
            <p:cNvPr id="350" name="Rectangle 6"/>
            <p:cNvSpPr/>
            <p:nvPr userDrawn="1"/>
          </p:nvSpPr>
          <p:spPr>
            <a:xfrm>
              <a:off x="393172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1" name="Rectangle 7"/>
            <p:cNvSpPr/>
            <p:nvPr userDrawn="1"/>
          </p:nvSpPr>
          <p:spPr>
            <a:xfrm>
              <a:off x="716889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2" name="Rectangle 8"/>
            <p:cNvSpPr/>
            <p:nvPr userDrawn="1"/>
          </p:nvSpPr>
          <p:spPr>
            <a:xfrm>
              <a:off x="1040604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3" name="Rectangle 9"/>
            <p:cNvSpPr/>
            <p:nvPr userDrawn="1"/>
          </p:nvSpPr>
          <p:spPr>
            <a:xfrm>
              <a:off x="1364320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4" name="Rectangle 10"/>
            <p:cNvSpPr/>
            <p:nvPr userDrawn="1"/>
          </p:nvSpPr>
          <p:spPr>
            <a:xfrm>
              <a:off x="1688036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5" name="Rectangle 11"/>
            <p:cNvSpPr/>
            <p:nvPr userDrawn="1"/>
          </p:nvSpPr>
          <p:spPr>
            <a:xfrm>
              <a:off x="2011752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6" name="Rectangle 12"/>
            <p:cNvSpPr/>
            <p:nvPr userDrawn="1"/>
          </p:nvSpPr>
          <p:spPr>
            <a:xfrm>
              <a:off x="2335468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7" name="Rectangle 13"/>
            <p:cNvSpPr/>
            <p:nvPr userDrawn="1"/>
          </p:nvSpPr>
          <p:spPr>
            <a:xfrm>
              <a:off x="2659184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14"/>
            <p:cNvSpPr/>
            <p:nvPr userDrawn="1"/>
          </p:nvSpPr>
          <p:spPr>
            <a:xfrm>
              <a:off x="2982899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9" name="Rectangle 15"/>
            <p:cNvSpPr/>
            <p:nvPr userDrawn="1"/>
          </p:nvSpPr>
          <p:spPr>
            <a:xfrm>
              <a:off x="3306615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0" name="Rectangle 16"/>
            <p:cNvSpPr/>
            <p:nvPr userDrawn="1"/>
          </p:nvSpPr>
          <p:spPr>
            <a:xfrm>
              <a:off x="3630332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1" name="Rectangle 17"/>
            <p:cNvSpPr/>
            <p:nvPr userDrawn="1"/>
          </p:nvSpPr>
          <p:spPr>
            <a:xfrm>
              <a:off x="3954047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2" name="Rectangle 18"/>
            <p:cNvSpPr/>
            <p:nvPr userDrawn="1"/>
          </p:nvSpPr>
          <p:spPr>
            <a:xfrm>
              <a:off x="4925198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ctangle 19"/>
            <p:cNvSpPr/>
            <p:nvPr userDrawn="1"/>
          </p:nvSpPr>
          <p:spPr>
            <a:xfrm>
              <a:off x="5248913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ectangle 20"/>
            <p:cNvSpPr/>
            <p:nvPr userDrawn="1"/>
          </p:nvSpPr>
          <p:spPr>
            <a:xfrm>
              <a:off x="5572631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5" name="Rectangle 21"/>
            <p:cNvSpPr/>
            <p:nvPr userDrawn="1"/>
          </p:nvSpPr>
          <p:spPr>
            <a:xfrm>
              <a:off x="5896347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6" name="Rectangle 22"/>
            <p:cNvSpPr/>
            <p:nvPr userDrawn="1"/>
          </p:nvSpPr>
          <p:spPr>
            <a:xfrm>
              <a:off x="6220063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7" name="Rectangle 23"/>
            <p:cNvSpPr/>
            <p:nvPr userDrawn="1"/>
          </p:nvSpPr>
          <p:spPr>
            <a:xfrm>
              <a:off x="6543781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8" name="Rectangle 24"/>
            <p:cNvSpPr/>
            <p:nvPr userDrawn="1"/>
          </p:nvSpPr>
          <p:spPr>
            <a:xfrm>
              <a:off x="6867496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9" name="Rectangle 25"/>
            <p:cNvSpPr/>
            <p:nvPr userDrawn="1"/>
          </p:nvSpPr>
          <p:spPr>
            <a:xfrm>
              <a:off x="7191214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0" name="Rectangle 26"/>
            <p:cNvSpPr/>
            <p:nvPr userDrawn="1"/>
          </p:nvSpPr>
          <p:spPr>
            <a:xfrm>
              <a:off x="7514931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1" name="Rectangle 27"/>
            <p:cNvSpPr/>
            <p:nvPr userDrawn="1"/>
          </p:nvSpPr>
          <p:spPr>
            <a:xfrm>
              <a:off x="392826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 28"/>
            <p:cNvSpPr/>
            <p:nvPr userDrawn="1"/>
          </p:nvSpPr>
          <p:spPr>
            <a:xfrm>
              <a:off x="716543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3" name="Rectangle 29"/>
            <p:cNvSpPr/>
            <p:nvPr userDrawn="1"/>
          </p:nvSpPr>
          <p:spPr>
            <a:xfrm>
              <a:off x="1040258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4" name="Rectangle 30"/>
            <p:cNvSpPr/>
            <p:nvPr userDrawn="1"/>
          </p:nvSpPr>
          <p:spPr>
            <a:xfrm>
              <a:off x="1363974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5" name="Rectangle 31"/>
            <p:cNvSpPr/>
            <p:nvPr userDrawn="1"/>
          </p:nvSpPr>
          <p:spPr>
            <a:xfrm>
              <a:off x="1687690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6" name="Rectangle 32"/>
            <p:cNvSpPr/>
            <p:nvPr userDrawn="1"/>
          </p:nvSpPr>
          <p:spPr>
            <a:xfrm>
              <a:off x="2011406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3"/>
            <p:cNvSpPr/>
            <p:nvPr userDrawn="1"/>
          </p:nvSpPr>
          <p:spPr>
            <a:xfrm>
              <a:off x="2335122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8" name="Rectangle 34"/>
            <p:cNvSpPr/>
            <p:nvPr userDrawn="1"/>
          </p:nvSpPr>
          <p:spPr>
            <a:xfrm>
              <a:off x="2658838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9" name="Rectangle 35"/>
            <p:cNvSpPr/>
            <p:nvPr userDrawn="1"/>
          </p:nvSpPr>
          <p:spPr>
            <a:xfrm>
              <a:off x="2982553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0" name="Rectangle 36"/>
            <p:cNvSpPr/>
            <p:nvPr userDrawn="1"/>
          </p:nvSpPr>
          <p:spPr>
            <a:xfrm>
              <a:off x="3306269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1" name="Rectangle 37"/>
            <p:cNvSpPr/>
            <p:nvPr userDrawn="1"/>
          </p:nvSpPr>
          <p:spPr>
            <a:xfrm>
              <a:off x="3629986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2" name="Rectangle 38"/>
            <p:cNvSpPr/>
            <p:nvPr userDrawn="1"/>
          </p:nvSpPr>
          <p:spPr>
            <a:xfrm>
              <a:off x="3953701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3" name="Rectangle 39"/>
            <p:cNvSpPr/>
            <p:nvPr userDrawn="1"/>
          </p:nvSpPr>
          <p:spPr>
            <a:xfrm>
              <a:off x="4924851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4" name="Rectangle 40"/>
            <p:cNvSpPr/>
            <p:nvPr userDrawn="1"/>
          </p:nvSpPr>
          <p:spPr>
            <a:xfrm>
              <a:off x="5248567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5" name="Rectangle 41"/>
            <p:cNvSpPr/>
            <p:nvPr userDrawn="1"/>
          </p:nvSpPr>
          <p:spPr>
            <a:xfrm>
              <a:off x="5572285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6" name="Rectangle 42"/>
            <p:cNvSpPr/>
            <p:nvPr userDrawn="1"/>
          </p:nvSpPr>
          <p:spPr>
            <a:xfrm>
              <a:off x="5896000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7" name="Rectangle 43"/>
            <p:cNvSpPr/>
            <p:nvPr userDrawn="1"/>
          </p:nvSpPr>
          <p:spPr>
            <a:xfrm>
              <a:off x="6219717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8" name="Rectangle 44"/>
            <p:cNvSpPr/>
            <p:nvPr userDrawn="1"/>
          </p:nvSpPr>
          <p:spPr>
            <a:xfrm>
              <a:off x="6543435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45"/>
            <p:cNvSpPr/>
            <p:nvPr userDrawn="1"/>
          </p:nvSpPr>
          <p:spPr>
            <a:xfrm>
              <a:off x="6867150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0" name="Rectangle 46"/>
            <p:cNvSpPr/>
            <p:nvPr userDrawn="1"/>
          </p:nvSpPr>
          <p:spPr>
            <a:xfrm>
              <a:off x="7190868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1" name="Rectangle 47"/>
            <p:cNvSpPr/>
            <p:nvPr userDrawn="1"/>
          </p:nvSpPr>
          <p:spPr>
            <a:xfrm>
              <a:off x="7514585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2" name="Rectangle 48"/>
            <p:cNvSpPr/>
            <p:nvPr userDrawn="1"/>
          </p:nvSpPr>
          <p:spPr>
            <a:xfrm>
              <a:off x="392826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3" name="Rectangle 49"/>
            <p:cNvSpPr/>
            <p:nvPr userDrawn="1"/>
          </p:nvSpPr>
          <p:spPr>
            <a:xfrm>
              <a:off x="716543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50"/>
            <p:cNvSpPr/>
            <p:nvPr userDrawn="1"/>
          </p:nvSpPr>
          <p:spPr>
            <a:xfrm>
              <a:off x="1040258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5" name="Rectangle 51"/>
            <p:cNvSpPr/>
            <p:nvPr userDrawn="1"/>
          </p:nvSpPr>
          <p:spPr>
            <a:xfrm>
              <a:off x="1363974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52"/>
            <p:cNvSpPr/>
            <p:nvPr userDrawn="1"/>
          </p:nvSpPr>
          <p:spPr>
            <a:xfrm>
              <a:off x="1687690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7" name="Rectangle 53"/>
            <p:cNvSpPr/>
            <p:nvPr userDrawn="1"/>
          </p:nvSpPr>
          <p:spPr>
            <a:xfrm>
              <a:off x="2011406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8" name="Rectangle 54"/>
            <p:cNvSpPr/>
            <p:nvPr userDrawn="1"/>
          </p:nvSpPr>
          <p:spPr>
            <a:xfrm>
              <a:off x="2335122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99" name="Rectangle 55"/>
            <p:cNvSpPr/>
            <p:nvPr userDrawn="1"/>
          </p:nvSpPr>
          <p:spPr>
            <a:xfrm>
              <a:off x="2658838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0" name="Rectangle 56"/>
            <p:cNvSpPr/>
            <p:nvPr userDrawn="1"/>
          </p:nvSpPr>
          <p:spPr>
            <a:xfrm>
              <a:off x="2982553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1" name="Rectangle 57"/>
            <p:cNvSpPr/>
            <p:nvPr userDrawn="1"/>
          </p:nvSpPr>
          <p:spPr>
            <a:xfrm>
              <a:off x="3306269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2" name="Rectangle 58"/>
            <p:cNvSpPr/>
            <p:nvPr userDrawn="1"/>
          </p:nvSpPr>
          <p:spPr>
            <a:xfrm>
              <a:off x="3629986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3" name="Rectangle 59"/>
            <p:cNvSpPr/>
            <p:nvPr userDrawn="1"/>
          </p:nvSpPr>
          <p:spPr>
            <a:xfrm>
              <a:off x="3953701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4" name="Rectangle 60"/>
            <p:cNvSpPr/>
            <p:nvPr userDrawn="1"/>
          </p:nvSpPr>
          <p:spPr>
            <a:xfrm>
              <a:off x="4924851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5" name="Rectangle 61"/>
            <p:cNvSpPr/>
            <p:nvPr userDrawn="1"/>
          </p:nvSpPr>
          <p:spPr>
            <a:xfrm>
              <a:off x="5248567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6" name="Rectangle 62"/>
            <p:cNvSpPr/>
            <p:nvPr userDrawn="1"/>
          </p:nvSpPr>
          <p:spPr>
            <a:xfrm>
              <a:off x="5572285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7" name="Rectangle 63"/>
            <p:cNvSpPr/>
            <p:nvPr userDrawn="1"/>
          </p:nvSpPr>
          <p:spPr>
            <a:xfrm>
              <a:off x="5896000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8" name="Rectangle 64"/>
            <p:cNvSpPr/>
            <p:nvPr userDrawn="1"/>
          </p:nvSpPr>
          <p:spPr>
            <a:xfrm>
              <a:off x="6219717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9" name="Rectangle 65"/>
            <p:cNvSpPr/>
            <p:nvPr userDrawn="1"/>
          </p:nvSpPr>
          <p:spPr>
            <a:xfrm>
              <a:off x="6543435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0" name="Rectangle 66"/>
            <p:cNvSpPr/>
            <p:nvPr userDrawn="1"/>
          </p:nvSpPr>
          <p:spPr>
            <a:xfrm>
              <a:off x="6867150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1" name="Rectangle 67"/>
            <p:cNvSpPr/>
            <p:nvPr userDrawn="1"/>
          </p:nvSpPr>
          <p:spPr>
            <a:xfrm>
              <a:off x="7190868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2" name="Rectangle 68"/>
            <p:cNvSpPr/>
            <p:nvPr userDrawn="1"/>
          </p:nvSpPr>
          <p:spPr>
            <a:xfrm>
              <a:off x="7514585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3" name="Rectangle 69"/>
            <p:cNvSpPr/>
            <p:nvPr userDrawn="1"/>
          </p:nvSpPr>
          <p:spPr>
            <a:xfrm>
              <a:off x="392826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4" name="Rectangle 70"/>
            <p:cNvSpPr/>
            <p:nvPr userDrawn="1"/>
          </p:nvSpPr>
          <p:spPr>
            <a:xfrm>
              <a:off x="716543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5" name="Rectangle 71"/>
            <p:cNvSpPr/>
            <p:nvPr userDrawn="1"/>
          </p:nvSpPr>
          <p:spPr>
            <a:xfrm>
              <a:off x="1040258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6" name="Rectangle 72"/>
            <p:cNvSpPr/>
            <p:nvPr userDrawn="1"/>
          </p:nvSpPr>
          <p:spPr>
            <a:xfrm>
              <a:off x="1363974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7" name="Rectangle 73"/>
            <p:cNvSpPr/>
            <p:nvPr userDrawn="1"/>
          </p:nvSpPr>
          <p:spPr>
            <a:xfrm>
              <a:off x="1687690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8" name="Rectangle 74"/>
            <p:cNvSpPr/>
            <p:nvPr userDrawn="1"/>
          </p:nvSpPr>
          <p:spPr>
            <a:xfrm>
              <a:off x="2011406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9" name="Rectangle 75"/>
            <p:cNvSpPr/>
            <p:nvPr userDrawn="1"/>
          </p:nvSpPr>
          <p:spPr>
            <a:xfrm>
              <a:off x="2335122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0" name="Rectangle 76"/>
            <p:cNvSpPr/>
            <p:nvPr userDrawn="1"/>
          </p:nvSpPr>
          <p:spPr>
            <a:xfrm>
              <a:off x="2658838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1" name="Rectangle 77"/>
            <p:cNvSpPr/>
            <p:nvPr userDrawn="1"/>
          </p:nvSpPr>
          <p:spPr>
            <a:xfrm>
              <a:off x="2982553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2" name="Rectangle 78"/>
            <p:cNvSpPr/>
            <p:nvPr userDrawn="1"/>
          </p:nvSpPr>
          <p:spPr>
            <a:xfrm>
              <a:off x="3306269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3" name="Rectangle 79"/>
            <p:cNvSpPr/>
            <p:nvPr userDrawn="1"/>
          </p:nvSpPr>
          <p:spPr>
            <a:xfrm>
              <a:off x="3629986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4" name="Rectangle 80"/>
            <p:cNvSpPr/>
            <p:nvPr userDrawn="1"/>
          </p:nvSpPr>
          <p:spPr>
            <a:xfrm>
              <a:off x="3953701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5" name="Rectangle 81"/>
            <p:cNvSpPr/>
            <p:nvPr userDrawn="1"/>
          </p:nvSpPr>
          <p:spPr>
            <a:xfrm>
              <a:off x="4924851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6" name="Rectangle 82"/>
            <p:cNvSpPr/>
            <p:nvPr userDrawn="1"/>
          </p:nvSpPr>
          <p:spPr>
            <a:xfrm>
              <a:off x="5248567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7" name="Rectangle 83"/>
            <p:cNvSpPr/>
            <p:nvPr userDrawn="1"/>
          </p:nvSpPr>
          <p:spPr>
            <a:xfrm>
              <a:off x="5572285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8" name="Rectangle 84"/>
            <p:cNvSpPr/>
            <p:nvPr userDrawn="1"/>
          </p:nvSpPr>
          <p:spPr>
            <a:xfrm>
              <a:off x="5896000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9" name="Rectangle 85"/>
            <p:cNvSpPr/>
            <p:nvPr userDrawn="1"/>
          </p:nvSpPr>
          <p:spPr>
            <a:xfrm>
              <a:off x="6219717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0" name="Rectangle 86"/>
            <p:cNvSpPr/>
            <p:nvPr userDrawn="1"/>
          </p:nvSpPr>
          <p:spPr>
            <a:xfrm>
              <a:off x="6543435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1" name="Rectangle 87"/>
            <p:cNvSpPr/>
            <p:nvPr userDrawn="1"/>
          </p:nvSpPr>
          <p:spPr>
            <a:xfrm>
              <a:off x="6867150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2" name="Rectangle 88"/>
            <p:cNvSpPr/>
            <p:nvPr userDrawn="1"/>
          </p:nvSpPr>
          <p:spPr>
            <a:xfrm>
              <a:off x="7190868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3" name="Rectangle 89"/>
            <p:cNvSpPr/>
            <p:nvPr userDrawn="1"/>
          </p:nvSpPr>
          <p:spPr>
            <a:xfrm>
              <a:off x="7514585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4" name="Rectangle 90"/>
            <p:cNvSpPr/>
            <p:nvPr userDrawn="1"/>
          </p:nvSpPr>
          <p:spPr>
            <a:xfrm>
              <a:off x="392826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5" name="Rectangle 91"/>
            <p:cNvSpPr/>
            <p:nvPr userDrawn="1"/>
          </p:nvSpPr>
          <p:spPr>
            <a:xfrm>
              <a:off x="716543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6" name="Rectangle 92"/>
            <p:cNvSpPr/>
            <p:nvPr userDrawn="1"/>
          </p:nvSpPr>
          <p:spPr>
            <a:xfrm>
              <a:off x="1040258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7" name="Rectangle 93"/>
            <p:cNvSpPr/>
            <p:nvPr userDrawn="1"/>
          </p:nvSpPr>
          <p:spPr>
            <a:xfrm>
              <a:off x="1363974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8" name="Rectangle 94"/>
            <p:cNvSpPr/>
            <p:nvPr userDrawn="1"/>
          </p:nvSpPr>
          <p:spPr>
            <a:xfrm>
              <a:off x="1687690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9" name="Rectangle 95"/>
            <p:cNvSpPr/>
            <p:nvPr userDrawn="1"/>
          </p:nvSpPr>
          <p:spPr>
            <a:xfrm>
              <a:off x="2011406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0" name="Rectangle 96"/>
            <p:cNvSpPr/>
            <p:nvPr userDrawn="1"/>
          </p:nvSpPr>
          <p:spPr>
            <a:xfrm>
              <a:off x="2335122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1" name="Rectangle 97"/>
            <p:cNvSpPr/>
            <p:nvPr userDrawn="1"/>
          </p:nvSpPr>
          <p:spPr>
            <a:xfrm>
              <a:off x="2658838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2" name="Rectangle 98"/>
            <p:cNvSpPr/>
            <p:nvPr userDrawn="1"/>
          </p:nvSpPr>
          <p:spPr>
            <a:xfrm>
              <a:off x="2982553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3" name="Rectangle 99"/>
            <p:cNvSpPr/>
            <p:nvPr userDrawn="1"/>
          </p:nvSpPr>
          <p:spPr>
            <a:xfrm>
              <a:off x="3306269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4" name="Rectangle 100"/>
            <p:cNvSpPr/>
            <p:nvPr userDrawn="1"/>
          </p:nvSpPr>
          <p:spPr>
            <a:xfrm>
              <a:off x="3629986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5" name="Rectangle 101"/>
            <p:cNvSpPr/>
            <p:nvPr userDrawn="1"/>
          </p:nvSpPr>
          <p:spPr>
            <a:xfrm>
              <a:off x="3953701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6" name="Rectangle 102"/>
            <p:cNvSpPr/>
            <p:nvPr userDrawn="1"/>
          </p:nvSpPr>
          <p:spPr>
            <a:xfrm>
              <a:off x="4924851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7" name="Rectangle 103"/>
            <p:cNvSpPr/>
            <p:nvPr userDrawn="1"/>
          </p:nvSpPr>
          <p:spPr>
            <a:xfrm>
              <a:off x="5248567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8" name="Rectangle 104"/>
            <p:cNvSpPr/>
            <p:nvPr userDrawn="1"/>
          </p:nvSpPr>
          <p:spPr>
            <a:xfrm>
              <a:off x="5572285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9" name="Rectangle 105"/>
            <p:cNvSpPr/>
            <p:nvPr userDrawn="1"/>
          </p:nvSpPr>
          <p:spPr>
            <a:xfrm>
              <a:off x="5896000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0" name="Rectangle 106"/>
            <p:cNvSpPr/>
            <p:nvPr userDrawn="1"/>
          </p:nvSpPr>
          <p:spPr>
            <a:xfrm>
              <a:off x="6219717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1" name="Rectangle 107"/>
            <p:cNvSpPr/>
            <p:nvPr userDrawn="1"/>
          </p:nvSpPr>
          <p:spPr>
            <a:xfrm>
              <a:off x="6543435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2" name="Rectangle 108"/>
            <p:cNvSpPr/>
            <p:nvPr userDrawn="1"/>
          </p:nvSpPr>
          <p:spPr>
            <a:xfrm>
              <a:off x="6867150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3" name="Rectangle 109"/>
            <p:cNvSpPr/>
            <p:nvPr userDrawn="1"/>
          </p:nvSpPr>
          <p:spPr>
            <a:xfrm>
              <a:off x="7190868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4" name="Rectangle 110"/>
            <p:cNvSpPr/>
            <p:nvPr userDrawn="1"/>
          </p:nvSpPr>
          <p:spPr>
            <a:xfrm>
              <a:off x="7514585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5" name="Rectangle 111"/>
            <p:cNvSpPr/>
            <p:nvPr userDrawn="1"/>
          </p:nvSpPr>
          <p:spPr>
            <a:xfrm>
              <a:off x="392826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6" name="Rectangle 112"/>
            <p:cNvSpPr/>
            <p:nvPr userDrawn="1"/>
          </p:nvSpPr>
          <p:spPr>
            <a:xfrm>
              <a:off x="716543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7" name="Rectangle 113"/>
            <p:cNvSpPr/>
            <p:nvPr userDrawn="1"/>
          </p:nvSpPr>
          <p:spPr>
            <a:xfrm>
              <a:off x="1040258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8" name="Rectangle 114"/>
            <p:cNvSpPr/>
            <p:nvPr userDrawn="1"/>
          </p:nvSpPr>
          <p:spPr>
            <a:xfrm>
              <a:off x="1363974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9" name="Rectangle 115"/>
            <p:cNvSpPr/>
            <p:nvPr userDrawn="1"/>
          </p:nvSpPr>
          <p:spPr>
            <a:xfrm>
              <a:off x="1687690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0" name="Rectangle 116"/>
            <p:cNvSpPr/>
            <p:nvPr userDrawn="1"/>
          </p:nvSpPr>
          <p:spPr>
            <a:xfrm>
              <a:off x="2011406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1" name="Rectangle 117"/>
            <p:cNvSpPr/>
            <p:nvPr userDrawn="1"/>
          </p:nvSpPr>
          <p:spPr>
            <a:xfrm>
              <a:off x="2335122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2" name="Rectangle 118"/>
            <p:cNvSpPr/>
            <p:nvPr userDrawn="1"/>
          </p:nvSpPr>
          <p:spPr>
            <a:xfrm>
              <a:off x="2658838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3" name="Rectangle 119"/>
            <p:cNvSpPr/>
            <p:nvPr userDrawn="1"/>
          </p:nvSpPr>
          <p:spPr>
            <a:xfrm>
              <a:off x="2982553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4" name="Rectangle 120"/>
            <p:cNvSpPr/>
            <p:nvPr userDrawn="1"/>
          </p:nvSpPr>
          <p:spPr>
            <a:xfrm>
              <a:off x="3306269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5" name="Rectangle 121"/>
            <p:cNvSpPr/>
            <p:nvPr userDrawn="1"/>
          </p:nvSpPr>
          <p:spPr>
            <a:xfrm>
              <a:off x="3629986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6" name="Rectangle 122"/>
            <p:cNvSpPr/>
            <p:nvPr userDrawn="1"/>
          </p:nvSpPr>
          <p:spPr>
            <a:xfrm>
              <a:off x="3953701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7" name="Rectangle 123"/>
            <p:cNvSpPr/>
            <p:nvPr userDrawn="1"/>
          </p:nvSpPr>
          <p:spPr>
            <a:xfrm>
              <a:off x="4924851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8" name="Rectangle 124"/>
            <p:cNvSpPr/>
            <p:nvPr userDrawn="1"/>
          </p:nvSpPr>
          <p:spPr>
            <a:xfrm>
              <a:off x="5248567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69" name="Rectangle 125"/>
            <p:cNvSpPr/>
            <p:nvPr userDrawn="1"/>
          </p:nvSpPr>
          <p:spPr>
            <a:xfrm>
              <a:off x="5572285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0" name="Rectangle 126"/>
            <p:cNvSpPr/>
            <p:nvPr userDrawn="1"/>
          </p:nvSpPr>
          <p:spPr>
            <a:xfrm>
              <a:off x="5896000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1" name="Rectangle 127"/>
            <p:cNvSpPr/>
            <p:nvPr userDrawn="1"/>
          </p:nvSpPr>
          <p:spPr>
            <a:xfrm>
              <a:off x="6219717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2" name="Rectangle 128"/>
            <p:cNvSpPr/>
            <p:nvPr userDrawn="1"/>
          </p:nvSpPr>
          <p:spPr>
            <a:xfrm>
              <a:off x="6543435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3" name="Rectangle 129"/>
            <p:cNvSpPr/>
            <p:nvPr userDrawn="1"/>
          </p:nvSpPr>
          <p:spPr>
            <a:xfrm>
              <a:off x="6867150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4" name="Rectangle 130"/>
            <p:cNvSpPr/>
            <p:nvPr userDrawn="1"/>
          </p:nvSpPr>
          <p:spPr>
            <a:xfrm>
              <a:off x="7190868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5" name="Rectangle 131"/>
            <p:cNvSpPr/>
            <p:nvPr userDrawn="1"/>
          </p:nvSpPr>
          <p:spPr>
            <a:xfrm>
              <a:off x="7514585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6" name="Rectangle 132"/>
            <p:cNvSpPr/>
            <p:nvPr userDrawn="1"/>
          </p:nvSpPr>
          <p:spPr>
            <a:xfrm>
              <a:off x="392826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7" name="Rectangle 133"/>
            <p:cNvSpPr/>
            <p:nvPr userDrawn="1"/>
          </p:nvSpPr>
          <p:spPr>
            <a:xfrm>
              <a:off x="716543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8" name="Rectangle 134"/>
            <p:cNvSpPr/>
            <p:nvPr userDrawn="1"/>
          </p:nvSpPr>
          <p:spPr>
            <a:xfrm>
              <a:off x="1040258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79" name="Rectangle 135"/>
            <p:cNvSpPr/>
            <p:nvPr userDrawn="1"/>
          </p:nvSpPr>
          <p:spPr>
            <a:xfrm>
              <a:off x="1363974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0" name="Rectangle 136"/>
            <p:cNvSpPr/>
            <p:nvPr userDrawn="1"/>
          </p:nvSpPr>
          <p:spPr>
            <a:xfrm>
              <a:off x="1687690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1" name="Rectangle 137"/>
            <p:cNvSpPr/>
            <p:nvPr userDrawn="1"/>
          </p:nvSpPr>
          <p:spPr>
            <a:xfrm>
              <a:off x="2011406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2" name="Rectangle 138"/>
            <p:cNvSpPr/>
            <p:nvPr userDrawn="1"/>
          </p:nvSpPr>
          <p:spPr>
            <a:xfrm>
              <a:off x="2335122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3" name="Rectangle 139"/>
            <p:cNvSpPr/>
            <p:nvPr userDrawn="1"/>
          </p:nvSpPr>
          <p:spPr>
            <a:xfrm>
              <a:off x="2658838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4" name="Rectangle 140"/>
            <p:cNvSpPr/>
            <p:nvPr userDrawn="1"/>
          </p:nvSpPr>
          <p:spPr>
            <a:xfrm>
              <a:off x="2982553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5" name="Rectangle 141"/>
            <p:cNvSpPr/>
            <p:nvPr userDrawn="1"/>
          </p:nvSpPr>
          <p:spPr>
            <a:xfrm>
              <a:off x="3306269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6" name="Rectangle 142"/>
            <p:cNvSpPr/>
            <p:nvPr userDrawn="1"/>
          </p:nvSpPr>
          <p:spPr>
            <a:xfrm>
              <a:off x="3629986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7" name="Rectangle 143"/>
            <p:cNvSpPr/>
            <p:nvPr userDrawn="1"/>
          </p:nvSpPr>
          <p:spPr>
            <a:xfrm>
              <a:off x="3953701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8" name="Rectangle 144"/>
            <p:cNvSpPr/>
            <p:nvPr userDrawn="1"/>
          </p:nvSpPr>
          <p:spPr>
            <a:xfrm>
              <a:off x="4924851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9" name="Rectangle 145"/>
            <p:cNvSpPr/>
            <p:nvPr userDrawn="1"/>
          </p:nvSpPr>
          <p:spPr>
            <a:xfrm>
              <a:off x="5248567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0" name="Rectangle 146"/>
            <p:cNvSpPr/>
            <p:nvPr userDrawn="1"/>
          </p:nvSpPr>
          <p:spPr>
            <a:xfrm>
              <a:off x="5572285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1" name="Rectangle 147"/>
            <p:cNvSpPr/>
            <p:nvPr userDrawn="1"/>
          </p:nvSpPr>
          <p:spPr>
            <a:xfrm>
              <a:off x="5896000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2" name="Rectangle 148"/>
            <p:cNvSpPr/>
            <p:nvPr userDrawn="1"/>
          </p:nvSpPr>
          <p:spPr>
            <a:xfrm>
              <a:off x="6219717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3" name="Rectangle 149"/>
            <p:cNvSpPr/>
            <p:nvPr userDrawn="1"/>
          </p:nvSpPr>
          <p:spPr>
            <a:xfrm>
              <a:off x="6543435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4" name="Rectangle 150"/>
            <p:cNvSpPr/>
            <p:nvPr userDrawn="1"/>
          </p:nvSpPr>
          <p:spPr>
            <a:xfrm>
              <a:off x="6867150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5" name="Rectangle 151"/>
            <p:cNvSpPr/>
            <p:nvPr userDrawn="1"/>
          </p:nvSpPr>
          <p:spPr>
            <a:xfrm>
              <a:off x="7190868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6" name="Rectangle 152"/>
            <p:cNvSpPr/>
            <p:nvPr userDrawn="1"/>
          </p:nvSpPr>
          <p:spPr>
            <a:xfrm>
              <a:off x="7514585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7" name="Rectangle 153"/>
            <p:cNvSpPr/>
            <p:nvPr userDrawn="1"/>
          </p:nvSpPr>
          <p:spPr>
            <a:xfrm>
              <a:off x="392826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8" name="Rectangle 154"/>
            <p:cNvSpPr/>
            <p:nvPr userDrawn="1"/>
          </p:nvSpPr>
          <p:spPr>
            <a:xfrm>
              <a:off x="716543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9" name="Rectangle 155"/>
            <p:cNvSpPr/>
            <p:nvPr userDrawn="1"/>
          </p:nvSpPr>
          <p:spPr>
            <a:xfrm>
              <a:off x="1040258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0" name="Rectangle 156"/>
            <p:cNvSpPr/>
            <p:nvPr userDrawn="1"/>
          </p:nvSpPr>
          <p:spPr>
            <a:xfrm>
              <a:off x="1363974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1" name="Rectangle 157"/>
            <p:cNvSpPr/>
            <p:nvPr userDrawn="1"/>
          </p:nvSpPr>
          <p:spPr>
            <a:xfrm>
              <a:off x="1687690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2" name="Rectangle 158"/>
            <p:cNvSpPr/>
            <p:nvPr userDrawn="1"/>
          </p:nvSpPr>
          <p:spPr>
            <a:xfrm>
              <a:off x="2011406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3" name="Rectangle 159"/>
            <p:cNvSpPr/>
            <p:nvPr userDrawn="1"/>
          </p:nvSpPr>
          <p:spPr>
            <a:xfrm>
              <a:off x="2335122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4" name="Rectangle 160"/>
            <p:cNvSpPr/>
            <p:nvPr userDrawn="1"/>
          </p:nvSpPr>
          <p:spPr>
            <a:xfrm>
              <a:off x="2658838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5" name="Rectangle 161"/>
            <p:cNvSpPr/>
            <p:nvPr userDrawn="1"/>
          </p:nvSpPr>
          <p:spPr>
            <a:xfrm>
              <a:off x="2982553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6" name="Rectangle 162"/>
            <p:cNvSpPr/>
            <p:nvPr userDrawn="1"/>
          </p:nvSpPr>
          <p:spPr>
            <a:xfrm>
              <a:off x="3306269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7" name="Rectangle 163"/>
            <p:cNvSpPr/>
            <p:nvPr userDrawn="1"/>
          </p:nvSpPr>
          <p:spPr>
            <a:xfrm>
              <a:off x="3629986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8" name="Rectangle 164"/>
            <p:cNvSpPr/>
            <p:nvPr userDrawn="1"/>
          </p:nvSpPr>
          <p:spPr>
            <a:xfrm>
              <a:off x="3953701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9" name="Rectangle 165"/>
            <p:cNvSpPr/>
            <p:nvPr userDrawn="1"/>
          </p:nvSpPr>
          <p:spPr>
            <a:xfrm>
              <a:off x="4924851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0" name="Rectangle 166"/>
            <p:cNvSpPr/>
            <p:nvPr userDrawn="1"/>
          </p:nvSpPr>
          <p:spPr>
            <a:xfrm>
              <a:off x="5248567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1" name="Rectangle 167"/>
            <p:cNvSpPr/>
            <p:nvPr userDrawn="1"/>
          </p:nvSpPr>
          <p:spPr>
            <a:xfrm>
              <a:off x="5572285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2" name="Rectangle 168"/>
            <p:cNvSpPr/>
            <p:nvPr userDrawn="1"/>
          </p:nvSpPr>
          <p:spPr>
            <a:xfrm>
              <a:off x="5896000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3" name="Rectangle 169"/>
            <p:cNvSpPr/>
            <p:nvPr userDrawn="1"/>
          </p:nvSpPr>
          <p:spPr>
            <a:xfrm>
              <a:off x="6219717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4" name="Rectangle 170"/>
            <p:cNvSpPr/>
            <p:nvPr userDrawn="1"/>
          </p:nvSpPr>
          <p:spPr>
            <a:xfrm>
              <a:off x="6543435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5" name="Rectangle 171"/>
            <p:cNvSpPr/>
            <p:nvPr userDrawn="1"/>
          </p:nvSpPr>
          <p:spPr>
            <a:xfrm>
              <a:off x="6867150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6" name="Rectangle 172"/>
            <p:cNvSpPr/>
            <p:nvPr userDrawn="1"/>
          </p:nvSpPr>
          <p:spPr>
            <a:xfrm>
              <a:off x="7190868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7" name="Rectangle 173"/>
            <p:cNvSpPr/>
            <p:nvPr userDrawn="1"/>
          </p:nvSpPr>
          <p:spPr>
            <a:xfrm>
              <a:off x="7514585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8" name="Rectangle 174"/>
            <p:cNvSpPr/>
            <p:nvPr userDrawn="1"/>
          </p:nvSpPr>
          <p:spPr>
            <a:xfrm>
              <a:off x="392826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9" name="Rectangle 175"/>
            <p:cNvSpPr/>
            <p:nvPr userDrawn="1"/>
          </p:nvSpPr>
          <p:spPr>
            <a:xfrm>
              <a:off x="716543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0" name="Rectangle 176"/>
            <p:cNvSpPr/>
            <p:nvPr userDrawn="1"/>
          </p:nvSpPr>
          <p:spPr>
            <a:xfrm>
              <a:off x="1040258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1" name="Rectangle 177"/>
            <p:cNvSpPr/>
            <p:nvPr userDrawn="1"/>
          </p:nvSpPr>
          <p:spPr>
            <a:xfrm>
              <a:off x="1363974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2" name="Rectangle 178"/>
            <p:cNvSpPr/>
            <p:nvPr userDrawn="1"/>
          </p:nvSpPr>
          <p:spPr>
            <a:xfrm>
              <a:off x="1687690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3" name="Rectangle 179"/>
            <p:cNvSpPr/>
            <p:nvPr userDrawn="1"/>
          </p:nvSpPr>
          <p:spPr>
            <a:xfrm>
              <a:off x="2011406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4" name="Rectangle 180"/>
            <p:cNvSpPr/>
            <p:nvPr userDrawn="1"/>
          </p:nvSpPr>
          <p:spPr>
            <a:xfrm>
              <a:off x="2335122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5" name="Rectangle 181"/>
            <p:cNvSpPr/>
            <p:nvPr userDrawn="1"/>
          </p:nvSpPr>
          <p:spPr>
            <a:xfrm>
              <a:off x="2658838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6" name="Rectangle 182"/>
            <p:cNvSpPr/>
            <p:nvPr userDrawn="1"/>
          </p:nvSpPr>
          <p:spPr>
            <a:xfrm>
              <a:off x="2982553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7" name="Rectangle 183"/>
            <p:cNvSpPr/>
            <p:nvPr userDrawn="1"/>
          </p:nvSpPr>
          <p:spPr>
            <a:xfrm>
              <a:off x="3306269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8" name="Rectangle 184"/>
            <p:cNvSpPr/>
            <p:nvPr userDrawn="1"/>
          </p:nvSpPr>
          <p:spPr>
            <a:xfrm>
              <a:off x="3629986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9" name="Rectangle 185"/>
            <p:cNvSpPr/>
            <p:nvPr userDrawn="1"/>
          </p:nvSpPr>
          <p:spPr>
            <a:xfrm>
              <a:off x="3953701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0" name="Rectangle 186"/>
            <p:cNvSpPr/>
            <p:nvPr userDrawn="1"/>
          </p:nvSpPr>
          <p:spPr>
            <a:xfrm>
              <a:off x="4924851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1" name="Rectangle 187"/>
            <p:cNvSpPr/>
            <p:nvPr userDrawn="1"/>
          </p:nvSpPr>
          <p:spPr>
            <a:xfrm>
              <a:off x="5248567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2" name="Rectangle 188"/>
            <p:cNvSpPr/>
            <p:nvPr userDrawn="1"/>
          </p:nvSpPr>
          <p:spPr>
            <a:xfrm>
              <a:off x="5572285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3" name="Rectangle 189"/>
            <p:cNvSpPr/>
            <p:nvPr userDrawn="1"/>
          </p:nvSpPr>
          <p:spPr>
            <a:xfrm>
              <a:off x="5896000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4" name="Rectangle 190"/>
            <p:cNvSpPr/>
            <p:nvPr userDrawn="1"/>
          </p:nvSpPr>
          <p:spPr>
            <a:xfrm>
              <a:off x="6219717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5" name="Rectangle 191"/>
            <p:cNvSpPr/>
            <p:nvPr userDrawn="1"/>
          </p:nvSpPr>
          <p:spPr>
            <a:xfrm>
              <a:off x="6543435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6" name="Rectangle 192"/>
            <p:cNvSpPr/>
            <p:nvPr userDrawn="1"/>
          </p:nvSpPr>
          <p:spPr>
            <a:xfrm>
              <a:off x="6867150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7" name="Rectangle 193"/>
            <p:cNvSpPr/>
            <p:nvPr userDrawn="1"/>
          </p:nvSpPr>
          <p:spPr>
            <a:xfrm>
              <a:off x="7190868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8" name="Rectangle 194"/>
            <p:cNvSpPr/>
            <p:nvPr userDrawn="1"/>
          </p:nvSpPr>
          <p:spPr>
            <a:xfrm>
              <a:off x="7514585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9" name="Rectangle 195"/>
            <p:cNvSpPr/>
            <p:nvPr userDrawn="1"/>
          </p:nvSpPr>
          <p:spPr>
            <a:xfrm>
              <a:off x="393172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0" name="Rectangle 196"/>
            <p:cNvSpPr/>
            <p:nvPr userDrawn="1"/>
          </p:nvSpPr>
          <p:spPr>
            <a:xfrm>
              <a:off x="716889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1" name="Rectangle 197"/>
            <p:cNvSpPr/>
            <p:nvPr userDrawn="1"/>
          </p:nvSpPr>
          <p:spPr>
            <a:xfrm>
              <a:off x="1040604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2" name="Rectangle 198"/>
            <p:cNvSpPr/>
            <p:nvPr userDrawn="1"/>
          </p:nvSpPr>
          <p:spPr>
            <a:xfrm>
              <a:off x="1364320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3" name="Rectangle 199"/>
            <p:cNvSpPr/>
            <p:nvPr userDrawn="1"/>
          </p:nvSpPr>
          <p:spPr>
            <a:xfrm>
              <a:off x="1688036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4" name="Rectangle 200"/>
            <p:cNvSpPr/>
            <p:nvPr userDrawn="1"/>
          </p:nvSpPr>
          <p:spPr>
            <a:xfrm>
              <a:off x="2011752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5" name="Rectangle 201"/>
            <p:cNvSpPr/>
            <p:nvPr userDrawn="1"/>
          </p:nvSpPr>
          <p:spPr>
            <a:xfrm>
              <a:off x="2335468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6" name="Rectangle 202"/>
            <p:cNvSpPr/>
            <p:nvPr userDrawn="1"/>
          </p:nvSpPr>
          <p:spPr>
            <a:xfrm>
              <a:off x="2659184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7" name="Rectangle 203"/>
            <p:cNvSpPr/>
            <p:nvPr userDrawn="1"/>
          </p:nvSpPr>
          <p:spPr>
            <a:xfrm>
              <a:off x="2982899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8" name="Rectangle 204"/>
            <p:cNvSpPr/>
            <p:nvPr userDrawn="1"/>
          </p:nvSpPr>
          <p:spPr>
            <a:xfrm>
              <a:off x="3306615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9" name="Rectangle 205"/>
            <p:cNvSpPr/>
            <p:nvPr userDrawn="1"/>
          </p:nvSpPr>
          <p:spPr>
            <a:xfrm>
              <a:off x="3630332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0" name="Rectangle 206"/>
            <p:cNvSpPr/>
            <p:nvPr userDrawn="1"/>
          </p:nvSpPr>
          <p:spPr>
            <a:xfrm>
              <a:off x="3954047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1" name="Rectangle 207"/>
            <p:cNvSpPr/>
            <p:nvPr userDrawn="1"/>
          </p:nvSpPr>
          <p:spPr>
            <a:xfrm>
              <a:off x="4925198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2" name="Rectangle 208"/>
            <p:cNvSpPr/>
            <p:nvPr userDrawn="1"/>
          </p:nvSpPr>
          <p:spPr>
            <a:xfrm>
              <a:off x="5248913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3" name="Rectangle 209"/>
            <p:cNvSpPr/>
            <p:nvPr userDrawn="1"/>
          </p:nvSpPr>
          <p:spPr>
            <a:xfrm>
              <a:off x="5572631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4" name="Rectangle 210"/>
            <p:cNvSpPr/>
            <p:nvPr userDrawn="1"/>
          </p:nvSpPr>
          <p:spPr>
            <a:xfrm>
              <a:off x="5896347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5" name="Rectangle 211"/>
            <p:cNvSpPr/>
            <p:nvPr userDrawn="1"/>
          </p:nvSpPr>
          <p:spPr>
            <a:xfrm>
              <a:off x="6220063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6" name="Rectangle 212"/>
            <p:cNvSpPr/>
            <p:nvPr userDrawn="1"/>
          </p:nvSpPr>
          <p:spPr>
            <a:xfrm>
              <a:off x="6543781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7" name="Rectangle 213"/>
            <p:cNvSpPr/>
            <p:nvPr userDrawn="1"/>
          </p:nvSpPr>
          <p:spPr>
            <a:xfrm>
              <a:off x="6867496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8" name="Rectangle 214"/>
            <p:cNvSpPr/>
            <p:nvPr userDrawn="1"/>
          </p:nvSpPr>
          <p:spPr>
            <a:xfrm>
              <a:off x="7191214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9" name="Rectangle 215"/>
            <p:cNvSpPr/>
            <p:nvPr userDrawn="1"/>
          </p:nvSpPr>
          <p:spPr>
            <a:xfrm>
              <a:off x="7514931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0" name="Rectangle 216"/>
            <p:cNvSpPr/>
            <p:nvPr userDrawn="1"/>
          </p:nvSpPr>
          <p:spPr>
            <a:xfrm>
              <a:off x="393172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1" name="Rectangle 217"/>
            <p:cNvSpPr/>
            <p:nvPr userDrawn="1"/>
          </p:nvSpPr>
          <p:spPr>
            <a:xfrm>
              <a:off x="716889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2" name="Rectangle 218"/>
            <p:cNvSpPr/>
            <p:nvPr userDrawn="1"/>
          </p:nvSpPr>
          <p:spPr>
            <a:xfrm>
              <a:off x="1040604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3" name="Rectangle 219"/>
            <p:cNvSpPr/>
            <p:nvPr userDrawn="1"/>
          </p:nvSpPr>
          <p:spPr>
            <a:xfrm>
              <a:off x="1364320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4" name="Rectangle 220"/>
            <p:cNvSpPr/>
            <p:nvPr userDrawn="1"/>
          </p:nvSpPr>
          <p:spPr>
            <a:xfrm>
              <a:off x="1688036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5" name="Rectangle 221"/>
            <p:cNvSpPr/>
            <p:nvPr userDrawn="1"/>
          </p:nvSpPr>
          <p:spPr>
            <a:xfrm>
              <a:off x="2011752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6" name="Rectangle 222"/>
            <p:cNvSpPr/>
            <p:nvPr userDrawn="1"/>
          </p:nvSpPr>
          <p:spPr>
            <a:xfrm>
              <a:off x="2335468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7" name="Rectangle 223"/>
            <p:cNvSpPr/>
            <p:nvPr userDrawn="1"/>
          </p:nvSpPr>
          <p:spPr>
            <a:xfrm>
              <a:off x="2659184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8" name="Rectangle 224"/>
            <p:cNvSpPr/>
            <p:nvPr userDrawn="1"/>
          </p:nvSpPr>
          <p:spPr>
            <a:xfrm>
              <a:off x="2982899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69" name="Rectangle 225"/>
            <p:cNvSpPr/>
            <p:nvPr userDrawn="1"/>
          </p:nvSpPr>
          <p:spPr>
            <a:xfrm>
              <a:off x="3306615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0" name="Rectangle 226"/>
            <p:cNvSpPr/>
            <p:nvPr userDrawn="1"/>
          </p:nvSpPr>
          <p:spPr>
            <a:xfrm>
              <a:off x="3630332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1" name="Rectangle 227"/>
            <p:cNvSpPr/>
            <p:nvPr userDrawn="1"/>
          </p:nvSpPr>
          <p:spPr>
            <a:xfrm>
              <a:off x="3954047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2" name="Rectangle 228"/>
            <p:cNvSpPr/>
            <p:nvPr userDrawn="1"/>
          </p:nvSpPr>
          <p:spPr>
            <a:xfrm>
              <a:off x="4925198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3" name="Rectangle 229"/>
            <p:cNvSpPr/>
            <p:nvPr userDrawn="1"/>
          </p:nvSpPr>
          <p:spPr>
            <a:xfrm>
              <a:off x="5248913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4" name="Rectangle 230"/>
            <p:cNvSpPr/>
            <p:nvPr userDrawn="1"/>
          </p:nvSpPr>
          <p:spPr>
            <a:xfrm>
              <a:off x="5572631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5" name="Rectangle 231"/>
            <p:cNvSpPr/>
            <p:nvPr userDrawn="1"/>
          </p:nvSpPr>
          <p:spPr>
            <a:xfrm>
              <a:off x="5896347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6" name="Rectangle 232"/>
            <p:cNvSpPr/>
            <p:nvPr userDrawn="1"/>
          </p:nvSpPr>
          <p:spPr>
            <a:xfrm>
              <a:off x="6220063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7" name="Rectangle 233"/>
            <p:cNvSpPr/>
            <p:nvPr userDrawn="1"/>
          </p:nvSpPr>
          <p:spPr>
            <a:xfrm>
              <a:off x="6543781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8" name="Rectangle 234"/>
            <p:cNvSpPr/>
            <p:nvPr userDrawn="1"/>
          </p:nvSpPr>
          <p:spPr>
            <a:xfrm>
              <a:off x="6867496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9" name="Rectangle 235"/>
            <p:cNvSpPr/>
            <p:nvPr userDrawn="1"/>
          </p:nvSpPr>
          <p:spPr>
            <a:xfrm>
              <a:off x="7191214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0" name="Rectangle 236"/>
            <p:cNvSpPr/>
            <p:nvPr userDrawn="1"/>
          </p:nvSpPr>
          <p:spPr>
            <a:xfrm>
              <a:off x="7514931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1" name="Rectangle 237"/>
            <p:cNvSpPr/>
            <p:nvPr userDrawn="1"/>
          </p:nvSpPr>
          <p:spPr>
            <a:xfrm>
              <a:off x="393172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2" name="Rectangle 238"/>
            <p:cNvSpPr/>
            <p:nvPr userDrawn="1"/>
          </p:nvSpPr>
          <p:spPr>
            <a:xfrm>
              <a:off x="716889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3" name="Rectangle 239"/>
            <p:cNvSpPr/>
            <p:nvPr userDrawn="1"/>
          </p:nvSpPr>
          <p:spPr>
            <a:xfrm>
              <a:off x="1040604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4" name="Rectangle 240"/>
            <p:cNvSpPr/>
            <p:nvPr userDrawn="1"/>
          </p:nvSpPr>
          <p:spPr>
            <a:xfrm>
              <a:off x="1364320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5" name="Rectangle 241"/>
            <p:cNvSpPr/>
            <p:nvPr userDrawn="1"/>
          </p:nvSpPr>
          <p:spPr>
            <a:xfrm>
              <a:off x="1688036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6" name="Rectangle 242"/>
            <p:cNvSpPr/>
            <p:nvPr userDrawn="1"/>
          </p:nvSpPr>
          <p:spPr>
            <a:xfrm>
              <a:off x="2011752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7" name="Rectangle 243"/>
            <p:cNvSpPr/>
            <p:nvPr userDrawn="1"/>
          </p:nvSpPr>
          <p:spPr>
            <a:xfrm>
              <a:off x="2335468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8" name="Rectangle 244"/>
            <p:cNvSpPr/>
            <p:nvPr userDrawn="1"/>
          </p:nvSpPr>
          <p:spPr>
            <a:xfrm>
              <a:off x="2659184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9" name="Rectangle 245"/>
            <p:cNvSpPr/>
            <p:nvPr userDrawn="1"/>
          </p:nvSpPr>
          <p:spPr>
            <a:xfrm>
              <a:off x="2982899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0" name="Rectangle 246"/>
            <p:cNvSpPr/>
            <p:nvPr userDrawn="1"/>
          </p:nvSpPr>
          <p:spPr>
            <a:xfrm>
              <a:off x="3306615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1" name="Rectangle 247"/>
            <p:cNvSpPr/>
            <p:nvPr userDrawn="1"/>
          </p:nvSpPr>
          <p:spPr>
            <a:xfrm>
              <a:off x="3630332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2" name="Rectangle 248"/>
            <p:cNvSpPr/>
            <p:nvPr userDrawn="1"/>
          </p:nvSpPr>
          <p:spPr>
            <a:xfrm>
              <a:off x="3954047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3" name="Rectangle 249"/>
            <p:cNvSpPr/>
            <p:nvPr userDrawn="1"/>
          </p:nvSpPr>
          <p:spPr>
            <a:xfrm>
              <a:off x="4925198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4" name="Rectangle 250"/>
            <p:cNvSpPr/>
            <p:nvPr userDrawn="1"/>
          </p:nvSpPr>
          <p:spPr>
            <a:xfrm>
              <a:off x="5248913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5" name="Rectangle 251"/>
            <p:cNvSpPr/>
            <p:nvPr userDrawn="1"/>
          </p:nvSpPr>
          <p:spPr>
            <a:xfrm>
              <a:off x="5572631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6" name="Rectangle 252"/>
            <p:cNvSpPr/>
            <p:nvPr userDrawn="1"/>
          </p:nvSpPr>
          <p:spPr>
            <a:xfrm>
              <a:off x="5896347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7" name="Rectangle 253"/>
            <p:cNvSpPr/>
            <p:nvPr userDrawn="1"/>
          </p:nvSpPr>
          <p:spPr>
            <a:xfrm>
              <a:off x="6220063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8" name="Rectangle 254"/>
            <p:cNvSpPr/>
            <p:nvPr userDrawn="1"/>
          </p:nvSpPr>
          <p:spPr>
            <a:xfrm>
              <a:off x="6543781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9" name="Rectangle 255"/>
            <p:cNvSpPr/>
            <p:nvPr userDrawn="1"/>
          </p:nvSpPr>
          <p:spPr>
            <a:xfrm>
              <a:off x="6867496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0" name="Rectangle 256"/>
            <p:cNvSpPr/>
            <p:nvPr userDrawn="1"/>
          </p:nvSpPr>
          <p:spPr>
            <a:xfrm>
              <a:off x="7191214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1" name="Rectangle 257"/>
            <p:cNvSpPr/>
            <p:nvPr userDrawn="1"/>
          </p:nvSpPr>
          <p:spPr>
            <a:xfrm>
              <a:off x="7514931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2" name="Rectangle 258"/>
            <p:cNvSpPr/>
            <p:nvPr userDrawn="1"/>
          </p:nvSpPr>
          <p:spPr>
            <a:xfrm>
              <a:off x="392826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3" name="Rectangle 259"/>
            <p:cNvSpPr/>
            <p:nvPr userDrawn="1"/>
          </p:nvSpPr>
          <p:spPr>
            <a:xfrm>
              <a:off x="716543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4" name="Rectangle 260"/>
            <p:cNvSpPr/>
            <p:nvPr userDrawn="1"/>
          </p:nvSpPr>
          <p:spPr>
            <a:xfrm>
              <a:off x="1040258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5" name="Rectangle 261"/>
            <p:cNvSpPr/>
            <p:nvPr userDrawn="1"/>
          </p:nvSpPr>
          <p:spPr>
            <a:xfrm>
              <a:off x="1363974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6" name="Rectangle 262"/>
            <p:cNvSpPr/>
            <p:nvPr userDrawn="1"/>
          </p:nvSpPr>
          <p:spPr>
            <a:xfrm>
              <a:off x="1687690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7" name="Rectangle 263"/>
            <p:cNvSpPr/>
            <p:nvPr userDrawn="1"/>
          </p:nvSpPr>
          <p:spPr>
            <a:xfrm>
              <a:off x="2011406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8" name="Rectangle 264"/>
            <p:cNvSpPr/>
            <p:nvPr userDrawn="1"/>
          </p:nvSpPr>
          <p:spPr>
            <a:xfrm>
              <a:off x="2335122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9" name="Rectangle 265"/>
            <p:cNvSpPr/>
            <p:nvPr userDrawn="1"/>
          </p:nvSpPr>
          <p:spPr>
            <a:xfrm>
              <a:off x="2658838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0" name="Rectangle 266"/>
            <p:cNvSpPr/>
            <p:nvPr userDrawn="1"/>
          </p:nvSpPr>
          <p:spPr>
            <a:xfrm>
              <a:off x="2982553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1" name="Rectangle 267"/>
            <p:cNvSpPr/>
            <p:nvPr userDrawn="1"/>
          </p:nvSpPr>
          <p:spPr>
            <a:xfrm>
              <a:off x="3306269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2" name="Rectangle 268"/>
            <p:cNvSpPr/>
            <p:nvPr userDrawn="1"/>
          </p:nvSpPr>
          <p:spPr>
            <a:xfrm>
              <a:off x="3629986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3" name="Rectangle 269"/>
            <p:cNvSpPr/>
            <p:nvPr userDrawn="1"/>
          </p:nvSpPr>
          <p:spPr>
            <a:xfrm>
              <a:off x="3953701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4" name="Rectangle 270"/>
            <p:cNvSpPr/>
            <p:nvPr userDrawn="1"/>
          </p:nvSpPr>
          <p:spPr>
            <a:xfrm>
              <a:off x="4924851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5" name="Rectangle 271"/>
            <p:cNvSpPr/>
            <p:nvPr userDrawn="1"/>
          </p:nvSpPr>
          <p:spPr>
            <a:xfrm>
              <a:off x="5248567" y="395350"/>
              <a:ext cx="278120" cy="368940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6" name="Rectangle 272"/>
            <p:cNvSpPr/>
            <p:nvPr userDrawn="1"/>
          </p:nvSpPr>
          <p:spPr>
            <a:xfrm>
              <a:off x="5572285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7" name="Rectangle 273"/>
            <p:cNvSpPr/>
            <p:nvPr userDrawn="1"/>
          </p:nvSpPr>
          <p:spPr>
            <a:xfrm>
              <a:off x="5896000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8" name="Rectangle 274"/>
            <p:cNvSpPr/>
            <p:nvPr userDrawn="1"/>
          </p:nvSpPr>
          <p:spPr>
            <a:xfrm>
              <a:off x="6219717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19" name="Rectangle 275"/>
            <p:cNvSpPr/>
            <p:nvPr userDrawn="1"/>
          </p:nvSpPr>
          <p:spPr>
            <a:xfrm>
              <a:off x="6543435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0" name="Rectangle 276"/>
            <p:cNvSpPr/>
            <p:nvPr userDrawn="1"/>
          </p:nvSpPr>
          <p:spPr>
            <a:xfrm>
              <a:off x="6867150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1" name="Rectangle 277"/>
            <p:cNvSpPr/>
            <p:nvPr userDrawn="1"/>
          </p:nvSpPr>
          <p:spPr>
            <a:xfrm>
              <a:off x="7190868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2" name="Rectangle 278"/>
            <p:cNvSpPr/>
            <p:nvPr userDrawn="1"/>
          </p:nvSpPr>
          <p:spPr>
            <a:xfrm>
              <a:off x="7514585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3" name="Rectangle 279"/>
            <p:cNvSpPr/>
            <p:nvPr userDrawn="1"/>
          </p:nvSpPr>
          <p:spPr>
            <a:xfrm>
              <a:off x="4277765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4" name="Rectangle 280"/>
            <p:cNvSpPr/>
            <p:nvPr userDrawn="1"/>
          </p:nvSpPr>
          <p:spPr>
            <a:xfrm>
              <a:off x="4277419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5" name="Rectangle 281"/>
            <p:cNvSpPr/>
            <p:nvPr userDrawn="1"/>
          </p:nvSpPr>
          <p:spPr>
            <a:xfrm>
              <a:off x="4277419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6" name="Rectangle 282"/>
            <p:cNvSpPr/>
            <p:nvPr userDrawn="1"/>
          </p:nvSpPr>
          <p:spPr>
            <a:xfrm>
              <a:off x="4277419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7" name="Rectangle 283"/>
            <p:cNvSpPr/>
            <p:nvPr userDrawn="1"/>
          </p:nvSpPr>
          <p:spPr>
            <a:xfrm>
              <a:off x="4277419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8" name="Rectangle 284"/>
            <p:cNvSpPr/>
            <p:nvPr userDrawn="1"/>
          </p:nvSpPr>
          <p:spPr>
            <a:xfrm>
              <a:off x="4277419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9" name="Rectangle 285"/>
            <p:cNvSpPr/>
            <p:nvPr userDrawn="1"/>
          </p:nvSpPr>
          <p:spPr>
            <a:xfrm>
              <a:off x="4277419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0" name="Rectangle 286"/>
            <p:cNvSpPr/>
            <p:nvPr userDrawn="1"/>
          </p:nvSpPr>
          <p:spPr>
            <a:xfrm>
              <a:off x="4277419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1" name="Rectangle 287"/>
            <p:cNvSpPr/>
            <p:nvPr userDrawn="1"/>
          </p:nvSpPr>
          <p:spPr>
            <a:xfrm>
              <a:off x="4277419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2" name="Rectangle 288"/>
            <p:cNvSpPr/>
            <p:nvPr userDrawn="1"/>
          </p:nvSpPr>
          <p:spPr>
            <a:xfrm>
              <a:off x="4277765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3" name="Rectangle 289"/>
            <p:cNvSpPr/>
            <p:nvPr userDrawn="1"/>
          </p:nvSpPr>
          <p:spPr>
            <a:xfrm>
              <a:off x="4277765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4" name="Rectangle 290"/>
            <p:cNvSpPr/>
            <p:nvPr userDrawn="1"/>
          </p:nvSpPr>
          <p:spPr>
            <a:xfrm>
              <a:off x="4277765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5" name="Rectangle 291"/>
            <p:cNvSpPr/>
            <p:nvPr userDrawn="1"/>
          </p:nvSpPr>
          <p:spPr>
            <a:xfrm>
              <a:off x="4277419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6" name="Rectangle 292"/>
            <p:cNvSpPr/>
            <p:nvPr userDrawn="1"/>
          </p:nvSpPr>
          <p:spPr>
            <a:xfrm>
              <a:off x="4601480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7" name="Rectangle 293"/>
            <p:cNvSpPr/>
            <p:nvPr userDrawn="1"/>
          </p:nvSpPr>
          <p:spPr>
            <a:xfrm>
              <a:off x="4601134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8" name="Rectangle 294"/>
            <p:cNvSpPr/>
            <p:nvPr userDrawn="1"/>
          </p:nvSpPr>
          <p:spPr>
            <a:xfrm>
              <a:off x="4601134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9" name="Rectangle 295"/>
            <p:cNvSpPr/>
            <p:nvPr userDrawn="1"/>
          </p:nvSpPr>
          <p:spPr>
            <a:xfrm>
              <a:off x="4601134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0" name="Rectangle 296"/>
            <p:cNvSpPr/>
            <p:nvPr userDrawn="1"/>
          </p:nvSpPr>
          <p:spPr>
            <a:xfrm>
              <a:off x="4601134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1" name="Rectangle 297"/>
            <p:cNvSpPr/>
            <p:nvPr userDrawn="1"/>
          </p:nvSpPr>
          <p:spPr>
            <a:xfrm>
              <a:off x="4601134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2" name="Rectangle 298"/>
            <p:cNvSpPr/>
            <p:nvPr userDrawn="1"/>
          </p:nvSpPr>
          <p:spPr>
            <a:xfrm>
              <a:off x="4601134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3" name="Rectangle 299"/>
            <p:cNvSpPr/>
            <p:nvPr userDrawn="1"/>
          </p:nvSpPr>
          <p:spPr>
            <a:xfrm>
              <a:off x="4601134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 300"/>
            <p:cNvSpPr/>
            <p:nvPr userDrawn="1"/>
          </p:nvSpPr>
          <p:spPr>
            <a:xfrm>
              <a:off x="4601134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5" name="Rectangle 301"/>
            <p:cNvSpPr/>
            <p:nvPr userDrawn="1"/>
          </p:nvSpPr>
          <p:spPr>
            <a:xfrm>
              <a:off x="4601480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6" name="Rectangle 302"/>
            <p:cNvSpPr/>
            <p:nvPr userDrawn="1"/>
          </p:nvSpPr>
          <p:spPr>
            <a:xfrm>
              <a:off x="4601480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7" name="Rectangle 303"/>
            <p:cNvSpPr/>
            <p:nvPr userDrawn="1"/>
          </p:nvSpPr>
          <p:spPr>
            <a:xfrm>
              <a:off x="4601480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8" name="Rectangle 304"/>
            <p:cNvSpPr/>
            <p:nvPr userDrawn="1"/>
          </p:nvSpPr>
          <p:spPr>
            <a:xfrm>
              <a:off x="4601134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49" name="Rectangle 305"/>
            <p:cNvSpPr/>
            <p:nvPr/>
          </p:nvSpPr>
          <p:spPr>
            <a:xfrm>
              <a:off x="7838641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0" name="Rectangle 306"/>
            <p:cNvSpPr/>
            <p:nvPr/>
          </p:nvSpPr>
          <p:spPr>
            <a:xfrm>
              <a:off x="7838295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1" name="Rectangle 307"/>
            <p:cNvSpPr/>
            <p:nvPr/>
          </p:nvSpPr>
          <p:spPr>
            <a:xfrm>
              <a:off x="7838295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2" name="Rectangle 308"/>
            <p:cNvSpPr/>
            <p:nvPr/>
          </p:nvSpPr>
          <p:spPr>
            <a:xfrm>
              <a:off x="7838295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3" name="Rectangle 309"/>
            <p:cNvSpPr/>
            <p:nvPr/>
          </p:nvSpPr>
          <p:spPr>
            <a:xfrm>
              <a:off x="7838295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4" name="Rectangle 310"/>
            <p:cNvSpPr/>
            <p:nvPr/>
          </p:nvSpPr>
          <p:spPr>
            <a:xfrm>
              <a:off x="7838295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5" name="Rectangle 311"/>
            <p:cNvSpPr/>
            <p:nvPr/>
          </p:nvSpPr>
          <p:spPr>
            <a:xfrm>
              <a:off x="7838295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6" name="Rectangle 312"/>
            <p:cNvSpPr/>
            <p:nvPr/>
          </p:nvSpPr>
          <p:spPr>
            <a:xfrm>
              <a:off x="7838295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7" name="Rectangle 313"/>
            <p:cNvSpPr/>
            <p:nvPr/>
          </p:nvSpPr>
          <p:spPr>
            <a:xfrm>
              <a:off x="7838295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8" name="Rectangle 314"/>
            <p:cNvSpPr/>
            <p:nvPr/>
          </p:nvSpPr>
          <p:spPr>
            <a:xfrm>
              <a:off x="7838641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59" name="Rectangle 315"/>
            <p:cNvSpPr/>
            <p:nvPr/>
          </p:nvSpPr>
          <p:spPr>
            <a:xfrm>
              <a:off x="7838641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0" name="Rectangle 316"/>
            <p:cNvSpPr/>
            <p:nvPr/>
          </p:nvSpPr>
          <p:spPr>
            <a:xfrm>
              <a:off x="7838641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1" name="Rectangle 317"/>
            <p:cNvSpPr/>
            <p:nvPr/>
          </p:nvSpPr>
          <p:spPr>
            <a:xfrm>
              <a:off x="7838295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2" name="Rectangle 318"/>
            <p:cNvSpPr/>
            <p:nvPr/>
          </p:nvSpPr>
          <p:spPr>
            <a:xfrm>
              <a:off x="8162381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3" name="Rectangle 319"/>
            <p:cNvSpPr/>
            <p:nvPr/>
          </p:nvSpPr>
          <p:spPr>
            <a:xfrm>
              <a:off x="8162035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4" name="Rectangle 320"/>
            <p:cNvSpPr/>
            <p:nvPr/>
          </p:nvSpPr>
          <p:spPr>
            <a:xfrm>
              <a:off x="8162035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5" name="Rectangle 321"/>
            <p:cNvSpPr/>
            <p:nvPr/>
          </p:nvSpPr>
          <p:spPr>
            <a:xfrm>
              <a:off x="8162035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6" name="Rectangle 322"/>
            <p:cNvSpPr/>
            <p:nvPr/>
          </p:nvSpPr>
          <p:spPr>
            <a:xfrm>
              <a:off x="8162035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7" name="Rectangle 323"/>
            <p:cNvSpPr/>
            <p:nvPr/>
          </p:nvSpPr>
          <p:spPr>
            <a:xfrm>
              <a:off x="8162035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8" name="Rectangle 324"/>
            <p:cNvSpPr/>
            <p:nvPr/>
          </p:nvSpPr>
          <p:spPr>
            <a:xfrm>
              <a:off x="8162035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69" name="Rectangle 325"/>
            <p:cNvSpPr/>
            <p:nvPr/>
          </p:nvSpPr>
          <p:spPr>
            <a:xfrm>
              <a:off x="8162035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0" name="Rectangle 326"/>
            <p:cNvSpPr/>
            <p:nvPr/>
          </p:nvSpPr>
          <p:spPr>
            <a:xfrm>
              <a:off x="8162035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1" name="Rectangle 327"/>
            <p:cNvSpPr/>
            <p:nvPr/>
          </p:nvSpPr>
          <p:spPr>
            <a:xfrm>
              <a:off x="8162381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2" name="Rectangle 328"/>
            <p:cNvSpPr/>
            <p:nvPr/>
          </p:nvSpPr>
          <p:spPr>
            <a:xfrm>
              <a:off x="8162381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3" name="Rectangle 329"/>
            <p:cNvSpPr/>
            <p:nvPr/>
          </p:nvSpPr>
          <p:spPr>
            <a:xfrm>
              <a:off x="8162381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4" name="Rectangle 330"/>
            <p:cNvSpPr/>
            <p:nvPr/>
          </p:nvSpPr>
          <p:spPr>
            <a:xfrm>
              <a:off x="8162035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5" name="Rectangle 331"/>
            <p:cNvSpPr/>
            <p:nvPr userDrawn="1"/>
          </p:nvSpPr>
          <p:spPr>
            <a:xfrm>
              <a:off x="8486468" y="54019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6" name="Rectangle 332"/>
            <p:cNvSpPr/>
            <p:nvPr userDrawn="1"/>
          </p:nvSpPr>
          <p:spPr>
            <a:xfrm>
              <a:off x="8486122" y="49847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7" name="Rectangle 333"/>
            <p:cNvSpPr/>
            <p:nvPr userDrawn="1"/>
          </p:nvSpPr>
          <p:spPr>
            <a:xfrm>
              <a:off x="8486122" y="45674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8" name="Rectangle 334"/>
            <p:cNvSpPr/>
            <p:nvPr userDrawn="1"/>
          </p:nvSpPr>
          <p:spPr>
            <a:xfrm>
              <a:off x="8486122" y="41502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9" name="Rectangle 335"/>
            <p:cNvSpPr/>
            <p:nvPr userDrawn="1"/>
          </p:nvSpPr>
          <p:spPr>
            <a:xfrm>
              <a:off x="8486122" y="3733063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0" name="Rectangle 336"/>
            <p:cNvSpPr/>
            <p:nvPr userDrawn="1"/>
          </p:nvSpPr>
          <p:spPr>
            <a:xfrm>
              <a:off x="8486122" y="3315849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1" name="Rectangle 337"/>
            <p:cNvSpPr/>
            <p:nvPr userDrawn="1"/>
          </p:nvSpPr>
          <p:spPr>
            <a:xfrm>
              <a:off x="8486122" y="289863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2" name="Rectangle 338"/>
            <p:cNvSpPr/>
            <p:nvPr userDrawn="1"/>
          </p:nvSpPr>
          <p:spPr>
            <a:xfrm>
              <a:off x="8486122" y="248142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3" name="Rectangle 339"/>
            <p:cNvSpPr/>
            <p:nvPr userDrawn="1"/>
          </p:nvSpPr>
          <p:spPr>
            <a:xfrm>
              <a:off x="8486122" y="2064207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4" name="Rectangle 340"/>
            <p:cNvSpPr/>
            <p:nvPr userDrawn="1"/>
          </p:nvSpPr>
          <p:spPr>
            <a:xfrm>
              <a:off x="8486468" y="1646992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5" name="Rectangle 341"/>
            <p:cNvSpPr/>
            <p:nvPr userDrawn="1"/>
          </p:nvSpPr>
          <p:spPr>
            <a:xfrm>
              <a:off x="8486468" y="1229778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6" name="Rectangle 342"/>
            <p:cNvSpPr/>
            <p:nvPr userDrawn="1"/>
          </p:nvSpPr>
          <p:spPr>
            <a:xfrm>
              <a:off x="8486468" y="812564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7" name="Rectangle 343"/>
            <p:cNvSpPr/>
            <p:nvPr userDrawn="1"/>
          </p:nvSpPr>
          <p:spPr>
            <a:xfrm>
              <a:off x="8486122" y="395350"/>
              <a:ext cx="278120" cy="368941"/>
            </a:xfrm>
            <a:prstGeom prst="rect">
              <a:avLst/>
            </a:prstGeom>
            <a:grpFill/>
          </p:spPr>
          <p:txBody>
            <a:bodyPr lIns="182880" tIns="182880" rIns="182880" bIns="182880" rtlCol="0" anchor="ctr">
              <a:sp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9" name="Rectangle 345"/>
          <p:cNvSpPr/>
          <p:nvPr userDrawn="1"/>
        </p:nvSpPr>
        <p:spPr>
          <a:xfrm>
            <a:off x="0" y="4853531"/>
            <a:ext cx="398834" cy="402642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91" name="Rectangle 345"/>
          <p:cNvSpPr/>
          <p:nvPr userDrawn="1"/>
        </p:nvSpPr>
        <p:spPr>
          <a:xfrm>
            <a:off x="8783076" y="4853531"/>
            <a:ext cx="398834" cy="402642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92" name="Rectangle 345"/>
          <p:cNvSpPr/>
          <p:nvPr userDrawn="1"/>
        </p:nvSpPr>
        <p:spPr>
          <a:xfrm>
            <a:off x="0" y="-10391"/>
            <a:ext cx="398834" cy="402642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93" name="Rectangle 345"/>
          <p:cNvSpPr/>
          <p:nvPr userDrawn="1"/>
        </p:nvSpPr>
        <p:spPr>
          <a:xfrm>
            <a:off x="8783076" y="-10391"/>
            <a:ext cx="398834" cy="402642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94" name="Title 1"/>
          <p:cNvSpPr>
            <a:spLocks noGrp="1"/>
          </p:cNvSpPr>
          <p:nvPr>
            <p:ph type="title"/>
          </p:nvPr>
        </p:nvSpPr>
        <p:spPr>
          <a:xfrm>
            <a:off x="395288" y="395288"/>
            <a:ext cx="8364537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9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1296989"/>
            <a:ext cx="8364537" cy="3250274"/>
          </a:xfrm>
        </p:spPr>
        <p:txBody>
          <a:bodyPr/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87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12192" y="1308103"/>
            <a:ext cx="4678355" cy="1370804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912192" y="2720579"/>
            <a:ext cx="4678355" cy="90888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3912192" y="2692436"/>
            <a:ext cx="4936821" cy="2695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2374631"/>
            <a:ext cx="1524000" cy="6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288" y="296466"/>
            <a:ext cx="8364537" cy="455056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865211" y="1308103"/>
            <a:ext cx="3989067" cy="1370804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65211" y="2720579"/>
            <a:ext cx="3989067" cy="90888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18" y="2338737"/>
            <a:ext cx="1524003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5289" y="296467"/>
            <a:ext cx="3523567" cy="455056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18856" y="1308103"/>
            <a:ext cx="4158345" cy="1370285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918856" y="2724127"/>
            <a:ext cx="4158345" cy="90533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59" y="4682766"/>
            <a:ext cx="914400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288" y="295274"/>
            <a:ext cx="3523569" cy="4551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918858" y="1308103"/>
            <a:ext cx="4158345" cy="1370285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918857" y="2724128"/>
            <a:ext cx="4163108" cy="90533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59" y="4682766"/>
            <a:ext cx="914400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23750"/>
            <a:ext cx="9143999" cy="46648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59" y="4682766"/>
            <a:ext cx="914400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96466"/>
            <a:ext cx="8364537" cy="636984"/>
          </a:xfrm>
        </p:spPr>
        <p:txBody>
          <a:bodyPr anchor="t" anchorCtr="0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288" y="972742"/>
            <a:ext cx="8364537" cy="3668315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Footnotes are 8pt</a:t>
            </a:r>
          </a:p>
        </p:txBody>
      </p:sp>
    </p:spTree>
    <p:extLst>
      <p:ext uri="{BB962C8B-B14F-4D97-AF65-F5344CB8AC3E}">
        <p14:creationId xmlns:p14="http://schemas.microsoft.com/office/powerpoint/2010/main" val="334372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96466"/>
            <a:ext cx="8364537" cy="63698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972742"/>
            <a:ext cx="4160250" cy="3668315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600200" indent="-22383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972742"/>
            <a:ext cx="4160838" cy="3668315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544638" indent="-23018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8891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Footnotes are 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96466"/>
            <a:ext cx="8364537" cy="636984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Footnotes are 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288" y="296466"/>
            <a:ext cx="8369299" cy="63698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288" y="972741"/>
            <a:ext cx="8369299" cy="356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675" y="4730353"/>
            <a:ext cx="5972418" cy="1166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Footnotes are 8pt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472194" y="4885705"/>
            <a:ext cx="199615" cy="6925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AE41A-6C46-46B9-AE84-74847143DEEF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447676" y="4885393"/>
            <a:ext cx="1413849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2017 Halliburton. All rights reserved.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59" y="4682766"/>
            <a:ext cx="914400" cy="4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2" r:id="rId2"/>
    <p:sldLayoutId id="2147483749" r:id="rId3"/>
    <p:sldLayoutId id="2147483738" r:id="rId4"/>
    <p:sldLayoutId id="2147483739" r:id="rId5"/>
    <p:sldLayoutId id="2147483741" r:id="rId6"/>
    <p:sldLayoutId id="2147483733" r:id="rId7"/>
    <p:sldLayoutId id="2147483672" r:id="rId8"/>
    <p:sldLayoutId id="2147483674" r:id="rId9"/>
    <p:sldLayoutId id="2147483675" r:id="rId10"/>
    <p:sldLayoutId id="2147483748" r:id="rId11"/>
    <p:sldLayoutId id="214748374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2192" y="2186309"/>
            <a:ext cx="4678355" cy="492597"/>
          </a:xfrm>
        </p:spPr>
        <p:txBody>
          <a:bodyPr/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ProdAna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性能调查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15669B-BC84-45E8-AE43-84D47EF3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369" y="3735354"/>
            <a:ext cx="1609834" cy="29575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2017/11/15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02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7C523B2-C292-4508-ADA8-5B8C4B10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31297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EB39425-400D-44DC-92A4-F6FDD68B5180}"/>
              </a:ext>
            </a:extLst>
          </p:cNvPr>
          <p:cNvSpPr txBox="1">
            <a:spLocks/>
          </p:cNvSpPr>
          <p:nvPr/>
        </p:nvSpPr>
        <p:spPr bwMode="black">
          <a:xfrm>
            <a:off x="789419" y="1029469"/>
            <a:ext cx="3023481" cy="25549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）油井日综合对比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15EA8D-1001-4ABC-888D-F4F70679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68" y="1958196"/>
            <a:ext cx="1992970" cy="98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F7A145-C2B9-4BBF-893A-1D16E79C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43" y="1958196"/>
            <a:ext cx="2005019" cy="989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44C7AC-5808-409D-A754-B503FDE3C950}"/>
              </a:ext>
            </a:extLst>
          </p:cNvPr>
          <p:cNvSpPr txBox="1"/>
          <p:nvPr/>
        </p:nvSpPr>
        <p:spPr>
          <a:xfrm>
            <a:off x="2736115" y="2991290"/>
            <a:ext cx="101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920ABAC-D60B-4CAD-BDB4-8A9E968C934B}"/>
              </a:ext>
            </a:extLst>
          </p:cNvPr>
          <p:cNvSpPr txBox="1"/>
          <p:nvPr/>
        </p:nvSpPr>
        <p:spPr>
          <a:xfrm>
            <a:off x="5177886" y="2991289"/>
            <a:ext cx="82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sp>
        <p:nvSpPr>
          <p:cNvPr id="10" name="文本框 9"/>
          <p:cNvSpPr txBox="1"/>
          <p:nvPr/>
        </p:nvSpPr>
        <p:spPr>
          <a:xfrm>
            <a:off x="628907" y="628782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仅打开功能界面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800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2ACACE40-5FE2-41D0-9805-10740432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284781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1EA1566-2FDA-401A-BD39-38226283B7CB}"/>
              </a:ext>
            </a:extLst>
          </p:cNvPr>
          <p:cNvSpPr txBox="1">
            <a:spLocks/>
          </p:cNvSpPr>
          <p:nvPr/>
        </p:nvSpPr>
        <p:spPr bwMode="black">
          <a:xfrm>
            <a:off x="773649" y="1100548"/>
            <a:ext cx="3388435" cy="27454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）单元月生产曲线叠放图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C2EBB3-3D1A-46F6-B454-FBF63B35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54" y="2032955"/>
            <a:ext cx="2048774" cy="997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572B6-1F71-46F9-9E95-DF1FB259703E}"/>
              </a:ext>
            </a:extLst>
          </p:cNvPr>
          <p:cNvSpPr txBox="1"/>
          <p:nvPr/>
        </p:nvSpPr>
        <p:spPr>
          <a:xfrm>
            <a:off x="2663491" y="3053321"/>
            <a:ext cx="921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EEC91-D0AB-4493-BFD6-F0D1B069CDC6}"/>
              </a:ext>
            </a:extLst>
          </p:cNvPr>
          <p:cNvSpPr txBox="1"/>
          <p:nvPr/>
        </p:nvSpPr>
        <p:spPr>
          <a:xfrm>
            <a:off x="4991293" y="3053321"/>
            <a:ext cx="112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31DCD45-65EE-4BAE-8688-7CA45F72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59" y="2032955"/>
            <a:ext cx="2042333" cy="1017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8907" y="633683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仅打开功能界面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194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277990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254AD2-8653-488E-B083-365155B38326}"/>
              </a:ext>
            </a:extLst>
          </p:cNvPr>
          <p:cNvSpPr txBox="1"/>
          <p:nvPr/>
        </p:nvSpPr>
        <p:spPr>
          <a:xfrm>
            <a:off x="2339663" y="2697107"/>
            <a:ext cx="131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6052A1-FA3D-470F-9A08-8EA46964B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" b="3751"/>
          <a:stretch/>
        </p:blipFill>
        <p:spPr>
          <a:xfrm>
            <a:off x="4072241" y="1825908"/>
            <a:ext cx="2051079" cy="87119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6DADE70-1AC1-43BE-8CAB-7F54506279A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193933" y="1825908"/>
            <a:ext cx="1761976" cy="871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21321E-59BF-40DA-ACFC-4109E18690F3}"/>
              </a:ext>
            </a:extLst>
          </p:cNvPr>
          <p:cNvSpPr txBox="1"/>
          <p:nvPr/>
        </p:nvSpPr>
        <p:spPr>
          <a:xfrm>
            <a:off x="4390079" y="2692126"/>
            <a:ext cx="113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85E30571-26CB-44BD-8BBB-88BBAA0F489C}"/>
              </a:ext>
            </a:extLst>
          </p:cNvPr>
          <p:cNvSpPr txBox="1">
            <a:spLocks/>
          </p:cNvSpPr>
          <p:nvPr/>
        </p:nvSpPr>
        <p:spPr bwMode="black">
          <a:xfrm>
            <a:off x="905995" y="1005138"/>
            <a:ext cx="3023481" cy="258313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>
                <a:latin typeface="+mn-lt"/>
              </a:rPr>
              <a:t>（</a:t>
            </a:r>
            <a:r>
              <a:rPr lang="en-US" altLang="zh-CN" sz="1400" dirty="0">
                <a:latin typeface="+mn-lt"/>
              </a:rPr>
              <a:t>5</a:t>
            </a:r>
            <a:r>
              <a:rPr lang="zh-CN" altLang="en-US" sz="1400" dirty="0">
                <a:latin typeface="+mn-lt"/>
              </a:rPr>
              <a:t>）产注剖面综合柱状图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74" y="3089452"/>
            <a:ext cx="5625886" cy="17621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8907" y="633683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ea typeface="微软雅黑" panose="020B0503020204020204" pitchFamily="34" charset="-122"/>
              </a:rPr>
              <a:t>仅打开功能界面</a:t>
            </a:r>
            <a:endParaRPr lang="zh-CN" altLang="en-US" sz="1400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9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C089C3D4-3145-4767-8F17-A3A4E845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52A623D-AF8F-47DA-B5D0-F4EEB85A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47" y="1209496"/>
            <a:ext cx="6331380" cy="164351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5692CA20-24FF-4B95-84E6-3231918F7E2F}"/>
              </a:ext>
            </a:extLst>
          </p:cNvPr>
          <p:cNvSpPr txBox="1">
            <a:spLocks/>
          </p:cNvSpPr>
          <p:nvPr/>
        </p:nvSpPr>
        <p:spPr bwMode="black">
          <a:xfrm>
            <a:off x="654863" y="3175619"/>
            <a:ext cx="1938009" cy="28056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FF0000"/>
                </a:solidFill>
              </a:rPr>
              <a:t>可能的原因分析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F7001E-CEA2-45D0-A00B-44D69731A77B}"/>
              </a:ext>
            </a:extLst>
          </p:cNvPr>
          <p:cNvSpPr txBox="1"/>
          <p:nvPr/>
        </p:nvSpPr>
        <p:spPr>
          <a:xfrm>
            <a:off x="1062879" y="3456179"/>
            <a:ext cx="448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</a:rPr>
              <a:t>统计分析</a:t>
            </a:r>
            <a:r>
              <a:rPr lang="en-US" altLang="zh-CN" sz="1200" dirty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对比 操作界面</a:t>
            </a:r>
            <a:r>
              <a:rPr lang="en-US" altLang="zh-CN" sz="1200" dirty="0">
                <a:solidFill>
                  <a:srgbClr val="FF0000"/>
                </a:solidFill>
              </a:rPr>
              <a:t>V6.2 </a:t>
            </a:r>
            <a:r>
              <a:rPr lang="zh-CN" altLang="en-US" sz="1200" dirty="0">
                <a:solidFill>
                  <a:srgbClr val="FF0000"/>
                </a:solidFill>
              </a:rPr>
              <a:t>丰富了更多的内容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26AD6A-5EB8-4D05-8C42-FAEEC9CD7A10}"/>
              </a:ext>
            </a:extLst>
          </p:cNvPr>
          <p:cNvSpPr txBox="1"/>
          <p:nvPr/>
        </p:nvSpPr>
        <p:spPr>
          <a:xfrm>
            <a:off x="1073898" y="3743354"/>
            <a:ext cx="356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FF0000"/>
                </a:solidFill>
              </a:rPr>
              <a:t>新筛选器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4863" y="681554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仅打开功能界面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52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7F08E0E-1D5C-4370-A903-EDB2674E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300434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0523C5F-8354-4B23-BC5E-B591A58ED365}"/>
              </a:ext>
            </a:extLst>
          </p:cNvPr>
          <p:cNvSpPr txBox="1">
            <a:spLocks/>
          </p:cNvSpPr>
          <p:nvPr/>
        </p:nvSpPr>
        <p:spPr bwMode="black">
          <a:xfrm>
            <a:off x="492653" y="774163"/>
            <a:ext cx="4059833" cy="23805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 smtClean="0"/>
              <a:t>油井</a:t>
            </a:r>
            <a:r>
              <a:rPr lang="zh-CN" altLang="en-US" sz="1400" dirty="0"/>
              <a:t>月生产</a:t>
            </a:r>
            <a:r>
              <a:rPr lang="zh-CN" altLang="en-US" sz="1400" dirty="0" smtClean="0"/>
              <a:t>曲线</a:t>
            </a:r>
            <a:r>
              <a:rPr lang="en-US" altLang="zh-CN" sz="1400" dirty="0" smtClean="0">
                <a:solidFill>
                  <a:srgbClr val="00B0F0"/>
                </a:solidFill>
              </a:rPr>
              <a:t>【V6.4</a:t>
            </a:r>
            <a:r>
              <a:rPr lang="zh-CN" altLang="en-US" sz="14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400" dirty="0" smtClean="0">
                <a:solidFill>
                  <a:srgbClr val="00B0F0"/>
                </a:solidFill>
              </a:rPr>
              <a:t>1.7S】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5" y="2930931"/>
            <a:ext cx="4486591" cy="1787215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03893"/>
              </p:ext>
            </p:extLst>
          </p:nvPr>
        </p:nvGraphicFramePr>
        <p:xfrm>
          <a:off x="910056" y="1152618"/>
          <a:ext cx="547406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209"/>
                <a:gridCol w="1226288"/>
                <a:gridCol w="1431851"/>
                <a:gridCol w="978196"/>
                <a:gridCol w="829521"/>
              </a:tblGrid>
              <a:tr h="232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新安装第一次打开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关闭软件第一次打开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再次打开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默认时间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0.78s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0.09s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0.04s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初始化筛选器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6.54s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1.50s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0.69s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初始化表格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1.00s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0.30s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10.68s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4.00s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1.66s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90" y="2930931"/>
            <a:ext cx="5545503" cy="184544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82" y="2964177"/>
            <a:ext cx="4879237" cy="17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7F08E0E-1D5C-4370-A903-EDB2674E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0523C5F-8354-4B23-BC5E-B591A58ED365}"/>
              </a:ext>
            </a:extLst>
          </p:cNvPr>
          <p:cNvSpPr txBox="1">
            <a:spLocks/>
          </p:cNvSpPr>
          <p:nvPr/>
        </p:nvSpPr>
        <p:spPr bwMode="black">
          <a:xfrm>
            <a:off x="395289" y="774163"/>
            <a:ext cx="4059833" cy="23805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 </a:t>
            </a:r>
            <a:r>
              <a:rPr lang="zh-CN" altLang="en-US" sz="1400" dirty="0" smtClean="0"/>
              <a:t>  油井</a:t>
            </a:r>
            <a:r>
              <a:rPr lang="zh-CN" altLang="en-US" sz="1400" dirty="0"/>
              <a:t>日综合</a:t>
            </a:r>
            <a:r>
              <a:rPr lang="zh-CN" altLang="en-US" sz="1400" dirty="0" smtClean="0"/>
              <a:t>统计</a:t>
            </a:r>
            <a:r>
              <a:rPr lang="en-US" altLang="zh-CN" sz="1400" dirty="0" smtClean="0">
                <a:solidFill>
                  <a:srgbClr val="00B0F0"/>
                </a:solidFill>
              </a:rPr>
              <a:t>【V6.4</a:t>
            </a:r>
            <a:r>
              <a:rPr lang="zh-CN" altLang="en-US" sz="14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400" dirty="0" smtClean="0">
                <a:solidFill>
                  <a:srgbClr val="00B0F0"/>
                </a:solidFill>
              </a:rPr>
              <a:t>5.8S】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64214"/>
              </p:ext>
            </p:extLst>
          </p:nvPr>
        </p:nvGraphicFramePr>
        <p:xfrm>
          <a:off x="931568" y="1161509"/>
          <a:ext cx="554720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9381"/>
                <a:gridCol w="1247553"/>
                <a:gridCol w="1368056"/>
                <a:gridCol w="1056167"/>
                <a:gridCol w="886047"/>
              </a:tblGrid>
              <a:tr h="232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新安装第一次打开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关闭软件第一次打开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再次打开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默认时间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0.40s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0.15s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0.03s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初始化筛选器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4.90s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1.53s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初始化表格</a:t>
                      </a:r>
                      <a:endParaRPr lang="zh-CN" altLang="en-US" sz="1000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1.80s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0.95s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0.50s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12.00s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5.48s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2.10s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1" y="2982864"/>
            <a:ext cx="5590179" cy="16095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22" y="2992601"/>
            <a:ext cx="6331850" cy="1609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828" y="2982864"/>
            <a:ext cx="4572036" cy="16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B9B69C81-959F-47D8-9E83-898ACE2C5B50}"/>
              </a:ext>
            </a:extLst>
          </p:cNvPr>
          <p:cNvSpPr txBox="1">
            <a:spLocks/>
          </p:cNvSpPr>
          <p:nvPr/>
        </p:nvSpPr>
        <p:spPr bwMode="black">
          <a:xfrm>
            <a:off x="395288" y="296466"/>
            <a:ext cx="2102069" cy="253549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948795-F1EC-41F9-AF6D-DD35CADB7F10}"/>
              </a:ext>
            </a:extLst>
          </p:cNvPr>
          <p:cNvSpPr txBox="1"/>
          <p:nvPr/>
        </p:nvSpPr>
        <p:spPr>
          <a:xfrm>
            <a:off x="3647784" y="2155346"/>
            <a:ext cx="94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0DBF8E-D23E-4924-A52F-0249EEC27A5E}"/>
              </a:ext>
            </a:extLst>
          </p:cNvPr>
          <p:cNvSpPr txBox="1"/>
          <p:nvPr/>
        </p:nvSpPr>
        <p:spPr>
          <a:xfrm>
            <a:off x="533483" y="726286"/>
            <a:ext cx="764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dirty="0" err="1"/>
              <a:t>ProdAna</a:t>
            </a:r>
            <a:r>
              <a:rPr lang="en-US" altLang="zh-CN" sz="1400" dirty="0"/>
              <a:t>(for Gas) 6.3</a:t>
            </a:r>
            <a:r>
              <a:rPr lang="zh-CN" altLang="en-US" sz="1400" dirty="0"/>
              <a:t> 技术支持同事谢灵、杜宝超均提过打开链接速度非常慢的问题。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3CB74D-AAA1-4C22-A504-4AE42574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85" y="1130901"/>
            <a:ext cx="2211845" cy="1019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68B35F0-E928-4107-966F-B709E330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40" y="1140074"/>
            <a:ext cx="2063644" cy="1010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263C7D-2D0A-465B-B18C-98DD7B04FC5C}"/>
              </a:ext>
            </a:extLst>
          </p:cNvPr>
          <p:cNvSpPr txBox="1"/>
          <p:nvPr/>
        </p:nvSpPr>
        <p:spPr>
          <a:xfrm>
            <a:off x="1344188" y="2157873"/>
            <a:ext cx="103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600" b="1" dirty="0"/>
              <a:t>V6.3</a:t>
            </a:r>
            <a:endParaRPr lang="zh-CN" altLang="en-US" sz="1600" b="1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4AA89F-213E-4CF1-B837-036B79276377}"/>
              </a:ext>
            </a:extLst>
          </p:cNvPr>
          <p:cNvSpPr txBox="1"/>
          <p:nvPr/>
        </p:nvSpPr>
        <p:spPr>
          <a:xfrm>
            <a:off x="604960" y="2619538"/>
            <a:ext cx="392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FF0000"/>
                </a:solidFill>
              </a:rPr>
              <a:t>现在</a:t>
            </a:r>
            <a:r>
              <a:rPr lang="en-US" altLang="zh-CN" sz="1400" dirty="0">
                <a:solidFill>
                  <a:srgbClr val="FF0000"/>
                </a:solidFill>
              </a:rPr>
              <a:t>V6.4</a:t>
            </a:r>
            <a:r>
              <a:rPr lang="zh-CN" altLang="en-US" sz="1400" dirty="0">
                <a:solidFill>
                  <a:srgbClr val="FF0000"/>
                </a:solidFill>
              </a:rPr>
              <a:t>打开链接速度已提高很多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69" y="1148940"/>
            <a:ext cx="3412024" cy="172194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61332"/>
              </p:ext>
            </p:extLst>
          </p:nvPr>
        </p:nvGraphicFramePr>
        <p:xfrm>
          <a:off x="891485" y="3249383"/>
          <a:ext cx="4938147" cy="6386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161"/>
                <a:gridCol w="1444571"/>
                <a:gridCol w="1099178"/>
                <a:gridCol w="1134139"/>
                <a:gridCol w="489098"/>
              </a:tblGrid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关闭软件第一次打开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再次打开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3.10s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1.50s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已经优化过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7F08E0E-1D5C-4370-A903-EDB2674E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282452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0523C5F-8354-4B23-BC5E-B591A58ED365}"/>
              </a:ext>
            </a:extLst>
          </p:cNvPr>
          <p:cNvSpPr txBox="1">
            <a:spLocks/>
          </p:cNvSpPr>
          <p:nvPr/>
        </p:nvSpPr>
        <p:spPr bwMode="black">
          <a:xfrm>
            <a:off x="860051" y="1110255"/>
            <a:ext cx="3023481" cy="296558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）区域月统计曲线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4FCD73-57C5-4B15-BB69-1928B26257BE}"/>
              </a:ext>
            </a:extLst>
          </p:cNvPr>
          <p:cNvSpPr txBox="1"/>
          <p:nvPr/>
        </p:nvSpPr>
        <p:spPr>
          <a:xfrm>
            <a:off x="1620437" y="3075390"/>
            <a:ext cx="107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0624E7-D913-41D2-8B3E-EC6334144C6C}"/>
              </a:ext>
            </a:extLst>
          </p:cNvPr>
          <p:cNvSpPr txBox="1"/>
          <p:nvPr/>
        </p:nvSpPr>
        <p:spPr>
          <a:xfrm>
            <a:off x="3533430" y="3090840"/>
            <a:ext cx="126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82017-A643-48E7-B9B1-969D7BC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28" y="2247496"/>
            <a:ext cx="1674963" cy="827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48A6AF-F9C4-4EEB-91CA-561A50B75A73}"/>
              </a:ext>
            </a:extLst>
          </p:cNvPr>
          <p:cNvSpPr txBox="1"/>
          <p:nvPr/>
        </p:nvSpPr>
        <p:spPr>
          <a:xfrm>
            <a:off x="1058030" y="1360647"/>
            <a:ext cx="257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000" dirty="0"/>
              <a:t>十年月数据，全选</a:t>
            </a:r>
            <a:r>
              <a:rPr lang="en-US" altLang="zh-CN" sz="1000" dirty="0"/>
              <a:t>OPT</a:t>
            </a:r>
            <a:r>
              <a:rPr lang="zh-CN" altLang="en-US" sz="1000" dirty="0"/>
              <a:t>油田井</a:t>
            </a:r>
            <a:endParaRPr lang="en-US" altLang="zh-CN" sz="10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000" dirty="0"/>
              <a:t>数据量：</a:t>
            </a:r>
            <a:r>
              <a:rPr lang="en-US" altLang="zh-CN" sz="1000" dirty="0"/>
              <a:t>1600+3738 </a:t>
            </a:r>
            <a:r>
              <a:rPr lang="zh-CN" altLang="en-US" sz="1000" dirty="0"/>
              <a:t>行数据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098B3F8-365A-45A5-AF50-DDC28F71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4" y="1080826"/>
            <a:ext cx="1790476" cy="6380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34443A0-5FA6-4710-961C-19DA1721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72" y="2227768"/>
            <a:ext cx="1689063" cy="8476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3267" y="392734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chemeClr val="accent1"/>
                </a:solidFill>
              </a:rPr>
              <a:t>数据</a:t>
            </a:r>
            <a:r>
              <a:rPr lang="zh-CN" altLang="en-US" sz="1200" b="1" dirty="0" smtClean="0">
                <a:solidFill>
                  <a:schemeClr val="accent1"/>
                </a:solidFill>
              </a:rPr>
              <a:t>量小，后面有区域日统计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3267" y="677749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下载数据生成结果</a:t>
            </a:r>
          </a:p>
        </p:txBody>
      </p:sp>
    </p:spTree>
    <p:extLst>
      <p:ext uri="{BB962C8B-B14F-4D97-AF65-F5344CB8AC3E}">
        <p14:creationId xmlns:p14="http://schemas.microsoft.com/office/powerpoint/2010/main" val="16609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F29235DD-2B6D-4E57-8F1D-349E34739BC6}"/>
              </a:ext>
            </a:extLst>
          </p:cNvPr>
          <p:cNvSpPr txBox="1">
            <a:spLocks/>
          </p:cNvSpPr>
          <p:nvPr/>
        </p:nvSpPr>
        <p:spPr bwMode="black">
          <a:xfrm>
            <a:off x="712800" y="1164563"/>
            <a:ext cx="3023481" cy="23512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）拉齐统计曲线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01C28A-782A-4EEE-A66B-4EB6F4C02D42}"/>
              </a:ext>
            </a:extLst>
          </p:cNvPr>
          <p:cNvSpPr txBox="1"/>
          <p:nvPr/>
        </p:nvSpPr>
        <p:spPr>
          <a:xfrm>
            <a:off x="1085948" y="1452718"/>
            <a:ext cx="336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拉齐天数</a:t>
            </a:r>
            <a:r>
              <a:rPr lang="en-US" altLang="zh-CN" sz="1200" dirty="0"/>
              <a:t>1-365</a:t>
            </a:r>
            <a:r>
              <a:rPr lang="zh-CN" altLang="en-US" sz="1200" dirty="0"/>
              <a:t>，选择</a:t>
            </a:r>
            <a:r>
              <a:rPr lang="en-US" altLang="zh-CN" sz="1200" dirty="0"/>
              <a:t>5</a:t>
            </a:r>
            <a:r>
              <a:rPr lang="zh-CN" altLang="en-US" sz="1200" dirty="0"/>
              <a:t>口井（</a:t>
            </a:r>
            <a:r>
              <a:rPr lang="en-US" altLang="zh-CN" sz="1200" dirty="0"/>
              <a:t>101-105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19549</a:t>
            </a:r>
            <a:r>
              <a:rPr lang="zh-CN" altLang="en-US" sz="1200" dirty="0"/>
              <a:t>行数据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7080CDB7-DD28-4C70-BB8E-4471C57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AD8D15-21C1-4F8D-AD6D-6DD12E721ED1}"/>
              </a:ext>
            </a:extLst>
          </p:cNvPr>
          <p:cNvSpPr txBox="1"/>
          <p:nvPr/>
        </p:nvSpPr>
        <p:spPr>
          <a:xfrm>
            <a:off x="1520901" y="3157719"/>
            <a:ext cx="84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A827CE-35AF-46AB-8F37-8F606310AD3D}"/>
              </a:ext>
            </a:extLst>
          </p:cNvPr>
          <p:cNvSpPr txBox="1"/>
          <p:nvPr/>
        </p:nvSpPr>
        <p:spPr>
          <a:xfrm>
            <a:off x="3307633" y="3157719"/>
            <a:ext cx="9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9E5134-0CB0-4390-92C9-9AC38C97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28" y="1336657"/>
            <a:ext cx="1666268" cy="62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49E46AA-8FBF-4B5F-9CBE-1508E6A3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8" y="1399688"/>
            <a:ext cx="1400000" cy="8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527F5FE-DE7E-4C2B-A9BE-F60BD9C60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94" y="2403134"/>
            <a:ext cx="1632651" cy="754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4879749-1ECA-4158-94A6-20E3CFB59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822" y="2403134"/>
            <a:ext cx="1615030" cy="7545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8730" y="72856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下载数据生成结果</a:t>
            </a:r>
          </a:p>
        </p:txBody>
      </p:sp>
    </p:spTree>
    <p:extLst>
      <p:ext uri="{BB962C8B-B14F-4D97-AF65-F5344CB8AC3E}">
        <p14:creationId xmlns:p14="http://schemas.microsoft.com/office/powerpoint/2010/main" val="12172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F29235DD-2B6D-4E57-8F1D-349E34739BC6}"/>
              </a:ext>
            </a:extLst>
          </p:cNvPr>
          <p:cNvSpPr txBox="1">
            <a:spLocks/>
          </p:cNvSpPr>
          <p:nvPr/>
        </p:nvSpPr>
        <p:spPr bwMode="black">
          <a:xfrm>
            <a:off x="650469" y="736425"/>
            <a:ext cx="4311390" cy="248859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 smtClean="0"/>
              <a:t>拉齐</a:t>
            </a:r>
            <a:r>
              <a:rPr lang="zh-CN" altLang="en-US" sz="1400" dirty="0"/>
              <a:t>统计</a:t>
            </a:r>
            <a:r>
              <a:rPr lang="zh-CN" altLang="en-US" sz="1400" dirty="0" smtClean="0"/>
              <a:t>曲线</a:t>
            </a:r>
            <a:r>
              <a:rPr lang="en-US" altLang="zh-CN" sz="1400" dirty="0">
                <a:solidFill>
                  <a:srgbClr val="00B0F0"/>
                </a:solidFill>
              </a:rPr>
              <a:t>【V6.4</a:t>
            </a:r>
            <a:r>
              <a:rPr lang="zh-CN" altLang="en-US" sz="14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400" dirty="0" smtClean="0">
                <a:solidFill>
                  <a:srgbClr val="00B0F0"/>
                </a:solidFill>
              </a:rPr>
              <a:t>18.6S</a:t>
            </a:r>
            <a:r>
              <a:rPr lang="en-US" altLang="zh-CN" sz="1400" dirty="0">
                <a:solidFill>
                  <a:srgbClr val="00B0F0"/>
                </a:solidFill>
              </a:rPr>
              <a:t>】</a:t>
            </a:r>
            <a:endParaRPr lang="zh-CN" altLang="en-US" sz="1400" dirty="0">
              <a:solidFill>
                <a:srgbClr val="00B0F0"/>
              </a:solidFill>
            </a:endParaRPr>
          </a:p>
          <a:p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7080CDB7-DD28-4C70-BB8E-4471C57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5" y="2425588"/>
            <a:ext cx="5028394" cy="182150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6739"/>
              </p:ext>
            </p:extLst>
          </p:nvPr>
        </p:nvGraphicFramePr>
        <p:xfrm>
          <a:off x="763185" y="1192111"/>
          <a:ext cx="3723227" cy="972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427"/>
                <a:gridCol w="926249"/>
                <a:gridCol w="1241211"/>
                <a:gridCol w="829340"/>
              </a:tblGrid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拉齐处理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5.00s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3=15s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提高拉齐计算效率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18.80s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918856" y="1308102"/>
            <a:ext cx="4158345" cy="21510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一、发展规划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二、性能现状、分析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三</a:t>
            </a:r>
            <a:r>
              <a:rPr lang="zh-CN" altLang="en-US" b="1" dirty="0" smtClean="0"/>
              <a:t>、总结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四、对比演示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F29235DD-2B6D-4E57-8F1D-349E34739BC6}"/>
              </a:ext>
            </a:extLst>
          </p:cNvPr>
          <p:cNvSpPr txBox="1">
            <a:spLocks/>
          </p:cNvSpPr>
          <p:nvPr/>
        </p:nvSpPr>
        <p:spPr bwMode="black">
          <a:xfrm>
            <a:off x="648759" y="723173"/>
            <a:ext cx="3401806" cy="27012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 smtClean="0"/>
              <a:t>拉齐</a:t>
            </a:r>
            <a:r>
              <a:rPr lang="zh-CN" altLang="en-US" sz="1400" dirty="0"/>
              <a:t>统计</a:t>
            </a:r>
            <a:r>
              <a:rPr lang="zh-CN" altLang="en-US" sz="1400" dirty="0" smtClean="0"/>
              <a:t>曲线</a:t>
            </a:r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处理后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endParaRPr lang="zh-CN" altLang="en-US" sz="1400" dirty="0">
              <a:solidFill>
                <a:srgbClr val="00B0F0"/>
              </a:solidFill>
            </a:endParaRPr>
          </a:p>
          <a:p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7080CDB7-DD28-4C70-BB8E-4471C57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291869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7405"/>
              </p:ext>
            </p:extLst>
          </p:nvPr>
        </p:nvGraphicFramePr>
        <p:xfrm>
          <a:off x="747000" y="1107327"/>
          <a:ext cx="5420279" cy="972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427"/>
                <a:gridCol w="926249"/>
                <a:gridCol w="1227696"/>
                <a:gridCol w="1231795"/>
                <a:gridCol w="755702"/>
                <a:gridCol w="552410"/>
              </a:tblGrid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accent1"/>
                          </a:solidFill>
                        </a:rPr>
                        <a:t>处理后</a:t>
                      </a:r>
                      <a:r>
                        <a:rPr lang="en-US" altLang="zh-CN" sz="1000" b="1" dirty="0" smtClean="0">
                          <a:solidFill>
                            <a:schemeClr val="accent1"/>
                          </a:solidFill>
                        </a:rPr>
                        <a:t>V6.5</a:t>
                      </a:r>
                      <a:endParaRPr lang="zh-CN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accent1"/>
                          </a:solidFill>
                        </a:rPr>
                        <a:t>对比</a:t>
                      </a:r>
                      <a:r>
                        <a:rPr lang="en-US" altLang="zh-CN" sz="1000" b="1" dirty="0" smtClean="0">
                          <a:solidFill>
                            <a:schemeClr val="accent1"/>
                          </a:solidFill>
                        </a:rPr>
                        <a:t>V6.2</a:t>
                      </a:r>
                      <a:endParaRPr lang="zh-CN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拉齐处理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5.00s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3=15s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提高拉齐计算效率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0.7s*1=0.7s</a:t>
                      </a:r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18.80s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4.9s</a:t>
                      </a:r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9.5s</a:t>
                      </a:r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" y="2428424"/>
            <a:ext cx="6387050" cy="17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C7CFACB-BA21-4A93-B36B-64FFDD4F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C4A3F1F-EE43-4D6D-8A3E-72991D4B1A39}"/>
              </a:ext>
            </a:extLst>
          </p:cNvPr>
          <p:cNvSpPr txBox="1">
            <a:spLocks/>
          </p:cNvSpPr>
          <p:nvPr/>
        </p:nvSpPr>
        <p:spPr bwMode="black">
          <a:xfrm>
            <a:off x="849513" y="1142169"/>
            <a:ext cx="3023481" cy="273717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）油井阶段分级统计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66DC3B-F3D6-409D-B73E-5F41D581F25F}"/>
              </a:ext>
            </a:extLst>
          </p:cNvPr>
          <p:cNvSpPr txBox="1"/>
          <p:nvPr/>
        </p:nvSpPr>
        <p:spPr>
          <a:xfrm>
            <a:off x="1392811" y="1442746"/>
            <a:ext cx="265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十年数据，选择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97147</a:t>
            </a:r>
            <a:r>
              <a:rPr lang="zh-CN" altLang="en-US" sz="1200" dirty="0"/>
              <a:t>行数据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BA4899-D32D-437E-9FF9-3263B23C1C95}"/>
              </a:ext>
            </a:extLst>
          </p:cNvPr>
          <p:cNvSpPr txBox="1"/>
          <p:nvPr/>
        </p:nvSpPr>
        <p:spPr>
          <a:xfrm>
            <a:off x="2485511" y="3400137"/>
            <a:ext cx="80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7DFAC8-05D2-400C-9CD6-BFF521C5597E}"/>
              </a:ext>
            </a:extLst>
          </p:cNvPr>
          <p:cNvSpPr txBox="1"/>
          <p:nvPr/>
        </p:nvSpPr>
        <p:spPr>
          <a:xfrm>
            <a:off x="5085878" y="3384805"/>
            <a:ext cx="84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E08F30A-94F9-496F-B634-43F690D6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5" y="2484645"/>
            <a:ext cx="1807216" cy="883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EDDCDE-2A54-426C-A868-52FA75A890A1}"/>
              </a:ext>
            </a:extLst>
          </p:cNvPr>
          <p:cNvSpPr txBox="1"/>
          <p:nvPr/>
        </p:nvSpPr>
        <p:spPr>
          <a:xfrm>
            <a:off x="1800016" y="3792292"/>
            <a:ext cx="239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下载数据快，生成结果表慢。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84F9EC-0112-4D6F-A896-27E08166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40" y="2480310"/>
            <a:ext cx="1819447" cy="887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4A04DB-3B08-4449-9803-47CBB44C5FB6}"/>
              </a:ext>
            </a:extLst>
          </p:cNvPr>
          <p:cNvSpPr txBox="1"/>
          <p:nvPr/>
        </p:nvSpPr>
        <p:spPr>
          <a:xfrm>
            <a:off x="4497350" y="3800516"/>
            <a:ext cx="232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下载数据慢，生成结果表快。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981E4AB-164B-4F9A-A9DF-C6AF157C9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871" y="1415886"/>
            <a:ext cx="1613679" cy="589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857F602-01C5-447E-82F3-135DE6AD4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631" y="1422344"/>
            <a:ext cx="1400000" cy="53333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9780" y="724896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下载数据生成结果</a:t>
            </a:r>
          </a:p>
        </p:txBody>
      </p:sp>
    </p:spTree>
    <p:extLst>
      <p:ext uri="{BB962C8B-B14F-4D97-AF65-F5344CB8AC3E}">
        <p14:creationId xmlns:p14="http://schemas.microsoft.com/office/powerpoint/2010/main" val="18383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C7CFACB-BA21-4A93-B36B-64FFDD4F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C4A3F1F-EE43-4D6D-8A3E-72991D4B1A39}"/>
              </a:ext>
            </a:extLst>
          </p:cNvPr>
          <p:cNvSpPr txBox="1">
            <a:spLocks/>
          </p:cNvSpPr>
          <p:nvPr/>
        </p:nvSpPr>
        <p:spPr bwMode="black">
          <a:xfrm>
            <a:off x="596427" y="748641"/>
            <a:ext cx="4665809" cy="27208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）油井阶段分级</a:t>
            </a:r>
            <a:r>
              <a:rPr lang="zh-CN" altLang="en-US" sz="1400" dirty="0" smtClean="0"/>
              <a:t>统计</a:t>
            </a:r>
            <a:r>
              <a:rPr lang="en-US" altLang="zh-CN" sz="1400" dirty="0" smtClean="0">
                <a:solidFill>
                  <a:srgbClr val="00B0F0"/>
                </a:solidFill>
              </a:rPr>
              <a:t>【V6.4 </a:t>
            </a:r>
            <a:r>
              <a:rPr lang="zh-CN" altLang="en-US" sz="14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400" dirty="0" smtClean="0">
                <a:solidFill>
                  <a:srgbClr val="00B0F0"/>
                </a:solidFill>
              </a:rPr>
              <a:t>1:54:02】</a:t>
            </a:r>
            <a:endParaRPr lang="zh-CN" altLang="en-US" sz="1400" dirty="0">
              <a:solidFill>
                <a:srgbClr val="00B0F0"/>
              </a:solidFill>
            </a:endParaRPr>
          </a:p>
          <a:p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7" y="3058691"/>
            <a:ext cx="6374772" cy="1695433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31824"/>
              </p:ext>
            </p:extLst>
          </p:nvPr>
        </p:nvGraphicFramePr>
        <p:xfrm>
          <a:off x="801990" y="1208162"/>
          <a:ext cx="4629633" cy="148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466"/>
                <a:gridCol w="1524000"/>
                <a:gridCol w="1056167"/>
                <a:gridCol w="569000"/>
              </a:tblGrid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65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取数据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4.5s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36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填充数据等（</a:t>
                      </a:r>
                      <a:r>
                        <a:rPr lang="zh-CN" altLang="en-US" sz="1000" b="1" dirty="0" smtClean="0">
                          <a:solidFill>
                            <a:schemeClr val="accent1"/>
                          </a:solidFill>
                        </a:rPr>
                        <a:t>判断井别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1:41.00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优化井别判断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函数计算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10.5s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1:57.30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C7CFACB-BA21-4A93-B36B-64FFDD4F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C4A3F1F-EE43-4D6D-8A3E-72991D4B1A39}"/>
              </a:ext>
            </a:extLst>
          </p:cNvPr>
          <p:cNvSpPr txBox="1">
            <a:spLocks/>
          </p:cNvSpPr>
          <p:nvPr/>
        </p:nvSpPr>
        <p:spPr bwMode="black">
          <a:xfrm>
            <a:off x="529967" y="676353"/>
            <a:ext cx="3640446" cy="29857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）油井阶段分级</a:t>
            </a:r>
            <a:r>
              <a:rPr lang="zh-CN" altLang="en-US" sz="1400" dirty="0" smtClean="0"/>
              <a:t>统计</a:t>
            </a:r>
            <a:r>
              <a:rPr lang="en-US" altLang="zh-CN" sz="1400" dirty="0" smtClean="0">
                <a:solidFill>
                  <a:srgbClr val="00B0F0"/>
                </a:solidFill>
              </a:rPr>
              <a:t>【</a:t>
            </a:r>
            <a:r>
              <a:rPr lang="zh-CN" altLang="en-US" sz="1400" dirty="0" smtClean="0">
                <a:solidFill>
                  <a:srgbClr val="00B0F0"/>
                </a:solidFill>
              </a:rPr>
              <a:t>处理后</a:t>
            </a:r>
            <a:r>
              <a:rPr lang="en-US" altLang="zh-CN" sz="1400" dirty="0" smtClean="0">
                <a:solidFill>
                  <a:srgbClr val="00B0F0"/>
                </a:solidFill>
              </a:rPr>
              <a:t>】</a:t>
            </a:r>
            <a:endParaRPr lang="zh-CN" altLang="en-US" sz="1400" dirty="0">
              <a:solidFill>
                <a:srgbClr val="00B0F0"/>
              </a:solidFill>
            </a:endParaRPr>
          </a:p>
          <a:p>
            <a:endParaRPr lang="zh-CN" altLang="en-US" sz="18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0167"/>
              </p:ext>
            </p:extLst>
          </p:nvPr>
        </p:nvGraphicFramePr>
        <p:xfrm>
          <a:off x="731106" y="1067563"/>
          <a:ext cx="6293429" cy="1375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5285"/>
                <a:gridCol w="694446"/>
                <a:gridCol w="1057295"/>
                <a:gridCol w="1102592"/>
                <a:gridCol w="955651"/>
                <a:gridCol w="1258160"/>
              </a:tblGrid>
              <a:tr h="333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处理后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V6.5</a:t>
                      </a:r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对比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V6.2</a:t>
                      </a:r>
                      <a:endParaRPr lang="zh-CN" altLang="en-US" sz="12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2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取数据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4.5s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96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填充数据等（</a:t>
                      </a:r>
                      <a:r>
                        <a:rPr lang="zh-CN" altLang="en-US" sz="800" b="1" dirty="0" smtClean="0">
                          <a:solidFill>
                            <a:schemeClr val="accent1"/>
                          </a:solidFill>
                        </a:rPr>
                        <a:t>判断井别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1:41.00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优化井别判断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11.3.9s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V6.2=97147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37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10.5s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10.5s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V6.4=146736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总耗时</a:t>
                      </a:r>
                      <a:endParaRPr lang="zh-CN" altLang="en-US" sz="8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/>
                        <a:t>1:57.30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增加进度条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28.0s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2:39.80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6" y="2729324"/>
            <a:ext cx="5798365" cy="1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6BA78A96-24E8-4B9C-BCE9-AFF3868F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6421E4B5-DA24-4F6A-82B6-0C5769E569F3}"/>
              </a:ext>
            </a:extLst>
          </p:cNvPr>
          <p:cNvSpPr txBox="1">
            <a:spLocks/>
          </p:cNvSpPr>
          <p:nvPr/>
        </p:nvSpPr>
        <p:spPr bwMode="black">
          <a:xfrm>
            <a:off x="545502" y="651641"/>
            <a:ext cx="3023481" cy="246453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）单元日开采现状图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8281DC-0973-40F3-89DC-B4900B407504}"/>
              </a:ext>
            </a:extLst>
          </p:cNvPr>
          <p:cNvSpPr txBox="1"/>
          <p:nvPr/>
        </p:nvSpPr>
        <p:spPr>
          <a:xfrm>
            <a:off x="903249" y="922815"/>
            <a:ext cx="356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日期 </a:t>
            </a:r>
            <a:r>
              <a:rPr lang="en-US" altLang="zh-CN" sz="1200" dirty="0"/>
              <a:t>2016/01/08</a:t>
            </a:r>
            <a:r>
              <a:rPr lang="zh-CN" altLang="en-US" sz="1200" dirty="0"/>
              <a:t>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区块</a:t>
            </a:r>
            <a:r>
              <a:rPr lang="zh-CN" altLang="en-US" sz="1200" dirty="0" smtClean="0"/>
              <a:t>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55</a:t>
            </a:r>
            <a:r>
              <a:rPr lang="zh-CN" altLang="en-US" sz="1200" dirty="0"/>
              <a:t>行数据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4B76F59-6CBA-454E-879B-8344C1F4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9" y="1552951"/>
            <a:ext cx="1591827" cy="787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996626-2F72-414B-A5EE-6387DE3D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2" y="1545474"/>
            <a:ext cx="1610016" cy="794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3BC9E0-0681-41C3-A7F7-977ED1314980}"/>
              </a:ext>
            </a:extLst>
          </p:cNvPr>
          <p:cNvSpPr txBox="1"/>
          <p:nvPr/>
        </p:nvSpPr>
        <p:spPr>
          <a:xfrm>
            <a:off x="735577" y="2347170"/>
            <a:ext cx="1050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DEBE28-BD9F-4AEF-B529-4FB8EA8E1849}"/>
              </a:ext>
            </a:extLst>
          </p:cNvPr>
          <p:cNvSpPr txBox="1"/>
          <p:nvPr/>
        </p:nvSpPr>
        <p:spPr>
          <a:xfrm>
            <a:off x="2439300" y="2347169"/>
            <a:ext cx="97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2" y="2756195"/>
            <a:ext cx="5517041" cy="2067242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89863"/>
              </p:ext>
            </p:extLst>
          </p:nvPr>
        </p:nvGraphicFramePr>
        <p:xfrm>
          <a:off x="4238467" y="1595344"/>
          <a:ext cx="4029233" cy="6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161"/>
                <a:gridCol w="1149647"/>
                <a:gridCol w="1460725"/>
                <a:gridCol w="647700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1.03s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跟</a:t>
                      </a:r>
                      <a:r>
                        <a:rPr lang="en-US" altLang="zh-CN" sz="800" dirty="0" smtClean="0"/>
                        <a:t>V6.2</a:t>
                      </a:r>
                      <a:r>
                        <a:rPr lang="zh-CN" altLang="en-US" sz="800" dirty="0" smtClean="0"/>
                        <a:t>速度一样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2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E49BFA0-37ED-44FC-9FB8-C84752FE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0A6AD13-12BB-41A1-9365-ACF69F6D0EC1}"/>
              </a:ext>
            </a:extLst>
          </p:cNvPr>
          <p:cNvSpPr txBox="1">
            <a:spLocks/>
          </p:cNvSpPr>
          <p:nvPr/>
        </p:nvSpPr>
        <p:spPr bwMode="black">
          <a:xfrm>
            <a:off x="522881" y="915866"/>
            <a:ext cx="4103139" cy="28277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5</a:t>
            </a:r>
            <a:r>
              <a:rPr lang="zh-CN" altLang="en-US" sz="1400" dirty="0"/>
              <a:t>）单元日生产曲线叠放图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87A7D7-6C09-43FD-8743-1AFA05D83DBD}"/>
              </a:ext>
            </a:extLst>
          </p:cNvPr>
          <p:cNvSpPr txBox="1"/>
          <p:nvPr/>
        </p:nvSpPr>
        <p:spPr>
          <a:xfrm>
            <a:off x="893537" y="1242239"/>
            <a:ext cx="360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十年数据，选择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123719+32686=156455 </a:t>
            </a:r>
            <a:r>
              <a:rPr lang="zh-CN" altLang="en-US" sz="1200" dirty="0"/>
              <a:t>行数据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2C21AF-EDCE-4A47-9A11-D3DF6521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45" y="1187356"/>
            <a:ext cx="1752381" cy="571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D3674A-7AC3-4D21-9E0B-6835B79A2AFD}"/>
              </a:ext>
            </a:extLst>
          </p:cNvPr>
          <p:cNvSpPr txBox="1"/>
          <p:nvPr/>
        </p:nvSpPr>
        <p:spPr>
          <a:xfrm>
            <a:off x="1758046" y="4196281"/>
            <a:ext cx="204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FA5388-D6FD-439F-A53C-9FA1E1D896A6}"/>
              </a:ext>
            </a:extLst>
          </p:cNvPr>
          <p:cNvSpPr txBox="1"/>
          <p:nvPr/>
        </p:nvSpPr>
        <p:spPr>
          <a:xfrm>
            <a:off x="5279023" y="4149896"/>
            <a:ext cx="204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43B55D1-212B-4767-8E52-ACA58299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11" y="2065063"/>
            <a:ext cx="3009345" cy="651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2E707EF-9D9F-4D71-97E0-0CDA68A16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25" y="2059377"/>
            <a:ext cx="2750104" cy="656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B30F5B-DAF7-465A-93BC-5563396161D1}"/>
              </a:ext>
            </a:extLst>
          </p:cNvPr>
          <p:cNvSpPr txBox="1"/>
          <p:nvPr/>
        </p:nvSpPr>
        <p:spPr>
          <a:xfrm>
            <a:off x="893537" y="2901334"/>
            <a:ext cx="12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1400" dirty="0"/>
              <a:t>生成</a:t>
            </a:r>
            <a:r>
              <a:rPr lang="zh-CN" altLang="en-US" sz="1400" dirty="0" smtClean="0"/>
              <a:t>井位图</a:t>
            </a:r>
            <a:endParaRPr lang="zh-CN" alt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C741013-7B6B-4749-8C15-60BFE8866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626" y="3335463"/>
            <a:ext cx="2750104" cy="5893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F830E8E-5758-41EC-8448-5CE42BF51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011" y="3330209"/>
            <a:ext cx="3009345" cy="6238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3537" y="17514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1400" dirty="0" smtClean="0"/>
              <a:t>下载数据</a:t>
            </a:r>
          </a:p>
        </p:txBody>
      </p:sp>
    </p:spTree>
    <p:extLst>
      <p:ext uri="{BB962C8B-B14F-4D97-AF65-F5344CB8AC3E}">
        <p14:creationId xmlns:p14="http://schemas.microsoft.com/office/powerpoint/2010/main" val="8968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E49BFA0-37ED-44FC-9FB8-C84752FE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246674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0A6AD13-12BB-41A1-9365-ACF69F6D0EC1}"/>
              </a:ext>
            </a:extLst>
          </p:cNvPr>
          <p:cNvSpPr txBox="1">
            <a:spLocks/>
          </p:cNvSpPr>
          <p:nvPr/>
        </p:nvSpPr>
        <p:spPr bwMode="black">
          <a:xfrm>
            <a:off x="574329" y="659666"/>
            <a:ext cx="2530378" cy="18246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5</a:t>
            </a:r>
            <a:r>
              <a:rPr lang="zh-CN" altLang="en-US" sz="1400" dirty="0"/>
              <a:t>）单元日生产曲线叠放图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B30F5B-DAF7-465A-93BC-5563396161D1}"/>
              </a:ext>
            </a:extLst>
          </p:cNvPr>
          <p:cNvSpPr txBox="1"/>
          <p:nvPr/>
        </p:nvSpPr>
        <p:spPr>
          <a:xfrm>
            <a:off x="766828" y="3341212"/>
            <a:ext cx="134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altLang="zh-CN" sz="1200" dirty="0" smtClean="0">
                <a:solidFill>
                  <a:schemeClr val="accent1"/>
                </a:solidFill>
              </a:rPr>
              <a:t>2</a:t>
            </a:r>
            <a:r>
              <a:rPr lang="zh-CN" altLang="en-US" sz="1200" dirty="0" smtClean="0">
                <a:solidFill>
                  <a:schemeClr val="accent1"/>
                </a:solidFill>
              </a:rPr>
              <a:t>：生成井位图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5017"/>
              </p:ext>
            </p:extLst>
          </p:nvPr>
        </p:nvGraphicFramePr>
        <p:xfrm>
          <a:off x="863162" y="1209155"/>
          <a:ext cx="4108238" cy="1630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7032"/>
                <a:gridCol w="837866"/>
                <a:gridCol w="1692203"/>
                <a:gridCol w="661137"/>
              </a:tblGrid>
              <a:tr h="258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2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井别数据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45.8s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优化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判断井别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23.20s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修改井别计算方法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6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填充数据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6.3s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2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27.5s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当没有井位图时不计算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0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总耗时</a:t>
                      </a:r>
                      <a:endParaRPr lang="zh-CN" altLang="en-US" sz="8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/>
                        <a:t>1:47.10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增加进度条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66828" y="869553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1</a:t>
            </a:r>
            <a:r>
              <a:rPr lang="zh-CN" altLang="en-US" sz="1200" dirty="0" smtClean="0">
                <a:solidFill>
                  <a:schemeClr val="accent1"/>
                </a:solidFill>
              </a:rPr>
              <a:t>：下载</a:t>
            </a:r>
            <a:r>
              <a:rPr lang="zh-CN" altLang="en-US" sz="1200" dirty="0">
                <a:solidFill>
                  <a:schemeClr val="accent1"/>
                </a:solidFill>
              </a:rPr>
              <a:t>数据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62" y="3784133"/>
            <a:ext cx="6217950" cy="6975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40" y="1138742"/>
            <a:ext cx="4660197" cy="19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E49BFA0-37ED-44FC-9FB8-C84752FE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73130"/>
            <a:ext cx="3251801" cy="246674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endParaRPr lang="zh-CN" altLang="en-US" sz="1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0A6AD13-12BB-41A1-9365-ACF69F6D0EC1}"/>
              </a:ext>
            </a:extLst>
          </p:cNvPr>
          <p:cNvSpPr txBox="1">
            <a:spLocks/>
          </p:cNvSpPr>
          <p:nvPr/>
        </p:nvSpPr>
        <p:spPr bwMode="black">
          <a:xfrm>
            <a:off x="395289" y="523476"/>
            <a:ext cx="3439520" cy="18246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>
                <a:latin typeface="+mj-lt"/>
              </a:rPr>
              <a:t>（</a:t>
            </a:r>
            <a:r>
              <a:rPr lang="en-US" altLang="zh-CN" sz="1400" dirty="0">
                <a:latin typeface="+mj-lt"/>
              </a:rPr>
              <a:t>5</a:t>
            </a:r>
            <a:r>
              <a:rPr lang="zh-CN" altLang="en-US" sz="1400" dirty="0">
                <a:latin typeface="+mj-lt"/>
              </a:rPr>
              <a:t>）单元日生产曲线叠放</a:t>
            </a:r>
            <a:r>
              <a:rPr lang="zh-CN" altLang="en-US" sz="1400" dirty="0" smtClean="0">
                <a:latin typeface="+mj-lt"/>
              </a:rPr>
              <a:t>图</a:t>
            </a:r>
            <a:r>
              <a:rPr lang="en-US" altLang="zh-CN" sz="1400" dirty="0">
                <a:solidFill>
                  <a:srgbClr val="00B0F0"/>
                </a:solidFill>
              </a:rPr>
              <a:t>【</a:t>
            </a:r>
            <a:r>
              <a:rPr lang="zh-CN" altLang="en-US" sz="1400" dirty="0">
                <a:solidFill>
                  <a:srgbClr val="00B0F0"/>
                </a:solidFill>
              </a:rPr>
              <a:t>处理后</a:t>
            </a:r>
            <a:r>
              <a:rPr lang="en-US" altLang="zh-CN" sz="1400" dirty="0">
                <a:solidFill>
                  <a:srgbClr val="00B0F0"/>
                </a:solidFill>
              </a:rPr>
              <a:t>】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59343"/>
              </p:ext>
            </p:extLst>
          </p:nvPr>
        </p:nvGraphicFramePr>
        <p:xfrm>
          <a:off x="1896564" y="838398"/>
          <a:ext cx="4629634" cy="16637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824"/>
                <a:gridCol w="622300"/>
                <a:gridCol w="1136650"/>
                <a:gridCol w="603250"/>
                <a:gridCol w="736600"/>
                <a:gridCol w="711010"/>
              </a:tblGrid>
              <a:tr h="287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处理后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对比</a:t>
                      </a: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V6.2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7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井别数据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45.8s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优化取数据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0.34s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7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判断井别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23.20s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优化井别判断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0.12s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填充数据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6.3s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7.5s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7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27.5s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accent1"/>
                          </a:solidFill>
                        </a:rPr>
                        <a:t>没有井位图不计算</a:t>
                      </a:r>
                      <a:endParaRPr lang="zh-CN" altLang="en-US" sz="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62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总耗时</a:t>
                      </a:r>
                      <a:endParaRPr lang="zh-CN" altLang="en-US" sz="8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/>
                        <a:t>1:47:10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增加进度条</a:t>
                      </a:r>
                      <a:endParaRPr lang="zh-CN" altLang="en-US" sz="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13s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7.9s</a:t>
                      </a:r>
                      <a:endParaRPr lang="zh-CN" altLang="en-US" sz="8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67979" y="804495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</a:rPr>
              <a:t>1</a:t>
            </a:r>
            <a:r>
              <a:rPr lang="zh-CN" altLang="en-US" sz="1200" dirty="0" smtClean="0">
                <a:solidFill>
                  <a:schemeClr val="accent1"/>
                </a:solidFill>
              </a:rPr>
              <a:t>：下载</a:t>
            </a:r>
            <a:r>
              <a:rPr lang="zh-CN" altLang="en-US" sz="1200" dirty="0">
                <a:solidFill>
                  <a:schemeClr val="accent1"/>
                </a:solidFill>
              </a:rPr>
              <a:t>数据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9" y="2714846"/>
            <a:ext cx="5758219" cy="20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B77635A-8E4D-4B19-B9AC-0EBC23F6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268684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CB854421-278F-49FF-AFB9-CF5A0D7C3179}"/>
              </a:ext>
            </a:extLst>
          </p:cNvPr>
          <p:cNvSpPr txBox="1">
            <a:spLocks/>
          </p:cNvSpPr>
          <p:nvPr/>
        </p:nvSpPr>
        <p:spPr bwMode="black">
          <a:xfrm>
            <a:off x="487438" y="781746"/>
            <a:ext cx="4103139" cy="22571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6</a:t>
            </a:r>
            <a:r>
              <a:rPr lang="zh-CN" altLang="en-US" sz="1400" dirty="0"/>
              <a:t>）采油井月生产状况报表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8EBA4-4256-4564-AABB-AC7FBB508788}"/>
              </a:ext>
            </a:extLst>
          </p:cNvPr>
          <p:cNvSpPr txBox="1"/>
          <p:nvPr/>
        </p:nvSpPr>
        <p:spPr>
          <a:xfrm>
            <a:off x="593053" y="1081461"/>
            <a:ext cx="251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5</a:t>
            </a:r>
            <a:r>
              <a:rPr lang="zh-CN" altLang="en-US" sz="1200" dirty="0"/>
              <a:t>年</a:t>
            </a:r>
            <a:r>
              <a:rPr lang="en-US" altLang="zh-CN" sz="1200" dirty="0"/>
              <a:t>+</a:t>
            </a:r>
            <a:r>
              <a:rPr lang="zh-CN" altLang="en-US" sz="1200" dirty="0"/>
              <a:t>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2970 </a:t>
            </a:r>
            <a:r>
              <a:rPr lang="zh-CN" altLang="en-US" sz="1200" dirty="0"/>
              <a:t>行数据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26B93F-89EC-4472-80A7-73A0E24E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53" y="1767243"/>
            <a:ext cx="1985048" cy="86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F7A486-7E70-44EF-ABF1-1555A422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94" y="1027982"/>
            <a:ext cx="1704762" cy="55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8B3E22-CE22-40DD-B391-EC626C9F7F01}"/>
              </a:ext>
            </a:extLst>
          </p:cNvPr>
          <p:cNvSpPr txBox="1"/>
          <p:nvPr/>
        </p:nvSpPr>
        <p:spPr>
          <a:xfrm>
            <a:off x="973689" y="2650784"/>
            <a:ext cx="100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b="1" dirty="0"/>
              <a:t>V6.2</a:t>
            </a:r>
            <a:endParaRPr lang="zh-CN" altLang="en-US" sz="1200" b="1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00849BE-2E37-40C9-B37E-34194078AE8B}"/>
              </a:ext>
            </a:extLst>
          </p:cNvPr>
          <p:cNvSpPr txBox="1"/>
          <p:nvPr/>
        </p:nvSpPr>
        <p:spPr>
          <a:xfrm>
            <a:off x="3644476" y="2650784"/>
            <a:ext cx="101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b="1" dirty="0"/>
              <a:t>V6.4</a:t>
            </a:r>
            <a:endParaRPr lang="zh-CN" altLang="en-US" sz="1200" b="1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3B2B563-60BE-4DF0-9B72-089A6554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401" y="1753043"/>
            <a:ext cx="2020349" cy="8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B57F83-9BEF-4A8A-85CF-3B790811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68" y="2208350"/>
            <a:ext cx="1593010" cy="775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6D2AEC-4921-4439-9279-DA17A643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36" y="2208350"/>
            <a:ext cx="1577961" cy="77585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109DDF3-11D0-4A10-8EC3-5106957A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7182671" cy="290009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对象</a:t>
            </a:r>
            <a:r>
              <a:rPr lang="zh-CN" altLang="en-US" sz="1800" dirty="0"/>
              <a:t>多、数据量大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FC95946-397B-4AC2-AF64-6685393FCE03}"/>
              </a:ext>
            </a:extLst>
          </p:cNvPr>
          <p:cNvSpPr txBox="1">
            <a:spLocks/>
          </p:cNvSpPr>
          <p:nvPr/>
        </p:nvSpPr>
        <p:spPr bwMode="black">
          <a:xfrm>
            <a:off x="424377" y="737008"/>
            <a:ext cx="4103139" cy="234413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）油井日生产曲线（排列曲线）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30A4B-9519-4D1E-B4A1-66C84BCA1083}"/>
              </a:ext>
            </a:extLst>
          </p:cNvPr>
          <p:cNvSpPr txBox="1"/>
          <p:nvPr/>
        </p:nvSpPr>
        <p:spPr>
          <a:xfrm>
            <a:off x="893535" y="1121954"/>
            <a:ext cx="51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15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油田前</a:t>
            </a:r>
            <a:r>
              <a:rPr lang="en-US" altLang="zh-CN" sz="1200" dirty="0"/>
              <a:t>5</a:t>
            </a:r>
            <a:r>
              <a:rPr lang="zh-CN" altLang="en-US" sz="1200" dirty="0"/>
              <a:t>口井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19549 </a:t>
            </a:r>
            <a:r>
              <a:rPr lang="zh-CN" altLang="en-US" sz="1200" dirty="0"/>
              <a:t>行数据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含水率为函数计算，函数相同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2E9FE3-E07D-47D1-9989-7373350AD919}"/>
              </a:ext>
            </a:extLst>
          </p:cNvPr>
          <p:cNvSpPr txBox="1"/>
          <p:nvPr/>
        </p:nvSpPr>
        <p:spPr>
          <a:xfrm>
            <a:off x="1197585" y="2987182"/>
            <a:ext cx="96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5413A6-3BAE-4FD8-9E03-9292C012CDBF}"/>
              </a:ext>
            </a:extLst>
          </p:cNvPr>
          <p:cNvSpPr txBox="1"/>
          <p:nvPr/>
        </p:nvSpPr>
        <p:spPr>
          <a:xfrm>
            <a:off x="2651316" y="2984205"/>
            <a:ext cx="111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sp>
        <p:nvSpPr>
          <p:cNvPr id="11" name="矩形 10"/>
          <p:cNvSpPr/>
          <p:nvPr/>
        </p:nvSpPr>
        <p:spPr>
          <a:xfrm>
            <a:off x="4644345" y="1121954"/>
            <a:ext cx="2798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solidFill>
                  <a:schemeClr val="accent1"/>
                </a:solidFill>
              </a:rPr>
              <a:t>选择</a:t>
            </a:r>
            <a:r>
              <a:rPr lang="en-US" altLang="zh-CN" sz="1200" dirty="0">
                <a:solidFill>
                  <a:schemeClr val="accent1"/>
                </a:solidFill>
              </a:rPr>
              <a:t>OPT</a:t>
            </a:r>
            <a:r>
              <a:rPr lang="zh-CN" altLang="en-US" sz="1200" dirty="0">
                <a:solidFill>
                  <a:schemeClr val="accent1"/>
                </a:solidFill>
              </a:rPr>
              <a:t>油田前</a:t>
            </a:r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r>
              <a:rPr lang="zh-CN" altLang="en-US" sz="1200" dirty="0">
                <a:solidFill>
                  <a:schemeClr val="accent1"/>
                </a:solidFill>
              </a:rPr>
              <a:t>口井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>
                <a:solidFill>
                  <a:schemeClr val="accent1"/>
                </a:solidFill>
              </a:rPr>
              <a:t>数据量</a:t>
            </a:r>
            <a:r>
              <a:rPr lang="zh-CN" altLang="en-US" sz="12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200" dirty="0">
                <a:solidFill>
                  <a:schemeClr val="accent1"/>
                </a:solidFill>
              </a:rPr>
              <a:t>19724 </a:t>
            </a:r>
            <a:r>
              <a:rPr lang="zh-CN" altLang="en-US" sz="1200" dirty="0">
                <a:solidFill>
                  <a:schemeClr val="accent1"/>
                </a:solidFill>
              </a:rPr>
              <a:t>行数据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>
                <a:solidFill>
                  <a:schemeClr val="accent1"/>
                </a:solidFill>
              </a:rPr>
              <a:t>含水率为函数计算，函数相同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200" dirty="0" smtClean="0">
                <a:solidFill>
                  <a:srgbClr val="00B0F0"/>
                </a:solidFill>
              </a:rPr>
              <a:t>20.6s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38435"/>
              </p:ext>
            </p:extLst>
          </p:nvPr>
        </p:nvGraphicFramePr>
        <p:xfrm>
          <a:off x="4704025" y="2200321"/>
          <a:ext cx="3918348" cy="6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73"/>
                <a:gridCol w="1045028"/>
                <a:gridCol w="1382829"/>
                <a:gridCol w="651718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20.6s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显示</a:t>
                      </a:r>
                      <a:r>
                        <a:rPr lang="zh-CN" altLang="en-US" sz="800" dirty="0" smtClean="0"/>
                        <a:t>进度条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8D8923F-62FD-410E-B068-40C0867B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67" y="200282"/>
            <a:ext cx="3251801" cy="28154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发展规划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618765" y="707986"/>
            <a:ext cx="4241992" cy="255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稳定</a:t>
            </a:r>
            <a:endParaRPr lang="en-US" altLang="zh-CN" sz="1600" dirty="0" smtClean="0"/>
          </a:p>
          <a:p>
            <a:pPr marL="952393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数据读取、函数计算、图形绘制</a:t>
            </a:r>
            <a:endParaRPr lang="en-US" altLang="zh-CN" sz="11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高效</a:t>
            </a:r>
            <a:endParaRPr lang="en-US" altLang="zh-CN" sz="1600" dirty="0" smtClean="0"/>
          </a:p>
          <a:p>
            <a:pPr marL="895243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高效完成十万级乃至百万级数据的分析和统计</a:t>
            </a:r>
            <a:endParaRPr lang="en-US" altLang="zh-CN" sz="11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体验</a:t>
            </a:r>
            <a:endParaRPr lang="en-US" altLang="zh-CN" sz="1600" dirty="0" smtClean="0"/>
          </a:p>
          <a:p>
            <a:pPr marL="952393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操作习惯、流程顺序、效率</a:t>
            </a:r>
            <a:endParaRPr lang="en-US" altLang="zh-CN" sz="110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特色</a:t>
            </a:r>
            <a:endParaRPr lang="en-US" altLang="zh-CN" sz="1600" dirty="0" smtClean="0"/>
          </a:p>
          <a:p>
            <a:pPr marL="895243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功能丰富、差异化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52" y="2565369"/>
            <a:ext cx="4186989" cy="20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7346295D-4FF7-46C8-9A09-2DFB76822E7B}"/>
              </a:ext>
            </a:extLst>
          </p:cNvPr>
          <p:cNvSpPr txBox="1">
            <a:spLocks/>
          </p:cNvSpPr>
          <p:nvPr/>
        </p:nvSpPr>
        <p:spPr bwMode="black">
          <a:xfrm>
            <a:off x="601145" y="663766"/>
            <a:ext cx="3984206" cy="240627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200" dirty="0" smtClean="0"/>
              <a:t>（</a:t>
            </a:r>
            <a:r>
              <a:rPr lang="en-US" altLang="zh-CN" sz="1200" dirty="0"/>
              <a:t>2</a:t>
            </a:r>
            <a:r>
              <a:rPr lang="zh-CN" altLang="en-US" sz="1200" dirty="0" smtClean="0"/>
              <a:t>）</a:t>
            </a:r>
            <a:r>
              <a:rPr lang="zh-CN" altLang="en-US" sz="1200" dirty="0"/>
              <a:t>油井日生产曲线（排列曲线）</a:t>
            </a:r>
            <a:r>
              <a:rPr lang="en-US" altLang="zh-CN" sz="1200" dirty="0"/>
              <a:t>-</a:t>
            </a:r>
            <a:r>
              <a:rPr lang="zh-CN" altLang="en-US" sz="1200" dirty="0"/>
              <a:t>应用场景少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E5AC4E-A803-4E76-B450-5DA09493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5" y="1476064"/>
            <a:ext cx="2691722" cy="564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CA8B72-1184-4E6E-B264-8204B6261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5"/>
          <a:stretch/>
        </p:blipFill>
        <p:spPr>
          <a:xfrm>
            <a:off x="3615400" y="1479301"/>
            <a:ext cx="2312274" cy="562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F2E8BC-CF8A-44E2-B2F2-A2F63C21FCDF}"/>
              </a:ext>
            </a:extLst>
          </p:cNvPr>
          <p:cNvSpPr txBox="1"/>
          <p:nvPr/>
        </p:nvSpPr>
        <p:spPr>
          <a:xfrm>
            <a:off x="931323" y="818760"/>
            <a:ext cx="292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000" dirty="0"/>
              <a:t>15</a:t>
            </a:r>
            <a:r>
              <a:rPr lang="zh-CN" altLang="en-US" sz="1000" dirty="0"/>
              <a:t>年数据，选择</a:t>
            </a:r>
            <a:r>
              <a:rPr lang="en-US" altLang="zh-CN" sz="1000" dirty="0"/>
              <a:t>OPT</a:t>
            </a:r>
            <a:r>
              <a:rPr lang="zh-CN" altLang="en-US" sz="1000" dirty="0"/>
              <a:t>油田所有井</a:t>
            </a:r>
            <a:endParaRPr lang="en-US" altLang="zh-CN" sz="10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000" dirty="0"/>
              <a:t>数据量：</a:t>
            </a:r>
            <a:r>
              <a:rPr lang="en-US" altLang="zh-CN" sz="1000" dirty="0"/>
              <a:t>146000</a:t>
            </a:r>
            <a:r>
              <a:rPr lang="zh-CN" altLang="en-US" sz="1000" dirty="0"/>
              <a:t>行记录</a:t>
            </a:r>
            <a:endParaRPr lang="en-US" altLang="zh-CN" sz="10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000" dirty="0"/>
              <a:t>含水率为函数计算，函数相同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DC5000-9C7C-4A9C-AA05-CD8A1FFC1FF0}"/>
              </a:ext>
            </a:extLst>
          </p:cNvPr>
          <p:cNvSpPr txBox="1"/>
          <p:nvPr/>
        </p:nvSpPr>
        <p:spPr>
          <a:xfrm>
            <a:off x="1539240" y="2102495"/>
            <a:ext cx="111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BFBBC5-36E9-45D6-A050-3FDC7487197B}"/>
              </a:ext>
            </a:extLst>
          </p:cNvPr>
          <p:cNvSpPr txBox="1"/>
          <p:nvPr/>
        </p:nvSpPr>
        <p:spPr>
          <a:xfrm>
            <a:off x="4328159" y="2056329"/>
            <a:ext cx="93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E85C326-A96E-4F7E-9D85-2861A3A8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74" y="2471876"/>
            <a:ext cx="2183164" cy="1081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F6A8326-BBBD-4B8D-A2B0-6C61C985B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49" y="2489352"/>
            <a:ext cx="1995775" cy="106363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BD39C5E8-6467-407F-AEC8-CDC08ED5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544196" cy="267299"/>
          </a:xfrm>
        </p:spPr>
        <p:txBody>
          <a:bodyPr/>
          <a:lstStyle/>
          <a:p>
            <a:r>
              <a:rPr lang="zh-CN" altLang="en-US" sz="1600" dirty="0" smtClean="0"/>
              <a:t>性能分析</a:t>
            </a:r>
            <a:r>
              <a:rPr lang="en-US" altLang="zh-CN" sz="1600" dirty="0" smtClean="0"/>
              <a:t>--</a:t>
            </a:r>
            <a:r>
              <a:rPr lang="zh-CN" altLang="en-US" sz="1600" dirty="0"/>
              <a:t>对象多、数据量大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21384"/>
              </p:ext>
            </p:extLst>
          </p:nvPr>
        </p:nvGraphicFramePr>
        <p:xfrm>
          <a:off x="875568" y="3881840"/>
          <a:ext cx="3918348" cy="6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73"/>
                <a:gridCol w="749296"/>
                <a:gridCol w="1678561"/>
                <a:gridCol w="651718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再次打开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对比、排列曲线控制选择数量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EFE5662-E331-43E5-A8CF-3621195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3667949" cy="274175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对象多、数据量大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C0DBC1F-1E76-4914-BEA4-C7168C277441}"/>
              </a:ext>
            </a:extLst>
          </p:cNvPr>
          <p:cNvSpPr txBox="1">
            <a:spLocks/>
          </p:cNvSpPr>
          <p:nvPr/>
        </p:nvSpPr>
        <p:spPr bwMode="black">
          <a:xfrm>
            <a:off x="395287" y="683472"/>
            <a:ext cx="5248766" cy="22046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）油井日对比（对比曲线）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DAD92F-AB49-448E-9778-07B58842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2" y="1820683"/>
            <a:ext cx="1895729" cy="92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5D70D9-BBF6-4F74-87A9-E50568218DD8}"/>
              </a:ext>
            </a:extLst>
          </p:cNvPr>
          <p:cNvSpPr txBox="1"/>
          <p:nvPr/>
        </p:nvSpPr>
        <p:spPr>
          <a:xfrm>
            <a:off x="905668" y="919073"/>
            <a:ext cx="264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10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82117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无函数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60597E-0FA0-40AC-90BB-03F1A392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0" y="1828725"/>
            <a:ext cx="1769559" cy="913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9AA530-11E2-4BD2-83AB-BC8E37B051DE}"/>
              </a:ext>
            </a:extLst>
          </p:cNvPr>
          <p:cNvSpPr txBox="1"/>
          <p:nvPr/>
        </p:nvSpPr>
        <p:spPr>
          <a:xfrm>
            <a:off x="1410586" y="2742267"/>
            <a:ext cx="124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6336C2-A66A-4C5B-92F3-E8D954594A35}"/>
              </a:ext>
            </a:extLst>
          </p:cNvPr>
          <p:cNvSpPr txBox="1"/>
          <p:nvPr/>
        </p:nvSpPr>
        <p:spPr>
          <a:xfrm>
            <a:off x="3548423" y="2742267"/>
            <a:ext cx="129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73178"/>
              </p:ext>
            </p:extLst>
          </p:nvPr>
        </p:nvGraphicFramePr>
        <p:xfrm>
          <a:off x="1085872" y="3430791"/>
          <a:ext cx="3918348" cy="6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73"/>
                <a:gridCol w="749296"/>
                <a:gridCol w="1678561"/>
                <a:gridCol w="651718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再次打开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对比、排列曲线控制选择数量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9AA3FBD-F8F6-4C54-8127-B6C0C2E8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7182671" cy="355175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对象多、数据量大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B2497FF-0274-4422-A062-DA2CD56038A2}"/>
              </a:ext>
            </a:extLst>
          </p:cNvPr>
          <p:cNvSpPr txBox="1">
            <a:spLocks/>
          </p:cNvSpPr>
          <p:nvPr/>
        </p:nvSpPr>
        <p:spPr bwMode="black">
          <a:xfrm>
            <a:off x="453602" y="769367"/>
            <a:ext cx="5248766" cy="267798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）区域日统计（统计曲线）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2740BD-70F6-4CCD-A805-5031A09C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96" y="1856413"/>
            <a:ext cx="2324052" cy="1149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7D882A-876A-4FCA-8EA8-0EA311AF3471}"/>
              </a:ext>
            </a:extLst>
          </p:cNvPr>
          <p:cNvSpPr txBox="1"/>
          <p:nvPr/>
        </p:nvSpPr>
        <p:spPr>
          <a:xfrm>
            <a:off x="763996" y="1037165"/>
            <a:ext cx="51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10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24653+82117 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有统计函数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26D025-7C99-4A6B-8102-EDE598E5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15" y="1856413"/>
            <a:ext cx="2365427" cy="1160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04CF9A-A76C-4C2A-BB35-7D2F40ED6B12}"/>
              </a:ext>
            </a:extLst>
          </p:cNvPr>
          <p:cNvSpPr txBox="1"/>
          <p:nvPr/>
        </p:nvSpPr>
        <p:spPr>
          <a:xfrm>
            <a:off x="840196" y="3041696"/>
            <a:ext cx="204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3AF8E9-B65D-4192-8C62-438A245A7BF3}"/>
              </a:ext>
            </a:extLst>
          </p:cNvPr>
          <p:cNvSpPr txBox="1"/>
          <p:nvPr/>
        </p:nvSpPr>
        <p:spPr>
          <a:xfrm>
            <a:off x="4112114" y="3044619"/>
            <a:ext cx="145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</p:spTree>
    <p:extLst>
      <p:ext uri="{BB962C8B-B14F-4D97-AF65-F5344CB8AC3E}">
        <p14:creationId xmlns:p14="http://schemas.microsoft.com/office/powerpoint/2010/main" val="33196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9AA3FBD-F8F6-4C54-8127-B6C0C2E8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3681699" cy="270467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对象多、数据量大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B2497FF-0274-4422-A062-DA2CD56038A2}"/>
              </a:ext>
            </a:extLst>
          </p:cNvPr>
          <p:cNvSpPr txBox="1">
            <a:spLocks/>
          </p:cNvSpPr>
          <p:nvPr/>
        </p:nvSpPr>
        <p:spPr bwMode="black">
          <a:xfrm>
            <a:off x="395287" y="614765"/>
            <a:ext cx="3819203" cy="24421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）区域日</a:t>
            </a:r>
            <a:r>
              <a:rPr lang="zh-CN" altLang="en-US" sz="1400" dirty="0" smtClean="0"/>
              <a:t>统计（</a:t>
            </a:r>
            <a:r>
              <a:rPr lang="en-US" altLang="zh-CN" sz="1400" dirty="0" smtClean="0">
                <a:solidFill>
                  <a:srgbClr val="00B0F0"/>
                </a:solidFill>
              </a:rPr>
              <a:t>V6.4</a:t>
            </a:r>
            <a:r>
              <a:rPr lang="zh-CN" altLang="en-US" sz="1400" dirty="0" smtClean="0">
                <a:solidFill>
                  <a:srgbClr val="00B0F0"/>
                </a:solidFill>
              </a:rPr>
              <a:t>测试</a:t>
            </a:r>
            <a:r>
              <a:rPr lang="en-US" altLang="zh-CN" sz="1400" dirty="0" smtClean="0">
                <a:solidFill>
                  <a:srgbClr val="00B0F0"/>
                </a:solidFill>
              </a:rPr>
              <a:t>2:17:30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7D882A-876A-4FCA-8EA8-0EA311AF3471}"/>
              </a:ext>
            </a:extLst>
          </p:cNvPr>
          <p:cNvSpPr txBox="1"/>
          <p:nvPr/>
        </p:nvSpPr>
        <p:spPr>
          <a:xfrm>
            <a:off x="556652" y="877431"/>
            <a:ext cx="306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10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24653+82117 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有统计函数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68" y="431699"/>
            <a:ext cx="4069941" cy="19987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68" y="2656696"/>
            <a:ext cx="4254083" cy="183374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45864"/>
              </p:ext>
            </p:extLst>
          </p:nvPr>
        </p:nvGraphicFramePr>
        <p:xfrm>
          <a:off x="556652" y="2080360"/>
          <a:ext cx="3619437" cy="13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73"/>
                <a:gridCol w="749296"/>
                <a:gridCol w="1457210"/>
                <a:gridCol w="574158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31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注水量计算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2:30:00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PhaseAvg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函数计算慢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03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含水计算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198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产液计算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1.8s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17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总耗时</a:t>
                      </a:r>
                      <a:endParaRPr lang="zh-CN" altLang="en-US" sz="8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2:51.00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FE7D882A-876A-4FCA-8EA8-0EA311AF3471}"/>
              </a:ext>
            </a:extLst>
          </p:cNvPr>
          <p:cNvSpPr txBox="1"/>
          <p:nvPr/>
        </p:nvSpPr>
        <p:spPr>
          <a:xfrm>
            <a:off x="556652" y="1737261"/>
            <a:ext cx="306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solidFill>
                  <a:srgbClr val="00B0F0"/>
                </a:solidFill>
              </a:rPr>
              <a:t>数据</a:t>
            </a:r>
            <a:r>
              <a:rPr lang="zh-CN" altLang="en-US" sz="1200" dirty="0">
                <a:solidFill>
                  <a:srgbClr val="00B0F0"/>
                </a:solidFill>
              </a:rPr>
              <a:t>量</a:t>
            </a:r>
            <a:r>
              <a:rPr lang="zh-CN" altLang="en-US" sz="1200" dirty="0" smtClean="0">
                <a:solidFill>
                  <a:srgbClr val="00B0F0"/>
                </a:solidFill>
              </a:rPr>
              <a:t>：</a:t>
            </a:r>
            <a:r>
              <a:rPr lang="en-US" altLang="zh-CN" sz="1200" dirty="0" smtClean="0">
                <a:solidFill>
                  <a:srgbClr val="00B0F0"/>
                </a:solidFill>
              </a:rPr>
              <a:t>34707+146736 </a:t>
            </a:r>
            <a:r>
              <a:rPr lang="zh-CN" altLang="en-US" sz="1200" dirty="0" smtClean="0">
                <a:solidFill>
                  <a:srgbClr val="00B0F0"/>
                </a:solidFill>
              </a:rPr>
              <a:t>行</a:t>
            </a:r>
            <a:endParaRPr lang="en-US" altLang="zh-CN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59AA3FBD-F8F6-4C54-8127-B6C0C2E8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3681699" cy="270467"/>
          </a:xfrm>
        </p:spPr>
        <p:txBody>
          <a:bodyPr/>
          <a:lstStyle/>
          <a:p>
            <a:r>
              <a:rPr lang="zh-CN" altLang="en-US" sz="1800" dirty="0" smtClean="0"/>
              <a:t>性能分析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对象多、数据量大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8B2497FF-0274-4422-A062-DA2CD56038A2}"/>
              </a:ext>
            </a:extLst>
          </p:cNvPr>
          <p:cNvSpPr txBox="1">
            <a:spLocks/>
          </p:cNvSpPr>
          <p:nvPr/>
        </p:nvSpPr>
        <p:spPr bwMode="black">
          <a:xfrm>
            <a:off x="395287" y="614765"/>
            <a:ext cx="3819203" cy="24421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）区域日</a:t>
            </a:r>
            <a:r>
              <a:rPr lang="zh-CN" altLang="en-US" sz="1400" dirty="0" smtClean="0"/>
              <a:t>统计（</a:t>
            </a:r>
            <a:r>
              <a:rPr lang="zh-CN" altLang="en-US" sz="1400" dirty="0" smtClean="0">
                <a:solidFill>
                  <a:srgbClr val="00B0F0"/>
                </a:solidFill>
              </a:rPr>
              <a:t>处理后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49929"/>
              </p:ext>
            </p:extLst>
          </p:nvPr>
        </p:nvGraphicFramePr>
        <p:xfrm>
          <a:off x="543648" y="1234490"/>
          <a:ext cx="6049657" cy="1367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65"/>
                <a:gridCol w="763146"/>
                <a:gridCol w="1342420"/>
                <a:gridCol w="800986"/>
                <a:gridCol w="806049"/>
                <a:gridCol w="1498791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处理后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对比</a:t>
                      </a: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V6.2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08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注水量计算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2:30:00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PhaseAvg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函数计算慢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6.4s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0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含水计算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V6.2=24653+82117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41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产液计算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1.8s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1.2s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F0"/>
                          </a:solidFill>
                        </a:rPr>
                        <a:t>V6.4=34707+146736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6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/>
                        <a:t>总耗时</a:t>
                      </a:r>
                      <a:endParaRPr lang="zh-CN" altLang="en-US" sz="8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2:51.00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23.5s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27.5s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FE7D882A-876A-4FCA-8EA8-0EA311AF3471}"/>
              </a:ext>
            </a:extLst>
          </p:cNvPr>
          <p:cNvSpPr txBox="1"/>
          <p:nvPr/>
        </p:nvSpPr>
        <p:spPr>
          <a:xfrm>
            <a:off x="467160" y="899744"/>
            <a:ext cx="306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 smtClean="0">
                <a:solidFill>
                  <a:srgbClr val="00B0F0"/>
                </a:solidFill>
              </a:rPr>
              <a:t>数据</a:t>
            </a:r>
            <a:r>
              <a:rPr lang="zh-CN" altLang="en-US" sz="1200" dirty="0">
                <a:solidFill>
                  <a:srgbClr val="00B0F0"/>
                </a:solidFill>
              </a:rPr>
              <a:t>量</a:t>
            </a:r>
            <a:r>
              <a:rPr lang="zh-CN" altLang="en-US" sz="1200" dirty="0" smtClean="0">
                <a:solidFill>
                  <a:srgbClr val="00B0F0"/>
                </a:solidFill>
              </a:rPr>
              <a:t>：</a:t>
            </a:r>
            <a:r>
              <a:rPr lang="en-US" altLang="zh-CN" sz="1200" dirty="0" smtClean="0">
                <a:solidFill>
                  <a:srgbClr val="00B0F0"/>
                </a:solidFill>
              </a:rPr>
              <a:t>34707+146736 </a:t>
            </a:r>
            <a:r>
              <a:rPr lang="zh-CN" altLang="en-US" sz="1200" dirty="0" smtClean="0">
                <a:solidFill>
                  <a:srgbClr val="00B0F0"/>
                </a:solidFill>
              </a:rPr>
              <a:t>行</a:t>
            </a:r>
            <a:endParaRPr lang="en-US" altLang="zh-CN" sz="1200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3" y="2894876"/>
            <a:ext cx="4060572" cy="17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D0FF65F-9DD9-40F8-9D60-F786C184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7182671" cy="355175"/>
          </a:xfrm>
        </p:spPr>
        <p:txBody>
          <a:bodyPr/>
          <a:lstStyle/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数据量大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3A00D5-2875-43D5-87F0-8F611D9D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79" y="1629298"/>
            <a:ext cx="2273195" cy="109885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95344176-D085-43D5-8E9B-C3C3553B7271}"/>
              </a:ext>
            </a:extLst>
          </p:cNvPr>
          <p:cNvSpPr txBox="1">
            <a:spLocks/>
          </p:cNvSpPr>
          <p:nvPr/>
        </p:nvSpPr>
        <p:spPr bwMode="black">
          <a:xfrm>
            <a:off x="395287" y="635779"/>
            <a:ext cx="3400534" cy="268807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）井组日统计（统计曲线）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0CB6AB-0636-4F00-B152-BDD82DA1D7DF}"/>
              </a:ext>
            </a:extLst>
          </p:cNvPr>
          <p:cNvSpPr txBox="1"/>
          <p:nvPr/>
        </p:nvSpPr>
        <p:spPr>
          <a:xfrm>
            <a:off x="542902" y="895541"/>
            <a:ext cx="379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10</a:t>
            </a:r>
            <a:r>
              <a:rPr lang="zh-CN" altLang="en-US" sz="1200" dirty="0"/>
              <a:t>年数据，选择一个井组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3532+3469 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有统计函数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D92121-0DAB-44B1-9E8B-6C2AA715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3" y="1642222"/>
            <a:ext cx="2105237" cy="1034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3862CE-D061-4F44-9EC6-65208EE181A8}"/>
              </a:ext>
            </a:extLst>
          </p:cNvPr>
          <p:cNvSpPr txBox="1"/>
          <p:nvPr/>
        </p:nvSpPr>
        <p:spPr>
          <a:xfrm>
            <a:off x="963886" y="2723791"/>
            <a:ext cx="1188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E652D5-303D-45DE-89F5-A0A4C3C9A7EC}"/>
              </a:ext>
            </a:extLst>
          </p:cNvPr>
          <p:cNvSpPr txBox="1"/>
          <p:nvPr/>
        </p:nvSpPr>
        <p:spPr>
          <a:xfrm>
            <a:off x="3468491" y="2746995"/>
            <a:ext cx="129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F31361-8596-4FFA-934F-7142946FE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05" y="801417"/>
            <a:ext cx="179047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D0FF65F-9DD9-40F8-9D60-F786C184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001056" cy="301675"/>
          </a:xfrm>
        </p:spPr>
        <p:txBody>
          <a:bodyPr/>
          <a:lstStyle/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数据量大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95344176-D085-43D5-8E9B-C3C3553B7271}"/>
              </a:ext>
            </a:extLst>
          </p:cNvPr>
          <p:cNvSpPr txBox="1">
            <a:spLocks/>
          </p:cNvSpPr>
          <p:nvPr/>
        </p:nvSpPr>
        <p:spPr bwMode="black">
          <a:xfrm>
            <a:off x="347161" y="666628"/>
            <a:ext cx="6081139" cy="257321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 smtClean="0"/>
              <a:t>）</a:t>
            </a:r>
            <a:r>
              <a:rPr lang="zh-CN" altLang="en-US" sz="1400" dirty="0"/>
              <a:t>注水</a:t>
            </a:r>
            <a:r>
              <a:rPr lang="zh-CN" altLang="en-US" sz="1400" dirty="0" smtClean="0"/>
              <a:t>井</a:t>
            </a:r>
            <a:r>
              <a:rPr lang="zh-CN" altLang="en-US" sz="1400" dirty="0"/>
              <a:t>组日统计（统计曲线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测试数据</a:t>
            </a:r>
            <a:r>
              <a:rPr lang="en-US" altLang="zh-CN" sz="1400" dirty="0" smtClean="0"/>
              <a:t>3959+31450)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9" y="3161596"/>
            <a:ext cx="5195577" cy="122708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03330"/>
              </p:ext>
            </p:extLst>
          </p:nvPr>
        </p:nvGraphicFramePr>
        <p:xfrm>
          <a:off x="571149" y="1028390"/>
          <a:ext cx="5499641" cy="1863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3263"/>
                <a:gridCol w="666893"/>
                <a:gridCol w="1473262"/>
                <a:gridCol w="643201"/>
                <a:gridCol w="1228163"/>
                <a:gridCol w="704859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处理后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对比</a:t>
                      </a: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V6.2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8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日注水量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19.5s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函数计算慢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0.9s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日注入量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19.2s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0.8s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日产液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2:04:00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0.9s</a:t>
                      </a: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日产油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2:07:00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含水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1.3s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多井平均含水（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WL)</a:t>
                      </a:r>
                      <a:endParaRPr lang="zh-CN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1.2s</a:t>
                      </a: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5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/>
                        <a:t>总耗时</a:t>
                      </a:r>
                      <a:endParaRPr lang="zh-CN" altLang="en-US" sz="9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1" dirty="0" smtClean="0">
                          <a:solidFill>
                            <a:srgbClr val="FF0000"/>
                          </a:solidFill>
                        </a:rPr>
                        <a:t>使用</a:t>
                      </a:r>
                      <a:r>
                        <a:rPr lang="en-US" altLang="zh-CN" sz="800" b="1" dirty="0" err="1" smtClean="0">
                          <a:solidFill>
                            <a:srgbClr val="FF0000"/>
                          </a:solidFill>
                        </a:rPr>
                        <a:t>MultiPointSum</a:t>
                      </a:r>
                      <a:r>
                        <a:rPr lang="en-US" altLang="zh-CN" sz="8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zh-CN" sz="800" b="1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zh-CN" altLang="en-US" sz="800" b="1" baseline="0" dirty="0" smtClean="0">
                          <a:solidFill>
                            <a:srgbClr val="FF0000"/>
                          </a:solidFill>
                        </a:rPr>
                        <a:t>代替</a:t>
                      </a:r>
                      <a:endParaRPr lang="zh-CN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11.2s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4.6s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521D59-FA9D-4BD4-9091-9C884C4978DB}"/>
              </a:ext>
            </a:extLst>
          </p:cNvPr>
          <p:cNvSpPr txBox="1">
            <a:spLocks/>
          </p:cNvSpPr>
          <p:nvPr/>
        </p:nvSpPr>
        <p:spPr bwMode="black">
          <a:xfrm>
            <a:off x="395287" y="296466"/>
            <a:ext cx="7182671" cy="3551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 smtClean="0"/>
              <a:t>性能</a:t>
            </a:r>
            <a:r>
              <a:rPr lang="zh-CN" altLang="en-US" sz="1800" dirty="0"/>
              <a:t>现状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统计的影响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9305B83-AD05-40AF-940E-69B13030EA14}"/>
              </a:ext>
            </a:extLst>
          </p:cNvPr>
          <p:cNvSpPr txBox="1">
            <a:spLocks/>
          </p:cNvSpPr>
          <p:nvPr/>
        </p:nvSpPr>
        <p:spPr bwMode="black">
          <a:xfrm>
            <a:off x="395289" y="744865"/>
            <a:ext cx="5248766" cy="25362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）区域日统计（统计曲线）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DFF121-DA61-4257-8504-DEF3A99298A4}"/>
              </a:ext>
            </a:extLst>
          </p:cNvPr>
          <p:cNvSpPr txBox="1"/>
          <p:nvPr/>
        </p:nvSpPr>
        <p:spPr>
          <a:xfrm>
            <a:off x="776185" y="1037989"/>
            <a:ext cx="316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5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</a:t>
            </a:r>
            <a:r>
              <a:rPr lang="en-US" altLang="zh-CN" sz="1200" dirty="0"/>
              <a:t>PE</a:t>
            </a:r>
            <a:r>
              <a:rPr lang="zh-CN" altLang="en-US" sz="1200" dirty="0"/>
              <a:t>区块</a:t>
            </a:r>
            <a:r>
              <a:rPr lang="en-US" altLang="zh-CN" sz="1200" dirty="0"/>
              <a:t>10</a:t>
            </a:r>
            <a:r>
              <a:rPr lang="zh-CN" altLang="en-US" sz="1200" dirty="0"/>
              <a:t>口井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12994 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只分析液量一个指标，对比和统计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97154D-B9AE-4F2B-B6BF-DB312A03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22" y="1091713"/>
            <a:ext cx="1771429" cy="580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2C871F8-F19E-443D-8504-5D0740AB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81" y="1854186"/>
            <a:ext cx="2445388" cy="1220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352C26-8CD3-4F9F-931F-D3EDB1A17154}"/>
              </a:ext>
            </a:extLst>
          </p:cNvPr>
          <p:cNvSpPr txBox="1"/>
          <p:nvPr/>
        </p:nvSpPr>
        <p:spPr>
          <a:xfrm>
            <a:off x="3711100" y="3117622"/>
            <a:ext cx="1707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000" b="1" dirty="0" smtClean="0"/>
              <a:t>V6.4</a:t>
            </a:r>
            <a:r>
              <a:rPr lang="zh-CN" altLang="en-US" sz="1000" b="1" dirty="0" smtClean="0"/>
              <a:t>对比</a:t>
            </a:r>
            <a:endParaRPr lang="zh-CN" altLang="en-US" sz="1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725395-6767-4764-8E6F-01687454B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024" y="1854185"/>
            <a:ext cx="2488265" cy="1220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18162F-61D3-40C8-8E7A-22E719ACD9C9}"/>
              </a:ext>
            </a:extLst>
          </p:cNvPr>
          <p:cNvSpPr txBox="1"/>
          <p:nvPr/>
        </p:nvSpPr>
        <p:spPr>
          <a:xfrm>
            <a:off x="1240627" y="3105969"/>
            <a:ext cx="1680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000" b="1" dirty="0" smtClean="0"/>
              <a:t>V6.4</a:t>
            </a:r>
            <a:r>
              <a:rPr lang="zh-CN" altLang="en-US" sz="1000" b="1" dirty="0" smtClean="0"/>
              <a:t>统计</a:t>
            </a:r>
            <a:r>
              <a:rPr lang="en-US" altLang="zh-CN" sz="1000" b="1" dirty="0"/>
              <a:t>-</a:t>
            </a:r>
            <a:r>
              <a:rPr lang="zh-CN" altLang="en-US" sz="1000" b="1" dirty="0"/>
              <a:t>平均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D9AA2B-7064-4EC1-B289-63CAD1AB9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872" y="1037989"/>
            <a:ext cx="1442576" cy="14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B87574-B29D-4D32-99E1-FE45C0B3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64" y="1558077"/>
            <a:ext cx="2332972" cy="1102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F2744-016A-4720-AE18-B31893DDCC13}"/>
              </a:ext>
            </a:extLst>
          </p:cNvPr>
          <p:cNvSpPr txBox="1"/>
          <p:nvPr/>
        </p:nvSpPr>
        <p:spPr>
          <a:xfrm>
            <a:off x="1039066" y="2998652"/>
            <a:ext cx="188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含水率 </a:t>
            </a:r>
            <a:r>
              <a:rPr lang="en-US" altLang="zh-CN" sz="1200" dirty="0" err="1"/>
              <a:t>Avg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WCut</a:t>
            </a:r>
            <a:r>
              <a:rPr lang="zh-CN" altLang="en-US" sz="1200" dirty="0"/>
              <a:t>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D3A3FE-DA63-4A62-A608-3FB37A11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52" y="1537266"/>
            <a:ext cx="2297869" cy="1123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D7B50B-B865-4198-88A9-BDB98F473870}"/>
              </a:ext>
            </a:extLst>
          </p:cNvPr>
          <p:cNvSpPr txBox="1"/>
          <p:nvPr/>
        </p:nvSpPr>
        <p:spPr>
          <a:xfrm>
            <a:off x="4096615" y="2998652"/>
            <a:ext cx="17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含水率 </a:t>
            </a:r>
            <a:r>
              <a:rPr lang="en-US" altLang="zh-CN" sz="1200" dirty="0" err="1"/>
              <a:t>Avg</a:t>
            </a:r>
            <a:r>
              <a:rPr lang="zh-CN" altLang="en-US" sz="1200" dirty="0"/>
              <a:t>（</a:t>
            </a:r>
            <a:r>
              <a:rPr lang="en-US" altLang="zh-CN" sz="1200" dirty="0"/>
              <a:t>W/L</a:t>
            </a:r>
            <a:r>
              <a:rPr lang="zh-CN" altLang="en-US" sz="1200" dirty="0"/>
              <a:t>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356B5174-4B8A-4AD7-B402-5E1F427393C9}"/>
              </a:ext>
            </a:extLst>
          </p:cNvPr>
          <p:cNvSpPr txBox="1">
            <a:spLocks/>
          </p:cNvSpPr>
          <p:nvPr/>
        </p:nvSpPr>
        <p:spPr bwMode="black">
          <a:xfrm>
            <a:off x="395287" y="296466"/>
            <a:ext cx="7182671" cy="3551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不同函数的影响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5346AF-CEF5-45BB-B74C-8F5FDDC83C85}"/>
              </a:ext>
            </a:extLst>
          </p:cNvPr>
          <p:cNvSpPr txBox="1"/>
          <p:nvPr/>
        </p:nvSpPr>
        <p:spPr>
          <a:xfrm>
            <a:off x="4214556" y="2721653"/>
            <a:ext cx="11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b="1" dirty="0"/>
              <a:t>V6.4</a:t>
            </a:r>
            <a:endParaRPr lang="zh-CN" altLang="en-US" sz="1200" b="1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0AABAB-6C97-4C6A-A949-ED140098032D}"/>
              </a:ext>
            </a:extLst>
          </p:cNvPr>
          <p:cNvSpPr txBox="1"/>
          <p:nvPr/>
        </p:nvSpPr>
        <p:spPr>
          <a:xfrm>
            <a:off x="1028689" y="2721653"/>
            <a:ext cx="149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b="1" dirty="0"/>
              <a:t>V6.4</a:t>
            </a:r>
            <a:endParaRPr lang="zh-CN" altLang="en-US" sz="1200" b="1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A57A56-91D6-4B2E-B125-31A21457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09" y="651641"/>
            <a:ext cx="1761905" cy="695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7B546E-B613-4939-8732-8486A008049D}"/>
              </a:ext>
            </a:extLst>
          </p:cNvPr>
          <p:cNvSpPr txBox="1"/>
          <p:nvPr/>
        </p:nvSpPr>
        <p:spPr>
          <a:xfrm>
            <a:off x="515165" y="706529"/>
            <a:ext cx="341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200" dirty="0"/>
              <a:t>5</a:t>
            </a:r>
            <a:r>
              <a:rPr lang="zh-CN" altLang="en-US" sz="1200" dirty="0"/>
              <a:t>年数据，选择</a:t>
            </a:r>
            <a:r>
              <a:rPr lang="en-US" altLang="zh-CN" sz="1200" dirty="0"/>
              <a:t>OPT</a:t>
            </a:r>
            <a:r>
              <a:rPr lang="zh-CN" altLang="en-US" sz="1200" dirty="0"/>
              <a:t>油田</a:t>
            </a:r>
            <a:r>
              <a:rPr lang="en-US" altLang="zh-CN" sz="1200" dirty="0"/>
              <a:t>PE</a:t>
            </a:r>
            <a:r>
              <a:rPr lang="zh-CN" altLang="en-US" sz="1200" dirty="0"/>
              <a:t>区块所有井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数据量：</a:t>
            </a:r>
            <a:r>
              <a:rPr lang="en-US" altLang="zh-CN" sz="1200" dirty="0"/>
              <a:t>38298 </a:t>
            </a:r>
            <a:r>
              <a:rPr lang="zh-CN" altLang="en-US" sz="1200" dirty="0"/>
              <a:t>行记录</a:t>
            </a:r>
            <a:endParaRPr lang="en-US" altLang="zh-CN" sz="1200" dirty="0"/>
          </a:p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统计曲线，只分析含水一个指标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505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A6D5B223-1ECB-4605-8C9F-49E0BB38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7182671" cy="355175"/>
          </a:xfrm>
        </p:spPr>
        <p:txBody>
          <a:bodyPr/>
          <a:lstStyle/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打开</a:t>
            </a:r>
            <a:r>
              <a:rPr lang="en-US" altLang="zh-CN" sz="1800" dirty="0"/>
              <a:t>Case</a:t>
            </a:r>
            <a:r>
              <a:rPr lang="zh-CN" altLang="en-US" sz="1800" dirty="0"/>
              <a:t>数目比较多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B12B18-2481-40E5-9BA0-A85A862B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8" y="1150876"/>
            <a:ext cx="3824301" cy="18786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0EE10-E2BC-42A0-9DE2-BB9795A7D7FB}"/>
              </a:ext>
            </a:extLst>
          </p:cNvPr>
          <p:cNvSpPr txBox="1"/>
          <p:nvPr/>
        </p:nvSpPr>
        <p:spPr>
          <a:xfrm>
            <a:off x="898817" y="747370"/>
            <a:ext cx="5601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400" dirty="0"/>
              <a:t>软件停止工作</a:t>
            </a:r>
            <a:endParaRPr lang="en-US" altLang="zh-CN" sz="1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7261"/>
              </p:ext>
            </p:extLst>
          </p:nvPr>
        </p:nvGraphicFramePr>
        <p:xfrm>
          <a:off x="975017" y="3348141"/>
          <a:ext cx="3880792" cy="726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154"/>
                <a:gridCol w="2055550"/>
                <a:gridCol w="798088"/>
              </a:tblGrid>
              <a:tr h="374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控制打开数量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1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8D8923F-62FD-410E-B068-40C0867B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6" y="241308"/>
            <a:ext cx="3251801" cy="281546"/>
          </a:xfrm>
        </p:spPr>
        <p:txBody>
          <a:bodyPr/>
          <a:lstStyle/>
          <a:p>
            <a:r>
              <a:rPr lang="zh-CN" altLang="en-US" sz="1800" dirty="0" smtClean="0"/>
              <a:t>优化情况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646267" y="796174"/>
            <a:ext cx="42419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已经完成</a:t>
            </a:r>
            <a:endParaRPr lang="en-US" altLang="zh-CN" sz="16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增加系统选项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对象继承可根据需要配置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增加生产曲线进度条提示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统计分析、对比分析打开实例多后系统响应缓慢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增加系统运行日志输出</a:t>
            </a:r>
            <a:endParaRPr lang="en-US" altLang="zh-CN" sz="1100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正在做</a:t>
            </a:r>
            <a:endParaRPr lang="en-US" altLang="zh-CN" sz="1600" dirty="0" smtClean="0"/>
          </a:p>
          <a:p>
            <a:pPr marL="89524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solidFill>
                  <a:schemeClr val="accent1"/>
                </a:solidFill>
              </a:rPr>
              <a:t>打开功能界面慢</a:t>
            </a:r>
            <a:endParaRPr lang="en-US" altLang="zh-CN" sz="1100" dirty="0" smtClean="0">
              <a:solidFill>
                <a:schemeClr val="accent1"/>
              </a:solidFill>
            </a:endParaRPr>
          </a:p>
          <a:p>
            <a:pPr marL="89524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solidFill>
                  <a:schemeClr val="accent1"/>
                </a:solidFill>
              </a:rPr>
              <a:t>数据量大时，运行结果、绘图慢</a:t>
            </a:r>
            <a:endParaRPr lang="en-US" altLang="zh-CN" sz="1100" dirty="0" smtClean="0">
              <a:solidFill>
                <a:schemeClr val="accent1"/>
              </a:solidFill>
            </a:endParaRPr>
          </a:p>
          <a:p>
            <a:pPr marL="89524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>
                <a:solidFill>
                  <a:srgbClr val="FF0000"/>
                </a:solidFill>
              </a:rPr>
              <a:t>整理</a:t>
            </a:r>
            <a:r>
              <a:rPr lang="zh-CN" altLang="en-US" sz="1100" dirty="0" smtClean="0">
                <a:solidFill>
                  <a:srgbClr val="FF0000"/>
                </a:solidFill>
              </a:rPr>
              <a:t>优化重复</a:t>
            </a:r>
            <a:r>
              <a:rPr lang="zh-CN" altLang="en-US" sz="1100" dirty="0">
                <a:solidFill>
                  <a:srgbClr val="FF0000"/>
                </a:solidFill>
              </a:rPr>
              <a:t>、效率低的</a:t>
            </a:r>
            <a:r>
              <a:rPr lang="zh-CN" altLang="en-US" sz="1100" dirty="0" smtClean="0">
                <a:solidFill>
                  <a:srgbClr val="FF0000"/>
                </a:solidFill>
              </a:rPr>
              <a:t>代码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marL="89524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链接</a:t>
            </a:r>
            <a:r>
              <a:rPr lang="en-US" altLang="zh-CN" sz="1100" dirty="0" smtClean="0"/>
              <a:t>Excel</a:t>
            </a:r>
            <a:r>
              <a:rPr lang="zh-CN" altLang="en-US" sz="1100" dirty="0" smtClean="0"/>
              <a:t>慢</a:t>
            </a:r>
            <a:endParaRPr lang="en-US" altLang="zh-CN" sz="1100" dirty="0" smtClean="0"/>
          </a:p>
          <a:p>
            <a:pPr marL="89524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…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未来考虑</a:t>
            </a:r>
            <a:endParaRPr lang="en-US" altLang="zh-CN" sz="16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合并</a:t>
            </a:r>
            <a:r>
              <a:rPr lang="en-US" altLang="zh-CN" sz="1100" dirty="0" smtClean="0"/>
              <a:t>(*.Template)</a:t>
            </a:r>
            <a:r>
              <a:rPr lang="zh-CN" altLang="en-US" sz="1100" dirty="0" smtClean="0"/>
              <a:t>文件，不区分国际化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整理并优化</a:t>
            </a:r>
            <a:r>
              <a:rPr lang="en-US" altLang="zh-CN" sz="1100" dirty="0" err="1" smtClean="0"/>
              <a:t>Config</a:t>
            </a:r>
            <a:r>
              <a:rPr lang="zh-CN" altLang="en-US" sz="1100" dirty="0" smtClean="0"/>
              <a:t>下</a:t>
            </a:r>
            <a:r>
              <a:rPr lang="en-US" altLang="zh-CN" sz="1100" dirty="0" err="1" smtClean="0"/>
              <a:t>ProdAna</a:t>
            </a:r>
            <a:r>
              <a:rPr lang="zh-CN" altLang="en-US" sz="1100" dirty="0" smtClean="0"/>
              <a:t>文件</a:t>
            </a:r>
            <a:endParaRPr lang="en-US" altLang="zh-CN" sz="11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1100" dirty="0" smtClean="0"/>
              <a:t>…</a:t>
            </a: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100" dirty="0" smtClean="0"/>
              <a:t>改变操作流程</a:t>
            </a:r>
            <a:endParaRPr lang="en-US" altLang="zh-CN" sz="11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19" y="796174"/>
            <a:ext cx="3255795" cy="35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19E5EE-E67C-4E1B-BF07-C6EECFDB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8" y="1000025"/>
            <a:ext cx="3421267" cy="18233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DA515E6-530E-47E4-9835-7322E442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6702630" cy="355175"/>
          </a:xfrm>
        </p:spPr>
        <p:txBody>
          <a:bodyPr/>
          <a:lstStyle/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打开</a:t>
            </a:r>
            <a:r>
              <a:rPr lang="en-US" altLang="zh-CN" sz="1800" dirty="0"/>
              <a:t>Case</a:t>
            </a:r>
            <a:r>
              <a:rPr lang="zh-CN" altLang="en-US" sz="1800" dirty="0"/>
              <a:t>数目比较多（</a:t>
            </a:r>
            <a:r>
              <a:rPr lang="en-US" altLang="zh-CN" sz="1800" dirty="0"/>
              <a:t>30+</a:t>
            </a:r>
            <a:r>
              <a:rPr lang="zh-CN" altLang="en-US" sz="1800" dirty="0"/>
              <a:t>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407039-1917-47F2-A4C8-AC97B8BACACC}"/>
              </a:ext>
            </a:extLst>
          </p:cNvPr>
          <p:cNvSpPr txBox="1"/>
          <p:nvPr/>
        </p:nvSpPr>
        <p:spPr>
          <a:xfrm>
            <a:off x="714667" y="644850"/>
            <a:ext cx="618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400" dirty="0"/>
              <a:t>关至某个</a:t>
            </a:r>
            <a:r>
              <a:rPr lang="en-US" altLang="zh-CN" sz="1400" dirty="0"/>
              <a:t>case</a:t>
            </a:r>
            <a:r>
              <a:rPr lang="zh-CN" altLang="en-US" sz="1400" dirty="0"/>
              <a:t>的时候，软件卡住不反应，只能任务管理器关掉</a:t>
            </a:r>
            <a:endParaRPr lang="en-US" altLang="zh-CN" sz="1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2953"/>
              </p:ext>
            </p:extLst>
          </p:nvPr>
        </p:nvGraphicFramePr>
        <p:xfrm>
          <a:off x="1105753" y="3505200"/>
          <a:ext cx="3880792" cy="64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154"/>
                <a:gridCol w="2159243"/>
                <a:gridCol w="694395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Bug</a:t>
                      </a:r>
                      <a:r>
                        <a:rPr lang="zh-CN" altLang="en-US" sz="800" dirty="0" smtClean="0"/>
                        <a:t>，关闭时有异常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7085218-B460-4689-A89E-3DF05FD2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3537321" cy="274175"/>
          </a:xfrm>
        </p:spPr>
        <p:txBody>
          <a:bodyPr/>
          <a:lstStyle/>
          <a:p>
            <a:r>
              <a:rPr lang="zh-CN" altLang="en-US" sz="1800" dirty="0"/>
              <a:t>性能分析</a:t>
            </a:r>
            <a:r>
              <a:rPr lang="en-US" altLang="zh-CN" sz="1800" dirty="0" smtClean="0"/>
              <a:t>—</a:t>
            </a:r>
            <a:r>
              <a:rPr lang="zh-CN" altLang="en-US" sz="1800" dirty="0"/>
              <a:t>链接</a:t>
            </a:r>
            <a:r>
              <a:rPr lang="en-US" altLang="zh-CN" sz="1800" dirty="0"/>
              <a:t>Excel</a:t>
            </a:r>
            <a:r>
              <a:rPr lang="zh-CN" altLang="en-US" sz="1800" dirty="0"/>
              <a:t>数据源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CBCC07-B24E-4650-8BCC-C411E9C63C43}"/>
              </a:ext>
            </a:extLst>
          </p:cNvPr>
          <p:cNvSpPr txBox="1"/>
          <p:nvPr/>
        </p:nvSpPr>
        <p:spPr>
          <a:xfrm>
            <a:off x="739782" y="753850"/>
            <a:ext cx="265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1200" dirty="0"/>
              <a:t>链接</a:t>
            </a:r>
            <a:r>
              <a:rPr lang="en-US" altLang="zh-CN" sz="1200" dirty="0"/>
              <a:t>Excel</a:t>
            </a:r>
            <a:r>
              <a:rPr lang="zh-CN" altLang="en-US" sz="1200" dirty="0"/>
              <a:t>数据源时，时间较长</a:t>
            </a:r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3" y="1120656"/>
            <a:ext cx="5522701" cy="183767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28045"/>
              </p:ext>
            </p:extLst>
          </p:nvPr>
        </p:nvGraphicFramePr>
        <p:xfrm>
          <a:off x="846158" y="3232514"/>
          <a:ext cx="3880792" cy="726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154"/>
                <a:gridCol w="2159243"/>
                <a:gridCol w="694395"/>
              </a:tblGrid>
              <a:tr h="374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解决方案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/>
                        <a:t>总耗时</a:t>
                      </a:r>
                      <a:endParaRPr lang="zh-CN" altLang="en-US" sz="1000" b="1" dirty="0"/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处理异常，链接</a:t>
                      </a:r>
                      <a:r>
                        <a:rPr lang="en-US" altLang="zh-CN" sz="800" dirty="0" smtClean="0"/>
                        <a:t>Excel</a:t>
                      </a:r>
                      <a:r>
                        <a:rPr lang="zh-CN" altLang="en-US" sz="800" dirty="0" smtClean="0"/>
                        <a:t>时会调用一些标库表</a:t>
                      </a:r>
                      <a:r>
                        <a:rPr lang="en-US" altLang="zh-CN" sz="800" dirty="0" err="1" smtClean="0"/>
                        <a:t>sql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DC7CAB0-3EFA-48A7-9F63-42AD03D0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296466"/>
            <a:ext cx="6702630" cy="267299"/>
          </a:xfrm>
        </p:spPr>
        <p:txBody>
          <a:bodyPr/>
          <a:lstStyle/>
          <a:p>
            <a:r>
              <a:rPr lang="zh-CN" altLang="en-US" sz="1800" dirty="0" smtClean="0"/>
              <a:t>总结</a:t>
            </a:r>
            <a:endParaRPr lang="zh-CN" altLang="en-US" sz="1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30809"/>
              </p:ext>
            </p:extLst>
          </p:nvPr>
        </p:nvGraphicFramePr>
        <p:xfrm>
          <a:off x="594879" y="689593"/>
          <a:ext cx="7978891" cy="3384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646"/>
                <a:gridCol w="1369365"/>
                <a:gridCol w="1691640"/>
                <a:gridCol w="975360"/>
                <a:gridCol w="2293620"/>
                <a:gridCol w="556260"/>
              </a:tblGrid>
              <a:tr h="269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问题项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关键点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可行性方法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是否处理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9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对比</a:t>
                      </a:r>
                      <a:endParaRPr lang="zh-CN" altLang="en-US" sz="9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结论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打开功能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accent1"/>
                          </a:solidFill>
                        </a:rPr>
                        <a:t>第一次打开慢</a:t>
                      </a:r>
                      <a:endParaRPr lang="zh-CN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accent1"/>
                          </a:solidFill>
                        </a:rPr>
                        <a:t>优化初始化时间，优化空间小</a:t>
                      </a:r>
                      <a:endParaRPr lang="zh-CN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8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8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打开配置管理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</a:rPr>
                        <a:t>第一次打开慢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V6.4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已解决</a:t>
                      </a:r>
                      <a:endParaRPr lang="zh-CN" altLang="en-US" sz="8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V6.3=10s;</a:t>
                      </a:r>
                      <a:r>
                        <a:rPr lang="en-US" altLang="zh-CN" sz="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V6.4=2s</a:t>
                      </a:r>
                      <a:endParaRPr lang="zh-CN" altLang="en-US" sz="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83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拉齐统计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拉齐计算方法优化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V6.5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已解决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V6.2=9.5s;  </a:t>
                      </a:r>
                      <a:r>
                        <a:rPr lang="en-US" altLang="zh-CN" sz="800" b="1" kern="1200" dirty="0" smtClean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V6.4=18.8s; </a:t>
                      </a:r>
                      <a:r>
                        <a:rPr lang="en-US" altLang="zh-CN" sz="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V6.5=4.9s</a:t>
                      </a: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877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统计分析等包含井别计算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修改井别计算方法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V6.5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已解决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V6.2=2:39.8s;  </a:t>
                      </a:r>
                      <a:r>
                        <a:rPr lang="en-US" altLang="zh-CN" sz="800" b="1" kern="1200" dirty="0" smtClean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V6.4=1:57.3.s; </a:t>
                      </a:r>
                      <a:r>
                        <a:rPr lang="en-US" altLang="zh-CN" sz="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V6.5=39.8s</a:t>
                      </a: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2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排列曲线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对象多，数据量大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</a:rPr>
                        <a:t>控制对象数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，增加进度条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V6.4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已加进度条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3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对比曲线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对象多，数据量大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rgbClr val="FF0000"/>
                          </a:solidFill>
                        </a:rPr>
                        <a:t>控制对象数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，增加进度条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V6.4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已加进度条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统计曲线（区域日）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函数问题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800" b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MultiPointSum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()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V6.5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已解决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V6.2=27.50s;  </a:t>
                      </a:r>
                      <a:r>
                        <a:rPr lang="en-US" altLang="zh-CN" sz="800" b="1" kern="1200" dirty="0" smtClean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V6.4=2:51.0.s; </a:t>
                      </a:r>
                      <a:r>
                        <a:rPr lang="en-US" altLang="zh-CN" sz="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V6.5=23.5s</a:t>
                      </a: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井组曲线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（注水井组日）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函数问题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 err="1" smtClean="0">
                          <a:solidFill>
                            <a:schemeClr val="tx1"/>
                          </a:solidFill>
                        </a:rPr>
                        <a:t>PhaseSum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CN" sz="800" b="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MultiPointSum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()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V6.5</a:t>
                      </a:r>
                      <a:r>
                        <a:rPr lang="zh-CN" altLang="en-US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已解决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V6.2=4.60s;  </a:t>
                      </a:r>
                      <a:r>
                        <a:rPr lang="en-US" altLang="zh-CN" sz="800" b="1" kern="1200" dirty="0" smtClean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V6.4=1:10.9.s; </a:t>
                      </a:r>
                      <a:r>
                        <a:rPr lang="en-US" altLang="zh-CN" sz="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V6.5=11.2s</a:t>
                      </a: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打开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多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内存溢出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控制对象数，控制功能打开数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读取数据慢，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zh-CN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处理程序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链接</a:t>
                      </a:r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下载成果慢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优化成果管理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249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</a:rPr>
                        <a:t>系列函数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数据筛选慢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</a:rPr>
                        <a:t>已经尝试多种，暂无可行办法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8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521D59-FA9D-4BD4-9091-9C884C4978DB}"/>
              </a:ext>
            </a:extLst>
          </p:cNvPr>
          <p:cNvSpPr txBox="1">
            <a:spLocks/>
          </p:cNvSpPr>
          <p:nvPr/>
        </p:nvSpPr>
        <p:spPr bwMode="black">
          <a:xfrm>
            <a:off x="479107" y="280514"/>
            <a:ext cx="1143953" cy="275034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 smtClean="0"/>
              <a:t>总结</a:t>
            </a:r>
            <a:endParaRPr lang="zh-CN" alt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9305B83-AD05-40AF-940E-69B13030EA14}"/>
              </a:ext>
            </a:extLst>
          </p:cNvPr>
          <p:cNvSpPr txBox="1">
            <a:spLocks/>
          </p:cNvSpPr>
          <p:nvPr/>
        </p:nvSpPr>
        <p:spPr bwMode="black">
          <a:xfrm>
            <a:off x="395288" y="742788"/>
            <a:ext cx="6348412" cy="22294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）区域日</a:t>
            </a:r>
            <a:r>
              <a:rPr lang="zh-CN" altLang="en-US" sz="1400" dirty="0" smtClean="0"/>
              <a:t>统计</a:t>
            </a:r>
            <a:r>
              <a:rPr lang="en-US" altLang="zh-CN" sz="1400" smtClean="0"/>
              <a:t>2006/1/1~2017/7/30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统计</a:t>
            </a:r>
            <a:r>
              <a:rPr lang="zh-CN" altLang="en-US" sz="1400" dirty="0" smtClean="0"/>
              <a:t>曲线 数据量</a:t>
            </a:r>
            <a:r>
              <a:rPr lang="en-US" altLang="zh-CN" sz="1400" dirty="0"/>
              <a:t>146736 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13888"/>
              </p:ext>
            </p:extLst>
          </p:nvPr>
        </p:nvGraphicFramePr>
        <p:xfrm>
          <a:off x="658106" y="1209797"/>
          <a:ext cx="6486973" cy="1025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365"/>
                <a:gridCol w="753162"/>
                <a:gridCol w="1148157"/>
                <a:gridCol w="1306285"/>
                <a:gridCol w="1533167"/>
                <a:gridCol w="1179837"/>
              </a:tblGrid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耗时步骤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对比耗时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 smtClean="0">
                          <a:solidFill>
                            <a:schemeClr val="tx1"/>
                          </a:solidFill>
                        </a:rPr>
                        <a:t>PhaseAvg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 smtClean="0">
                          <a:solidFill>
                            <a:schemeClr val="tx1"/>
                          </a:solidFill>
                        </a:rPr>
                        <a:t>MutiPointAvg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多井平均含水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(WL)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耗时</a:t>
                      </a: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05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含水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7.1s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FF0000"/>
                          </a:solidFill>
                        </a:rPr>
                        <a:t>1:37:60</a:t>
                      </a:r>
                      <a:endParaRPr lang="zh-CN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0.9s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1.5s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日产液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7.08s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rgbClr val="FF0000"/>
                          </a:solidFill>
                        </a:rPr>
                        <a:t>1:34:00</a:t>
                      </a:r>
                      <a:endParaRPr lang="zh-CN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0.9s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5C99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045A92-2C3C-45B0-9F3E-C5A002FC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3" y="1026222"/>
            <a:ext cx="6399013" cy="280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A93BC0-00B9-4A19-A93C-555B9D7D2DEA}"/>
              </a:ext>
            </a:extLst>
          </p:cNvPr>
          <p:cNvSpPr txBox="1"/>
          <p:nvPr/>
        </p:nvSpPr>
        <p:spPr>
          <a:xfrm>
            <a:off x="506283" y="3946768"/>
            <a:ext cx="510803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有一半的测试记录“软件运行缓慢”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8D8923F-62FD-410E-B068-40C0867B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64" y="170375"/>
            <a:ext cx="3251801" cy="355175"/>
          </a:xfrm>
        </p:spPr>
        <p:txBody>
          <a:bodyPr/>
          <a:lstStyle/>
          <a:p>
            <a:r>
              <a:rPr lang="zh-CN" altLang="en-US" sz="1800" dirty="0"/>
              <a:t>性能现状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371" y="583757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/>
              <a:t>TFS</a:t>
            </a:r>
            <a:r>
              <a:rPr lang="zh-CN" altLang="en-US" sz="1400" dirty="0" smtClean="0"/>
              <a:t>上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8961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C75598-E811-4087-9895-65F0D5BF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8" y="1113780"/>
            <a:ext cx="1905842" cy="1873364"/>
          </a:xfrm>
          <a:prstGeom prst="rect">
            <a:avLst/>
          </a:prstGeom>
          <a:ln>
            <a:solidFill>
              <a:schemeClr val="accent4">
                <a:lumMod val="25000"/>
                <a:lumOff val="75000"/>
              </a:schemeClr>
            </a:solidFill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A72CAE94-1C0C-4BDB-BD65-E721903B4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153505"/>
              </p:ext>
            </p:extLst>
          </p:nvPr>
        </p:nvGraphicFramePr>
        <p:xfrm>
          <a:off x="3004935" y="1024958"/>
          <a:ext cx="5107788" cy="194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EA4456-4EF3-4FEF-81AA-867F25C3085B}"/>
              </a:ext>
            </a:extLst>
          </p:cNvPr>
          <p:cNvSpPr txBox="1"/>
          <p:nvPr/>
        </p:nvSpPr>
        <p:spPr>
          <a:xfrm>
            <a:off x="385371" y="3422278"/>
            <a:ext cx="543878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</a:rPr>
              <a:t>数据量大、对象多、统计函数、链接</a:t>
            </a:r>
            <a:r>
              <a:rPr lang="en-US" altLang="zh-CN" sz="1400" dirty="0">
                <a:solidFill>
                  <a:schemeClr val="accent1"/>
                </a:solidFill>
              </a:rPr>
              <a:t>Oracle</a:t>
            </a:r>
            <a:r>
              <a:rPr lang="zh-CN" altLang="en-US" sz="1400" dirty="0">
                <a:solidFill>
                  <a:schemeClr val="accent1"/>
                </a:solidFill>
              </a:rPr>
              <a:t>等为主要原因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90F4C3C0-FCDF-4DE7-A4AB-624CB8AC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9" y="182917"/>
            <a:ext cx="3251801" cy="355175"/>
          </a:xfrm>
        </p:spPr>
        <p:txBody>
          <a:bodyPr/>
          <a:lstStyle/>
          <a:p>
            <a:r>
              <a:rPr lang="zh-CN" altLang="en-US" sz="1800" dirty="0"/>
              <a:t>性能现状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371" y="583757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/>
              <a:t>TFS</a:t>
            </a:r>
            <a:r>
              <a:rPr lang="zh-CN" altLang="en-US" sz="1400" dirty="0" smtClean="0"/>
              <a:t>上</a:t>
            </a:r>
            <a:r>
              <a:rPr lang="en-US" altLang="zh-CN" sz="1400" dirty="0" smtClean="0"/>
              <a:t>Bug</a:t>
            </a:r>
            <a:r>
              <a:rPr lang="zh-CN" altLang="en-US" sz="1400" dirty="0"/>
              <a:t>分布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553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A6BB37-D027-46C0-AE6C-3E5E4032E7EB}"/>
              </a:ext>
            </a:extLst>
          </p:cNvPr>
          <p:cNvSpPr txBox="1"/>
          <p:nvPr/>
        </p:nvSpPr>
        <p:spPr>
          <a:xfrm>
            <a:off x="1397867" y="1423105"/>
            <a:ext cx="474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数据源相同</a:t>
            </a:r>
            <a:r>
              <a:rPr lang="en-US" altLang="zh-CN" sz="1000" dirty="0"/>
              <a:t>:</a:t>
            </a:r>
            <a:r>
              <a:rPr lang="zh-CN" altLang="en-US" sz="1000" dirty="0"/>
              <a:t>   </a:t>
            </a:r>
            <a:r>
              <a:rPr lang="en-US" altLang="zh-CN" sz="1000" dirty="0"/>
              <a:t>PEData_V6.2_MultiLanguage_Metric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选择对象相同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日期范围相同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受电脑运行情况影响较大，这些时间记录不一定能复现</a:t>
            </a:r>
            <a:endParaRPr lang="en-US" altLang="zh-C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0A71B0-96C0-4250-909D-967B936E0D71}"/>
              </a:ext>
            </a:extLst>
          </p:cNvPr>
          <p:cNvSpPr txBox="1"/>
          <p:nvPr/>
        </p:nvSpPr>
        <p:spPr>
          <a:xfrm>
            <a:off x="1025124" y="1074280"/>
            <a:ext cx="510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200" dirty="0"/>
              <a:t>对于数据量大、对象多等情况，同</a:t>
            </a:r>
            <a:r>
              <a:rPr lang="en-US" altLang="zh-CN" sz="1200" dirty="0"/>
              <a:t>ProdAna6.2</a:t>
            </a:r>
            <a:r>
              <a:rPr lang="zh-CN" altLang="en-US" sz="1200" dirty="0"/>
              <a:t>做一个对比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0DCBA13B-2A49-45C8-B131-0519B56F8FBB}"/>
              </a:ext>
            </a:extLst>
          </p:cNvPr>
          <p:cNvSpPr txBox="1">
            <a:spLocks/>
          </p:cNvSpPr>
          <p:nvPr/>
        </p:nvSpPr>
        <p:spPr bwMode="black">
          <a:xfrm>
            <a:off x="418714" y="317446"/>
            <a:ext cx="2466732" cy="274811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749410" y="69206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测试说明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F5D0378B-C8ED-46CC-BF97-D47E9ECD1C39}"/>
              </a:ext>
            </a:extLst>
          </p:cNvPr>
          <p:cNvSpPr txBox="1"/>
          <p:nvPr/>
        </p:nvSpPr>
        <p:spPr>
          <a:xfrm>
            <a:off x="1025124" y="2487265"/>
            <a:ext cx="3376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200" dirty="0"/>
              <a:t>分如下几类进行测试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585E144A-81E6-4551-8421-C2650E48404D}"/>
              </a:ext>
            </a:extLst>
          </p:cNvPr>
          <p:cNvSpPr txBox="1"/>
          <p:nvPr/>
        </p:nvSpPr>
        <p:spPr>
          <a:xfrm>
            <a:off x="1397867" y="2764264"/>
            <a:ext cx="3902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仅单独打开功能界面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打开功能配置</a:t>
            </a:r>
            <a:r>
              <a:rPr lang="en-US" altLang="zh-CN" sz="1000" dirty="0"/>
              <a:t>-</a:t>
            </a:r>
            <a:r>
              <a:rPr lang="zh-CN" altLang="en-US" sz="1000" dirty="0"/>
              <a:t>链接，功能设计保存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下载数据生成结果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打开多个功能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1000" dirty="0"/>
              <a:t>打开统计、对比分析预警闪烁图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0614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7F08E0E-1D5C-4370-A903-EDB2674E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7"/>
            <a:ext cx="3251801" cy="287734"/>
          </a:xfrm>
        </p:spPr>
        <p:txBody>
          <a:bodyPr/>
          <a:lstStyle/>
          <a:p>
            <a:r>
              <a:rPr lang="zh-CN" altLang="en-US" sz="1800" dirty="0" smtClean="0"/>
              <a:t>性能现状</a:t>
            </a: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0523C5F-8354-4B23-BC5E-B591A58ED365}"/>
              </a:ext>
            </a:extLst>
          </p:cNvPr>
          <p:cNvSpPr txBox="1">
            <a:spLocks/>
          </p:cNvSpPr>
          <p:nvPr/>
        </p:nvSpPr>
        <p:spPr bwMode="black">
          <a:xfrm>
            <a:off x="779721" y="1018646"/>
            <a:ext cx="1969015" cy="23805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）油井月生产曲线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6099530-ED2B-4C3F-9A5A-829C0E4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30" y="1929202"/>
            <a:ext cx="2052670" cy="994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4FCD73-57C5-4B15-BB69-1928B26257BE}"/>
              </a:ext>
            </a:extLst>
          </p:cNvPr>
          <p:cNvSpPr txBox="1"/>
          <p:nvPr/>
        </p:nvSpPr>
        <p:spPr>
          <a:xfrm>
            <a:off x="2748736" y="2987014"/>
            <a:ext cx="88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0624E7-D913-41D2-8B3E-EC6334144C6C}"/>
              </a:ext>
            </a:extLst>
          </p:cNvPr>
          <p:cNvSpPr txBox="1"/>
          <p:nvPr/>
        </p:nvSpPr>
        <p:spPr>
          <a:xfrm>
            <a:off x="4972365" y="2987014"/>
            <a:ext cx="10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CA1C6C6-E75E-46BB-8BB4-687D665A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5" y="1929202"/>
            <a:ext cx="1996437" cy="9731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8907" y="628782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仅打开功能界面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75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44E6F2B-918F-476C-A8C1-C96F7B48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96466"/>
            <a:ext cx="3251801" cy="263515"/>
          </a:xfrm>
        </p:spPr>
        <p:txBody>
          <a:bodyPr/>
          <a:lstStyle/>
          <a:p>
            <a:r>
              <a:rPr lang="zh-CN" altLang="en-US" sz="1800" dirty="0"/>
              <a:t>性能现状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317A785-D9BE-4776-A1F1-0D78F7B34764}"/>
              </a:ext>
            </a:extLst>
          </p:cNvPr>
          <p:cNvSpPr txBox="1">
            <a:spLocks/>
          </p:cNvSpPr>
          <p:nvPr/>
        </p:nvSpPr>
        <p:spPr bwMode="black">
          <a:xfrm>
            <a:off x="780884" y="1033712"/>
            <a:ext cx="3023481" cy="20686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）油井日综合统计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F2E6C0-B877-4C83-B2C1-414905D1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5" y="1856490"/>
            <a:ext cx="2059153" cy="1014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464D72-1B87-449F-BFBC-633952417271}"/>
              </a:ext>
            </a:extLst>
          </p:cNvPr>
          <p:cNvSpPr txBox="1"/>
          <p:nvPr/>
        </p:nvSpPr>
        <p:spPr>
          <a:xfrm>
            <a:off x="2816241" y="2923600"/>
            <a:ext cx="1011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V6.2</a:t>
            </a:r>
            <a:endParaRPr lang="zh-CN" altLang="en-US" sz="14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B8A90D-4A9C-4634-8044-D42CD8E6ACE5}"/>
              </a:ext>
            </a:extLst>
          </p:cNvPr>
          <p:cNvSpPr txBox="1"/>
          <p:nvPr/>
        </p:nvSpPr>
        <p:spPr>
          <a:xfrm>
            <a:off x="5195617" y="2923154"/>
            <a:ext cx="115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1400" b="1" dirty="0"/>
              <a:t>V6.4</a:t>
            </a:r>
            <a:endParaRPr lang="zh-CN" altLang="en-US" sz="1400" b="1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89F5972-9182-457B-B094-5A47DC0A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1856490"/>
            <a:ext cx="2163035" cy="10143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907" y="628782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1400" dirty="0"/>
              <a:t>仅打开功能界面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109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24495</TotalTime>
  <Words>1899</Words>
  <Application>Microsoft Office PowerPoint</Application>
  <PresentationFormat>全屏显示(16:9)</PresentationFormat>
  <Paragraphs>555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Wingdings</vt:lpstr>
      <vt:lpstr>Halliburton Template</vt:lpstr>
      <vt:lpstr>ProdAna性能调查</vt:lpstr>
      <vt:lpstr>一、发展规划 二、性能现状、分析 三、总结 四、对比演示</vt:lpstr>
      <vt:lpstr>发展规划</vt:lpstr>
      <vt:lpstr>优化情况</vt:lpstr>
      <vt:lpstr>性能现状</vt:lpstr>
      <vt:lpstr>性能现状</vt:lpstr>
      <vt:lpstr>PowerPoint 演示文稿</vt:lpstr>
      <vt:lpstr>性能现状</vt:lpstr>
      <vt:lpstr>性能现状</vt:lpstr>
      <vt:lpstr>性能现状</vt:lpstr>
      <vt:lpstr>性能现状</vt:lpstr>
      <vt:lpstr>性能现状</vt:lpstr>
      <vt:lpstr>性能现状</vt:lpstr>
      <vt:lpstr>性能分析</vt:lpstr>
      <vt:lpstr>性能分析</vt:lpstr>
      <vt:lpstr>PowerPoint 演示文稿</vt:lpstr>
      <vt:lpstr>性能现状</vt:lpstr>
      <vt:lpstr>性能现状</vt:lpstr>
      <vt:lpstr>性能分析</vt:lpstr>
      <vt:lpstr>性能分析</vt:lpstr>
      <vt:lpstr>性能现状</vt:lpstr>
      <vt:lpstr>性能分析</vt:lpstr>
      <vt:lpstr>性能分析</vt:lpstr>
      <vt:lpstr>性能现状</vt:lpstr>
      <vt:lpstr>性能现状</vt:lpstr>
      <vt:lpstr>性能分析</vt:lpstr>
      <vt:lpstr>性能分析</vt:lpstr>
      <vt:lpstr>性能现状</vt:lpstr>
      <vt:lpstr>性能分析--对象多、数据量大</vt:lpstr>
      <vt:lpstr>性能分析--对象多、数据量大</vt:lpstr>
      <vt:lpstr>性能分析--对象多、数据量大</vt:lpstr>
      <vt:lpstr>性能现状--对象多、数据量大</vt:lpstr>
      <vt:lpstr>性能分析--对象多、数据量大</vt:lpstr>
      <vt:lpstr>性能分析--对象多、数据量大</vt:lpstr>
      <vt:lpstr>性能分析—数据量大</vt:lpstr>
      <vt:lpstr>性能分析—数据量大</vt:lpstr>
      <vt:lpstr>PowerPoint 演示文稿</vt:lpstr>
      <vt:lpstr>PowerPoint 演示文稿</vt:lpstr>
      <vt:lpstr>性能分析—打开Case数目比较多</vt:lpstr>
      <vt:lpstr>性能分析—打开Case数目比较多（30+）</vt:lpstr>
      <vt:lpstr>性能分析—链接Excel数据源</vt:lpstr>
      <vt:lpstr>总结</vt:lpstr>
      <vt:lpstr>PowerPoint 演示文稿</vt:lpstr>
      <vt:lpstr>PowerPoint 演示文稿</vt:lpstr>
    </vt:vector>
  </TitlesOfParts>
  <Company>Halliburton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Erle P. Halliburton</dc:creator>
  <cp:lastModifiedBy>欧阳健</cp:lastModifiedBy>
  <cp:revision>753</cp:revision>
  <cp:lastPrinted>2015-11-10T19:36:33Z</cp:lastPrinted>
  <dcterms:created xsi:type="dcterms:W3CDTF">2014-03-14T15:11:07Z</dcterms:created>
  <dcterms:modified xsi:type="dcterms:W3CDTF">2017-12-12T02:53:23Z</dcterms:modified>
</cp:coreProperties>
</file>