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7" r:id="rId2"/>
    <p:sldId id="292" r:id="rId3"/>
    <p:sldId id="297" r:id="rId4"/>
    <p:sldId id="293" r:id="rId5"/>
    <p:sldId id="295" r:id="rId6"/>
    <p:sldId id="296" r:id="rId7"/>
    <p:sldId id="298" r:id="rId8"/>
    <p:sldId id="294" r:id="rId9"/>
    <p:sldId id="284" r:id="rId10"/>
    <p:sldId id="289" r:id="rId11"/>
    <p:sldId id="286" r:id="rId12"/>
    <p:sldId id="28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梁 波" initials="梁" lastIdx="4" clrIdx="0">
    <p:extLst>
      <p:ext uri="{19B8F6BF-5375-455C-9EA6-DF929625EA0E}">
        <p15:presenceInfo xmlns:p15="http://schemas.microsoft.com/office/powerpoint/2012/main" userId="885f80bb0a0580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69F"/>
    <a:srgbClr val="5B79AD"/>
    <a:srgbClr val="FFB9B9"/>
    <a:srgbClr val="FFE399"/>
    <a:srgbClr val="186BA0"/>
    <a:srgbClr val="CC3300"/>
    <a:srgbClr val="FFFFFF"/>
    <a:srgbClr val="FF8585"/>
    <a:srgbClr val="47474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8" autoAdjust="0"/>
    <p:restoredTop sz="96387" autoAdjust="0"/>
  </p:normalViewPr>
  <p:slideViewPr>
    <p:cSldViewPr snapToGrid="0">
      <p:cViewPr varScale="1">
        <p:scale>
          <a:sx n="68" d="100"/>
          <a:sy n="68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CAEB4-6695-4C87-889C-2041A0B3E52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9E0B8-1E78-4750-9C2F-C1ACD0AA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227993" y="2556164"/>
            <a:ext cx="6741080" cy="1033638"/>
          </a:xfrm>
        </p:spPr>
        <p:txBody>
          <a:bodyPr tIns="0" rIns="0" anchor="b" anchorCtr="0"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7993" y="3664441"/>
            <a:ext cx="6741080" cy="1211850"/>
          </a:xfrm>
        </p:spPr>
        <p:txBody>
          <a:bodyPr rIns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8" name="Group 17"/>
          <p:cNvGrpSpPr/>
          <p:nvPr userDrawn="1"/>
        </p:nvGrpSpPr>
        <p:grpSpPr bwMode="black">
          <a:xfrm>
            <a:off x="1133990" y="3509116"/>
            <a:ext cx="2941189" cy="207190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32" name="Freeform 3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5" name="Rectangle 44"/>
          <p:cNvSpPr/>
          <p:nvPr userDrawn="1"/>
        </p:nvSpPr>
        <p:spPr>
          <a:xfrm>
            <a:off x="5221151" y="3612712"/>
            <a:ext cx="6572620" cy="35939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 userDrawn="1"/>
        </p:nvSpPr>
        <p:spPr>
          <a:xfrm>
            <a:off x="515944" y="6513859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800" b="0" dirty="0">
                <a:solidFill>
                  <a:schemeClr val="accent2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75200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128841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 userDrawn="1"/>
        </p:nvGrpSpPr>
        <p:grpSpPr>
          <a:xfrm>
            <a:off x="393112" y="255584"/>
            <a:ext cx="11405777" cy="6072258"/>
            <a:chOff x="392826" y="255584"/>
            <a:chExt cx="11609268" cy="6072258"/>
          </a:xfrm>
          <a:solidFill>
            <a:schemeClr val="bg2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255584"/>
              <a:ext cx="8371762" cy="6072258"/>
              <a:chOff x="392826" y="265651"/>
              <a:chExt cx="8371762" cy="5634905"/>
            </a:xfrm>
            <a:grpFill/>
          </p:grpSpPr>
          <p:sp>
            <p:nvSpPr>
              <p:cNvPr id="482" name="Rectangle 481"/>
              <p:cNvSpPr/>
              <p:nvPr userDrawn="1"/>
            </p:nvSpPr>
            <p:spPr>
              <a:xfrm>
                <a:off x="393172" y="5272216"/>
                <a:ext cx="278120" cy="628340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3" name="Rectangle 482"/>
              <p:cNvSpPr/>
              <p:nvPr userDrawn="1"/>
            </p:nvSpPr>
            <p:spPr>
              <a:xfrm>
                <a:off x="716889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4" name="Rectangle 483"/>
              <p:cNvSpPr/>
              <p:nvPr userDrawn="1"/>
            </p:nvSpPr>
            <p:spPr>
              <a:xfrm>
                <a:off x="1040604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5" name="Rectangle 484"/>
              <p:cNvSpPr/>
              <p:nvPr userDrawn="1"/>
            </p:nvSpPr>
            <p:spPr>
              <a:xfrm>
                <a:off x="1364320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6" name="Rectangle 485"/>
              <p:cNvSpPr/>
              <p:nvPr userDrawn="1"/>
            </p:nvSpPr>
            <p:spPr>
              <a:xfrm>
                <a:off x="1688036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7" name="Rectangle 486"/>
              <p:cNvSpPr/>
              <p:nvPr userDrawn="1"/>
            </p:nvSpPr>
            <p:spPr>
              <a:xfrm>
                <a:off x="2011752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8" name="Rectangle 487"/>
              <p:cNvSpPr/>
              <p:nvPr userDrawn="1"/>
            </p:nvSpPr>
            <p:spPr>
              <a:xfrm>
                <a:off x="2335468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9" name="Rectangle 488"/>
              <p:cNvSpPr/>
              <p:nvPr userDrawn="1"/>
            </p:nvSpPr>
            <p:spPr>
              <a:xfrm>
                <a:off x="2659184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0" name="Rectangle 489"/>
              <p:cNvSpPr/>
              <p:nvPr userDrawn="1"/>
            </p:nvSpPr>
            <p:spPr>
              <a:xfrm>
                <a:off x="2982899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1" name="Rectangle 490"/>
              <p:cNvSpPr/>
              <p:nvPr userDrawn="1"/>
            </p:nvSpPr>
            <p:spPr>
              <a:xfrm>
                <a:off x="3306615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2" name="Rectangle 491"/>
              <p:cNvSpPr/>
              <p:nvPr userDrawn="1"/>
            </p:nvSpPr>
            <p:spPr>
              <a:xfrm>
                <a:off x="3630332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3" name="Rectangle 492"/>
              <p:cNvSpPr/>
              <p:nvPr userDrawn="1"/>
            </p:nvSpPr>
            <p:spPr>
              <a:xfrm>
                <a:off x="3954047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4" name="Rectangle 493"/>
              <p:cNvSpPr/>
              <p:nvPr userDrawn="1"/>
            </p:nvSpPr>
            <p:spPr>
              <a:xfrm>
                <a:off x="4925198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5" name="Rectangle 494"/>
              <p:cNvSpPr/>
              <p:nvPr userDrawn="1"/>
            </p:nvSpPr>
            <p:spPr>
              <a:xfrm>
                <a:off x="5248913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6" name="Rectangle 495"/>
              <p:cNvSpPr/>
              <p:nvPr userDrawn="1"/>
            </p:nvSpPr>
            <p:spPr>
              <a:xfrm>
                <a:off x="557263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7" name="Rectangle 496"/>
              <p:cNvSpPr/>
              <p:nvPr userDrawn="1"/>
            </p:nvSpPr>
            <p:spPr>
              <a:xfrm>
                <a:off x="5896347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8" name="Rectangle 497"/>
              <p:cNvSpPr/>
              <p:nvPr userDrawn="1"/>
            </p:nvSpPr>
            <p:spPr>
              <a:xfrm>
                <a:off x="6220063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9" name="Rectangle 498"/>
              <p:cNvSpPr/>
              <p:nvPr userDrawn="1"/>
            </p:nvSpPr>
            <p:spPr>
              <a:xfrm>
                <a:off x="654378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0" name="Rectangle 499"/>
              <p:cNvSpPr/>
              <p:nvPr userDrawn="1"/>
            </p:nvSpPr>
            <p:spPr>
              <a:xfrm>
                <a:off x="6867496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1" name="Rectangle 500"/>
              <p:cNvSpPr/>
              <p:nvPr userDrawn="1"/>
            </p:nvSpPr>
            <p:spPr>
              <a:xfrm>
                <a:off x="7191214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2" name="Rectangle 501"/>
              <p:cNvSpPr/>
              <p:nvPr userDrawn="1"/>
            </p:nvSpPr>
            <p:spPr>
              <a:xfrm>
                <a:off x="751493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3" name="Rectangle 502"/>
              <p:cNvSpPr/>
              <p:nvPr userDrawn="1"/>
            </p:nvSpPr>
            <p:spPr>
              <a:xfrm>
                <a:off x="39282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4" name="Rectangle 503"/>
              <p:cNvSpPr/>
              <p:nvPr userDrawn="1"/>
            </p:nvSpPr>
            <p:spPr>
              <a:xfrm>
                <a:off x="71654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5" name="Rectangle 504"/>
              <p:cNvSpPr/>
              <p:nvPr userDrawn="1"/>
            </p:nvSpPr>
            <p:spPr>
              <a:xfrm>
                <a:off x="104025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6" name="Rectangle 505"/>
              <p:cNvSpPr/>
              <p:nvPr userDrawn="1"/>
            </p:nvSpPr>
            <p:spPr>
              <a:xfrm>
                <a:off x="1363974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7" name="Rectangle 506"/>
              <p:cNvSpPr/>
              <p:nvPr userDrawn="1"/>
            </p:nvSpPr>
            <p:spPr>
              <a:xfrm>
                <a:off x="168769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8" name="Rectangle 507"/>
              <p:cNvSpPr/>
              <p:nvPr userDrawn="1"/>
            </p:nvSpPr>
            <p:spPr>
              <a:xfrm>
                <a:off x="201140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9" name="Rectangle 508"/>
              <p:cNvSpPr/>
              <p:nvPr userDrawn="1"/>
            </p:nvSpPr>
            <p:spPr>
              <a:xfrm>
                <a:off x="2335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0" name="Rectangle 509"/>
              <p:cNvSpPr/>
              <p:nvPr userDrawn="1"/>
            </p:nvSpPr>
            <p:spPr>
              <a:xfrm>
                <a:off x="265883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1" name="Rectangle 510"/>
              <p:cNvSpPr/>
              <p:nvPr userDrawn="1"/>
            </p:nvSpPr>
            <p:spPr>
              <a:xfrm>
                <a:off x="298255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2" name="Rectangle 511"/>
              <p:cNvSpPr/>
              <p:nvPr userDrawn="1"/>
            </p:nvSpPr>
            <p:spPr>
              <a:xfrm>
                <a:off x="33062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3" name="Rectangle 512"/>
              <p:cNvSpPr/>
              <p:nvPr userDrawn="1"/>
            </p:nvSpPr>
            <p:spPr>
              <a:xfrm>
                <a:off x="362998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4" name="Rectangle 513"/>
              <p:cNvSpPr/>
              <p:nvPr userDrawn="1"/>
            </p:nvSpPr>
            <p:spPr>
              <a:xfrm>
                <a:off x="3953701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5" name="Rectangle 514"/>
              <p:cNvSpPr/>
              <p:nvPr userDrawn="1"/>
            </p:nvSpPr>
            <p:spPr>
              <a:xfrm>
                <a:off x="4924851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6" name="Rectangle 515"/>
              <p:cNvSpPr/>
              <p:nvPr userDrawn="1"/>
            </p:nvSpPr>
            <p:spPr>
              <a:xfrm>
                <a:off x="524856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7" name="Rectangle 516"/>
              <p:cNvSpPr/>
              <p:nvPr userDrawn="1"/>
            </p:nvSpPr>
            <p:spPr>
              <a:xfrm>
                <a:off x="55722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8" name="Rectangle 517"/>
              <p:cNvSpPr/>
              <p:nvPr userDrawn="1"/>
            </p:nvSpPr>
            <p:spPr>
              <a:xfrm>
                <a:off x="589600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9" name="Rectangle 518"/>
              <p:cNvSpPr/>
              <p:nvPr userDrawn="1"/>
            </p:nvSpPr>
            <p:spPr>
              <a:xfrm>
                <a:off x="621971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0" name="Rectangle 519"/>
              <p:cNvSpPr/>
              <p:nvPr userDrawn="1"/>
            </p:nvSpPr>
            <p:spPr>
              <a:xfrm>
                <a:off x="654343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1" name="Rectangle 520"/>
              <p:cNvSpPr/>
              <p:nvPr userDrawn="1"/>
            </p:nvSpPr>
            <p:spPr>
              <a:xfrm>
                <a:off x="68671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2" name="Rectangle 521"/>
              <p:cNvSpPr/>
              <p:nvPr userDrawn="1"/>
            </p:nvSpPr>
            <p:spPr>
              <a:xfrm>
                <a:off x="719086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3" name="Rectangle 522"/>
              <p:cNvSpPr/>
              <p:nvPr userDrawn="1"/>
            </p:nvSpPr>
            <p:spPr>
              <a:xfrm>
                <a:off x="75145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4" name="Rectangle 523"/>
              <p:cNvSpPr/>
              <p:nvPr userDrawn="1"/>
            </p:nvSpPr>
            <p:spPr>
              <a:xfrm>
                <a:off x="39282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5" name="Rectangle 524"/>
              <p:cNvSpPr/>
              <p:nvPr userDrawn="1"/>
            </p:nvSpPr>
            <p:spPr>
              <a:xfrm>
                <a:off x="71654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6" name="Rectangle 525"/>
              <p:cNvSpPr/>
              <p:nvPr userDrawn="1"/>
            </p:nvSpPr>
            <p:spPr>
              <a:xfrm>
                <a:off x="104025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7" name="Rectangle 526"/>
              <p:cNvSpPr/>
              <p:nvPr userDrawn="1"/>
            </p:nvSpPr>
            <p:spPr>
              <a:xfrm>
                <a:off x="1363974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8" name="Rectangle 527"/>
              <p:cNvSpPr/>
              <p:nvPr userDrawn="1"/>
            </p:nvSpPr>
            <p:spPr>
              <a:xfrm>
                <a:off x="168769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9" name="Rectangle 528"/>
              <p:cNvSpPr/>
              <p:nvPr userDrawn="1"/>
            </p:nvSpPr>
            <p:spPr>
              <a:xfrm>
                <a:off x="201140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0" name="Rectangle 529"/>
              <p:cNvSpPr/>
              <p:nvPr userDrawn="1"/>
            </p:nvSpPr>
            <p:spPr>
              <a:xfrm>
                <a:off x="2335122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1" name="Rectangle 530"/>
              <p:cNvSpPr/>
              <p:nvPr userDrawn="1"/>
            </p:nvSpPr>
            <p:spPr>
              <a:xfrm>
                <a:off x="265883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2" name="Rectangle 531"/>
              <p:cNvSpPr/>
              <p:nvPr userDrawn="1"/>
            </p:nvSpPr>
            <p:spPr>
              <a:xfrm>
                <a:off x="298255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3" name="Rectangle 532"/>
              <p:cNvSpPr/>
              <p:nvPr userDrawn="1"/>
            </p:nvSpPr>
            <p:spPr>
              <a:xfrm>
                <a:off x="33062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4" name="Rectangle 533"/>
              <p:cNvSpPr/>
              <p:nvPr userDrawn="1"/>
            </p:nvSpPr>
            <p:spPr>
              <a:xfrm>
                <a:off x="362998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5" name="Rectangle 534"/>
              <p:cNvSpPr/>
              <p:nvPr userDrawn="1"/>
            </p:nvSpPr>
            <p:spPr>
              <a:xfrm>
                <a:off x="3953701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6" name="Rectangle 535"/>
              <p:cNvSpPr/>
              <p:nvPr userDrawn="1"/>
            </p:nvSpPr>
            <p:spPr>
              <a:xfrm>
                <a:off x="4924851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7" name="Rectangle 536"/>
              <p:cNvSpPr/>
              <p:nvPr userDrawn="1"/>
            </p:nvSpPr>
            <p:spPr>
              <a:xfrm>
                <a:off x="524856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8" name="Rectangle 537"/>
              <p:cNvSpPr/>
              <p:nvPr userDrawn="1"/>
            </p:nvSpPr>
            <p:spPr>
              <a:xfrm>
                <a:off x="55722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9" name="Rectangle 538"/>
              <p:cNvSpPr/>
              <p:nvPr userDrawn="1"/>
            </p:nvSpPr>
            <p:spPr>
              <a:xfrm>
                <a:off x="589600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0" name="Rectangle 539"/>
              <p:cNvSpPr/>
              <p:nvPr userDrawn="1"/>
            </p:nvSpPr>
            <p:spPr>
              <a:xfrm>
                <a:off x="621971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1" name="Rectangle 540"/>
              <p:cNvSpPr/>
              <p:nvPr userDrawn="1"/>
            </p:nvSpPr>
            <p:spPr>
              <a:xfrm>
                <a:off x="654343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2" name="Rectangle 541"/>
              <p:cNvSpPr/>
              <p:nvPr userDrawn="1"/>
            </p:nvSpPr>
            <p:spPr>
              <a:xfrm>
                <a:off x="68671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3" name="Rectangle 542"/>
              <p:cNvSpPr/>
              <p:nvPr userDrawn="1"/>
            </p:nvSpPr>
            <p:spPr>
              <a:xfrm>
                <a:off x="719086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4" name="Rectangle 543"/>
              <p:cNvSpPr/>
              <p:nvPr userDrawn="1"/>
            </p:nvSpPr>
            <p:spPr>
              <a:xfrm>
                <a:off x="75145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5" name="Rectangle 544"/>
              <p:cNvSpPr/>
              <p:nvPr userDrawn="1"/>
            </p:nvSpPr>
            <p:spPr>
              <a:xfrm>
                <a:off x="39282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6" name="Rectangle 545"/>
              <p:cNvSpPr/>
              <p:nvPr userDrawn="1"/>
            </p:nvSpPr>
            <p:spPr>
              <a:xfrm>
                <a:off x="71654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7" name="Rectangle 546"/>
              <p:cNvSpPr/>
              <p:nvPr userDrawn="1"/>
            </p:nvSpPr>
            <p:spPr>
              <a:xfrm>
                <a:off x="104025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8" name="Rectangle 547"/>
              <p:cNvSpPr/>
              <p:nvPr userDrawn="1"/>
            </p:nvSpPr>
            <p:spPr>
              <a:xfrm>
                <a:off x="1363974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9" name="Rectangle 548"/>
              <p:cNvSpPr/>
              <p:nvPr userDrawn="1"/>
            </p:nvSpPr>
            <p:spPr>
              <a:xfrm>
                <a:off x="168769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0" name="Rectangle 549"/>
              <p:cNvSpPr/>
              <p:nvPr userDrawn="1"/>
            </p:nvSpPr>
            <p:spPr>
              <a:xfrm>
                <a:off x="201140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1" name="Rectangle 550"/>
              <p:cNvSpPr/>
              <p:nvPr userDrawn="1"/>
            </p:nvSpPr>
            <p:spPr>
              <a:xfrm>
                <a:off x="2335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2" name="Rectangle 551"/>
              <p:cNvSpPr/>
              <p:nvPr userDrawn="1"/>
            </p:nvSpPr>
            <p:spPr>
              <a:xfrm>
                <a:off x="265883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3" name="Rectangle 552"/>
              <p:cNvSpPr/>
              <p:nvPr userDrawn="1"/>
            </p:nvSpPr>
            <p:spPr>
              <a:xfrm>
                <a:off x="298255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4" name="Rectangle 553"/>
              <p:cNvSpPr/>
              <p:nvPr userDrawn="1"/>
            </p:nvSpPr>
            <p:spPr>
              <a:xfrm>
                <a:off x="33062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5" name="Rectangle 554"/>
              <p:cNvSpPr/>
              <p:nvPr userDrawn="1"/>
            </p:nvSpPr>
            <p:spPr>
              <a:xfrm>
                <a:off x="362998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6" name="Rectangle 555"/>
              <p:cNvSpPr/>
              <p:nvPr userDrawn="1"/>
            </p:nvSpPr>
            <p:spPr>
              <a:xfrm>
                <a:off x="3953701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7" name="Rectangle 556"/>
              <p:cNvSpPr/>
              <p:nvPr userDrawn="1"/>
            </p:nvSpPr>
            <p:spPr>
              <a:xfrm>
                <a:off x="4924851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8" name="Rectangle 557"/>
              <p:cNvSpPr/>
              <p:nvPr userDrawn="1"/>
            </p:nvSpPr>
            <p:spPr>
              <a:xfrm>
                <a:off x="524856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9" name="Rectangle 558"/>
              <p:cNvSpPr/>
              <p:nvPr userDrawn="1"/>
            </p:nvSpPr>
            <p:spPr>
              <a:xfrm>
                <a:off x="55722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0" name="Rectangle 559"/>
              <p:cNvSpPr/>
              <p:nvPr userDrawn="1"/>
            </p:nvSpPr>
            <p:spPr>
              <a:xfrm>
                <a:off x="589600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1" name="Rectangle 560"/>
              <p:cNvSpPr/>
              <p:nvPr userDrawn="1"/>
            </p:nvSpPr>
            <p:spPr>
              <a:xfrm>
                <a:off x="621971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2" name="Rectangle 561"/>
              <p:cNvSpPr/>
              <p:nvPr userDrawn="1"/>
            </p:nvSpPr>
            <p:spPr>
              <a:xfrm>
                <a:off x="654343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3" name="Rectangle 562"/>
              <p:cNvSpPr/>
              <p:nvPr userDrawn="1"/>
            </p:nvSpPr>
            <p:spPr>
              <a:xfrm>
                <a:off x="68671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ectangle 563"/>
              <p:cNvSpPr/>
              <p:nvPr userDrawn="1"/>
            </p:nvSpPr>
            <p:spPr>
              <a:xfrm>
                <a:off x="719086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5" name="Rectangle 564"/>
              <p:cNvSpPr/>
              <p:nvPr userDrawn="1"/>
            </p:nvSpPr>
            <p:spPr>
              <a:xfrm>
                <a:off x="75145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6" name="Rectangle 565"/>
              <p:cNvSpPr/>
              <p:nvPr userDrawn="1"/>
            </p:nvSpPr>
            <p:spPr>
              <a:xfrm>
                <a:off x="392826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7" name="Rectangle 566"/>
              <p:cNvSpPr/>
              <p:nvPr userDrawn="1"/>
            </p:nvSpPr>
            <p:spPr>
              <a:xfrm>
                <a:off x="716543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8" name="Rectangle 567"/>
              <p:cNvSpPr/>
              <p:nvPr userDrawn="1"/>
            </p:nvSpPr>
            <p:spPr>
              <a:xfrm>
                <a:off x="1040258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9" name="Rectangle 568"/>
              <p:cNvSpPr/>
              <p:nvPr userDrawn="1"/>
            </p:nvSpPr>
            <p:spPr>
              <a:xfrm>
                <a:off x="1363974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0" name="Rectangle 569"/>
              <p:cNvSpPr/>
              <p:nvPr userDrawn="1"/>
            </p:nvSpPr>
            <p:spPr>
              <a:xfrm>
                <a:off x="1687690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1" name="Rectangle 570"/>
              <p:cNvSpPr/>
              <p:nvPr userDrawn="1"/>
            </p:nvSpPr>
            <p:spPr>
              <a:xfrm>
                <a:off x="2011406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2" name="Rectangle 571"/>
              <p:cNvSpPr/>
              <p:nvPr userDrawn="1"/>
            </p:nvSpPr>
            <p:spPr>
              <a:xfrm>
                <a:off x="2335122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3" name="Rectangle 572"/>
              <p:cNvSpPr/>
              <p:nvPr userDrawn="1"/>
            </p:nvSpPr>
            <p:spPr>
              <a:xfrm>
                <a:off x="2658838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4" name="Rectangle 573"/>
              <p:cNvSpPr/>
              <p:nvPr userDrawn="1"/>
            </p:nvSpPr>
            <p:spPr>
              <a:xfrm>
                <a:off x="2982553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5" name="Rectangle 574"/>
              <p:cNvSpPr/>
              <p:nvPr userDrawn="1"/>
            </p:nvSpPr>
            <p:spPr>
              <a:xfrm>
                <a:off x="3306269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6" name="Rectangle 575"/>
              <p:cNvSpPr/>
              <p:nvPr userDrawn="1"/>
            </p:nvSpPr>
            <p:spPr>
              <a:xfrm>
                <a:off x="3629986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7" name="Rectangle 576"/>
              <p:cNvSpPr/>
              <p:nvPr userDrawn="1"/>
            </p:nvSpPr>
            <p:spPr>
              <a:xfrm>
                <a:off x="3953701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8" name="Rectangle 577"/>
              <p:cNvSpPr/>
              <p:nvPr userDrawn="1"/>
            </p:nvSpPr>
            <p:spPr>
              <a:xfrm>
                <a:off x="4924851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9" name="Rectangle 578"/>
              <p:cNvSpPr/>
              <p:nvPr userDrawn="1"/>
            </p:nvSpPr>
            <p:spPr>
              <a:xfrm>
                <a:off x="5248567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0" name="Rectangle 579"/>
              <p:cNvSpPr/>
              <p:nvPr userDrawn="1"/>
            </p:nvSpPr>
            <p:spPr>
              <a:xfrm>
                <a:off x="557228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1" name="Rectangle 580"/>
              <p:cNvSpPr/>
              <p:nvPr userDrawn="1"/>
            </p:nvSpPr>
            <p:spPr>
              <a:xfrm>
                <a:off x="5896000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2" name="Rectangle 581"/>
              <p:cNvSpPr/>
              <p:nvPr userDrawn="1"/>
            </p:nvSpPr>
            <p:spPr>
              <a:xfrm>
                <a:off x="6219717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3" name="Rectangle 582"/>
              <p:cNvSpPr/>
              <p:nvPr userDrawn="1"/>
            </p:nvSpPr>
            <p:spPr>
              <a:xfrm>
                <a:off x="654343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4" name="Rectangle 583"/>
              <p:cNvSpPr/>
              <p:nvPr userDrawn="1"/>
            </p:nvSpPr>
            <p:spPr>
              <a:xfrm>
                <a:off x="6867150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5" name="Rectangle 584"/>
              <p:cNvSpPr/>
              <p:nvPr userDrawn="1"/>
            </p:nvSpPr>
            <p:spPr>
              <a:xfrm>
                <a:off x="7190868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6" name="Rectangle 585"/>
              <p:cNvSpPr/>
              <p:nvPr userDrawn="1"/>
            </p:nvSpPr>
            <p:spPr>
              <a:xfrm>
                <a:off x="751458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7" name="Rectangle 586"/>
              <p:cNvSpPr/>
              <p:nvPr userDrawn="1"/>
            </p:nvSpPr>
            <p:spPr>
              <a:xfrm>
                <a:off x="39282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8" name="Rectangle 587"/>
              <p:cNvSpPr/>
              <p:nvPr userDrawn="1"/>
            </p:nvSpPr>
            <p:spPr>
              <a:xfrm>
                <a:off x="71654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9" name="Rectangle 588"/>
              <p:cNvSpPr/>
              <p:nvPr userDrawn="1"/>
            </p:nvSpPr>
            <p:spPr>
              <a:xfrm>
                <a:off x="104025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0" name="Rectangle 589"/>
              <p:cNvSpPr/>
              <p:nvPr userDrawn="1"/>
            </p:nvSpPr>
            <p:spPr>
              <a:xfrm>
                <a:off x="1363974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1" name="Rectangle 590"/>
              <p:cNvSpPr/>
              <p:nvPr userDrawn="1"/>
            </p:nvSpPr>
            <p:spPr>
              <a:xfrm>
                <a:off x="168769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2" name="Rectangle 591"/>
              <p:cNvSpPr/>
              <p:nvPr userDrawn="1"/>
            </p:nvSpPr>
            <p:spPr>
              <a:xfrm>
                <a:off x="201140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3" name="Rectangle 592"/>
              <p:cNvSpPr/>
              <p:nvPr userDrawn="1"/>
            </p:nvSpPr>
            <p:spPr>
              <a:xfrm>
                <a:off x="2335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4" name="Rectangle 593"/>
              <p:cNvSpPr/>
              <p:nvPr userDrawn="1"/>
            </p:nvSpPr>
            <p:spPr>
              <a:xfrm>
                <a:off x="265883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5" name="Rectangle 594"/>
              <p:cNvSpPr/>
              <p:nvPr userDrawn="1"/>
            </p:nvSpPr>
            <p:spPr>
              <a:xfrm>
                <a:off x="298255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6" name="Rectangle 595"/>
              <p:cNvSpPr/>
              <p:nvPr userDrawn="1"/>
            </p:nvSpPr>
            <p:spPr>
              <a:xfrm>
                <a:off x="33062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7" name="Rectangle 596"/>
              <p:cNvSpPr/>
              <p:nvPr userDrawn="1"/>
            </p:nvSpPr>
            <p:spPr>
              <a:xfrm>
                <a:off x="362998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8" name="Rectangle 597"/>
              <p:cNvSpPr/>
              <p:nvPr userDrawn="1"/>
            </p:nvSpPr>
            <p:spPr>
              <a:xfrm>
                <a:off x="3953701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9" name="Rectangle 598"/>
              <p:cNvSpPr/>
              <p:nvPr userDrawn="1"/>
            </p:nvSpPr>
            <p:spPr>
              <a:xfrm>
                <a:off x="4924851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0" name="Rectangle 599"/>
              <p:cNvSpPr/>
              <p:nvPr userDrawn="1"/>
            </p:nvSpPr>
            <p:spPr>
              <a:xfrm>
                <a:off x="524856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1" name="Rectangle 600"/>
              <p:cNvSpPr/>
              <p:nvPr userDrawn="1"/>
            </p:nvSpPr>
            <p:spPr>
              <a:xfrm>
                <a:off x="55722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2" name="Rectangle 601"/>
              <p:cNvSpPr/>
              <p:nvPr userDrawn="1"/>
            </p:nvSpPr>
            <p:spPr>
              <a:xfrm>
                <a:off x="589600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3" name="Rectangle 602"/>
              <p:cNvSpPr/>
              <p:nvPr userDrawn="1"/>
            </p:nvSpPr>
            <p:spPr>
              <a:xfrm>
                <a:off x="621971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4" name="Rectangle 603"/>
              <p:cNvSpPr/>
              <p:nvPr userDrawn="1"/>
            </p:nvSpPr>
            <p:spPr>
              <a:xfrm>
                <a:off x="654343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5" name="Rectangle 604"/>
              <p:cNvSpPr/>
              <p:nvPr userDrawn="1"/>
            </p:nvSpPr>
            <p:spPr>
              <a:xfrm>
                <a:off x="68671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6" name="Rectangle 605"/>
              <p:cNvSpPr/>
              <p:nvPr userDrawn="1"/>
            </p:nvSpPr>
            <p:spPr>
              <a:xfrm>
                <a:off x="719086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7" name="Rectangle 606"/>
              <p:cNvSpPr/>
              <p:nvPr userDrawn="1"/>
            </p:nvSpPr>
            <p:spPr>
              <a:xfrm>
                <a:off x="75145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8" name="Rectangle 607"/>
              <p:cNvSpPr/>
              <p:nvPr userDrawn="1"/>
            </p:nvSpPr>
            <p:spPr>
              <a:xfrm>
                <a:off x="392826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9" name="Rectangle 608"/>
              <p:cNvSpPr/>
              <p:nvPr userDrawn="1"/>
            </p:nvSpPr>
            <p:spPr>
              <a:xfrm>
                <a:off x="716543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0" name="Rectangle 609"/>
              <p:cNvSpPr/>
              <p:nvPr userDrawn="1"/>
            </p:nvSpPr>
            <p:spPr>
              <a:xfrm>
                <a:off x="1040258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1" name="Rectangle 610"/>
              <p:cNvSpPr/>
              <p:nvPr userDrawn="1"/>
            </p:nvSpPr>
            <p:spPr>
              <a:xfrm>
                <a:off x="1363974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2" name="Rectangle 611"/>
              <p:cNvSpPr/>
              <p:nvPr userDrawn="1"/>
            </p:nvSpPr>
            <p:spPr>
              <a:xfrm>
                <a:off x="1687690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3" name="Rectangle 612"/>
              <p:cNvSpPr/>
              <p:nvPr userDrawn="1"/>
            </p:nvSpPr>
            <p:spPr>
              <a:xfrm>
                <a:off x="2011406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4" name="Rectangle 613"/>
              <p:cNvSpPr/>
              <p:nvPr userDrawn="1"/>
            </p:nvSpPr>
            <p:spPr>
              <a:xfrm>
                <a:off x="2335122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5" name="Rectangle 614"/>
              <p:cNvSpPr/>
              <p:nvPr userDrawn="1"/>
            </p:nvSpPr>
            <p:spPr>
              <a:xfrm>
                <a:off x="2658838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6" name="Rectangle 615"/>
              <p:cNvSpPr/>
              <p:nvPr userDrawn="1"/>
            </p:nvSpPr>
            <p:spPr>
              <a:xfrm>
                <a:off x="2982553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7" name="Rectangle 616"/>
              <p:cNvSpPr/>
              <p:nvPr userDrawn="1"/>
            </p:nvSpPr>
            <p:spPr>
              <a:xfrm>
                <a:off x="3306269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8" name="Rectangle 617"/>
              <p:cNvSpPr/>
              <p:nvPr userDrawn="1"/>
            </p:nvSpPr>
            <p:spPr>
              <a:xfrm>
                <a:off x="3629986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9" name="Rectangle 618"/>
              <p:cNvSpPr/>
              <p:nvPr userDrawn="1"/>
            </p:nvSpPr>
            <p:spPr>
              <a:xfrm>
                <a:off x="3953701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0" name="Rectangle 619"/>
              <p:cNvSpPr/>
              <p:nvPr userDrawn="1"/>
            </p:nvSpPr>
            <p:spPr>
              <a:xfrm>
                <a:off x="4924851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1" name="Rectangle 620"/>
              <p:cNvSpPr/>
              <p:nvPr userDrawn="1"/>
            </p:nvSpPr>
            <p:spPr>
              <a:xfrm>
                <a:off x="5248567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2" name="Rectangle 621"/>
              <p:cNvSpPr/>
              <p:nvPr userDrawn="1"/>
            </p:nvSpPr>
            <p:spPr>
              <a:xfrm>
                <a:off x="557228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3" name="Rectangle 622"/>
              <p:cNvSpPr/>
              <p:nvPr userDrawn="1"/>
            </p:nvSpPr>
            <p:spPr>
              <a:xfrm>
                <a:off x="5896000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4" name="Rectangle 623"/>
              <p:cNvSpPr/>
              <p:nvPr userDrawn="1"/>
            </p:nvSpPr>
            <p:spPr>
              <a:xfrm>
                <a:off x="6219717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5" name="Rectangle 624"/>
              <p:cNvSpPr/>
              <p:nvPr userDrawn="1"/>
            </p:nvSpPr>
            <p:spPr>
              <a:xfrm>
                <a:off x="654343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6" name="Rectangle 625"/>
              <p:cNvSpPr/>
              <p:nvPr userDrawn="1"/>
            </p:nvSpPr>
            <p:spPr>
              <a:xfrm>
                <a:off x="6867150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7" name="Rectangle 626"/>
              <p:cNvSpPr/>
              <p:nvPr userDrawn="1"/>
            </p:nvSpPr>
            <p:spPr>
              <a:xfrm>
                <a:off x="7190868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8" name="Rectangle 627"/>
              <p:cNvSpPr/>
              <p:nvPr userDrawn="1"/>
            </p:nvSpPr>
            <p:spPr>
              <a:xfrm>
                <a:off x="751458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9" name="Rectangle 628"/>
              <p:cNvSpPr/>
              <p:nvPr userDrawn="1"/>
            </p:nvSpPr>
            <p:spPr>
              <a:xfrm>
                <a:off x="39282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0" name="Rectangle 629"/>
              <p:cNvSpPr/>
              <p:nvPr userDrawn="1"/>
            </p:nvSpPr>
            <p:spPr>
              <a:xfrm>
                <a:off x="71654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1" name="Rectangle 630"/>
              <p:cNvSpPr/>
              <p:nvPr userDrawn="1"/>
            </p:nvSpPr>
            <p:spPr>
              <a:xfrm>
                <a:off x="104025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2" name="Rectangle 631"/>
              <p:cNvSpPr/>
              <p:nvPr userDrawn="1"/>
            </p:nvSpPr>
            <p:spPr>
              <a:xfrm>
                <a:off x="1363974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3" name="Rectangle 632"/>
              <p:cNvSpPr/>
              <p:nvPr userDrawn="1"/>
            </p:nvSpPr>
            <p:spPr>
              <a:xfrm>
                <a:off x="168769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4" name="Rectangle 633"/>
              <p:cNvSpPr/>
              <p:nvPr userDrawn="1"/>
            </p:nvSpPr>
            <p:spPr>
              <a:xfrm>
                <a:off x="201140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5" name="Rectangle 634"/>
              <p:cNvSpPr/>
              <p:nvPr userDrawn="1"/>
            </p:nvSpPr>
            <p:spPr>
              <a:xfrm>
                <a:off x="2335122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6" name="Rectangle 635"/>
              <p:cNvSpPr/>
              <p:nvPr userDrawn="1"/>
            </p:nvSpPr>
            <p:spPr>
              <a:xfrm>
                <a:off x="265883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7" name="Rectangle 636"/>
              <p:cNvSpPr/>
              <p:nvPr userDrawn="1"/>
            </p:nvSpPr>
            <p:spPr>
              <a:xfrm>
                <a:off x="298255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8" name="Rectangle 637"/>
              <p:cNvSpPr/>
              <p:nvPr userDrawn="1"/>
            </p:nvSpPr>
            <p:spPr>
              <a:xfrm>
                <a:off x="33062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9" name="Rectangle 638"/>
              <p:cNvSpPr/>
              <p:nvPr userDrawn="1"/>
            </p:nvSpPr>
            <p:spPr>
              <a:xfrm>
                <a:off x="362998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0" name="Rectangle 639"/>
              <p:cNvSpPr/>
              <p:nvPr userDrawn="1"/>
            </p:nvSpPr>
            <p:spPr>
              <a:xfrm>
                <a:off x="3953701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1" name="Rectangle 640"/>
              <p:cNvSpPr/>
              <p:nvPr userDrawn="1"/>
            </p:nvSpPr>
            <p:spPr>
              <a:xfrm>
                <a:off x="4924851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2" name="Rectangle 641"/>
              <p:cNvSpPr/>
              <p:nvPr userDrawn="1"/>
            </p:nvSpPr>
            <p:spPr>
              <a:xfrm>
                <a:off x="524856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3" name="Rectangle 642"/>
              <p:cNvSpPr/>
              <p:nvPr userDrawn="1"/>
            </p:nvSpPr>
            <p:spPr>
              <a:xfrm>
                <a:off x="55722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4" name="Rectangle 643"/>
              <p:cNvSpPr/>
              <p:nvPr userDrawn="1"/>
            </p:nvSpPr>
            <p:spPr>
              <a:xfrm>
                <a:off x="589600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5" name="Rectangle 644"/>
              <p:cNvSpPr/>
              <p:nvPr userDrawn="1"/>
            </p:nvSpPr>
            <p:spPr>
              <a:xfrm>
                <a:off x="621971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6" name="Rectangle 645"/>
              <p:cNvSpPr/>
              <p:nvPr userDrawn="1"/>
            </p:nvSpPr>
            <p:spPr>
              <a:xfrm>
                <a:off x="654343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7" name="Rectangle 646"/>
              <p:cNvSpPr/>
              <p:nvPr userDrawn="1"/>
            </p:nvSpPr>
            <p:spPr>
              <a:xfrm>
                <a:off x="68671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8" name="Rectangle 647"/>
              <p:cNvSpPr/>
              <p:nvPr userDrawn="1"/>
            </p:nvSpPr>
            <p:spPr>
              <a:xfrm>
                <a:off x="719086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9" name="Rectangle 648"/>
              <p:cNvSpPr/>
              <p:nvPr userDrawn="1"/>
            </p:nvSpPr>
            <p:spPr>
              <a:xfrm>
                <a:off x="75145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0" name="Rectangle 649"/>
              <p:cNvSpPr/>
              <p:nvPr userDrawn="1"/>
            </p:nvSpPr>
            <p:spPr>
              <a:xfrm>
                <a:off x="39282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1" name="Rectangle 650"/>
              <p:cNvSpPr/>
              <p:nvPr userDrawn="1"/>
            </p:nvSpPr>
            <p:spPr>
              <a:xfrm>
                <a:off x="71654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2" name="Rectangle 651"/>
              <p:cNvSpPr/>
              <p:nvPr userDrawn="1"/>
            </p:nvSpPr>
            <p:spPr>
              <a:xfrm>
                <a:off x="104025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3" name="Rectangle 652"/>
              <p:cNvSpPr/>
              <p:nvPr userDrawn="1"/>
            </p:nvSpPr>
            <p:spPr>
              <a:xfrm>
                <a:off x="1363974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4" name="Rectangle 653"/>
              <p:cNvSpPr/>
              <p:nvPr userDrawn="1"/>
            </p:nvSpPr>
            <p:spPr>
              <a:xfrm>
                <a:off x="168769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5" name="Rectangle 654"/>
              <p:cNvSpPr/>
              <p:nvPr userDrawn="1"/>
            </p:nvSpPr>
            <p:spPr>
              <a:xfrm>
                <a:off x="201140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6" name="Rectangle 655"/>
              <p:cNvSpPr/>
              <p:nvPr userDrawn="1"/>
            </p:nvSpPr>
            <p:spPr>
              <a:xfrm>
                <a:off x="2335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7" name="Rectangle 656"/>
              <p:cNvSpPr/>
              <p:nvPr userDrawn="1"/>
            </p:nvSpPr>
            <p:spPr>
              <a:xfrm>
                <a:off x="265883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8" name="Rectangle 657"/>
              <p:cNvSpPr/>
              <p:nvPr userDrawn="1"/>
            </p:nvSpPr>
            <p:spPr>
              <a:xfrm>
                <a:off x="298255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9" name="Rectangle 658"/>
              <p:cNvSpPr/>
              <p:nvPr userDrawn="1"/>
            </p:nvSpPr>
            <p:spPr>
              <a:xfrm>
                <a:off x="33062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0" name="Rectangle 659"/>
              <p:cNvSpPr/>
              <p:nvPr userDrawn="1"/>
            </p:nvSpPr>
            <p:spPr>
              <a:xfrm>
                <a:off x="362998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1" name="Rectangle 660"/>
              <p:cNvSpPr/>
              <p:nvPr userDrawn="1"/>
            </p:nvSpPr>
            <p:spPr>
              <a:xfrm>
                <a:off x="3953701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2" name="Rectangle 661"/>
              <p:cNvSpPr/>
              <p:nvPr userDrawn="1"/>
            </p:nvSpPr>
            <p:spPr>
              <a:xfrm>
                <a:off x="4924851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3" name="Rectangle 662"/>
              <p:cNvSpPr/>
              <p:nvPr userDrawn="1"/>
            </p:nvSpPr>
            <p:spPr>
              <a:xfrm>
                <a:off x="524856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4" name="Rectangle 663"/>
              <p:cNvSpPr/>
              <p:nvPr userDrawn="1"/>
            </p:nvSpPr>
            <p:spPr>
              <a:xfrm>
                <a:off x="55722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5" name="Rectangle 664"/>
              <p:cNvSpPr/>
              <p:nvPr userDrawn="1"/>
            </p:nvSpPr>
            <p:spPr>
              <a:xfrm>
                <a:off x="589600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6" name="Rectangle 665"/>
              <p:cNvSpPr/>
              <p:nvPr userDrawn="1"/>
            </p:nvSpPr>
            <p:spPr>
              <a:xfrm>
                <a:off x="621971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7" name="Rectangle 666"/>
              <p:cNvSpPr/>
              <p:nvPr userDrawn="1"/>
            </p:nvSpPr>
            <p:spPr>
              <a:xfrm>
                <a:off x="654343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8" name="Rectangle 667"/>
              <p:cNvSpPr/>
              <p:nvPr userDrawn="1"/>
            </p:nvSpPr>
            <p:spPr>
              <a:xfrm>
                <a:off x="68671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9" name="Rectangle 668"/>
              <p:cNvSpPr/>
              <p:nvPr userDrawn="1"/>
            </p:nvSpPr>
            <p:spPr>
              <a:xfrm>
                <a:off x="719086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0" name="Rectangle 669"/>
              <p:cNvSpPr/>
              <p:nvPr userDrawn="1"/>
            </p:nvSpPr>
            <p:spPr>
              <a:xfrm>
                <a:off x="75145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1" name="Rectangle 670"/>
              <p:cNvSpPr/>
              <p:nvPr userDrawn="1"/>
            </p:nvSpPr>
            <p:spPr>
              <a:xfrm>
                <a:off x="39317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2" name="Rectangle 671"/>
              <p:cNvSpPr/>
              <p:nvPr userDrawn="1"/>
            </p:nvSpPr>
            <p:spPr>
              <a:xfrm>
                <a:off x="71688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3" name="Rectangle 672"/>
              <p:cNvSpPr/>
              <p:nvPr userDrawn="1"/>
            </p:nvSpPr>
            <p:spPr>
              <a:xfrm>
                <a:off x="104060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4" name="Rectangle 673"/>
              <p:cNvSpPr/>
              <p:nvPr userDrawn="1"/>
            </p:nvSpPr>
            <p:spPr>
              <a:xfrm>
                <a:off x="1364320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5" name="Rectangle 674"/>
              <p:cNvSpPr/>
              <p:nvPr userDrawn="1"/>
            </p:nvSpPr>
            <p:spPr>
              <a:xfrm>
                <a:off x="168803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6" name="Rectangle 675"/>
              <p:cNvSpPr/>
              <p:nvPr userDrawn="1"/>
            </p:nvSpPr>
            <p:spPr>
              <a:xfrm>
                <a:off x="201175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7" name="Rectangle 676"/>
              <p:cNvSpPr/>
              <p:nvPr userDrawn="1"/>
            </p:nvSpPr>
            <p:spPr>
              <a:xfrm>
                <a:off x="233546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8" name="Rectangle 677"/>
              <p:cNvSpPr/>
              <p:nvPr userDrawn="1"/>
            </p:nvSpPr>
            <p:spPr>
              <a:xfrm>
                <a:off x="265918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9" name="Rectangle 678"/>
              <p:cNvSpPr/>
              <p:nvPr userDrawn="1"/>
            </p:nvSpPr>
            <p:spPr>
              <a:xfrm>
                <a:off x="298289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0" name="Rectangle 679"/>
              <p:cNvSpPr/>
              <p:nvPr userDrawn="1"/>
            </p:nvSpPr>
            <p:spPr>
              <a:xfrm>
                <a:off x="33066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1" name="Rectangle 680"/>
              <p:cNvSpPr/>
              <p:nvPr userDrawn="1"/>
            </p:nvSpPr>
            <p:spPr>
              <a:xfrm>
                <a:off x="36303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2" name="Rectangle 681"/>
              <p:cNvSpPr/>
              <p:nvPr userDrawn="1"/>
            </p:nvSpPr>
            <p:spPr>
              <a:xfrm>
                <a:off x="39540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3" name="Rectangle 682"/>
              <p:cNvSpPr/>
              <p:nvPr userDrawn="1"/>
            </p:nvSpPr>
            <p:spPr>
              <a:xfrm>
                <a:off x="492519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4" name="Rectangle 683"/>
              <p:cNvSpPr/>
              <p:nvPr userDrawn="1"/>
            </p:nvSpPr>
            <p:spPr>
              <a:xfrm>
                <a:off x="524891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5" name="Rectangle 684"/>
              <p:cNvSpPr/>
              <p:nvPr userDrawn="1"/>
            </p:nvSpPr>
            <p:spPr>
              <a:xfrm>
                <a:off x="557263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6" name="Rectangle 685"/>
              <p:cNvSpPr/>
              <p:nvPr userDrawn="1"/>
            </p:nvSpPr>
            <p:spPr>
              <a:xfrm>
                <a:off x="58963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7" name="Rectangle 686"/>
              <p:cNvSpPr/>
              <p:nvPr userDrawn="1"/>
            </p:nvSpPr>
            <p:spPr>
              <a:xfrm>
                <a:off x="622006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8" name="Rectangle 687"/>
              <p:cNvSpPr/>
              <p:nvPr userDrawn="1"/>
            </p:nvSpPr>
            <p:spPr>
              <a:xfrm>
                <a:off x="65437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9" name="Rectangle 688"/>
              <p:cNvSpPr/>
              <p:nvPr userDrawn="1"/>
            </p:nvSpPr>
            <p:spPr>
              <a:xfrm>
                <a:off x="686749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0" name="Rectangle 689"/>
              <p:cNvSpPr/>
              <p:nvPr userDrawn="1"/>
            </p:nvSpPr>
            <p:spPr>
              <a:xfrm>
                <a:off x="719121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1" name="Rectangle 690"/>
              <p:cNvSpPr/>
              <p:nvPr userDrawn="1"/>
            </p:nvSpPr>
            <p:spPr>
              <a:xfrm>
                <a:off x="751493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2" name="Rectangle 691"/>
              <p:cNvSpPr/>
              <p:nvPr userDrawn="1"/>
            </p:nvSpPr>
            <p:spPr>
              <a:xfrm>
                <a:off x="39317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3" name="Rectangle 692"/>
              <p:cNvSpPr/>
              <p:nvPr userDrawn="1"/>
            </p:nvSpPr>
            <p:spPr>
              <a:xfrm>
                <a:off x="71688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4" name="Rectangle 693"/>
              <p:cNvSpPr/>
              <p:nvPr userDrawn="1"/>
            </p:nvSpPr>
            <p:spPr>
              <a:xfrm>
                <a:off x="1040604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5" name="Rectangle 694"/>
              <p:cNvSpPr/>
              <p:nvPr userDrawn="1"/>
            </p:nvSpPr>
            <p:spPr>
              <a:xfrm>
                <a:off x="1364320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6" name="Rectangle 695"/>
              <p:cNvSpPr/>
              <p:nvPr userDrawn="1"/>
            </p:nvSpPr>
            <p:spPr>
              <a:xfrm>
                <a:off x="1688036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7" name="Rectangle 696"/>
              <p:cNvSpPr/>
              <p:nvPr userDrawn="1"/>
            </p:nvSpPr>
            <p:spPr>
              <a:xfrm>
                <a:off x="201175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8" name="Rectangle 697"/>
              <p:cNvSpPr/>
              <p:nvPr userDrawn="1"/>
            </p:nvSpPr>
            <p:spPr>
              <a:xfrm>
                <a:off x="233546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9" name="Rectangle 698"/>
              <p:cNvSpPr/>
              <p:nvPr userDrawn="1"/>
            </p:nvSpPr>
            <p:spPr>
              <a:xfrm>
                <a:off x="2659184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0" name="Rectangle 699"/>
              <p:cNvSpPr/>
              <p:nvPr userDrawn="1"/>
            </p:nvSpPr>
            <p:spPr>
              <a:xfrm>
                <a:off x="298289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1" name="Rectangle 700"/>
              <p:cNvSpPr/>
              <p:nvPr userDrawn="1"/>
            </p:nvSpPr>
            <p:spPr>
              <a:xfrm>
                <a:off x="330661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2" name="Rectangle 701"/>
              <p:cNvSpPr/>
              <p:nvPr userDrawn="1"/>
            </p:nvSpPr>
            <p:spPr>
              <a:xfrm>
                <a:off x="363033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3" name="Rectangle 702"/>
              <p:cNvSpPr/>
              <p:nvPr userDrawn="1"/>
            </p:nvSpPr>
            <p:spPr>
              <a:xfrm>
                <a:off x="3954047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4" name="Rectangle 703"/>
              <p:cNvSpPr/>
              <p:nvPr userDrawn="1"/>
            </p:nvSpPr>
            <p:spPr>
              <a:xfrm>
                <a:off x="492519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5" name="Rectangle 704"/>
              <p:cNvSpPr/>
              <p:nvPr userDrawn="1"/>
            </p:nvSpPr>
            <p:spPr>
              <a:xfrm>
                <a:off x="5248913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6" name="Rectangle 705"/>
              <p:cNvSpPr/>
              <p:nvPr userDrawn="1"/>
            </p:nvSpPr>
            <p:spPr>
              <a:xfrm>
                <a:off x="557263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7" name="Rectangle 706"/>
              <p:cNvSpPr/>
              <p:nvPr userDrawn="1"/>
            </p:nvSpPr>
            <p:spPr>
              <a:xfrm>
                <a:off x="5896347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8" name="Rectangle 707"/>
              <p:cNvSpPr/>
              <p:nvPr userDrawn="1"/>
            </p:nvSpPr>
            <p:spPr>
              <a:xfrm>
                <a:off x="6220063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9" name="Rectangle 708"/>
              <p:cNvSpPr/>
              <p:nvPr userDrawn="1"/>
            </p:nvSpPr>
            <p:spPr>
              <a:xfrm>
                <a:off x="654378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0" name="Rectangle 709"/>
              <p:cNvSpPr/>
              <p:nvPr userDrawn="1"/>
            </p:nvSpPr>
            <p:spPr>
              <a:xfrm>
                <a:off x="6867496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1" name="Rectangle 710"/>
              <p:cNvSpPr/>
              <p:nvPr userDrawn="1"/>
            </p:nvSpPr>
            <p:spPr>
              <a:xfrm>
                <a:off x="7191214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2" name="Rectangle 711"/>
              <p:cNvSpPr/>
              <p:nvPr userDrawn="1"/>
            </p:nvSpPr>
            <p:spPr>
              <a:xfrm>
                <a:off x="751493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3" name="Rectangle 712"/>
              <p:cNvSpPr/>
              <p:nvPr userDrawn="1"/>
            </p:nvSpPr>
            <p:spPr>
              <a:xfrm>
                <a:off x="39317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4" name="Rectangle 713"/>
              <p:cNvSpPr/>
              <p:nvPr userDrawn="1"/>
            </p:nvSpPr>
            <p:spPr>
              <a:xfrm>
                <a:off x="71688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5" name="Rectangle 714"/>
              <p:cNvSpPr/>
              <p:nvPr userDrawn="1"/>
            </p:nvSpPr>
            <p:spPr>
              <a:xfrm>
                <a:off x="104060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6" name="Rectangle 715"/>
              <p:cNvSpPr/>
              <p:nvPr userDrawn="1"/>
            </p:nvSpPr>
            <p:spPr>
              <a:xfrm>
                <a:off x="1364320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7" name="Rectangle 716"/>
              <p:cNvSpPr/>
              <p:nvPr userDrawn="1"/>
            </p:nvSpPr>
            <p:spPr>
              <a:xfrm>
                <a:off x="168803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8" name="Rectangle 717"/>
              <p:cNvSpPr/>
              <p:nvPr userDrawn="1"/>
            </p:nvSpPr>
            <p:spPr>
              <a:xfrm>
                <a:off x="201175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9" name="Rectangle 718"/>
              <p:cNvSpPr/>
              <p:nvPr userDrawn="1"/>
            </p:nvSpPr>
            <p:spPr>
              <a:xfrm>
                <a:off x="2335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0" name="Rectangle 719"/>
              <p:cNvSpPr/>
              <p:nvPr userDrawn="1"/>
            </p:nvSpPr>
            <p:spPr>
              <a:xfrm>
                <a:off x="265918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1" name="Rectangle 720"/>
              <p:cNvSpPr/>
              <p:nvPr userDrawn="1"/>
            </p:nvSpPr>
            <p:spPr>
              <a:xfrm>
                <a:off x="298289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2" name="Rectangle 721"/>
              <p:cNvSpPr/>
              <p:nvPr userDrawn="1"/>
            </p:nvSpPr>
            <p:spPr>
              <a:xfrm>
                <a:off x="33066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3" name="Rectangle 722"/>
              <p:cNvSpPr/>
              <p:nvPr userDrawn="1"/>
            </p:nvSpPr>
            <p:spPr>
              <a:xfrm>
                <a:off x="36303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4" name="Rectangle 723"/>
              <p:cNvSpPr/>
              <p:nvPr userDrawn="1"/>
            </p:nvSpPr>
            <p:spPr>
              <a:xfrm>
                <a:off x="39540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5" name="Rectangle 724"/>
              <p:cNvSpPr/>
              <p:nvPr userDrawn="1"/>
            </p:nvSpPr>
            <p:spPr>
              <a:xfrm>
                <a:off x="492519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6" name="Rectangle 725"/>
              <p:cNvSpPr/>
              <p:nvPr userDrawn="1"/>
            </p:nvSpPr>
            <p:spPr>
              <a:xfrm>
                <a:off x="524891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7" name="Rectangle 726"/>
              <p:cNvSpPr/>
              <p:nvPr userDrawn="1"/>
            </p:nvSpPr>
            <p:spPr>
              <a:xfrm>
                <a:off x="557263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8" name="Rectangle 727"/>
              <p:cNvSpPr/>
              <p:nvPr userDrawn="1"/>
            </p:nvSpPr>
            <p:spPr>
              <a:xfrm>
                <a:off x="58963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9" name="Rectangle 728"/>
              <p:cNvSpPr/>
              <p:nvPr userDrawn="1"/>
            </p:nvSpPr>
            <p:spPr>
              <a:xfrm>
                <a:off x="622006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0" name="Rectangle 729"/>
              <p:cNvSpPr/>
              <p:nvPr userDrawn="1"/>
            </p:nvSpPr>
            <p:spPr>
              <a:xfrm>
                <a:off x="65437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1" name="Rectangle 730"/>
              <p:cNvSpPr/>
              <p:nvPr userDrawn="1"/>
            </p:nvSpPr>
            <p:spPr>
              <a:xfrm>
                <a:off x="686749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2" name="Rectangle 731"/>
              <p:cNvSpPr/>
              <p:nvPr userDrawn="1"/>
            </p:nvSpPr>
            <p:spPr>
              <a:xfrm>
                <a:off x="719121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3" name="Rectangle 732"/>
              <p:cNvSpPr/>
              <p:nvPr userDrawn="1"/>
            </p:nvSpPr>
            <p:spPr>
              <a:xfrm>
                <a:off x="751493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 userDrawn="1"/>
            </p:nvSpPr>
            <p:spPr>
              <a:xfrm>
                <a:off x="39282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5" name="Rectangle 734"/>
              <p:cNvSpPr/>
              <p:nvPr userDrawn="1"/>
            </p:nvSpPr>
            <p:spPr>
              <a:xfrm>
                <a:off x="71654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6" name="Rectangle 735"/>
              <p:cNvSpPr/>
              <p:nvPr userDrawn="1"/>
            </p:nvSpPr>
            <p:spPr>
              <a:xfrm>
                <a:off x="104025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7" name="Rectangle 736"/>
              <p:cNvSpPr/>
              <p:nvPr userDrawn="1"/>
            </p:nvSpPr>
            <p:spPr>
              <a:xfrm>
                <a:off x="1363974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8" name="Rectangle 737"/>
              <p:cNvSpPr/>
              <p:nvPr userDrawn="1"/>
            </p:nvSpPr>
            <p:spPr>
              <a:xfrm>
                <a:off x="168769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9" name="Rectangle 738"/>
              <p:cNvSpPr/>
              <p:nvPr userDrawn="1"/>
            </p:nvSpPr>
            <p:spPr>
              <a:xfrm>
                <a:off x="201140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0" name="Rectangle 739"/>
              <p:cNvSpPr/>
              <p:nvPr userDrawn="1"/>
            </p:nvSpPr>
            <p:spPr>
              <a:xfrm>
                <a:off x="2335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1" name="Rectangle 740"/>
              <p:cNvSpPr/>
              <p:nvPr userDrawn="1"/>
            </p:nvSpPr>
            <p:spPr>
              <a:xfrm>
                <a:off x="265883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2" name="Rectangle 741"/>
              <p:cNvSpPr/>
              <p:nvPr userDrawn="1"/>
            </p:nvSpPr>
            <p:spPr>
              <a:xfrm>
                <a:off x="298255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3" name="Rectangle 742"/>
              <p:cNvSpPr/>
              <p:nvPr userDrawn="1"/>
            </p:nvSpPr>
            <p:spPr>
              <a:xfrm>
                <a:off x="33062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4" name="Rectangle 743"/>
              <p:cNvSpPr/>
              <p:nvPr userDrawn="1"/>
            </p:nvSpPr>
            <p:spPr>
              <a:xfrm>
                <a:off x="362998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5" name="Rectangle 744"/>
              <p:cNvSpPr/>
              <p:nvPr userDrawn="1"/>
            </p:nvSpPr>
            <p:spPr>
              <a:xfrm>
                <a:off x="3953701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6" name="Rectangle 745"/>
              <p:cNvSpPr/>
              <p:nvPr userDrawn="1"/>
            </p:nvSpPr>
            <p:spPr>
              <a:xfrm>
                <a:off x="4924851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7" name="Rectangle 746"/>
              <p:cNvSpPr/>
              <p:nvPr userDrawn="1"/>
            </p:nvSpPr>
            <p:spPr>
              <a:xfrm>
                <a:off x="524856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8" name="Rectangle 747"/>
              <p:cNvSpPr/>
              <p:nvPr userDrawn="1"/>
            </p:nvSpPr>
            <p:spPr>
              <a:xfrm>
                <a:off x="55722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9" name="Rectangle 748"/>
              <p:cNvSpPr/>
              <p:nvPr userDrawn="1"/>
            </p:nvSpPr>
            <p:spPr>
              <a:xfrm>
                <a:off x="589600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0" name="Rectangle 749"/>
              <p:cNvSpPr/>
              <p:nvPr userDrawn="1"/>
            </p:nvSpPr>
            <p:spPr>
              <a:xfrm>
                <a:off x="621971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1" name="Rectangle 750"/>
              <p:cNvSpPr/>
              <p:nvPr userDrawn="1"/>
            </p:nvSpPr>
            <p:spPr>
              <a:xfrm>
                <a:off x="654343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2" name="Rectangle 751"/>
              <p:cNvSpPr/>
              <p:nvPr userDrawn="1"/>
            </p:nvSpPr>
            <p:spPr>
              <a:xfrm>
                <a:off x="68671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3" name="Rectangle 752"/>
              <p:cNvSpPr/>
              <p:nvPr userDrawn="1"/>
            </p:nvSpPr>
            <p:spPr>
              <a:xfrm>
                <a:off x="719086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4" name="Rectangle 753"/>
              <p:cNvSpPr/>
              <p:nvPr userDrawn="1"/>
            </p:nvSpPr>
            <p:spPr>
              <a:xfrm>
                <a:off x="75145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5" name="Rectangle 754"/>
              <p:cNvSpPr/>
              <p:nvPr userDrawn="1"/>
            </p:nvSpPr>
            <p:spPr>
              <a:xfrm>
                <a:off x="4277765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6" name="Rectangle 755"/>
              <p:cNvSpPr/>
              <p:nvPr userDrawn="1"/>
            </p:nvSpPr>
            <p:spPr>
              <a:xfrm>
                <a:off x="4277419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7" name="Rectangle 756"/>
              <p:cNvSpPr/>
              <p:nvPr userDrawn="1"/>
            </p:nvSpPr>
            <p:spPr>
              <a:xfrm>
                <a:off x="427741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8" name="Rectangle 757"/>
              <p:cNvSpPr/>
              <p:nvPr userDrawn="1"/>
            </p:nvSpPr>
            <p:spPr>
              <a:xfrm>
                <a:off x="427741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9" name="Rectangle 758"/>
              <p:cNvSpPr/>
              <p:nvPr userDrawn="1"/>
            </p:nvSpPr>
            <p:spPr>
              <a:xfrm>
                <a:off x="4277419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0" name="Rectangle 759"/>
              <p:cNvSpPr/>
              <p:nvPr userDrawn="1"/>
            </p:nvSpPr>
            <p:spPr>
              <a:xfrm>
                <a:off x="427741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1" name="Rectangle 760"/>
              <p:cNvSpPr/>
              <p:nvPr userDrawn="1"/>
            </p:nvSpPr>
            <p:spPr>
              <a:xfrm>
                <a:off x="4277419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2" name="Rectangle 761"/>
              <p:cNvSpPr/>
              <p:nvPr userDrawn="1"/>
            </p:nvSpPr>
            <p:spPr>
              <a:xfrm>
                <a:off x="427741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3" name="Rectangle 762"/>
              <p:cNvSpPr/>
              <p:nvPr userDrawn="1"/>
            </p:nvSpPr>
            <p:spPr>
              <a:xfrm>
                <a:off x="427741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4" name="Rectangle 763"/>
              <p:cNvSpPr/>
              <p:nvPr userDrawn="1"/>
            </p:nvSpPr>
            <p:spPr>
              <a:xfrm>
                <a:off x="427776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5" name="Rectangle 764"/>
              <p:cNvSpPr/>
              <p:nvPr userDrawn="1"/>
            </p:nvSpPr>
            <p:spPr>
              <a:xfrm>
                <a:off x="427776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6" name="Rectangle 765"/>
              <p:cNvSpPr/>
              <p:nvPr userDrawn="1"/>
            </p:nvSpPr>
            <p:spPr>
              <a:xfrm>
                <a:off x="427776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7" name="Rectangle 766"/>
              <p:cNvSpPr/>
              <p:nvPr userDrawn="1"/>
            </p:nvSpPr>
            <p:spPr>
              <a:xfrm>
                <a:off x="427741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8" name="Rectangle 767"/>
              <p:cNvSpPr/>
              <p:nvPr userDrawn="1"/>
            </p:nvSpPr>
            <p:spPr>
              <a:xfrm>
                <a:off x="460148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9" name="Rectangle 768"/>
              <p:cNvSpPr/>
              <p:nvPr userDrawn="1"/>
            </p:nvSpPr>
            <p:spPr>
              <a:xfrm>
                <a:off x="4601134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0" name="Rectangle 769"/>
              <p:cNvSpPr/>
              <p:nvPr userDrawn="1"/>
            </p:nvSpPr>
            <p:spPr>
              <a:xfrm>
                <a:off x="4601134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1" name="Rectangle 770"/>
              <p:cNvSpPr/>
              <p:nvPr userDrawn="1"/>
            </p:nvSpPr>
            <p:spPr>
              <a:xfrm>
                <a:off x="4601134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2" name="Rectangle 771"/>
              <p:cNvSpPr/>
              <p:nvPr userDrawn="1"/>
            </p:nvSpPr>
            <p:spPr>
              <a:xfrm>
                <a:off x="4601134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3" name="Rectangle 772"/>
              <p:cNvSpPr/>
              <p:nvPr userDrawn="1"/>
            </p:nvSpPr>
            <p:spPr>
              <a:xfrm>
                <a:off x="4601134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4" name="Rectangle 773"/>
              <p:cNvSpPr/>
              <p:nvPr userDrawn="1"/>
            </p:nvSpPr>
            <p:spPr>
              <a:xfrm>
                <a:off x="4601134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5" name="Rectangle 774"/>
              <p:cNvSpPr/>
              <p:nvPr userDrawn="1"/>
            </p:nvSpPr>
            <p:spPr>
              <a:xfrm>
                <a:off x="4601134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6" name="Rectangle 775"/>
              <p:cNvSpPr/>
              <p:nvPr userDrawn="1"/>
            </p:nvSpPr>
            <p:spPr>
              <a:xfrm>
                <a:off x="4601134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7" name="Rectangle 776"/>
              <p:cNvSpPr/>
              <p:nvPr userDrawn="1"/>
            </p:nvSpPr>
            <p:spPr>
              <a:xfrm>
                <a:off x="46014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8" name="Rectangle 777"/>
              <p:cNvSpPr/>
              <p:nvPr userDrawn="1"/>
            </p:nvSpPr>
            <p:spPr>
              <a:xfrm>
                <a:off x="460148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9" name="Rectangle 778"/>
              <p:cNvSpPr/>
              <p:nvPr userDrawn="1"/>
            </p:nvSpPr>
            <p:spPr>
              <a:xfrm>
                <a:off x="46014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0" name="Rectangle 779"/>
              <p:cNvSpPr/>
              <p:nvPr userDrawn="1"/>
            </p:nvSpPr>
            <p:spPr>
              <a:xfrm>
                <a:off x="4601134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5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5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7" name="Rectangle 806"/>
              <p:cNvSpPr/>
              <p:nvPr userDrawn="1"/>
            </p:nvSpPr>
            <p:spPr>
              <a:xfrm>
                <a:off x="8486468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8" name="Rectangle 807"/>
              <p:cNvSpPr/>
              <p:nvPr userDrawn="1"/>
            </p:nvSpPr>
            <p:spPr>
              <a:xfrm>
                <a:off x="8486122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9" name="Rectangle 808"/>
              <p:cNvSpPr/>
              <p:nvPr userDrawn="1"/>
            </p:nvSpPr>
            <p:spPr>
              <a:xfrm>
                <a:off x="8486122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0" name="Rectangle 809"/>
              <p:cNvSpPr/>
              <p:nvPr userDrawn="1"/>
            </p:nvSpPr>
            <p:spPr>
              <a:xfrm>
                <a:off x="8486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1" name="Rectangle 810"/>
              <p:cNvSpPr/>
              <p:nvPr userDrawn="1"/>
            </p:nvSpPr>
            <p:spPr>
              <a:xfrm>
                <a:off x="8486122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2" name="Rectangle 811"/>
              <p:cNvSpPr/>
              <p:nvPr userDrawn="1"/>
            </p:nvSpPr>
            <p:spPr>
              <a:xfrm>
                <a:off x="8486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3" name="Rectangle 812"/>
              <p:cNvSpPr/>
              <p:nvPr userDrawn="1"/>
            </p:nvSpPr>
            <p:spPr>
              <a:xfrm>
                <a:off x="8486122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4" name="Rectangle 813"/>
              <p:cNvSpPr/>
              <p:nvPr userDrawn="1"/>
            </p:nvSpPr>
            <p:spPr>
              <a:xfrm>
                <a:off x="8486122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5" name="Rectangle 814"/>
              <p:cNvSpPr/>
              <p:nvPr userDrawn="1"/>
            </p:nvSpPr>
            <p:spPr>
              <a:xfrm>
                <a:off x="8486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6" name="Rectangle 815"/>
              <p:cNvSpPr/>
              <p:nvPr userDrawn="1"/>
            </p:nvSpPr>
            <p:spPr>
              <a:xfrm>
                <a:off x="848646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7" name="Rectangle 816"/>
              <p:cNvSpPr/>
              <p:nvPr userDrawn="1"/>
            </p:nvSpPr>
            <p:spPr>
              <a:xfrm>
                <a:off x="848646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8" name="Rectangle 817"/>
              <p:cNvSpPr/>
              <p:nvPr userDrawn="1"/>
            </p:nvSpPr>
            <p:spPr>
              <a:xfrm>
                <a:off x="8486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9" name="Rectangle 818"/>
              <p:cNvSpPr/>
              <p:nvPr userDrawn="1"/>
            </p:nvSpPr>
            <p:spPr>
              <a:xfrm>
                <a:off x="8486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255584"/>
              <a:ext cx="3191909" cy="6072257"/>
              <a:chOff x="8486122" y="255584"/>
              <a:chExt cx="3191909" cy="6072257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3" name="Rectangle 352"/>
              <p:cNvSpPr/>
              <p:nvPr userDrawn="1"/>
            </p:nvSpPr>
            <p:spPr>
              <a:xfrm>
                <a:off x="8810185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4" name="Rectangle 353"/>
              <p:cNvSpPr/>
              <p:nvPr userDrawn="1"/>
            </p:nvSpPr>
            <p:spPr>
              <a:xfrm>
                <a:off x="9133900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5" name="Rectangle 354"/>
              <p:cNvSpPr/>
              <p:nvPr userDrawn="1"/>
            </p:nvSpPr>
            <p:spPr>
              <a:xfrm>
                <a:off x="9457616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6" name="Rectangle 355"/>
              <p:cNvSpPr/>
              <p:nvPr userDrawn="1"/>
            </p:nvSpPr>
            <p:spPr>
              <a:xfrm>
                <a:off x="9781332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Rectangle 356"/>
              <p:cNvSpPr/>
              <p:nvPr userDrawn="1"/>
            </p:nvSpPr>
            <p:spPr>
              <a:xfrm>
                <a:off x="10105048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8" name="Rectangle 357"/>
              <p:cNvSpPr/>
              <p:nvPr userDrawn="1"/>
            </p:nvSpPr>
            <p:spPr>
              <a:xfrm>
                <a:off x="10428764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9" name="Rectangle 358"/>
              <p:cNvSpPr/>
              <p:nvPr userDrawn="1"/>
            </p:nvSpPr>
            <p:spPr>
              <a:xfrm>
                <a:off x="10752480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0" name="Rectangle 359"/>
              <p:cNvSpPr/>
              <p:nvPr userDrawn="1"/>
            </p:nvSpPr>
            <p:spPr>
              <a:xfrm>
                <a:off x="11076195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1" name="Rectangle 360"/>
              <p:cNvSpPr/>
              <p:nvPr userDrawn="1"/>
            </p:nvSpPr>
            <p:spPr>
              <a:xfrm>
                <a:off x="11399911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3" name="Rectangle 362"/>
              <p:cNvSpPr/>
              <p:nvPr userDrawn="1"/>
            </p:nvSpPr>
            <p:spPr>
              <a:xfrm>
                <a:off x="880983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4" name="Rectangle 363"/>
              <p:cNvSpPr/>
              <p:nvPr userDrawn="1"/>
            </p:nvSpPr>
            <p:spPr>
              <a:xfrm>
                <a:off x="913355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5" name="Rectangle 364"/>
              <p:cNvSpPr/>
              <p:nvPr userDrawn="1"/>
            </p:nvSpPr>
            <p:spPr>
              <a:xfrm>
                <a:off x="9457270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6" name="Rectangle 365"/>
              <p:cNvSpPr/>
              <p:nvPr userDrawn="1"/>
            </p:nvSpPr>
            <p:spPr>
              <a:xfrm>
                <a:off x="9780986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7" name="Rectangle 366"/>
              <p:cNvSpPr/>
              <p:nvPr userDrawn="1"/>
            </p:nvSpPr>
            <p:spPr>
              <a:xfrm>
                <a:off x="1010470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8" name="Rectangle 367"/>
              <p:cNvSpPr/>
              <p:nvPr userDrawn="1"/>
            </p:nvSpPr>
            <p:spPr>
              <a:xfrm>
                <a:off x="10428418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9" name="Rectangle 368"/>
              <p:cNvSpPr/>
              <p:nvPr userDrawn="1"/>
            </p:nvSpPr>
            <p:spPr>
              <a:xfrm>
                <a:off x="1075213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Rectangle 369"/>
              <p:cNvSpPr/>
              <p:nvPr userDrawn="1"/>
            </p:nvSpPr>
            <p:spPr>
              <a:xfrm>
                <a:off x="1107584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1" name="Rectangle 370"/>
              <p:cNvSpPr/>
              <p:nvPr userDrawn="1"/>
            </p:nvSpPr>
            <p:spPr>
              <a:xfrm>
                <a:off x="11399565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3" name="Rectangle 372"/>
              <p:cNvSpPr/>
              <p:nvPr userDrawn="1"/>
            </p:nvSpPr>
            <p:spPr>
              <a:xfrm>
                <a:off x="880983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4" name="Rectangle 373"/>
              <p:cNvSpPr/>
              <p:nvPr userDrawn="1"/>
            </p:nvSpPr>
            <p:spPr>
              <a:xfrm>
                <a:off x="913355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5" name="Rectangle 374"/>
              <p:cNvSpPr/>
              <p:nvPr userDrawn="1"/>
            </p:nvSpPr>
            <p:spPr>
              <a:xfrm>
                <a:off x="9457270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6" name="Rectangle 375"/>
              <p:cNvSpPr/>
              <p:nvPr userDrawn="1"/>
            </p:nvSpPr>
            <p:spPr>
              <a:xfrm>
                <a:off x="9780986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7" name="Rectangle 376"/>
              <p:cNvSpPr/>
              <p:nvPr userDrawn="1"/>
            </p:nvSpPr>
            <p:spPr>
              <a:xfrm>
                <a:off x="1010470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8" name="Rectangle 377"/>
              <p:cNvSpPr/>
              <p:nvPr userDrawn="1"/>
            </p:nvSpPr>
            <p:spPr>
              <a:xfrm>
                <a:off x="10428418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9" name="Rectangle 378"/>
              <p:cNvSpPr/>
              <p:nvPr userDrawn="1"/>
            </p:nvSpPr>
            <p:spPr>
              <a:xfrm>
                <a:off x="1075213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0" name="Rectangle 379"/>
              <p:cNvSpPr/>
              <p:nvPr userDrawn="1"/>
            </p:nvSpPr>
            <p:spPr>
              <a:xfrm>
                <a:off x="1107584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1" name="Rectangle 380"/>
              <p:cNvSpPr/>
              <p:nvPr userDrawn="1"/>
            </p:nvSpPr>
            <p:spPr>
              <a:xfrm>
                <a:off x="11399565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3" name="Rectangle 382"/>
              <p:cNvSpPr/>
              <p:nvPr userDrawn="1"/>
            </p:nvSpPr>
            <p:spPr>
              <a:xfrm>
                <a:off x="880983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4" name="Rectangle 383"/>
              <p:cNvSpPr/>
              <p:nvPr userDrawn="1"/>
            </p:nvSpPr>
            <p:spPr>
              <a:xfrm>
                <a:off x="913355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5" name="Rectangle 384"/>
              <p:cNvSpPr/>
              <p:nvPr userDrawn="1"/>
            </p:nvSpPr>
            <p:spPr>
              <a:xfrm>
                <a:off x="9457270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6" name="Rectangle 385"/>
              <p:cNvSpPr/>
              <p:nvPr userDrawn="1"/>
            </p:nvSpPr>
            <p:spPr>
              <a:xfrm>
                <a:off x="9780986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7" name="Rectangle 386"/>
              <p:cNvSpPr/>
              <p:nvPr userDrawn="1"/>
            </p:nvSpPr>
            <p:spPr>
              <a:xfrm>
                <a:off x="1010470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8" name="Rectangle 387"/>
              <p:cNvSpPr/>
              <p:nvPr userDrawn="1"/>
            </p:nvSpPr>
            <p:spPr>
              <a:xfrm>
                <a:off x="10428418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9" name="Rectangle 388"/>
              <p:cNvSpPr/>
              <p:nvPr userDrawn="1"/>
            </p:nvSpPr>
            <p:spPr>
              <a:xfrm>
                <a:off x="1075213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0" name="Rectangle 389"/>
              <p:cNvSpPr/>
              <p:nvPr userDrawn="1"/>
            </p:nvSpPr>
            <p:spPr>
              <a:xfrm>
                <a:off x="1107584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1" name="Rectangle 390"/>
              <p:cNvSpPr/>
              <p:nvPr userDrawn="1"/>
            </p:nvSpPr>
            <p:spPr>
              <a:xfrm>
                <a:off x="11399565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3" name="Rectangle 392"/>
              <p:cNvSpPr/>
              <p:nvPr userDrawn="1"/>
            </p:nvSpPr>
            <p:spPr>
              <a:xfrm>
                <a:off x="880983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4" name="Rectangle 393"/>
              <p:cNvSpPr/>
              <p:nvPr userDrawn="1"/>
            </p:nvSpPr>
            <p:spPr>
              <a:xfrm>
                <a:off x="913355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5" name="Rectangle 394"/>
              <p:cNvSpPr/>
              <p:nvPr userDrawn="1"/>
            </p:nvSpPr>
            <p:spPr>
              <a:xfrm>
                <a:off x="9457270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6" name="Rectangle 395"/>
              <p:cNvSpPr/>
              <p:nvPr userDrawn="1"/>
            </p:nvSpPr>
            <p:spPr>
              <a:xfrm>
                <a:off x="9780986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7" name="Rectangle 396"/>
              <p:cNvSpPr/>
              <p:nvPr userDrawn="1"/>
            </p:nvSpPr>
            <p:spPr>
              <a:xfrm>
                <a:off x="1010470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8" name="Rectangle 397"/>
              <p:cNvSpPr/>
              <p:nvPr userDrawn="1"/>
            </p:nvSpPr>
            <p:spPr>
              <a:xfrm>
                <a:off x="10428418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9" name="Rectangle 398"/>
              <p:cNvSpPr/>
              <p:nvPr userDrawn="1"/>
            </p:nvSpPr>
            <p:spPr>
              <a:xfrm>
                <a:off x="1075213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0" name="Rectangle 399"/>
              <p:cNvSpPr/>
              <p:nvPr userDrawn="1"/>
            </p:nvSpPr>
            <p:spPr>
              <a:xfrm>
                <a:off x="1107584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1" name="Rectangle 400"/>
              <p:cNvSpPr/>
              <p:nvPr userDrawn="1"/>
            </p:nvSpPr>
            <p:spPr>
              <a:xfrm>
                <a:off x="11399565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3" name="Rectangle 402"/>
              <p:cNvSpPr/>
              <p:nvPr userDrawn="1"/>
            </p:nvSpPr>
            <p:spPr>
              <a:xfrm>
                <a:off x="8809839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4" name="Rectangle 403"/>
              <p:cNvSpPr/>
              <p:nvPr userDrawn="1"/>
            </p:nvSpPr>
            <p:spPr>
              <a:xfrm>
                <a:off x="9133554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5" name="Rectangle 404"/>
              <p:cNvSpPr/>
              <p:nvPr userDrawn="1"/>
            </p:nvSpPr>
            <p:spPr>
              <a:xfrm>
                <a:off x="9457270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6" name="Rectangle 405"/>
              <p:cNvSpPr/>
              <p:nvPr userDrawn="1"/>
            </p:nvSpPr>
            <p:spPr>
              <a:xfrm>
                <a:off x="9780986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7" name="Rectangle 406"/>
              <p:cNvSpPr/>
              <p:nvPr userDrawn="1"/>
            </p:nvSpPr>
            <p:spPr>
              <a:xfrm>
                <a:off x="10104702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8" name="Rectangle 407"/>
              <p:cNvSpPr/>
              <p:nvPr userDrawn="1"/>
            </p:nvSpPr>
            <p:spPr>
              <a:xfrm>
                <a:off x="10428418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9" name="Rectangle 408"/>
              <p:cNvSpPr/>
              <p:nvPr userDrawn="1"/>
            </p:nvSpPr>
            <p:spPr>
              <a:xfrm>
                <a:off x="10752134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0" name="Rectangle 409"/>
              <p:cNvSpPr/>
              <p:nvPr userDrawn="1"/>
            </p:nvSpPr>
            <p:spPr>
              <a:xfrm>
                <a:off x="11075849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1" name="Rectangle 410"/>
              <p:cNvSpPr/>
              <p:nvPr userDrawn="1"/>
            </p:nvSpPr>
            <p:spPr>
              <a:xfrm>
                <a:off x="11399565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3" name="Rectangle 412"/>
              <p:cNvSpPr/>
              <p:nvPr userDrawn="1"/>
            </p:nvSpPr>
            <p:spPr>
              <a:xfrm>
                <a:off x="880983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4" name="Rectangle 413"/>
              <p:cNvSpPr/>
              <p:nvPr userDrawn="1"/>
            </p:nvSpPr>
            <p:spPr>
              <a:xfrm>
                <a:off x="913355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5" name="Rectangle 414"/>
              <p:cNvSpPr/>
              <p:nvPr userDrawn="1"/>
            </p:nvSpPr>
            <p:spPr>
              <a:xfrm>
                <a:off x="9457270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6" name="Rectangle 415"/>
              <p:cNvSpPr/>
              <p:nvPr userDrawn="1"/>
            </p:nvSpPr>
            <p:spPr>
              <a:xfrm>
                <a:off x="9780986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7" name="Rectangle 416"/>
              <p:cNvSpPr/>
              <p:nvPr userDrawn="1"/>
            </p:nvSpPr>
            <p:spPr>
              <a:xfrm>
                <a:off x="1010470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8" name="Rectangle 417"/>
              <p:cNvSpPr/>
              <p:nvPr userDrawn="1"/>
            </p:nvSpPr>
            <p:spPr>
              <a:xfrm>
                <a:off x="10428418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9" name="Rectangle 418"/>
              <p:cNvSpPr/>
              <p:nvPr userDrawn="1"/>
            </p:nvSpPr>
            <p:spPr>
              <a:xfrm>
                <a:off x="1075213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0" name="Rectangle 419"/>
              <p:cNvSpPr/>
              <p:nvPr userDrawn="1"/>
            </p:nvSpPr>
            <p:spPr>
              <a:xfrm>
                <a:off x="1107584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1" name="Rectangle 420"/>
              <p:cNvSpPr/>
              <p:nvPr userDrawn="1"/>
            </p:nvSpPr>
            <p:spPr>
              <a:xfrm>
                <a:off x="11399565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3" name="Rectangle 422"/>
              <p:cNvSpPr/>
              <p:nvPr userDrawn="1"/>
            </p:nvSpPr>
            <p:spPr>
              <a:xfrm>
                <a:off x="8809839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4" name="Rectangle 423"/>
              <p:cNvSpPr/>
              <p:nvPr userDrawn="1"/>
            </p:nvSpPr>
            <p:spPr>
              <a:xfrm>
                <a:off x="9133554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5" name="Rectangle 424"/>
              <p:cNvSpPr/>
              <p:nvPr userDrawn="1"/>
            </p:nvSpPr>
            <p:spPr>
              <a:xfrm>
                <a:off x="9457270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6" name="Rectangle 425"/>
              <p:cNvSpPr/>
              <p:nvPr userDrawn="1"/>
            </p:nvSpPr>
            <p:spPr>
              <a:xfrm>
                <a:off x="9780986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7" name="Rectangle 426"/>
              <p:cNvSpPr/>
              <p:nvPr userDrawn="1"/>
            </p:nvSpPr>
            <p:spPr>
              <a:xfrm>
                <a:off x="10104702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8" name="Rectangle 427"/>
              <p:cNvSpPr/>
              <p:nvPr userDrawn="1"/>
            </p:nvSpPr>
            <p:spPr>
              <a:xfrm>
                <a:off x="10428418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9" name="Rectangle 428"/>
              <p:cNvSpPr/>
              <p:nvPr userDrawn="1"/>
            </p:nvSpPr>
            <p:spPr>
              <a:xfrm>
                <a:off x="10752134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0" name="Rectangle 429"/>
              <p:cNvSpPr/>
              <p:nvPr userDrawn="1"/>
            </p:nvSpPr>
            <p:spPr>
              <a:xfrm>
                <a:off x="11075849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1" name="Rectangle 430"/>
              <p:cNvSpPr/>
              <p:nvPr userDrawn="1"/>
            </p:nvSpPr>
            <p:spPr>
              <a:xfrm>
                <a:off x="11399565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3" name="Rectangle 432"/>
              <p:cNvSpPr/>
              <p:nvPr userDrawn="1"/>
            </p:nvSpPr>
            <p:spPr>
              <a:xfrm>
                <a:off x="8809839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4" name="Rectangle 433"/>
              <p:cNvSpPr/>
              <p:nvPr userDrawn="1"/>
            </p:nvSpPr>
            <p:spPr>
              <a:xfrm>
                <a:off x="9133554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5" name="Rectangle 434"/>
              <p:cNvSpPr/>
              <p:nvPr userDrawn="1"/>
            </p:nvSpPr>
            <p:spPr>
              <a:xfrm>
                <a:off x="9457270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6" name="Rectangle 435"/>
              <p:cNvSpPr/>
              <p:nvPr userDrawn="1"/>
            </p:nvSpPr>
            <p:spPr>
              <a:xfrm>
                <a:off x="9780986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7" name="Rectangle 436"/>
              <p:cNvSpPr/>
              <p:nvPr userDrawn="1"/>
            </p:nvSpPr>
            <p:spPr>
              <a:xfrm>
                <a:off x="10104702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8" name="Rectangle 437"/>
              <p:cNvSpPr/>
              <p:nvPr userDrawn="1"/>
            </p:nvSpPr>
            <p:spPr>
              <a:xfrm>
                <a:off x="10428418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9" name="Rectangle 438"/>
              <p:cNvSpPr/>
              <p:nvPr userDrawn="1"/>
            </p:nvSpPr>
            <p:spPr>
              <a:xfrm>
                <a:off x="10752134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0" name="Rectangle 439"/>
              <p:cNvSpPr/>
              <p:nvPr userDrawn="1"/>
            </p:nvSpPr>
            <p:spPr>
              <a:xfrm>
                <a:off x="11075849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1" name="Rectangle 440"/>
              <p:cNvSpPr/>
              <p:nvPr userDrawn="1"/>
            </p:nvSpPr>
            <p:spPr>
              <a:xfrm>
                <a:off x="11399565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3" name="Rectangle 442"/>
              <p:cNvSpPr/>
              <p:nvPr userDrawn="1"/>
            </p:nvSpPr>
            <p:spPr>
              <a:xfrm>
                <a:off x="8810185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4" name="Rectangle 443"/>
              <p:cNvSpPr/>
              <p:nvPr userDrawn="1"/>
            </p:nvSpPr>
            <p:spPr>
              <a:xfrm>
                <a:off x="9133900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5" name="Rectangle 444"/>
              <p:cNvSpPr/>
              <p:nvPr userDrawn="1"/>
            </p:nvSpPr>
            <p:spPr>
              <a:xfrm>
                <a:off x="9457616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6" name="Rectangle 445"/>
              <p:cNvSpPr/>
              <p:nvPr userDrawn="1"/>
            </p:nvSpPr>
            <p:spPr>
              <a:xfrm>
                <a:off x="9781332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7" name="Rectangle 446"/>
              <p:cNvSpPr/>
              <p:nvPr userDrawn="1"/>
            </p:nvSpPr>
            <p:spPr>
              <a:xfrm>
                <a:off x="10105048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8" name="Rectangle 447"/>
              <p:cNvSpPr/>
              <p:nvPr userDrawn="1"/>
            </p:nvSpPr>
            <p:spPr>
              <a:xfrm>
                <a:off x="10428764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9" name="Rectangle 448"/>
              <p:cNvSpPr/>
              <p:nvPr userDrawn="1"/>
            </p:nvSpPr>
            <p:spPr>
              <a:xfrm>
                <a:off x="10752480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0" name="Rectangle 449"/>
              <p:cNvSpPr/>
              <p:nvPr userDrawn="1"/>
            </p:nvSpPr>
            <p:spPr>
              <a:xfrm>
                <a:off x="11076195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1" name="Rectangle 450"/>
              <p:cNvSpPr/>
              <p:nvPr userDrawn="1"/>
            </p:nvSpPr>
            <p:spPr>
              <a:xfrm>
                <a:off x="11399911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3" name="Rectangle 452"/>
              <p:cNvSpPr/>
              <p:nvPr userDrawn="1"/>
            </p:nvSpPr>
            <p:spPr>
              <a:xfrm>
                <a:off x="8810185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4" name="Rectangle 453"/>
              <p:cNvSpPr/>
              <p:nvPr userDrawn="1"/>
            </p:nvSpPr>
            <p:spPr>
              <a:xfrm>
                <a:off x="9133900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5" name="Rectangle 454"/>
              <p:cNvSpPr/>
              <p:nvPr userDrawn="1"/>
            </p:nvSpPr>
            <p:spPr>
              <a:xfrm>
                <a:off x="9457616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6" name="Rectangle 455"/>
              <p:cNvSpPr/>
              <p:nvPr userDrawn="1"/>
            </p:nvSpPr>
            <p:spPr>
              <a:xfrm>
                <a:off x="9781332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7" name="Rectangle 456"/>
              <p:cNvSpPr/>
              <p:nvPr userDrawn="1"/>
            </p:nvSpPr>
            <p:spPr>
              <a:xfrm>
                <a:off x="10105048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8" name="Rectangle 457"/>
              <p:cNvSpPr/>
              <p:nvPr userDrawn="1"/>
            </p:nvSpPr>
            <p:spPr>
              <a:xfrm>
                <a:off x="10428764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9" name="Rectangle 458"/>
              <p:cNvSpPr/>
              <p:nvPr userDrawn="1"/>
            </p:nvSpPr>
            <p:spPr>
              <a:xfrm>
                <a:off x="10752480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0" name="Rectangle 459"/>
              <p:cNvSpPr/>
              <p:nvPr userDrawn="1"/>
            </p:nvSpPr>
            <p:spPr>
              <a:xfrm>
                <a:off x="11076195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1" name="Rectangle 460"/>
              <p:cNvSpPr/>
              <p:nvPr userDrawn="1"/>
            </p:nvSpPr>
            <p:spPr>
              <a:xfrm>
                <a:off x="11399911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3" name="Rectangle 462"/>
              <p:cNvSpPr/>
              <p:nvPr userDrawn="1"/>
            </p:nvSpPr>
            <p:spPr>
              <a:xfrm>
                <a:off x="881018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4" name="Rectangle 463"/>
              <p:cNvSpPr/>
              <p:nvPr userDrawn="1"/>
            </p:nvSpPr>
            <p:spPr>
              <a:xfrm>
                <a:off x="9133900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5" name="Rectangle 464"/>
              <p:cNvSpPr/>
              <p:nvPr userDrawn="1"/>
            </p:nvSpPr>
            <p:spPr>
              <a:xfrm>
                <a:off x="9457616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6" name="Rectangle 465"/>
              <p:cNvSpPr/>
              <p:nvPr userDrawn="1"/>
            </p:nvSpPr>
            <p:spPr>
              <a:xfrm>
                <a:off x="9781332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7" name="Rectangle 466"/>
              <p:cNvSpPr/>
              <p:nvPr userDrawn="1"/>
            </p:nvSpPr>
            <p:spPr>
              <a:xfrm>
                <a:off x="1010504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8" name="Rectangle 467"/>
              <p:cNvSpPr/>
              <p:nvPr userDrawn="1"/>
            </p:nvSpPr>
            <p:spPr>
              <a:xfrm>
                <a:off x="10428764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9" name="Rectangle 468"/>
              <p:cNvSpPr/>
              <p:nvPr userDrawn="1"/>
            </p:nvSpPr>
            <p:spPr>
              <a:xfrm>
                <a:off x="10752480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0" name="Rectangle 469"/>
              <p:cNvSpPr/>
              <p:nvPr userDrawn="1"/>
            </p:nvSpPr>
            <p:spPr>
              <a:xfrm>
                <a:off x="1107619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1" name="Rectangle 470"/>
              <p:cNvSpPr/>
              <p:nvPr userDrawn="1"/>
            </p:nvSpPr>
            <p:spPr>
              <a:xfrm>
                <a:off x="1139991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3" name="Rectangle 472"/>
              <p:cNvSpPr/>
              <p:nvPr userDrawn="1"/>
            </p:nvSpPr>
            <p:spPr>
              <a:xfrm>
                <a:off x="880983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4" name="Rectangle 473"/>
              <p:cNvSpPr/>
              <p:nvPr userDrawn="1"/>
            </p:nvSpPr>
            <p:spPr>
              <a:xfrm>
                <a:off x="913355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5" name="Rectangle 474"/>
              <p:cNvSpPr/>
              <p:nvPr userDrawn="1"/>
            </p:nvSpPr>
            <p:spPr>
              <a:xfrm>
                <a:off x="9457270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ectangle 475"/>
              <p:cNvSpPr/>
              <p:nvPr userDrawn="1"/>
            </p:nvSpPr>
            <p:spPr>
              <a:xfrm>
                <a:off x="9780986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7" name="Rectangle 476"/>
              <p:cNvSpPr/>
              <p:nvPr userDrawn="1"/>
            </p:nvSpPr>
            <p:spPr>
              <a:xfrm>
                <a:off x="1010470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8" name="Rectangle 477"/>
              <p:cNvSpPr/>
              <p:nvPr userDrawn="1"/>
            </p:nvSpPr>
            <p:spPr>
              <a:xfrm>
                <a:off x="10428418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9" name="Rectangle 478"/>
              <p:cNvSpPr/>
              <p:nvPr userDrawn="1"/>
            </p:nvSpPr>
            <p:spPr>
              <a:xfrm>
                <a:off x="1075213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0" name="Rectangle 479"/>
              <p:cNvSpPr/>
              <p:nvPr userDrawn="1"/>
            </p:nvSpPr>
            <p:spPr>
              <a:xfrm>
                <a:off x="1107584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1" name="Rectangle 480"/>
              <p:cNvSpPr/>
              <p:nvPr userDrawn="1"/>
            </p:nvSpPr>
            <p:spPr>
              <a:xfrm>
                <a:off x="11399565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1" y="395288"/>
            <a:ext cx="11403158" cy="84931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391" y="1296990"/>
            <a:ext cx="11403158" cy="4891087"/>
          </a:xfrm>
        </p:spPr>
        <p:txBody>
          <a:bodyPr/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597025" indent="-2206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  <p:sp>
        <p:nvSpPr>
          <p:cNvPr id="824" name="Rectangle 823"/>
          <p:cNvSpPr/>
          <p:nvPr userDrawn="1"/>
        </p:nvSpPr>
        <p:spPr>
          <a:xfrm>
            <a:off x="0" y="6188076"/>
            <a:ext cx="393294" cy="669924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5" name="Rectangle 824"/>
          <p:cNvSpPr/>
          <p:nvPr userDrawn="1"/>
        </p:nvSpPr>
        <p:spPr>
          <a:xfrm>
            <a:off x="1" y="-140265"/>
            <a:ext cx="392929" cy="67710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6" name="Rectangle 825"/>
          <p:cNvSpPr/>
          <p:nvPr userDrawn="1"/>
        </p:nvSpPr>
        <p:spPr>
          <a:xfrm>
            <a:off x="11799071" y="-140265"/>
            <a:ext cx="392929" cy="67710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7" name="Rectangle 826"/>
          <p:cNvSpPr/>
          <p:nvPr userDrawn="1"/>
        </p:nvSpPr>
        <p:spPr>
          <a:xfrm>
            <a:off x="11798706" y="6188076"/>
            <a:ext cx="393294" cy="669925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0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x25110\Desktop\INTEGRATION\Presentation template\working\Q&amp;A Slide\working\Final-Slide_Wide-Whit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3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80A0-FB6E-4785-A39E-ABF4DA2A79E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CBB4-A330-476A-B9DD-69CDF0A3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7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395288"/>
            <a:ext cx="11152716" cy="849312"/>
          </a:xfrm>
        </p:spPr>
        <p:txBody>
          <a:bodyPr anchor="t" anchorCtr="0"/>
          <a:lstStyle>
            <a:lvl1pPr>
              <a:defRPr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27051" y="1296992"/>
            <a:ext cx="11152716" cy="4891087"/>
          </a:xfrm>
        </p:spPr>
        <p:txBody>
          <a:bodyPr/>
          <a:lstStyle>
            <a:lvl1pPr marL="304701" indent="-304701">
              <a:spcBef>
                <a:spcPts val="4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 sz="2932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  <a:lvl2pPr marL="689809" indent="-304701">
              <a:spcBef>
                <a:spcPts val="40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932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defRPr>
            </a:lvl2pPr>
            <a:lvl3pPr marL="994510" indent="-226410">
              <a:spcBef>
                <a:spcPts val="40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666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defRPr>
            </a:lvl3pPr>
            <a:lvl4pPr marL="1752030" indent="-308933">
              <a:spcBef>
                <a:spcPts val="40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defRPr sz="2399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defRPr>
            </a:lvl4pPr>
            <a:lvl5pPr marL="2128674" indent="-294122">
              <a:spcBef>
                <a:spcPts val="40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defRPr sz="2399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8E979D">
                    <a:lumMod val="50000"/>
                  </a:srgbClr>
                </a:solidFill>
              </a:rPr>
              <a:t>Footnotes are 8pt</a:t>
            </a:r>
          </a:p>
        </p:txBody>
      </p:sp>
    </p:spTree>
    <p:extLst>
      <p:ext uri="{BB962C8B-B14F-4D97-AF65-F5344CB8AC3E}">
        <p14:creationId xmlns:p14="http://schemas.microsoft.com/office/powerpoint/2010/main" val="212925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436250" y="3093923"/>
            <a:ext cx="5366712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754291" y="3092925"/>
            <a:ext cx="5044258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754291" y="4545610"/>
            <a:ext cx="5044257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 bwMode="black">
          <a:xfrm>
            <a:off x="10303012" y="6468078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4101" name="Picture 5" descr="\\corp.halliburton.com\na\HOU\02\Data\RESOURCES\02 Templates\2016 Templates\Presentation Templates\images\HBRTN Film Stills 20130830-5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452" y="3093924"/>
            <a:ext cx="3456887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\\corp.halliburton.com\na\HOU\02\Data\RESOURCES\02 Templates\2016 Templates\Presentation Templates\images\StimStarIV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1911" y="3093924"/>
            <a:ext cx="2499201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C:\Users\hbbu629\Desktop\BRANDING\! Templates\! 2016 New Templates\Presentation\Final Presentation Templates\images\037_G5A6784.jpg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1995" y="395354"/>
            <a:ext cx="4726553" cy="2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52" y="395352"/>
            <a:ext cx="3135280" cy="2649539"/>
          </a:xfrm>
          <a:prstGeom prst="rect">
            <a:avLst/>
          </a:prstGeom>
        </p:spPr>
      </p:pic>
      <p:pic>
        <p:nvPicPr>
          <p:cNvPr id="38" name="Picture 37" descr="C:\Users\hbbu629\Desktop\BRANDING\! Templates\! 2016 New Templates\Presentation\Final Presentation Templates\images\HAL32757.jp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73871" y="395352"/>
            <a:ext cx="3453325" cy="2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ooter Placeholder 4"/>
          <p:cNvSpPr txBox="1">
            <a:spLocks/>
          </p:cNvSpPr>
          <p:nvPr userDrawn="1"/>
        </p:nvSpPr>
        <p:spPr>
          <a:xfrm>
            <a:off x="515944" y="6513859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800" b="0" dirty="0">
                <a:solidFill>
                  <a:schemeClr val="accent2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9959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5391" y="395289"/>
            <a:ext cx="11407571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121407" y="1762064"/>
            <a:ext cx="5431918" cy="1827738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121407" y="3664441"/>
            <a:ext cx="5431918" cy="1211850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300221" y="3283838"/>
            <a:ext cx="2941189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515944" y="6513859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800" b="0" dirty="0">
                <a:solidFill>
                  <a:schemeClr val="accent2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05561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5391" y="395289"/>
            <a:ext cx="5359638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121408" y="1763321"/>
            <a:ext cx="568155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121408" y="3664140"/>
            <a:ext cx="5681554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8" name="Group 17"/>
          <p:cNvGrpSpPr/>
          <p:nvPr userDrawn="1"/>
        </p:nvGrpSpPr>
        <p:grpSpPr bwMode="black">
          <a:xfrm>
            <a:off x="10303012" y="6468078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2" name="Footer Placeholder 4"/>
          <p:cNvSpPr txBox="1">
            <a:spLocks/>
          </p:cNvSpPr>
          <p:nvPr userDrawn="1"/>
        </p:nvSpPr>
        <p:spPr>
          <a:xfrm>
            <a:off x="515944" y="6513859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800" b="0" dirty="0">
                <a:solidFill>
                  <a:schemeClr val="accent2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657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Picture 2" descr="\\corp.halliburton.com\na\HOU\02\Data\RESOURCES\02 Templates\2016 Templates\Presentation Templates\images\20051215HALFW_2280-NO PATCH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112" y="395351"/>
            <a:ext cx="5361917" cy="60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121408" y="1761127"/>
            <a:ext cx="568155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121407" y="3666489"/>
            <a:ext cx="5681555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9" name="Group 18"/>
          <p:cNvGrpSpPr/>
          <p:nvPr userDrawn="1"/>
        </p:nvGrpSpPr>
        <p:grpSpPr bwMode="black">
          <a:xfrm>
            <a:off x="10303012" y="6468078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515944" y="6513859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800" b="0" dirty="0">
                <a:solidFill>
                  <a:schemeClr val="accent2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9787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1825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black">
          <a:xfrm>
            <a:off x="10303012" y="6468078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515944" y="6513859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800" b="0" dirty="0">
                <a:solidFill>
                  <a:schemeClr val="accent2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88630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1" y="395288"/>
            <a:ext cx="11407571" cy="84931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391" y="1296990"/>
            <a:ext cx="11407571" cy="4891087"/>
          </a:xfrm>
        </p:spPr>
        <p:txBody>
          <a:bodyPr/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597025" indent="-2206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204685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1" y="395288"/>
            <a:ext cx="11407571" cy="8493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392" y="1296990"/>
            <a:ext cx="5678378" cy="4891087"/>
          </a:xfrm>
        </p:spPr>
        <p:txBody>
          <a:bodyPr>
            <a:normAutofit/>
          </a:bodyPr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600200" indent="-223838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1407" y="1296990"/>
            <a:ext cx="5681555" cy="4891087"/>
          </a:xfrm>
        </p:spPr>
        <p:txBody>
          <a:bodyPr>
            <a:normAutofit/>
          </a:bodyPr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 marL="914400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544638" indent="-230188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8891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304953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1" y="395288"/>
            <a:ext cx="11407571" cy="8493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121288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95391" y="395288"/>
            <a:ext cx="11407571" cy="849312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95391" y="1296990"/>
            <a:ext cx="11407571" cy="489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43" y="6307139"/>
            <a:ext cx="7963224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962925" y="6514273"/>
            <a:ext cx="266153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800" smtClean="0">
                <a:solidFill>
                  <a:srgbClr val="4D4D4D"/>
                </a:solidFill>
              </a:rPr>
              <a:pPr algn="ctr" defTabSz="914400">
                <a:defRPr/>
              </a:pPr>
              <a:t>‹#›</a:t>
            </a:fld>
            <a:endParaRPr lang="en-US" sz="800" dirty="0">
              <a:solidFill>
                <a:srgbClr val="4D4D4D"/>
              </a:solidFill>
            </a:endParaRPr>
          </a:p>
        </p:txBody>
      </p:sp>
      <p:grpSp>
        <p:nvGrpSpPr>
          <p:cNvPr id="21" name="Group 20"/>
          <p:cNvGrpSpPr/>
          <p:nvPr userDrawn="1"/>
        </p:nvGrpSpPr>
        <p:grpSpPr bwMode="black">
          <a:xfrm>
            <a:off x="10303012" y="6468078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515944" y="6513859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800" b="0" dirty="0">
                <a:solidFill>
                  <a:schemeClr val="accent2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86233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525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indent="-169863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450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7025" indent="-220663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DSPDM Schema Design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25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Adaptor </a:t>
            </a:r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391" y="1244600"/>
            <a:ext cx="3089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1. Adaptor </a:t>
            </a:r>
            <a:r>
              <a:rPr lang="en-US" altLang="zh-CN" sz="1400" dirty="0"/>
              <a:t>Mapping file configuration</a:t>
            </a:r>
            <a:endParaRPr lang="zh-CN" altLang="en-US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410722" y="1244600"/>
            <a:ext cx="4830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2. Adaptor </a:t>
            </a:r>
            <a:r>
              <a:rPr lang="en-US" altLang="zh-CN" sz="1400" dirty="0"/>
              <a:t>assembles scripts based on incoming properties</a:t>
            </a:r>
            <a:endParaRPr lang="zh-CN" altLang="en-US" sz="1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614458" y="1731226"/>
            <a:ext cx="40430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/>
              <a:t>When the client defines the display time model, </a:t>
            </a:r>
            <a:endParaRPr lang="en-US" altLang="zh-CN" sz="1400" dirty="0" smtClean="0"/>
          </a:p>
          <a:p>
            <a:pPr>
              <a:buClr>
                <a:schemeClr val="accent1"/>
              </a:buClr>
            </a:pPr>
            <a:r>
              <a:rPr lang="en-US" altLang="zh-CN" sz="1400" dirty="0" smtClean="0"/>
              <a:t>it </a:t>
            </a:r>
            <a:r>
              <a:rPr lang="en-US" altLang="zh-CN" sz="1400" dirty="0"/>
              <a:t>also provides the data source script, </a:t>
            </a:r>
            <a:endParaRPr lang="en-US" altLang="zh-CN" sz="1400" dirty="0" smtClean="0"/>
          </a:p>
          <a:p>
            <a:pPr>
              <a:buClr>
                <a:schemeClr val="accent1"/>
              </a:buClr>
            </a:pPr>
            <a:r>
              <a:rPr lang="en-US" altLang="zh-CN" sz="1400" dirty="0" smtClean="0"/>
              <a:t>and </a:t>
            </a:r>
            <a:r>
              <a:rPr lang="en-US" altLang="zh-CN" sz="1400" dirty="0"/>
              <a:t>the model creation is saved to the database.</a:t>
            </a:r>
            <a:endParaRPr lang="zh-CN" altLang="en-US" sz="14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3" y="1731226"/>
            <a:ext cx="592537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relationship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391" y="936823"/>
            <a:ext cx="5497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1. Client </a:t>
            </a:r>
            <a:r>
              <a:rPr lang="en-US" altLang="zh-CN" sz="1400" dirty="0"/>
              <a:t>organization object model structure saved as a sample file</a:t>
            </a:r>
            <a:endParaRPr lang="zh-CN" altLang="en-US" sz="1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9" y="1244601"/>
            <a:ext cx="9773026" cy="302814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4879" y="4422371"/>
            <a:ext cx="562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2. Example </a:t>
            </a:r>
            <a:r>
              <a:rPr lang="en-US" altLang="zh-CN" sz="1400" dirty="0"/>
              <a:t>of presenting data based on client object model structure</a:t>
            </a:r>
            <a:endParaRPr lang="zh-CN" altLang="en-US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2" y="4730148"/>
            <a:ext cx="7590476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ViewModel</a:t>
            </a:r>
            <a:r>
              <a:rPr lang="en-US" altLang="zh-CN" dirty="0"/>
              <a:t> display configuration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87992" y="942106"/>
            <a:ext cx="6462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2. Client </a:t>
            </a:r>
            <a:r>
              <a:rPr lang="en-US" altLang="zh-CN" sz="1400" dirty="0"/>
              <a:t>organization object model saved as a model configuration file example</a:t>
            </a:r>
            <a:endParaRPr lang="zh-CN" altLang="en-US" sz="1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38" y="1447850"/>
            <a:ext cx="6904762" cy="220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0327" y="942106"/>
            <a:ext cx="3656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1. Client </a:t>
            </a:r>
            <a:r>
              <a:rPr lang="en-US" altLang="zh-CN" sz="1400" dirty="0"/>
              <a:t>organization object </a:t>
            </a:r>
            <a:r>
              <a:rPr lang="en-US" altLang="zh-CN" sz="1400" dirty="0" smtClean="0"/>
              <a:t>model example</a:t>
            </a:r>
            <a:endParaRPr lang="zh-CN" altLang="en-US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5" y="1440884"/>
            <a:ext cx="4057143" cy="3714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87992" y="3845817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3. Client </a:t>
            </a:r>
            <a:r>
              <a:rPr lang="en-US" altLang="zh-CN" sz="1400" dirty="0"/>
              <a:t>data display</a:t>
            </a:r>
            <a:endParaRPr lang="zh-CN" altLang="en-US" sz="1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287238" y="4153594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/>
              <a:t>Choose a1</a:t>
            </a:r>
            <a:endParaRPr lang="zh-CN" altLang="en-US" sz="1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320146" y="531207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/>
              <a:t>Choose </a:t>
            </a:r>
            <a:r>
              <a:rPr lang="en-US" altLang="zh-CN" sz="1400" dirty="0" smtClean="0"/>
              <a:t>a3</a:t>
            </a:r>
            <a:endParaRPr lang="zh-CN" altLang="en-US" sz="1400" dirty="0" smtClean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6" y="4457488"/>
            <a:ext cx="6271300" cy="6976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6" y="5619850"/>
            <a:ext cx="6304208" cy="6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5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7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66" y="67396"/>
            <a:ext cx="11407571" cy="394421"/>
          </a:xfrm>
        </p:spPr>
        <p:txBody>
          <a:bodyPr/>
          <a:lstStyle/>
          <a:p>
            <a:r>
              <a:rPr lang="en-US" altLang="zh-CN" dirty="0"/>
              <a:t>Metadata architecture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513" y="5646200"/>
            <a:ext cx="722376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Database service</a:t>
            </a:r>
          </a:p>
          <a:p>
            <a:pPr>
              <a:buClr>
                <a:schemeClr val="accent1"/>
              </a:buClr>
            </a:pPr>
            <a:endParaRPr lang="en-US" altLang="zh-CN" sz="1400" dirty="0" smtClean="0"/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5513" y="4536892"/>
            <a:ext cx="15627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DSIS Service</a:t>
            </a:r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513" y="3435942"/>
            <a:ext cx="722376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Adaptor</a:t>
            </a:r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65513" y="2878968"/>
            <a:ext cx="7223760" cy="23522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JDBC API</a:t>
            </a:r>
          </a:p>
        </p:txBody>
      </p:sp>
      <p:sp>
        <p:nvSpPr>
          <p:cNvPr id="8" name="Diamond 7"/>
          <p:cNvSpPr/>
          <p:nvPr/>
        </p:nvSpPr>
        <p:spPr>
          <a:xfrm>
            <a:off x="3728256" y="3222348"/>
            <a:ext cx="257695" cy="224443"/>
          </a:xfrm>
          <a:prstGeom prst="diamond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512" y="1702737"/>
            <a:ext cx="43059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/>
              <a:t>Model </a:t>
            </a:r>
            <a:r>
              <a:rPr lang="en-US" altLang="zh-CN" sz="1400" dirty="0" smtClean="0"/>
              <a:t>relationship</a:t>
            </a:r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4996" y="525334"/>
            <a:ext cx="722376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UI</a:t>
            </a:r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11" name="Oval 10"/>
          <p:cNvSpPr/>
          <p:nvPr/>
        </p:nvSpPr>
        <p:spPr>
          <a:xfrm>
            <a:off x="673331" y="3848306"/>
            <a:ext cx="914400" cy="407324"/>
          </a:xfrm>
          <a:prstGeom prst="ellipse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VDB Adaptor</a:t>
            </a:r>
          </a:p>
        </p:txBody>
      </p:sp>
      <p:sp>
        <p:nvSpPr>
          <p:cNvPr id="12" name="Oval 11"/>
          <p:cNvSpPr/>
          <p:nvPr/>
        </p:nvSpPr>
        <p:spPr>
          <a:xfrm>
            <a:off x="1753985" y="3848306"/>
            <a:ext cx="914400" cy="407324"/>
          </a:xfrm>
          <a:prstGeom prst="ellipse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PostgreSQL Adaptor</a:t>
            </a:r>
          </a:p>
        </p:txBody>
      </p:sp>
      <p:sp>
        <p:nvSpPr>
          <p:cNvPr id="13" name="Oval 12"/>
          <p:cNvSpPr/>
          <p:nvPr/>
        </p:nvSpPr>
        <p:spPr>
          <a:xfrm>
            <a:off x="2834639" y="3848306"/>
            <a:ext cx="914400" cy="407324"/>
          </a:xfrm>
          <a:prstGeom prst="ellipse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Oracle Adaptor</a:t>
            </a:r>
          </a:p>
        </p:txBody>
      </p:sp>
      <p:sp>
        <p:nvSpPr>
          <p:cNvPr id="14" name="Oval 13"/>
          <p:cNvSpPr/>
          <p:nvPr/>
        </p:nvSpPr>
        <p:spPr>
          <a:xfrm>
            <a:off x="3857104" y="3848306"/>
            <a:ext cx="914400" cy="407324"/>
          </a:xfrm>
          <a:prstGeom prst="ellipse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Other Adaptor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1880754" y="5865082"/>
            <a:ext cx="660862" cy="489084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/>
              <a:t>PostgreSQL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2964526" y="5837822"/>
            <a:ext cx="660862" cy="51634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Oracle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3983873" y="5837822"/>
            <a:ext cx="660862" cy="51634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Other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800100" y="4815823"/>
            <a:ext cx="660862" cy="51634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VDB</a:t>
            </a:r>
          </a:p>
        </p:txBody>
      </p:sp>
      <p:sp>
        <p:nvSpPr>
          <p:cNvPr id="24" name="Flowchart: Predefined Process 23"/>
          <p:cNvSpPr/>
          <p:nvPr/>
        </p:nvSpPr>
        <p:spPr>
          <a:xfrm>
            <a:off x="5168151" y="3606671"/>
            <a:ext cx="914400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Adaptor Mapping file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5" name="Flowchart: Predefined Process 24"/>
          <p:cNvSpPr/>
          <p:nvPr/>
        </p:nvSpPr>
        <p:spPr>
          <a:xfrm>
            <a:off x="5718371" y="5865082"/>
            <a:ext cx="1816854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Metadata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[</a:t>
            </a:r>
            <a:r>
              <a:rPr lang="en-US" sz="900" dirty="0" err="1">
                <a:solidFill>
                  <a:schemeClr val="bg1"/>
                </a:solidFill>
              </a:rPr>
              <a:t>Entity_Metadata</a:t>
            </a:r>
            <a:r>
              <a:rPr lang="en-US" sz="900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Mandatory_Metadata</a:t>
            </a:r>
            <a:r>
              <a:rPr lang="en-US" sz="9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6" name="Flowchart: Internal Storage 25"/>
          <p:cNvSpPr/>
          <p:nvPr/>
        </p:nvSpPr>
        <p:spPr>
          <a:xfrm>
            <a:off x="6082551" y="3690851"/>
            <a:ext cx="1515282" cy="601889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Metadata</a:t>
            </a:r>
          </a:p>
          <a:p>
            <a:pPr algn="ctr"/>
            <a:r>
              <a:rPr lang="en-US" sz="800" dirty="0" err="1" smtClean="0"/>
              <a:t>Entity_Metadata</a:t>
            </a:r>
            <a:r>
              <a:rPr lang="en-US" sz="800" dirty="0"/>
              <a:t>/</a:t>
            </a:r>
          </a:p>
          <a:p>
            <a:pPr algn="ctr"/>
            <a:r>
              <a:rPr lang="en-US" sz="800" dirty="0" err="1"/>
              <a:t>Mandatory_Metadata</a:t>
            </a:r>
            <a:endParaRPr lang="en-US" sz="800" dirty="0" smtClean="0"/>
          </a:p>
        </p:txBody>
      </p:sp>
      <p:sp>
        <p:nvSpPr>
          <p:cNvPr id="27" name="Oval 26"/>
          <p:cNvSpPr/>
          <p:nvPr/>
        </p:nvSpPr>
        <p:spPr>
          <a:xfrm>
            <a:off x="673331" y="2047231"/>
            <a:ext cx="1080654" cy="407324"/>
          </a:xfrm>
          <a:prstGeom prst="ellipse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Model relationship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8" name="Flowchart: Predefined Process 27"/>
          <p:cNvSpPr/>
          <p:nvPr/>
        </p:nvSpPr>
        <p:spPr>
          <a:xfrm>
            <a:off x="2028304" y="1876071"/>
            <a:ext cx="1130531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Model relationship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file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9" name="Flowchart: Internal Storage 28"/>
          <p:cNvSpPr/>
          <p:nvPr/>
        </p:nvSpPr>
        <p:spPr>
          <a:xfrm>
            <a:off x="3158835" y="1966197"/>
            <a:ext cx="1515282" cy="601889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Metadata</a:t>
            </a:r>
          </a:p>
          <a:p>
            <a:pPr algn="ctr"/>
            <a:r>
              <a:rPr lang="en-US" sz="800" dirty="0" err="1" smtClean="0"/>
              <a:t>Entity_Metadata</a:t>
            </a:r>
            <a:r>
              <a:rPr lang="en-US" sz="800" dirty="0"/>
              <a:t>/</a:t>
            </a:r>
          </a:p>
          <a:p>
            <a:pPr algn="ctr"/>
            <a:r>
              <a:rPr lang="en-US" sz="800" dirty="0" err="1"/>
              <a:t>Mandatory_Metadata</a:t>
            </a:r>
            <a:endParaRPr lang="en-US" sz="800" dirty="0" smtClean="0"/>
          </a:p>
        </p:txBody>
      </p:sp>
      <p:sp>
        <p:nvSpPr>
          <p:cNvPr id="31" name="Rounded Rectangle 30"/>
          <p:cNvSpPr/>
          <p:nvPr/>
        </p:nvSpPr>
        <p:spPr>
          <a:xfrm>
            <a:off x="2964526" y="608093"/>
            <a:ext cx="1806977" cy="532176"/>
          </a:xfrm>
          <a:prstGeom prst="roundRect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2" name="Flowchart: Predefined Process 31"/>
          <p:cNvSpPr/>
          <p:nvPr/>
        </p:nvSpPr>
        <p:spPr>
          <a:xfrm>
            <a:off x="5043460" y="597180"/>
            <a:ext cx="1130531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</a:rPr>
              <a:t>ViewModel</a:t>
            </a:r>
            <a:r>
              <a:rPr lang="en-US" altLang="zh-CN" sz="1000" dirty="0"/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file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33" name="Flowchart: Internal Storage 32"/>
          <p:cNvSpPr/>
          <p:nvPr/>
        </p:nvSpPr>
        <p:spPr>
          <a:xfrm>
            <a:off x="6173991" y="760591"/>
            <a:ext cx="1515282" cy="601889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Metadata</a:t>
            </a:r>
          </a:p>
          <a:p>
            <a:pPr algn="ctr"/>
            <a:r>
              <a:rPr lang="en-US" sz="800" dirty="0" err="1" smtClean="0"/>
              <a:t>Entity_Metadata</a:t>
            </a:r>
            <a:r>
              <a:rPr lang="en-US" sz="800" dirty="0"/>
              <a:t>/</a:t>
            </a:r>
          </a:p>
          <a:p>
            <a:pPr algn="ctr"/>
            <a:r>
              <a:rPr lang="en-US" sz="800" dirty="0" err="1"/>
              <a:t>Mandatory_Metadata</a:t>
            </a:r>
            <a:endParaRPr lang="en-US" sz="800" dirty="0" smtClean="0"/>
          </a:p>
        </p:txBody>
      </p:sp>
      <p:cxnSp>
        <p:nvCxnSpPr>
          <p:cNvPr id="42" name="Elbow Connector 41"/>
          <p:cNvCxnSpPr>
            <a:stCxn id="31" idx="3"/>
          </p:cNvCxnSpPr>
          <p:nvPr/>
        </p:nvCxnSpPr>
        <p:spPr>
          <a:xfrm>
            <a:off x="4771503" y="874181"/>
            <a:ext cx="174571" cy="2037536"/>
          </a:xfrm>
          <a:prstGeom prst="bentConnector2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7" idx="0"/>
          </p:cNvCxnSpPr>
          <p:nvPr/>
        </p:nvCxnSpPr>
        <p:spPr>
          <a:xfrm rot="10800000" flipV="1">
            <a:off x="1213658" y="903503"/>
            <a:ext cx="1750870" cy="1143728"/>
          </a:xfrm>
          <a:prstGeom prst="bentConnector2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53985" y="2267141"/>
            <a:ext cx="274319" cy="0"/>
          </a:xfrm>
          <a:prstGeom prst="straightConnector1">
            <a:avLst/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71503" y="760591"/>
            <a:ext cx="271957" cy="0"/>
          </a:xfrm>
          <a:prstGeom prst="straightConnector1">
            <a:avLst/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" idx="0"/>
          </p:cNvCxnSpPr>
          <p:nvPr/>
        </p:nvCxnSpPr>
        <p:spPr>
          <a:xfrm>
            <a:off x="3857103" y="3114190"/>
            <a:ext cx="1" cy="10815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 flipV="1">
            <a:off x="1130532" y="3453401"/>
            <a:ext cx="2737485" cy="370836"/>
          </a:xfrm>
          <a:prstGeom prst="bentConnector3">
            <a:avLst>
              <a:gd name="adj1" fmla="val 100104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 flipV="1">
            <a:off x="2211186" y="3469934"/>
            <a:ext cx="1656829" cy="354304"/>
          </a:xfrm>
          <a:prstGeom prst="bentConnector3">
            <a:avLst>
              <a:gd name="adj1" fmla="val 100173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0800000" flipV="1">
            <a:off x="3172981" y="3470859"/>
            <a:ext cx="684123" cy="353378"/>
          </a:xfrm>
          <a:prstGeom prst="bentConnector3">
            <a:avLst>
              <a:gd name="adj1" fmla="val 101034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3857103" y="3453400"/>
            <a:ext cx="511786" cy="370837"/>
          </a:xfrm>
          <a:prstGeom prst="bentConnector3">
            <a:avLst>
              <a:gd name="adj1" fmla="val 98728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71503" y="4047414"/>
            <a:ext cx="396648" cy="0"/>
          </a:xfrm>
          <a:prstGeom prst="straightConnector1">
            <a:avLst/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30531" y="4292740"/>
            <a:ext cx="0" cy="523083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1"/>
          </p:cNvCxnSpPr>
          <p:nvPr/>
        </p:nvCxnSpPr>
        <p:spPr>
          <a:xfrm>
            <a:off x="2211185" y="4292740"/>
            <a:ext cx="0" cy="1572342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6" idx="1"/>
          </p:cNvCxnSpPr>
          <p:nvPr/>
        </p:nvCxnSpPr>
        <p:spPr>
          <a:xfrm>
            <a:off x="3291839" y="4255630"/>
            <a:ext cx="3118" cy="1582192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325216" y="4292740"/>
            <a:ext cx="36601" cy="1545082"/>
          </a:xfrm>
          <a:prstGeom prst="straightConnector1">
            <a:avLst/>
          </a:prstGeom>
          <a:ln w="19050">
            <a:solidFill>
              <a:srgbClr val="FFB9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15" idx="2"/>
          </p:cNvCxnSpPr>
          <p:nvPr/>
        </p:nvCxnSpPr>
        <p:spPr>
          <a:xfrm rot="16200000" flipH="1">
            <a:off x="1134803" y="5363672"/>
            <a:ext cx="1072111" cy="419792"/>
          </a:xfrm>
          <a:prstGeom prst="bentConnector2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>
            <a:off x="1460962" y="5070764"/>
            <a:ext cx="1712018" cy="767058"/>
          </a:xfrm>
          <a:prstGeom prst="bentConnector3">
            <a:avLst>
              <a:gd name="adj1" fmla="val 100012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>
            <a:off x="1460962" y="5037512"/>
            <a:ext cx="2761903" cy="800310"/>
          </a:xfrm>
          <a:prstGeom prst="bentConnector3">
            <a:avLst>
              <a:gd name="adj1" fmla="val 99962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3" idx="4"/>
          </p:cNvCxnSpPr>
          <p:nvPr/>
        </p:nvCxnSpPr>
        <p:spPr>
          <a:xfrm rot="5400000" flipH="1" flipV="1">
            <a:off x="4214961" y="3274227"/>
            <a:ext cx="58281" cy="1904526"/>
          </a:xfrm>
          <a:prstGeom prst="bentConnector4">
            <a:avLst>
              <a:gd name="adj1" fmla="val -392238"/>
              <a:gd name="adj2" fmla="val 99540"/>
            </a:avLst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 flipH="1" flipV="1">
            <a:off x="3806511" y="2643429"/>
            <a:ext cx="1211" cy="3191863"/>
          </a:xfrm>
          <a:prstGeom prst="bentConnector4">
            <a:avLst>
              <a:gd name="adj1" fmla="val -18876961"/>
              <a:gd name="adj2" fmla="val 100134"/>
            </a:avLst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" idx="5"/>
            <a:endCxn id="24" idx="2"/>
          </p:cNvCxnSpPr>
          <p:nvPr/>
        </p:nvCxnSpPr>
        <p:spPr>
          <a:xfrm rot="16200000" flipH="1">
            <a:off x="3527915" y="2121883"/>
            <a:ext cx="23340" cy="4171531"/>
          </a:xfrm>
          <a:prstGeom prst="bentConnector3">
            <a:avLst>
              <a:gd name="adj1" fmla="val 1235009"/>
            </a:avLst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12702"/>
              </p:ext>
            </p:extLst>
          </p:nvPr>
        </p:nvGraphicFramePr>
        <p:xfrm>
          <a:off x="8065707" y="618771"/>
          <a:ext cx="4110823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182">
                  <a:extLst>
                    <a:ext uri="{9D8B030D-6E8A-4147-A177-3AD203B41FA5}">
                      <a16:colId xmlns:a16="http://schemas.microsoft.com/office/drawing/2014/main" val="3767100952"/>
                    </a:ext>
                  </a:extLst>
                </a:gridCol>
                <a:gridCol w="2566361">
                  <a:extLst>
                    <a:ext uri="{9D8B030D-6E8A-4147-A177-3AD203B41FA5}">
                      <a16:colId xmlns:a16="http://schemas.microsoft.com/office/drawing/2014/main" val="33782232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03197188"/>
                    </a:ext>
                  </a:extLst>
                </a:gridCol>
              </a:tblGrid>
              <a:tr h="3421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Remark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73467"/>
                  </a:ext>
                </a:extLst>
              </a:tr>
              <a:tr h="399212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1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Dspdm-MetaData</a:t>
                      </a:r>
                      <a:r>
                        <a:rPr lang="en-US" altLang="zh-CN" sz="1100" dirty="0" smtClean="0"/>
                        <a:t> Design Structure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See page 3 for details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47724"/>
                  </a:ext>
                </a:extLst>
              </a:tr>
              <a:tr h="399212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2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Adaptor Mapping file configuration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4 for details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48508"/>
                  </a:ext>
                </a:extLst>
              </a:tr>
              <a:tr h="556046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3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Client organization object model structure saved as a sample file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5 for details</a:t>
                      </a:r>
                      <a:endParaRPr lang="zh-CN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36501"/>
                  </a:ext>
                </a:extLst>
              </a:tr>
              <a:tr h="655849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4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organization object model saved as a model configuration file example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6 for details</a:t>
                      </a:r>
                      <a:endParaRPr lang="zh-CN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7421"/>
                  </a:ext>
                </a:extLst>
              </a:tr>
            </a:tbl>
          </a:graphicData>
        </a:graphic>
      </p:graphicFrame>
      <p:sp>
        <p:nvSpPr>
          <p:cNvPr id="136" name="椭圆 35"/>
          <p:cNvSpPr/>
          <p:nvPr/>
        </p:nvSpPr>
        <p:spPr>
          <a:xfrm>
            <a:off x="6894366" y="5696042"/>
            <a:ext cx="174268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 smtClean="0"/>
          </a:p>
        </p:txBody>
      </p:sp>
      <p:sp>
        <p:nvSpPr>
          <p:cNvPr id="137" name="椭圆 35"/>
          <p:cNvSpPr/>
          <p:nvPr/>
        </p:nvSpPr>
        <p:spPr>
          <a:xfrm>
            <a:off x="6844498" y="3515231"/>
            <a:ext cx="174268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 smtClean="0"/>
          </a:p>
        </p:txBody>
      </p:sp>
      <p:sp>
        <p:nvSpPr>
          <p:cNvPr id="138" name="椭圆 35"/>
          <p:cNvSpPr/>
          <p:nvPr/>
        </p:nvSpPr>
        <p:spPr>
          <a:xfrm>
            <a:off x="4409018" y="1816114"/>
            <a:ext cx="174268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 smtClean="0"/>
          </a:p>
        </p:txBody>
      </p:sp>
      <p:sp>
        <p:nvSpPr>
          <p:cNvPr id="139" name="椭圆 35"/>
          <p:cNvSpPr/>
          <p:nvPr/>
        </p:nvSpPr>
        <p:spPr>
          <a:xfrm>
            <a:off x="6677508" y="583971"/>
            <a:ext cx="174268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 smtClean="0"/>
          </a:p>
        </p:txBody>
      </p:sp>
      <p:sp>
        <p:nvSpPr>
          <p:cNvPr id="140" name="椭圆 35"/>
          <p:cNvSpPr/>
          <p:nvPr/>
        </p:nvSpPr>
        <p:spPr>
          <a:xfrm>
            <a:off x="5572273" y="3441810"/>
            <a:ext cx="174268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 smtClean="0"/>
          </a:p>
        </p:txBody>
      </p:sp>
      <p:sp>
        <p:nvSpPr>
          <p:cNvPr id="141" name="椭圆 35"/>
          <p:cNvSpPr/>
          <p:nvPr/>
        </p:nvSpPr>
        <p:spPr>
          <a:xfrm>
            <a:off x="2689245" y="1694689"/>
            <a:ext cx="174268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 smtClean="0"/>
          </a:p>
        </p:txBody>
      </p:sp>
      <p:sp>
        <p:nvSpPr>
          <p:cNvPr id="142" name="椭圆 35"/>
          <p:cNvSpPr/>
          <p:nvPr/>
        </p:nvSpPr>
        <p:spPr>
          <a:xfrm>
            <a:off x="5538217" y="1195958"/>
            <a:ext cx="174268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4</a:t>
            </a:r>
            <a:endParaRPr lang="zh-CN" altLang="en-US" sz="1400" dirty="0" smtClean="0"/>
          </a:p>
        </p:txBody>
      </p:sp>
      <p:sp>
        <p:nvSpPr>
          <p:cNvPr id="149" name="Cube 148"/>
          <p:cNvSpPr/>
          <p:nvPr/>
        </p:nvSpPr>
        <p:spPr>
          <a:xfrm>
            <a:off x="1880753" y="6338442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  <p:sp>
        <p:nvSpPr>
          <p:cNvPr id="150" name="Cube 149"/>
          <p:cNvSpPr/>
          <p:nvPr/>
        </p:nvSpPr>
        <p:spPr>
          <a:xfrm>
            <a:off x="2946604" y="6338442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  <p:sp>
        <p:nvSpPr>
          <p:cNvPr id="151" name="Cube 150"/>
          <p:cNvSpPr/>
          <p:nvPr/>
        </p:nvSpPr>
        <p:spPr>
          <a:xfrm>
            <a:off x="3965302" y="6354165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1943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chart: Magnetic Disk 58"/>
          <p:cNvSpPr/>
          <p:nvPr/>
        </p:nvSpPr>
        <p:spPr>
          <a:xfrm>
            <a:off x="5373682" y="6155599"/>
            <a:ext cx="2224151" cy="516343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66" y="67396"/>
            <a:ext cx="11407571" cy="394421"/>
          </a:xfrm>
        </p:spPr>
        <p:txBody>
          <a:bodyPr/>
          <a:lstStyle/>
          <a:p>
            <a:r>
              <a:rPr lang="en-US" altLang="zh-CN" dirty="0"/>
              <a:t>Metadata architecture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513" y="5646200"/>
            <a:ext cx="722376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Database service</a:t>
            </a:r>
          </a:p>
          <a:p>
            <a:pPr>
              <a:buClr>
                <a:schemeClr val="accent1"/>
              </a:buClr>
            </a:pPr>
            <a:endParaRPr lang="en-US" altLang="zh-CN" sz="1400" dirty="0" smtClean="0"/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5512" y="4536892"/>
            <a:ext cx="722376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VDB</a:t>
            </a:r>
            <a:endParaRPr lang="en-US" altLang="zh-CN" sz="1400" dirty="0" smtClean="0"/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65513" y="3149897"/>
            <a:ext cx="7223760" cy="23522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DSDS </a:t>
            </a:r>
            <a:r>
              <a:rPr lang="en-US" sz="1400" dirty="0" err="1" smtClean="0">
                <a:solidFill>
                  <a:schemeClr val="bg1"/>
                </a:solidFill>
              </a:rPr>
              <a:t>Odata</a:t>
            </a:r>
            <a:r>
              <a:rPr lang="en-US" sz="1400" dirty="0" smtClean="0">
                <a:solidFill>
                  <a:schemeClr val="bg1"/>
                </a:solidFill>
              </a:rPr>
              <a:t> API  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512" y="1702737"/>
            <a:ext cx="43059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/>
              <a:t>Model </a:t>
            </a:r>
            <a:r>
              <a:rPr lang="en-US" altLang="zh-CN" sz="1400" dirty="0" smtClean="0"/>
              <a:t>relationship</a:t>
            </a:r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4996" y="525334"/>
            <a:ext cx="722376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UI</a:t>
            </a:r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15" name="Flowchart: Magnetic Disk 14"/>
          <p:cNvSpPr/>
          <p:nvPr/>
        </p:nvSpPr>
        <p:spPr>
          <a:xfrm>
            <a:off x="1880754" y="5865082"/>
            <a:ext cx="660862" cy="489084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/>
              <a:t>PostgreSQL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2964526" y="5837822"/>
            <a:ext cx="660862" cy="51634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Oracle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3983873" y="5837822"/>
            <a:ext cx="660862" cy="51634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Other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2449513" y="4794085"/>
            <a:ext cx="2224151" cy="516343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VDB</a:t>
            </a:r>
          </a:p>
        </p:txBody>
      </p:sp>
      <p:sp>
        <p:nvSpPr>
          <p:cNvPr id="25" name="Flowchart: Predefined Process 24"/>
          <p:cNvSpPr/>
          <p:nvPr/>
        </p:nvSpPr>
        <p:spPr>
          <a:xfrm>
            <a:off x="5718371" y="5865082"/>
            <a:ext cx="1816854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Metadata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[</a:t>
            </a:r>
            <a:r>
              <a:rPr lang="en-US" sz="900" dirty="0" err="1">
                <a:solidFill>
                  <a:schemeClr val="bg1"/>
                </a:solidFill>
              </a:rPr>
              <a:t>Entity_Metadata</a:t>
            </a:r>
            <a:r>
              <a:rPr lang="en-US" sz="900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Mandatory_Metadata</a:t>
            </a:r>
            <a:r>
              <a:rPr lang="en-US" sz="9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7" name="Oval 26"/>
          <p:cNvSpPr/>
          <p:nvPr/>
        </p:nvSpPr>
        <p:spPr>
          <a:xfrm>
            <a:off x="673331" y="2047231"/>
            <a:ext cx="1080654" cy="407324"/>
          </a:xfrm>
          <a:prstGeom prst="ellipse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Model relationship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8" name="Flowchart: Predefined Process 27"/>
          <p:cNvSpPr/>
          <p:nvPr/>
        </p:nvSpPr>
        <p:spPr>
          <a:xfrm>
            <a:off x="2028304" y="1876071"/>
            <a:ext cx="1130531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Model relationship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file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9" name="Flowchart: Internal Storage 28"/>
          <p:cNvSpPr/>
          <p:nvPr/>
        </p:nvSpPr>
        <p:spPr>
          <a:xfrm>
            <a:off x="3158835" y="1966197"/>
            <a:ext cx="1515282" cy="601889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Metadata</a:t>
            </a:r>
          </a:p>
          <a:p>
            <a:pPr algn="ctr"/>
            <a:r>
              <a:rPr lang="en-US" sz="800" dirty="0" err="1" smtClean="0"/>
              <a:t>Entity_Metadata</a:t>
            </a:r>
            <a:r>
              <a:rPr lang="en-US" sz="800" dirty="0"/>
              <a:t>/</a:t>
            </a:r>
          </a:p>
          <a:p>
            <a:pPr algn="ctr"/>
            <a:r>
              <a:rPr lang="en-US" sz="800" dirty="0" err="1"/>
              <a:t>Mandatory_Metadata</a:t>
            </a:r>
            <a:endParaRPr lang="en-US" sz="800" dirty="0" smtClean="0"/>
          </a:p>
        </p:txBody>
      </p:sp>
      <p:sp>
        <p:nvSpPr>
          <p:cNvPr id="31" name="Rounded Rectangle 30"/>
          <p:cNvSpPr/>
          <p:nvPr/>
        </p:nvSpPr>
        <p:spPr>
          <a:xfrm>
            <a:off x="2964526" y="608093"/>
            <a:ext cx="1806977" cy="532176"/>
          </a:xfrm>
          <a:prstGeom prst="roundRect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2" name="Flowchart: Predefined Process 31"/>
          <p:cNvSpPr/>
          <p:nvPr/>
        </p:nvSpPr>
        <p:spPr>
          <a:xfrm>
            <a:off x="5043460" y="597180"/>
            <a:ext cx="1130531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</a:rPr>
              <a:t>ViewModel</a:t>
            </a:r>
            <a:r>
              <a:rPr lang="en-US" altLang="zh-CN" sz="1000" dirty="0"/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file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33" name="Flowchart: Internal Storage 32"/>
          <p:cNvSpPr/>
          <p:nvPr/>
        </p:nvSpPr>
        <p:spPr>
          <a:xfrm>
            <a:off x="6173991" y="760591"/>
            <a:ext cx="1515282" cy="601889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Metadata</a:t>
            </a:r>
          </a:p>
          <a:p>
            <a:pPr algn="ctr"/>
            <a:r>
              <a:rPr lang="en-US" sz="800" dirty="0" err="1" smtClean="0"/>
              <a:t>Entity_Metadata</a:t>
            </a:r>
            <a:r>
              <a:rPr lang="en-US" sz="800" dirty="0"/>
              <a:t>/</a:t>
            </a:r>
          </a:p>
          <a:p>
            <a:pPr algn="ctr"/>
            <a:r>
              <a:rPr lang="en-US" sz="800" dirty="0" err="1"/>
              <a:t>Mandatory_Metadata</a:t>
            </a:r>
            <a:endParaRPr lang="en-US" sz="800" dirty="0" smtClean="0"/>
          </a:p>
        </p:txBody>
      </p:sp>
      <p:cxnSp>
        <p:nvCxnSpPr>
          <p:cNvPr id="42" name="Elbow Connector 41"/>
          <p:cNvCxnSpPr>
            <a:stCxn id="31" idx="3"/>
          </p:cNvCxnSpPr>
          <p:nvPr/>
        </p:nvCxnSpPr>
        <p:spPr>
          <a:xfrm>
            <a:off x="4771503" y="874181"/>
            <a:ext cx="174571" cy="2037536"/>
          </a:xfrm>
          <a:prstGeom prst="bentConnector2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7" idx="0"/>
          </p:cNvCxnSpPr>
          <p:nvPr/>
        </p:nvCxnSpPr>
        <p:spPr>
          <a:xfrm rot="10800000" flipV="1">
            <a:off x="1213658" y="903503"/>
            <a:ext cx="1750870" cy="1143728"/>
          </a:xfrm>
          <a:prstGeom prst="bentConnector2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53985" y="2267141"/>
            <a:ext cx="274319" cy="0"/>
          </a:xfrm>
          <a:prstGeom prst="straightConnector1">
            <a:avLst/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71503" y="760591"/>
            <a:ext cx="271957" cy="0"/>
          </a:xfrm>
          <a:prstGeom prst="straightConnector1">
            <a:avLst/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表格 13"/>
          <p:cNvGraphicFramePr>
            <a:graphicFrameLocks noGrp="1"/>
          </p:cNvGraphicFramePr>
          <p:nvPr>
            <p:extLst/>
          </p:nvPr>
        </p:nvGraphicFramePr>
        <p:xfrm>
          <a:off x="8065707" y="618771"/>
          <a:ext cx="4110823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182">
                  <a:extLst>
                    <a:ext uri="{9D8B030D-6E8A-4147-A177-3AD203B41FA5}">
                      <a16:colId xmlns:a16="http://schemas.microsoft.com/office/drawing/2014/main" val="3767100952"/>
                    </a:ext>
                  </a:extLst>
                </a:gridCol>
                <a:gridCol w="2566361">
                  <a:extLst>
                    <a:ext uri="{9D8B030D-6E8A-4147-A177-3AD203B41FA5}">
                      <a16:colId xmlns:a16="http://schemas.microsoft.com/office/drawing/2014/main" val="33782232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03197188"/>
                    </a:ext>
                  </a:extLst>
                </a:gridCol>
              </a:tblGrid>
              <a:tr h="3421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Remark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73467"/>
                  </a:ext>
                </a:extLst>
              </a:tr>
              <a:tr h="399212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1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Dspdm-MetaData</a:t>
                      </a:r>
                      <a:r>
                        <a:rPr lang="en-US" altLang="zh-CN" sz="1100" dirty="0" smtClean="0"/>
                        <a:t> Design Structure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See page 3 for details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47724"/>
                  </a:ext>
                </a:extLst>
              </a:tr>
              <a:tr h="399212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2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Adaptor Mapping file configuration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4 for details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48508"/>
                  </a:ext>
                </a:extLst>
              </a:tr>
              <a:tr h="556046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3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Client organization object model structure saved as a sample file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5 for details</a:t>
                      </a:r>
                      <a:endParaRPr lang="zh-CN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36501"/>
                  </a:ext>
                </a:extLst>
              </a:tr>
              <a:tr h="655849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4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organization object model saved as a model configuration file example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6 for details</a:t>
                      </a:r>
                      <a:endParaRPr lang="zh-CN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7421"/>
                  </a:ext>
                </a:extLst>
              </a:tr>
            </a:tbl>
          </a:graphicData>
        </a:graphic>
      </p:graphicFrame>
      <p:sp>
        <p:nvSpPr>
          <p:cNvPr id="136" name="椭圆 35"/>
          <p:cNvSpPr/>
          <p:nvPr/>
        </p:nvSpPr>
        <p:spPr>
          <a:xfrm>
            <a:off x="6863644" y="5723466"/>
            <a:ext cx="204990" cy="155455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 smtClean="0"/>
          </a:p>
        </p:txBody>
      </p:sp>
      <p:sp>
        <p:nvSpPr>
          <p:cNvPr id="138" name="椭圆 35"/>
          <p:cNvSpPr/>
          <p:nvPr/>
        </p:nvSpPr>
        <p:spPr>
          <a:xfrm>
            <a:off x="4409018" y="1816114"/>
            <a:ext cx="174268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 smtClean="0"/>
          </a:p>
        </p:txBody>
      </p:sp>
      <p:sp>
        <p:nvSpPr>
          <p:cNvPr id="139" name="椭圆 35"/>
          <p:cNvSpPr/>
          <p:nvPr/>
        </p:nvSpPr>
        <p:spPr>
          <a:xfrm>
            <a:off x="6677508" y="583971"/>
            <a:ext cx="174268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 smtClean="0"/>
          </a:p>
        </p:txBody>
      </p:sp>
      <p:sp>
        <p:nvSpPr>
          <p:cNvPr id="141" name="椭圆 35"/>
          <p:cNvSpPr/>
          <p:nvPr/>
        </p:nvSpPr>
        <p:spPr>
          <a:xfrm>
            <a:off x="2689245" y="1694689"/>
            <a:ext cx="174268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 smtClean="0"/>
          </a:p>
        </p:txBody>
      </p:sp>
      <p:sp>
        <p:nvSpPr>
          <p:cNvPr id="142" name="椭圆 35"/>
          <p:cNvSpPr/>
          <p:nvPr/>
        </p:nvSpPr>
        <p:spPr>
          <a:xfrm>
            <a:off x="5538217" y="1195958"/>
            <a:ext cx="174268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4</a:t>
            </a:r>
            <a:endParaRPr lang="zh-CN" altLang="en-US" sz="1400" dirty="0" smtClean="0"/>
          </a:p>
        </p:txBody>
      </p:sp>
      <p:sp>
        <p:nvSpPr>
          <p:cNvPr id="149" name="Cube 148"/>
          <p:cNvSpPr/>
          <p:nvPr/>
        </p:nvSpPr>
        <p:spPr>
          <a:xfrm>
            <a:off x="1880753" y="6338442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  <p:sp>
        <p:nvSpPr>
          <p:cNvPr id="150" name="Cube 149"/>
          <p:cNvSpPr/>
          <p:nvPr/>
        </p:nvSpPr>
        <p:spPr>
          <a:xfrm>
            <a:off x="2946604" y="6338442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  <p:sp>
        <p:nvSpPr>
          <p:cNvPr id="151" name="Cube 150"/>
          <p:cNvSpPr/>
          <p:nvPr/>
        </p:nvSpPr>
        <p:spPr>
          <a:xfrm>
            <a:off x="3965302" y="6354165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679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66" y="67396"/>
            <a:ext cx="11407571" cy="394421"/>
          </a:xfrm>
        </p:spPr>
        <p:txBody>
          <a:bodyPr/>
          <a:lstStyle/>
          <a:p>
            <a:r>
              <a:rPr lang="en-US" altLang="zh-CN" dirty="0"/>
              <a:t>Metadata </a:t>
            </a:r>
            <a:r>
              <a:rPr lang="en-US" altLang="zh-CN" dirty="0" smtClean="0"/>
              <a:t>hierarchy </a:t>
            </a:r>
            <a:r>
              <a:rPr lang="en-US" altLang="zh-CN" dirty="0"/>
              <a:t>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513" y="5646200"/>
            <a:ext cx="722376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Database service</a:t>
            </a:r>
          </a:p>
          <a:p>
            <a:pPr>
              <a:buClr>
                <a:schemeClr val="accent1"/>
              </a:buClr>
            </a:pPr>
            <a:endParaRPr lang="en-US" altLang="zh-CN" sz="1400" dirty="0" smtClean="0"/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5513" y="4536892"/>
            <a:ext cx="15627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DSIS Service</a:t>
            </a:r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513" y="3435942"/>
            <a:ext cx="722376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Adaptor</a:t>
            </a:r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65513" y="2878968"/>
            <a:ext cx="7223760" cy="23522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JDBC API</a:t>
            </a:r>
          </a:p>
        </p:txBody>
      </p:sp>
      <p:sp>
        <p:nvSpPr>
          <p:cNvPr id="8" name="Diamond 7"/>
          <p:cNvSpPr/>
          <p:nvPr/>
        </p:nvSpPr>
        <p:spPr>
          <a:xfrm>
            <a:off x="3728256" y="3222348"/>
            <a:ext cx="257695" cy="224443"/>
          </a:xfrm>
          <a:prstGeom prst="diamond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511" y="1702737"/>
            <a:ext cx="726324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Business Objects (Model relationship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4996" y="525334"/>
            <a:ext cx="722376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UI</a:t>
            </a:r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11" name="Oval 10"/>
          <p:cNvSpPr/>
          <p:nvPr/>
        </p:nvSpPr>
        <p:spPr>
          <a:xfrm>
            <a:off x="673331" y="3848306"/>
            <a:ext cx="914400" cy="407324"/>
          </a:xfrm>
          <a:prstGeom prst="ellipse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VDB Adaptor</a:t>
            </a:r>
          </a:p>
        </p:txBody>
      </p:sp>
      <p:sp>
        <p:nvSpPr>
          <p:cNvPr id="12" name="Oval 11"/>
          <p:cNvSpPr/>
          <p:nvPr/>
        </p:nvSpPr>
        <p:spPr>
          <a:xfrm>
            <a:off x="1753985" y="3848306"/>
            <a:ext cx="914400" cy="407324"/>
          </a:xfrm>
          <a:prstGeom prst="ellipse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PostgreSQL Adaptor</a:t>
            </a:r>
          </a:p>
        </p:txBody>
      </p:sp>
      <p:sp>
        <p:nvSpPr>
          <p:cNvPr id="13" name="Oval 12"/>
          <p:cNvSpPr/>
          <p:nvPr/>
        </p:nvSpPr>
        <p:spPr>
          <a:xfrm>
            <a:off x="2834639" y="3848306"/>
            <a:ext cx="914400" cy="407324"/>
          </a:xfrm>
          <a:prstGeom prst="ellipse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Oracle Adaptor</a:t>
            </a:r>
          </a:p>
        </p:txBody>
      </p:sp>
      <p:sp>
        <p:nvSpPr>
          <p:cNvPr id="14" name="Oval 13"/>
          <p:cNvSpPr/>
          <p:nvPr/>
        </p:nvSpPr>
        <p:spPr>
          <a:xfrm>
            <a:off x="3857104" y="3848306"/>
            <a:ext cx="914400" cy="407324"/>
          </a:xfrm>
          <a:prstGeom prst="ellipse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Other Adaptor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1880754" y="5865082"/>
            <a:ext cx="660862" cy="489084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/>
              <a:t>PostgreSQL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2964526" y="5837822"/>
            <a:ext cx="660862" cy="51634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Oracle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3983873" y="5837822"/>
            <a:ext cx="660862" cy="51634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Other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800100" y="4815823"/>
            <a:ext cx="660862" cy="51634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VDB</a:t>
            </a:r>
          </a:p>
        </p:txBody>
      </p:sp>
      <p:sp>
        <p:nvSpPr>
          <p:cNvPr id="24" name="Flowchart: Predefined Process 23"/>
          <p:cNvSpPr/>
          <p:nvPr/>
        </p:nvSpPr>
        <p:spPr>
          <a:xfrm>
            <a:off x="5168151" y="3606671"/>
            <a:ext cx="914400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Adaptor Mapping file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5" name="Flowchart: Predefined Process 24"/>
          <p:cNvSpPr/>
          <p:nvPr/>
        </p:nvSpPr>
        <p:spPr>
          <a:xfrm>
            <a:off x="5903589" y="5865082"/>
            <a:ext cx="1816854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Metadata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[</a:t>
            </a:r>
            <a:r>
              <a:rPr lang="en-US" sz="900" dirty="0" err="1">
                <a:solidFill>
                  <a:schemeClr val="bg1"/>
                </a:solidFill>
              </a:rPr>
              <a:t>Entity_Metadata</a:t>
            </a:r>
            <a:r>
              <a:rPr lang="en-US" sz="900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Mandatory_Metadata</a:t>
            </a:r>
            <a:r>
              <a:rPr lang="en-US" sz="9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6" name="Flowchart: Internal Storage 25"/>
          <p:cNvSpPr/>
          <p:nvPr/>
        </p:nvSpPr>
        <p:spPr>
          <a:xfrm>
            <a:off x="6205161" y="3606671"/>
            <a:ext cx="1515282" cy="601889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Metadata</a:t>
            </a:r>
          </a:p>
          <a:p>
            <a:pPr algn="ctr"/>
            <a:r>
              <a:rPr lang="en-US" sz="800" dirty="0" err="1" smtClean="0"/>
              <a:t>Entity_Metadata</a:t>
            </a:r>
            <a:r>
              <a:rPr lang="en-US" sz="800" dirty="0"/>
              <a:t>/</a:t>
            </a:r>
          </a:p>
          <a:p>
            <a:pPr algn="ctr"/>
            <a:r>
              <a:rPr lang="en-US" sz="800" dirty="0" err="1"/>
              <a:t>Mandatory_Metadata</a:t>
            </a:r>
            <a:endParaRPr lang="en-US" sz="800" dirty="0" smtClean="0"/>
          </a:p>
        </p:txBody>
      </p:sp>
      <p:sp>
        <p:nvSpPr>
          <p:cNvPr id="27" name="Oval 26"/>
          <p:cNvSpPr/>
          <p:nvPr/>
        </p:nvSpPr>
        <p:spPr>
          <a:xfrm>
            <a:off x="673331" y="2047231"/>
            <a:ext cx="1080654" cy="407324"/>
          </a:xfrm>
          <a:prstGeom prst="ellipse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Model relationship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8" name="Flowchart: Predefined Process 27"/>
          <p:cNvSpPr/>
          <p:nvPr/>
        </p:nvSpPr>
        <p:spPr>
          <a:xfrm>
            <a:off x="5012571" y="1924247"/>
            <a:ext cx="1130531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Model relationship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file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9" name="Flowchart: Internal Storage 28"/>
          <p:cNvSpPr/>
          <p:nvPr/>
        </p:nvSpPr>
        <p:spPr>
          <a:xfrm>
            <a:off x="6205161" y="1926201"/>
            <a:ext cx="1515282" cy="601889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Metadata</a:t>
            </a:r>
          </a:p>
          <a:p>
            <a:pPr algn="ctr"/>
            <a:r>
              <a:rPr lang="en-US" sz="800" dirty="0" err="1" smtClean="0"/>
              <a:t>Entity_Metadata</a:t>
            </a:r>
            <a:r>
              <a:rPr lang="en-US" sz="800" dirty="0"/>
              <a:t>/</a:t>
            </a:r>
          </a:p>
          <a:p>
            <a:pPr algn="ctr"/>
            <a:r>
              <a:rPr lang="en-US" sz="800" dirty="0" err="1"/>
              <a:t>Mandatory_Metadata</a:t>
            </a:r>
            <a:endParaRPr lang="en-US" sz="800" dirty="0" smtClean="0"/>
          </a:p>
        </p:txBody>
      </p:sp>
      <p:sp>
        <p:nvSpPr>
          <p:cNvPr id="31" name="Rounded Rectangle 30"/>
          <p:cNvSpPr/>
          <p:nvPr/>
        </p:nvSpPr>
        <p:spPr>
          <a:xfrm>
            <a:off x="2964526" y="608093"/>
            <a:ext cx="1806977" cy="532176"/>
          </a:xfrm>
          <a:prstGeom prst="roundRect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2" name="Flowchart: Predefined Process 31"/>
          <p:cNvSpPr/>
          <p:nvPr/>
        </p:nvSpPr>
        <p:spPr>
          <a:xfrm>
            <a:off x="5043460" y="673506"/>
            <a:ext cx="1130531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</a:rPr>
              <a:t>ViewModel</a:t>
            </a:r>
            <a:r>
              <a:rPr lang="en-US" altLang="zh-CN" sz="1000" dirty="0"/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file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33" name="Flowchart: Internal Storage 32"/>
          <p:cNvSpPr/>
          <p:nvPr/>
        </p:nvSpPr>
        <p:spPr>
          <a:xfrm>
            <a:off x="6205161" y="678886"/>
            <a:ext cx="1515282" cy="601889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Metadata</a:t>
            </a:r>
          </a:p>
          <a:p>
            <a:pPr algn="ctr"/>
            <a:r>
              <a:rPr lang="en-US" sz="800" dirty="0" err="1" smtClean="0"/>
              <a:t>Entity_Metadata</a:t>
            </a:r>
            <a:r>
              <a:rPr lang="en-US" sz="800" dirty="0"/>
              <a:t>/</a:t>
            </a:r>
          </a:p>
          <a:p>
            <a:pPr algn="ctr"/>
            <a:r>
              <a:rPr lang="en-US" sz="800" dirty="0" err="1"/>
              <a:t>Mandatory_Metadata</a:t>
            </a:r>
            <a:endParaRPr lang="en-US" sz="800" dirty="0" smtClean="0"/>
          </a:p>
        </p:txBody>
      </p:sp>
      <p:cxnSp>
        <p:nvCxnSpPr>
          <p:cNvPr id="42" name="Elbow Connector 41"/>
          <p:cNvCxnSpPr>
            <a:stCxn id="31" idx="3"/>
          </p:cNvCxnSpPr>
          <p:nvPr/>
        </p:nvCxnSpPr>
        <p:spPr>
          <a:xfrm>
            <a:off x="4771503" y="874181"/>
            <a:ext cx="174571" cy="2037536"/>
          </a:xfrm>
          <a:prstGeom prst="bentConnector2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7" idx="0"/>
          </p:cNvCxnSpPr>
          <p:nvPr/>
        </p:nvCxnSpPr>
        <p:spPr>
          <a:xfrm rot="10800000" flipV="1">
            <a:off x="1213658" y="903503"/>
            <a:ext cx="1750870" cy="1143728"/>
          </a:xfrm>
          <a:prstGeom prst="bentConnector2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7" idx="6"/>
            <a:endCxn id="28" idx="1"/>
          </p:cNvCxnSpPr>
          <p:nvPr/>
        </p:nvCxnSpPr>
        <p:spPr>
          <a:xfrm flipV="1">
            <a:off x="1753985" y="2230571"/>
            <a:ext cx="3258586" cy="20322"/>
          </a:xfrm>
          <a:prstGeom prst="straightConnector1">
            <a:avLst/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71503" y="760591"/>
            <a:ext cx="271957" cy="0"/>
          </a:xfrm>
          <a:prstGeom prst="straightConnector1">
            <a:avLst/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" idx="0"/>
          </p:cNvCxnSpPr>
          <p:nvPr/>
        </p:nvCxnSpPr>
        <p:spPr>
          <a:xfrm>
            <a:off x="3857103" y="3114190"/>
            <a:ext cx="1" cy="10815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 flipV="1">
            <a:off x="1130532" y="3453401"/>
            <a:ext cx="2737485" cy="370836"/>
          </a:xfrm>
          <a:prstGeom prst="bentConnector3">
            <a:avLst>
              <a:gd name="adj1" fmla="val 100104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 flipV="1">
            <a:off x="2211186" y="3469934"/>
            <a:ext cx="1656829" cy="354304"/>
          </a:xfrm>
          <a:prstGeom prst="bentConnector3">
            <a:avLst>
              <a:gd name="adj1" fmla="val 100173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0800000" flipV="1">
            <a:off x="3172981" y="3470859"/>
            <a:ext cx="684123" cy="353378"/>
          </a:xfrm>
          <a:prstGeom prst="bentConnector3">
            <a:avLst>
              <a:gd name="adj1" fmla="val 101034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3857103" y="3453400"/>
            <a:ext cx="511786" cy="370837"/>
          </a:xfrm>
          <a:prstGeom prst="bentConnector3">
            <a:avLst>
              <a:gd name="adj1" fmla="val 98728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71503" y="4047414"/>
            <a:ext cx="396648" cy="0"/>
          </a:xfrm>
          <a:prstGeom prst="straightConnector1">
            <a:avLst/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30531" y="4292740"/>
            <a:ext cx="0" cy="523083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1"/>
          </p:cNvCxnSpPr>
          <p:nvPr/>
        </p:nvCxnSpPr>
        <p:spPr>
          <a:xfrm>
            <a:off x="2211185" y="4292740"/>
            <a:ext cx="0" cy="1572342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6" idx="1"/>
          </p:cNvCxnSpPr>
          <p:nvPr/>
        </p:nvCxnSpPr>
        <p:spPr>
          <a:xfrm>
            <a:off x="3291839" y="4255630"/>
            <a:ext cx="3118" cy="1582192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325216" y="4292740"/>
            <a:ext cx="36601" cy="1545082"/>
          </a:xfrm>
          <a:prstGeom prst="straightConnector1">
            <a:avLst/>
          </a:prstGeom>
          <a:ln w="19050">
            <a:solidFill>
              <a:srgbClr val="FFB9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15" idx="2"/>
          </p:cNvCxnSpPr>
          <p:nvPr/>
        </p:nvCxnSpPr>
        <p:spPr>
          <a:xfrm rot="16200000" flipH="1">
            <a:off x="1134803" y="5363672"/>
            <a:ext cx="1072111" cy="419792"/>
          </a:xfrm>
          <a:prstGeom prst="bentConnector2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>
            <a:off x="1460962" y="5170516"/>
            <a:ext cx="1712018" cy="667306"/>
          </a:xfrm>
          <a:prstGeom prst="bentConnector3">
            <a:avLst>
              <a:gd name="adj1" fmla="val 104867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>
            <a:off x="1460962" y="5037512"/>
            <a:ext cx="2761903" cy="800310"/>
          </a:xfrm>
          <a:prstGeom prst="bentConnector3">
            <a:avLst>
              <a:gd name="adj1" fmla="val 99962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3" idx="4"/>
          </p:cNvCxnSpPr>
          <p:nvPr/>
        </p:nvCxnSpPr>
        <p:spPr>
          <a:xfrm rot="5400000" flipH="1" flipV="1">
            <a:off x="4214961" y="3274227"/>
            <a:ext cx="58281" cy="1904526"/>
          </a:xfrm>
          <a:prstGeom prst="bentConnector4">
            <a:avLst>
              <a:gd name="adj1" fmla="val -392238"/>
              <a:gd name="adj2" fmla="val 99540"/>
            </a:avLst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 flipH="1" flipV="1">
            <a:off x="3806511" y="2643429"/>
            <a:ext cx="1211" cy="3191863"/>
          </a:xfrm>
          <a:prstGeom prst="bentConnector4">
            <a:avLst>
              <a:gd name="adj1" fmla="val -18876961"/>
              <a:gd name="adj2" fmla="val 100134"/>
            </a:avLst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" idx="5"/>
            <a:endCxn id="24" idx="2"/>
          </p:cNvCxnSpPr>
          <p:nvPr/>
        </p:nvCxnSpPr>
        <p:spPr>
          <a:xfrm rot="16200000" flipH="1">
            <a:off x="3527915" y="2121883"/>
            <a:ext cx="23340" cy="4171531"/>
          </a:xfrm>
          <a:prstGeom prst="bentConnector3">
            <a:avLst>
              <a:gd name="adj1" fmla="val 1235009"/>
            </a:avLst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13161"/>
              </p:ext>
            </p:extLst>
          </p:nvPr>
        </p:nvGraphicFramePr>
        <p:xfrm>
          <a:off x="8065707" y="618771"/>
          <a:ext cx="4110823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182">
                  <a:extLst>
                    <a:ext uri="{9D8B030D-6E8A-4147-A177-3AD203B41FA5}">
                      <a16:colId xmlns:a16="http://schemas.microsoft.com/office/drawing/2014/main" val="3767100952"/>
                    </a:ext>
                  </a:extLst>
                </a:gridCol>
                <a:gridCol w="2566361">
                  <a:extLst>
                    <a:ext uri="{9D8B030D-6E8A-4147-A177-3AD203B41FA5}">
                      <a16:colId xmlns:a16="http://schemas.microsoft.com/office/drawing/2014/main" val="33782232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03197188"/>
                    </a:ext>
                  </a:extLst>
                </a:gridCol>
              </a:tblGrid>
              <a:tr h="3421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Remark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73467"/>
                  </a:ext>
                </a:extLst>
              </a:tr>
              <a:tr h="399212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1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Dspdm-MetaData</a:t>
                      </a:r>
                      <a:r>
                        <a:rPr lang="en-US" altLang="zh-CN" sz="1100" dirty="0" smtClean="0"/>
                        <a:t> Design Structure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See page 3 for details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47724"/>
                  </a:ext>
                </a:extLst>
              </a:tr>
              <a:tr h="399212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1.1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Adaptor Mapping file configuration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4 for details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48508"/>
                  </a:ext>
                </a:extLst>
              </a:tr>
              <a:tr h="556046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1.2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Client organization object model structure saved as a sample file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5 for details</a:t>
                      </a:r>
                      <a:endParaRPr lang="zh-CN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36501"/>
                  </a:ext>
                </a:extLst>
              </a:tr>
              <a:tr h="655849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1.3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organization object model saved as a model configuration file example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6 for details</a:t>
                      </a:r>
                      <a:endParaRPr lang="zh-CN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7421"/>
                  </a:ext>
                </a:extLst>
              </a:tr>
            </a:tbl>
          </a:graphicData>
        </a:graphic>
      </p:graphicFrame>
      <p:sp>
        <p:nvSpPr>
          <p:cNvPr id="140" name="椭圆 35"/>
          <p:cNvSpPr/>
          <p:nvPr/>
        </p:nvSpPr>
        <p:spPr>
          <a:xfrm>
            <a:off x="5877136" y="3352604"/>
            <a:ext cx="511785" cy="37032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1.1</a:t>
            </a:r>
            <a:endParaRPr lang="zh-CN" altLang="en-US" sz="800" dirty="0" smtClean="0"/>
          </a:p>
        </p:txBody>
      </p:sp>
      <p:sp>
        <p:nvSpPr>
          <p:cNvPr id="149" name="Cube 148"/>
          <p:cNvSpPr/>
          <p:nvPr/>
        </p:nvSpPr>
        <p:spPr>
          <a:xfrm>
            <a:off x="1880753" y="6338442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  <p:sp>
        <p:nvSpPr>
          <p:cNvPr id="150" name="Cube 149"/>
          <p:cNvSpPr/>
          <p:nvPr/>
        </p:nvSpPr>
        <p:spPr>
          <a:xfrm>
            <a:off x="2946604" y="6338442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  <p:sp>
        <p:nvSpPr>
          <p:cNvPr id="151" name="Cube 150"/>
          <p:cNvSpPr/>
          <p:nvPr/>
        </p:nvSpPr>
        <p:spPr>
          <a:xfrm>
            <a:off x="3965302" y="6354165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  <p:sp>
        <p:nvSpPr>
          <p:cNvPr id="58" name="椭圆 35"/>
          <p:cNvSpPr/>
          <p:nvPr/>
        </p:nvSpPr>
        <p:spPr>
          <a:xfrm>
            <a:off x="5879282" y="1707786"/>
            <a:ext cx="511785" cy="37032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1.2</a:t>
            </a:r>
            <a:endParaRPr lang="zh-CN" altLang="en-US" sz="800" dirty="0" smtClean="0"/>
          </a:p>
        </p:txBody>
      </p:sp>
      <p:sp>
        <p:nvSpPr>
          <p:cNvPr id="59" name="椭圆 35"/>
          <p:cNvSpPr/>
          <p:nvPr/>
        </p:nvSpPr>
        <p:spPr>
          <a:xfrm>
            <a:off x="5918098" y="497828"/>
            <a:ext cx="511785" cy="37032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1.3</a:t>
            </a:r>
            <a:endParaRPr lang="zh-CN" altLang="en-US" sz="800" dirty="0" smtClean="0"/>
          </a:p>
        </p:txBody>
      </p:sp>
      <p:sp>
        <p:nvSpPr>
          <p:cNvPr id="60" name="椭圆 35"/>
          <p:cNvSpPr/>
          <p:nvPr/>
        </p:nvSpPr>
        <p:spPr>
          <a:xfrm>
            <a:off x="5872387" y="5532614"/>
            <a:ext cx="511785" cy="37032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1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5009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66" y="67396"/>
            <a:ext cx="11407571" cy="394421"/>
          </a:xfrm>
        </p:spPr>
        <p:txBody>
          <a:bodyPr/>
          <a:lstStyle/>
          <a:p>
            <a:r>
              <a:rPr lang="en-US" altLang="zh-CN" dirty="0"/>
              <a:t>Metadata </a:t>
            </a:r>
            <a:r>
              <a:rPr lang="en-US" altLang="zh-CN" dirty="0" smtClean="0"/>
              <a:t>hierarchy </a:t>
            </a:r>
            <a:r>
              <a:rPr lang="en-US" altLang="zh-CN" dirty="0"/>
              <a:t>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513" y="5213938"/>
            <a:ext cx="722376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Database service</a:t>
            </a:r>
          </a:p>
          <a:p>
            <a:pPr>
              <a:buClr>
                <a:schemeClr val="accent1"/>
              </a:buClr>
            </a:pPr>
            <a:endParaRPr lang="en-US" altLang="zh-CN" sz="1400" dirty="0" smtClean="0"/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65513" y="4865130"/>
            <a:ext cx="7223760" cy="23522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“PPDM-based” </a:t>
            </a:r>
            <a:r>
              <a:rPr lang="en-US" sz="1400" dirty="0" err="1" smtClean="0">
                <a:solidFill>
                  <a:schemeClr val="bg1"/>
                </a:solidFill>
              </a:rPr>
              <a:t>PDMaaS</a:t>
            </a:r>
            <a:r>
              <a:rPr lang="en-US" sz="1400" dirty="0" smtClean="0">
                <a:solidFill>
                  <a:schemeClr val="bg1"/>
                </a:solidFill>
              </a:rPr>
              <a:t> VDB = default 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511" y="1702737"/>
            <a:ext cx="726324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Business Objects (Model relationship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4996" y="525334"/>
            <a:ext cx="722376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UI</a:t>
            </a:r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15" name="Flowchart: Magnetic Disk 14"/>
          <p:cNvSpPr/>
          <p:nvPr/>
        </p:nvSpPr>
        <p:spPr>
          <a:xfrm>
            <a:off x="1880754" y="5432820"/>
            <a:ext cx="660862" cy="489084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/>
              <a:t>PostgreSQL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2964526" y="5405560"/>
            <a:ext cx="660862" cy="51634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Oracle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3983873" y="5405560"/>
            <a:ext cx="660862" cy="51634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Other</a:t>
            </a:r>
          </a:p>
        </p:txBody>
      </p:sp>
      <p:sp>
        <p:nvSpPr>
          <p:cNvPr id="25" name="Flowchart: Predefined Process 24"/>
          <p:cNvSpPr/>
          <p:nvPr/>
        </p:nvSpPr>
        <p:spPr>
          <a:xfrm>
            <a:off x="5903589" y="5432820"/>
            <a:ext cx="1816854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Metadata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[</a:t>
            </a:r>
            <a:r>
              <a:rPr lang="en-US" sz="900" dirty="0" err="1">
                <a:solidFill>
                  <a:schemeClr val="bg1"/>
                </a:solidFill>
              </a:rPr>
              <a:t>Entity_Metadata</a:t>
            </a:r>
            <a:r>
              <a:rPr lang="en-US" sz="900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Mandatory_Metadata</a:t>
            </a:r>
            <a:r>
              <a:rPr lang="en-US" sz="9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7" name="Oval 26"/>
          <p:cNvSpPr/>
          <p:nvPr/>
        </p:nvSpPr>
        <p:spPr>
          <a:xfrm>
            <a:off x="673331" y="2047231"/>
            <a:ext cx="1080654" cy="407324"/>
          </a:xfrm>
          <a:prstGeom prst="ellipse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Model relationship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8" name="Flowchart: Predefined Process 27"/>
          <p:cNvSpPr/>
          <p:nvPr/>
        </p:nvSpPr>
        <p:spPr>
          <a:xfrm>
            <a:off x="5012571" y="1924247"/>
            <a:ext cx="1130531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Model relationship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file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9" name="Flowchart: Internal Storage 28"/>
          <p:cNvSpPr/>
          <p:nvPr/>
        </p:nvSpPr>
        <p:spPr>
          <a:xfrm>
            <a:off x="6205161" y="1926201"/>
            <a:ext cx="1515282" cy="601889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Metadata</a:t>
            </a:r>
          </a:p>
          <a:p>
            <a:pPr algn="ctr"/>
            <a:r>
              <a:rPr lang="en-US" sz="800" dirty="0" err="1" smtClean="0"/>
              <a:t>Entity_Metadata</a:t>
            </a:r>
            <a:r>
              <a:rPr lang="en-US" sz="800" dirty="0"/>
              <a:t>/</a:t>
            </a:r>
          </a:p>
          <a:p>
            <a:pPr algn="ctr"/>
            <a:r>
              <a:rPr lang="en-US" sz="800" dirty="0" err="1"/>
              <a:t>Mandatory_Metadata</a:t>
            </a:r>
            <a:endParaRPr lang="en-US" sz="800" dirty="0" smtClean="0"/>
          </a:p>
        </p:txBody>
      </p:sp>
      <p:sp>
        <p:nvSpPr>
          <p:cNvPr id="31" name="Rounded Rectangle 30"/>
          <p:cNvSpPr/>
          <p:nvPr/>
        </p:nvSpPr>
        <p:spPr>
          <a:xfrm>
            <a:off x="2964526" y="608093"/>
            <a:ext cx="1806977" cy="532176"/>
          </a:xfrm>
          <a:prstGeom prst="roundRect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2" name="Flowchart: Predefined Process 31"/>
          <p:cNvSpPr/>
          <p:nvPr/>
        </p:nvSpPr>
        <p:spPr>
          <a:xfrm>
            <a:off x="5043460" y="673506"/>
            <a:ext cx="1130531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</a:rPr>
              <a:t>ViewModel</a:t>
            </a:r>
            <a:r>
              <a:rPr lang="en-US" altLang="zh-CN" sz="1000" dirty="0"/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file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33" name="Flowchart: Internal Storage 32"/>
          <p:cNvSpPr/>
          <p:nvPr/>
        </p:nvSpPr>
        <p:spPr>
          <a:xfrm>
            <a:off x="6205161" y="678886"/>
            <a:ext cx="1515282" cy="601889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Metadata</a:t>
            </a:r>
          </a:p>
          <a:p>
            <a:pPr algn="ctr"/>
            <a:r>
              <a:rPr lang="en-US" sz="800" dirty="0" err="1" smtClean="0"/>
              <a:t>Entity_Metadata</a:t>
            </a:r>
            <a:r>
              <a:rPr lang="en-US" sz="800" dirty="0"/>
              <a:t>/</a:t>
            </a:r>
          </a:p>
          <a:p>
            <a:pPr algn="ctr"/>
            <a:r>
              <a:rPr lang="en-US" sz="800" dirty="0" err="1"/>
              <a:t>Mandatory_Metadata</a:t>
            </a:r>
            <a:endParaRPr lang="en-US" sz="800" dirty="0" smtClean="0"/>
          </a:p>
        </p:txBody>
      </p:sp>
      <p:cxnSp>
        <p:nvCxnSpPr>
          <p:cNvPr id="42" name="Elbow Connector 41"/>
          <p:cNvCxnSpPr>
            <a:stCxn id="31" idx="3"/>
          </p:cNvCxnSpPr>
          <p:nvPr/>
        </p:nvCxnSpPr>
        <p:spPr>
          <a:xfrm>
            <a:off x="4771503" y="874181"/>
            <a:ext cx="141319" cy="3990949"/>
          </a:xfrm>
          <a:prstGeom prst="bentConnector2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7" idx="0"/>
          </p:cNvCxnSpPr>
          <p:nvPr/>
        </p:nvCxnSpPr>
        <p:spPr>
          <a:xfrm rot="10800000" flipV="1">
            <a:off x="1213658" y="903503"/>
            <a:ext cx="1750870" cy="1143728"/>
          </a:xfrm>
          <a:prstGeom prst="bentConnector2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7" idx="6"/>
            <a:endCxn id="28" idx="1"/>
          </p:cNvCxnSpPr>
          <p:nvPr/>
        </p:nvCxnSpPr>
        <p:spPr>
          <a:xfrm flipV="1">
            <a:off x="1753985" y="2230571"/>
            <a:ext cx="3258586" cy="20322"/>
          </a:xfrm>
          <a:prstGeom prst="straightConnector1">
            <a:avLst/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71503" y="760591"/>
            <a:ext cx="271957" cy="0"/>
          </a:xfrm>
          <a:prstGeom prst="straightConnector1">
            <a:avLst/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表格 13"/>
          <p:cNvGraphicFramePr>
            <a:graphicFrameLocks noGrp="1"/>
          </p:cNvGraphicFramePr>
          <p:nvPr>
            <p:extLst/>
          </p:nvPr>
        </p:nvGraphicFramePr>
        <p:xfrm>
          <a:off x="8065707" y="618771"/>
          <a:ext cx="4110823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182">
                  <a:extLst>
                    <a:ext uri="{9D8B030D-6E8A-4147-A177-3AD203B41FA5}">
                      <a16:colId xmlns:a16="http://schemas.microsoft.com/office/drawing/2014/main" val="3767100952"/>
                    </a:ext>
                  </a:extLst>
                </a:gridCol>
                <a:gridCol w="2566361">
                  <a:extLst>
                    <a:ext uri="{9D8B030D-6E8A-4147-A177-3AD203B41FA5}">
                      <a16:colId xmlns:a16="http://schemas.microsoft.com/office/drawing/2014/main" val="33782232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03197188"/>
                    </a:ext>
                  </a:extLst>
                </a:gridCol>
              </a:tblGrid>
              <a:tr h="3421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Remark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73467"/>
                  </a:ext>
                </a:extLst>
              </a:tr>
              <a:tr h="399212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1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Dspdm-MetaData</a:t>
                      </a:r>
                      <a:r>
                        <a:rPr lang="en-US" altLang="zh-CN" sz="1100" dirty="0" smtClean="0"/>
                        <a:t> Design Structure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See page 3 for details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47724"/>
                  </a:ext>
                </a:extLst>
              </a:tr>
              <a:tr h="399212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1.1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Adaptor Mapping file configuration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4 for details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48508"/>
                  </a:ext>
                </a:extLst>
              </a:tr>
              <a:tr h="556046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1.2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Client organization object model structure saved as a sample file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5 for details</a:t>
                      </a:r>
                      <a:endParaRPr lang="zh-CN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36501"/>
                  </a:ext>
                </a:extLst>
              </a:tr>
              <a:tr h="655849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1.3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organization object model saved as a model configuration file example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6 for details</a:t>
                      </a:r>
                      <a:endParaRPr lang="zh-CN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7421"/>
                  </a:ext>
                </a:extLst>
              </a:tr>
            </a:tbl>
          </a:graphicData>
        </a:graphic>
      </p:graphicFrame>
      <p:sp>
        <p:nvSpPr>
          <p:cNvPr id="149" name="Cube 148"/>
          <p:cNvSpPr/>
          <p:nvPr/>
        </p:nvSpPr>
        <p:spPr>
          <a:xfrm>
            <a:off x="1880753" y="5906180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  <p:sp>
        <p:nvSpPr>
          <p:cNvPr id="150" name="Cube 149"/>
          <p:cNvSpPr/>
          <p:nvPr/>
        </p:nvSpPr>
        <p:spPr>
          <a:xfrm>
            <a:off x="2946604" y="5906180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  <p:sp>
        <p:nvSpPr>
          <p:cNvPr id="151" name="Cube 150"/>
          <p:cNvSpPr/>
          <p:nvPr/>
        </p:nvSpPr>
        <p:spPr>
          <a:xfrm>
            <a:off x="3965302" y="5921903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  <p:sp>
        <p:nvSpPr>
          <p:cNvPr id="58" name="椭圆 35"/>
          <p:cNvSpPr/>
          <p:nvPr/>
        </p:nvSpPr>
        <p:spPr>
          <a:xfrm>
            <a:off x="5879282" y="1707786"/>
            <a:ext cx="511785" cy="37032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1.2</a:t>
            </a:r>
            <a:endParaRPr lang="zh-CN" altLang="en-US" sz="800" dirty="0" smtClean="0"/>
          </a:p>
        </p:txBody>
      </p:sp>
      <p:sp>
        <p:nvSpPr>
          <p:cNvPr id="59" name="椭圆 35"/>
          <p:cNvSpPr/>
          <p:nvPr/>
        </p:nvSpPr>
        <p:spPr>
          <a:xfrm>
            <a:off x="5918098" y="497828"/>
            <a:ext cx="511785" cy="37032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1.3</a:t>
            </a:r>
            <a:endParaRPr lang="zh-CN" altLang="en-US" sz="800" dirty="0" smtClean="0"/>
          </a:p>
        </p:txBody>
      </p:sp>
      <p:sp>
        <p:nvSpPr>
          <p:cNvPr id="60" name="椭圆 35"/>
          <p:cNvSpPr/>
          <p:nvPr/>
        </p:nvSpPr>
        <p:spPr>
          <a:xfrm>
            <a:off x="5872387" y="5100352"/>
            <a:ext cx="511785" cy="37032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1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41562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66" y="67396"/>
            <a:ext cx="11407571" cy="394421"/>
          </a:xfrm>
        </p:spPr>
        <p:txBody>
          <a:bodyPr/>
          <a:lstStyle/>
          <a:p>
            <a:r>
              <a:rPr lang="en-US" altLang="zh-CN" dirty="0"/>
              <a:t>Metadata </a:t>
            </a:r>
            <a:r>
              <a:rPr lang="en-US" altLang="zh-CN" dirty="0" smtClean="0"/>
              <a:t>hierarchy </a:t>
            </a:r>
            <a:r>
              <a:rPr lang="en-US" altLang="zh-CN" dirty="0"/>
              <a:t>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513" y="5213938"/>
            <a:ext cx="722376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Database service</a:t>
            </a:r>
          </a:p>
          <a:p>
            <a:pPr>
              <a:buClr>
                <a:schemeClr val="accent1"/>
              </a:buClr>
            </a:pPr>
            <a:endParaRPr lang="en-US" altLang="zh-CN" sz="1400" dirty="0" smtClean="0"/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65513" y="3815263"/>
            <a:ext cx="7223760" cy="23522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“PPDM-based” </a:t>
            </a:r>
            <a:r>
              <a:rPr lang="en-US" sz="1400" dirty="0" err="1" smtClean="0">
                <a:solidFill>
                  <a:schemeClr val="bg1"/>
                </a:solidFill>
              </a:rPr>
              <a:t>PDMaaS</a:t>
            </a:r>
            <a:r>
              <a:rPr lang="en-US" sz="1400" dirty="0" smtClean="0">
                <a:solidFill>
                  <a:schemeClr val="bg1"/>
                </a:solidFill>
              </a:rPr>
              <a:t> VDB = default 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511" y="1702737"/>
            <a:ext cx="726324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Business Objects (Model relationship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4996" y="525334"/>
            <a:ext cx="722376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UI</a:t>
            </a:r>
          </a:p>
          <a:p>
            <a:pPr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 smtClean="0"/>
          </a:p>
        </p:txBody>
      </p:sp>
      <p:sp>
        <p:nvSpPr>
          <p:cNvPr id="15" name="Flowchart: Magnetic Disk 14"/>
          <p:cNvSpPr/>
          <p:nvPr/>
        </p:nvSpPr>
        <p:spPr>
          <a:xfrm>
            <a:off x="1880754" y="5432820"/>
            <a:ext cx="660862" cy="489084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/>
              <a:t>PostgreSQL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2964526" y="5405560"/>
            <a:ext cx="660862" cy="51634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Oracle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3983873" y="5405560"/>
            <a:ext cx="660862" cy="51634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Other</a:t>
            </a:r>
          </a:p>
        </p:txBody>
      </p:sp>
      <p:sp>
        <p:nvSpPr>
          <p:cNvPr id="25" name="Flowchart: Predefined Process 24"/>
          <p:cNvSpPr/>
          <p:nvPr/>
        </p:nvSpPr>
        <p:spPr>
          <a:xfrm>
            <a:off x="5903589" y="5432820"/>
            <a:ext cx="1816854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Metadata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[</a:t>
            </a:r>
            <a:r>
              <a:rPr lang="en-US" sz="900" dirty="0" err="1">
                <a:solidFill>
                  <a:schemeClr val="bg1"/>
                </a:solidFill>
              </a:rPr>
              <a:t>Entity_Metadata</a:t>
            </a:r>
            <a:r>
              <a:rPr lang="en-US" sz="900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Mandatory_Metadata</a:t>
            </a:r>
            <a:r>
              <a:rPr lang="en-US" sz="9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7" name="Oval 26"/>
          <p:cNvSpPr/>
          <p:nvPr/>
        </p:nvSpPr>
        <p:spPr>
          <a:xfrm>
            <a:off x="673331" y="2047231"/>
            <a:ext cx="1080654" cy="407324"/>
          </a:xfrm>
          <a:prstGeom prst="ellipse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Model relationship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8" name="Flowchart: Predefined Process 27"/>
          <p:cNvSpPr/>
          <p:nvPr/>
        </p:nvSpPr>
        <p:spPr>
          <a:xfrm>
            <a:off x="5012571" y="1924247"/>
            <a:ext cx="1130531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Model relationship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file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29" name="Flowchart: Internal Storage 28"/>
          <p:cNvSpPr/>
          <p:nvPr/>
        </p:nvSpPr>
        <p:spPr>
          <a:xfrm>
            <a:off x="6205161" y="1926201"/>
            <a:ext cx="1515282" cy="601889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Metadata</a:t>
            </a:r>
          </a:p>
          <a:p>
            <a:pPr algn="ctr"/>
            <a:r>
              <a:rPr lang="en-US" sz="800" dirty="0" err="1" smtClean="0"/>
              <a:t>Entity_Metadata</a:t>
            </a:r>
            <a:r>
              <a:rPr lang="en-US" sz="800" dirty="0"/>
              <a:t>/</a:t>
            </a:r>
          </a:p>
          <a:p>
            <a:pPr algn="ctr"/>
            <a:r>
              <a:rPr lang="en-US" sz="800" dirty="0" err="1"/>
              <a:t>Mandatory_Metadata</a:t>
            </a:r>
            <a:endParaRPr lang="en-US" sz="800" dirty="0" smtClean="0"/>
          </a:p>
        </p:txBody>
      </p:sp>
      <p:sp>
        <p:nvSpPr>
          <p:cNvPr id="31" name="Rounded Rectangle 30"/>
          <p:cNvSpPr/>
          <p:nvPr/>
        </p:nvSpPr>
        <p:spPr>
          <a:xfrm>
            <a:off x="2964526" y="608093"/>
            <a:ext cx="1806977" cy="532176"/>
          </a:xfrm>
          <a:prstGeom prst="roundRect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2" name="Flowchart: Predefined Process 31"/>
          <p:cNvSpPr/>
          <p:nvPr/>
        </p:nvSpPr>
        <p:spPr>
          <a:xfrm>
            <a:off x="5043460" y="673506"/>
            <a:ext cx="1130531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</a:rPr>
              <a:t>ViewModel</a:t>
            </a:r>
            <a:r>
              <a:rPr lang="en-US" altLang="zh-CN" sz="1000" dirty="0"/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file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33" name="Flowchart: Internal Storage 32"/>
          <p:cNvSpPr/>
          <p:nvPr/>
        </p:nvSpPr>
        <p:spPr>
          <a:xfrm>
            <a:off x="6205161" y="678886"/>
            <a:ext cx="1515282" cy="601889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Metadata</a:t>
            </a:r>
          </a:p>
          <a:p>
            <a:pPr algn="ctr"/>
            <a:r>
              <a:rPr lang="en-US" sz="800" dirty="0" err="1" smtClean="0"/>
              <a:t>Entity_Metadata</a:t>
            </a:r>
            <a:r>
              <a:rPr lang="en-US" sz="800" dirty="0"/>
              <a:t>/</a:t>
            </a:r>
          </a:p>
          <a:p>
            <a:pPr algn="ctr"/>
            <a:r>
              <a:rPr lang="en-US" sz="800" dirty="0" err="1"/>
              <a:t>Mandatory_Metadata</a:t>
            </a:r>
            <a:endParaRPr lang="en-US" sz="800" dirty="0" smtClean="0"/>
          </a:p>
        </p:txBody>
      </p:sp>
      <p:cxnSp>
        <p:nvCxnSpPr>
          <p:cNvPr id="42" name="Elbow Connector 41"/>
          <p:cNvCxnSpPr>
            <a:stCxn id="31" idx="3"/>
          </p:cNvCxnSpPr>
          <p:nvPr/>
        </p:nvCxnSpPr>
        <p:spPr>
          <a:xfrm>
            <a:off x="4771503" y="874181"/>
            <a:ext cx="241068" cy="3176304"/>
          </a:xfrm>
          <a:prstGeom prst="bentConnector2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7" idx="0"/>
          </p:cNvCxnSpPr>
          <p:nvPr/>
        </p:nvCxnSpPr>
        <p:spPr>
          <a:xfrm rot="10800000" flipV="1">
            <a:off x="1213658" y="903503"/>
            <a:ext cx="1750870" cy="1143728"/>
          </a:xfrm>
          <a:prstGeom prst="bentConnector2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7" idx="6"/>
            <a:endCxn id="28" idx="1"/>
          </p:cNvCxnSpPr>
          <p:nvPr/>
        </p:nvCxnSpPr>
        <p:spPr>
          <a:xfrm flipV="1">
            <a:off x="1753985" y="2230571"/>
            <a:ext cx="3258586" cy="20322"/>
          </a:xfrm>
          <a:prstGeom prst="straightConnector1">
            <a:avLst/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71503" y="760591"/>
            <a:ext cx="271957" cy="0"/>
          </a:xfrm>
          <a:prstGeom prst="straightConnector1">
            <a:avLst/>
          </a:prstGeom>
          <a:ln w="19050">
            <a:solidFill>
              <a:srgbClr val="699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表格 13"/>
          <p:cNvGraphicFramePr>
            <a:graphicFrameLocks noGrp="1"/>
          </p:cNvGraphicFramePr>
          <p:nvPr>
            <p:extLst/>
          </p:nvPr>
        </p:nvGraphicFramePr>
        <p:xfrm>
          <a:off x="8065707" y="618771"/>
          <a:ext cx="4110823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182">
                  <a:extLst>
                    <a:ext uri="{9D8B030D-6E8A-4147-A177-3AD203B41FA5}">
                      <a16:colId xmlns:a16="http://schemas.microsoft.com/office/drawing/2014/main" val="3767100952"/>
                    </a:ext>
                  </a:extLst>
                </a:gridCol>
                <a:gridCol w="2566361">
                  <a:extLst>
                    <a:ext uri="{9D8B030D-6E8A-4147-A177-3AD203B41FA5}">
                      <a16:colId xmlns:a16="http://schemas.microsoft.com/office/drawing/2014/main" val="33782232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03197188"/>
                    </a:ext>
                  </a:extLst>
                </a:gridCol>
              </a:tblGrid>
              <a:tr h="3421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Remark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73467"/>
                  </a:ext>
                </a:extLst>
              </a:tr>
              <a:tr h="399212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1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Dspdm-MetaData</a:t>
                      </a:r>
                      <a:r>
                        <a:rPr lang="en-US" altLang="zh-CN" sz="1100" dirty="0" smtClean="0"/>
                        <a:t> Design Structure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See page 3 for details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47724"/>
                  </a:ext>
                </a:extLst>
              </a:tr>
              <a:tr h="399212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1.1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Adaptor Mapping file configuration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4 for details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48508"/>
                  </a:ext>
                </a:extLst>
              </a:tr>
              <a:tr h="556046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1.2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Client organization object model structure saved as a sample file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5 for details</a:t>
                      </a:r>
                      <a:endParaRPr lang="zh-CN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36501"/>
                  </a:ext>
                </a:extLst>
              </a:tr>
              <a:tr h="655849">
                <a:tc>
                  <a:txBody>
                    <a:bodyPr/>
                    <a:lstStyle/>
                    <a:p>
                      <a:r>
                        <a:rPr lang="en-US" altLang="zh-CN" sz="1100" b="1" dirty="0" smtClean="0"/>
                        <a:t>1.3</a:t>
                      </a:r>
                      <a:endParaRPr lang="zh-CN" alt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organization object model saved as a model configuration file example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page 6 for details</a:t>
                      </a:r>
                      <a:endParaRPr lang="zh-CN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7421"/>
                  </a:ext>
                </a:extLst>
              </a:tr>
            </a:tbl>
          </a:graphicData>
        </a:graphic>
      </p:graphicFrame>
      <p:sp>
        <p:nvSpPr>
          <p:cNvPr id="149" name="Cube 148"/>
          <p:cNvSpPr/>
          <p:nvPr/>
        </p:nvSpPr>
        <p:spPr>
          <a:xfrm>
            <a:off x="1880753" y="5906180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  <p:sp>
        <p:nvSpPr>
          <p:cNvPr id="150" name="Cube 149"/>
          <p:cNvSpPr/>
          <p:nvPr/>
        </p:nvSpPr>
        <p:spPr>
          <a:xfrm>
            <a:off x="2946604" y="5906180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  <p:sp>
        <p:nvSpPr>
          <p:cNvPr id="151" name="Cube 150"/>
          <p:cNvSpPr/>
          <p:nvPr/>
        </p:nvSpPr>
        <p:spPr>
          <a:xfrm>
            <a:off x="3965302" y="5921903"/>
            <a:ext cx="719827" cy="418645"/>
          </a:xfrm>
          <a:prstGeom prst="cub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Model</a:t>
            </a:r>
          </a:p>
        </p:txBody>
      </p:sp>
      <p:sp>
        <p:nvSpPr>
          <p:cNvPr id="58" name="椭圆 35"/>
          <p:cNvSpPr/>
          <p:nvPr/>
        </p:nvSpPr>
        <p:spPr>
          <a:xfrm>
            <a:off x="5879282" y="1707786"/>
            <a:ext cx="511785" cy="37032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1.2</a:t>
            </a:r>
            <a:endParaRPr lang="zh-CN" altLang="en-US" sz="800" dirty="0" smtClean="0"/>
          </a:p>
        </p:txBody>
      </p:sp>
      <p:sp>
        <p:nvSpPr>
          <p:cNvPr id="59" name="椭圆 35"/>
          <p:cNvSpPr/>
          <p:nvPr/>
        </p:nvSpPr>
        <p:spPr>
          <a:xfrm>
            <a:off x="5918098" y="497828"/>
            <a:ext cx="511785" cy="37032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1.3</a:t>
            </a:r>
            <a:endParaRPr lang="zh-CN" altLang="en-US" sz="800" dirty="0" smtClean="0"/>
          </a:p>
        </p:txBody>
      </p:sp>
      <p:sp>
        <p:nvSpPr>
          <p:cNvPr id="60" name="椭圆 35"/>
          <p:cNvSpPr/>
          <p:nvPr/>
        </p:nvSpPr>
        <p:spPr>
          <a:xfrm>
            <a:off x="5872387" y="5100352"/>
            <a:ext cx="511785" cy="37032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1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8623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11">
            <a:extLst>
              <a:ext uri="{FF2B5EF4-FFF2-40B4-BE49-F238E27FC236}">
                <a16:creationId xmlns:a16="http://schemas.microsoft.com/office/drawing/2014/main" id="{FA34E4B7-624F-464B-817A-815B2E9521E3}"/>
              </a:ext>
            </a:extLst>
          </p:cNvPr>
          <p:cNvSpPr txBox="1"/>
          <p:nvPr/>
        </p:nvSpPr>
        <p:spPr>
          <a:xfrm>
            <a:off x="7531979" y="2350923"/>
            <a:ext cx="1598916" cy="1683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95B6C29-E94F-4C4D-A4B7-B7C74E9D10CC}"/>
              </a:ext>
            </a:extLst>
          </p:cNvPr>
          <p:cNvSpPr txBox="1"/>
          <p:nvPr/>
        </p:nvSpPr>
        <p:spPr>
          <a:xfrm>
            <a:off x="526937" y="1558486"/>
            <a:ext cx="1803789" cy="2888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8064" y="4633758"/>
            <a:ext cx="6673212" cy="1384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AC957D-8C66-4599-B49E-C9897B6E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91" y="332226"/>
            <a:ext cx="11407571" cy="368110"/>
          </a:xfrm>
        </p:spPr>
        <p:txBody>
          <a:bodyPr/>
          <a:lstStyle/>
          <a:p>
            <a:r>
              <a:rPr lang="en-US" altLang="zh-CN" dirty="0" smtClean="0"/>
              <a:t>Dev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98E735-F6BB-4738-B798-7C5EF211A498}"/>
              </a:ext>
            </a:extLst>
          </p:cNvPr>
          <p:cNvSpPr txBox="1"/>
          <p:nvPr/>
        </p:nvSpPr>
        <p:spPr>
          <a:xfrm>
            <a:off x="2658064" y="1684749"/>
            <a:ext cx="6649215" cy="28931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PDMaaS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A37880DB-F966-48AF-9D1F-6307FB4BAC0F}"/>
              </a:ext>
            </a:extLst>
          </p:cNvPr>
          <p:cNvSpPr/>
          <p:nvPr/>
        </p:nvSpPr>
        <p:spPr>
          <a:xfrm>
            <a:off x="2812308" y="1968331"/>
            <a:ext cx="6253080" cy="199917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err="1" smtClean="0">
                <a:solidFill>
                  <a:prstClr val="white"/>
                </a:solidFill>
                <a:latin typeface="Arial"/>
              </a:rPr>
              <a:t>PDMaaS</a:t>
            </a:r>
            <a:r>
              <a:rPr lang="en-US" altLang="zh-CN" sz="1400" dirty="0" smtClean="0">
                <a:solidFill>
                  <a:prstClr val="white"/>
                </a:solidFill>
                <a:latin typeface="Arial"/>
              </a:rPr>
              <a:t> Restful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FF61F8E1-AE6F-494F-AB81-F182791CCC8F}"/>
              </a:ext>
            </a:extLst>
          </p:cNvPr>
          <p:cNvSpPr/>
          <p:nvPr/>
        </p:nvSpPr>
        <p:spPr>
          <a:xfrm>
            <a:off x="6835516" y="4866234"/>
            <a:ext cx="1588006" cy="393180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VDB or Options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0DDCC6-1F14-447E-8991-FCBF4D0CD398}"/>
              </a:ext>
            </a:extLst>
          </p:cNvPr>
          <p:cNvSpPr txBox="1"/>
          <p:nvPr/>
        </p:nvSpPr>
        <p:spPr>
          <a:xfrm>
            <a:off x="2682618" y="5374031"/>
            <a:ext cx="1827216" cy="542892"/>
          </a:xfrm>
          <a:prstGeom prst="rect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4A7B0346-AC4D-4D72-9E6B-BA5A07518D0C}"/>
              </a:ext>
            </a:extLst>
          </p:cNvPr>
          <p:cNvSpPr txBox="1">
            <a:spLocks/>
          </p:cNvSpPr>
          <p:nvPr/>
        </p:nvSpPr>
        <p:spPr bwMode="black">
          <a:xfrm>
            <a:off x="2645328" y="5717662"/>
            <a:ext cx="6421311" cy="323773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    </a:t>
            </a:r>
            <a:r>
              <a:rPr kumimoji="0" lang="en-US" altLang="zh-CN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Postgresql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</a:t>
            </a:r>
            <a:r>
              <a: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Oracle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</a:t>
            </a:r>
            <a:r>
              <a: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Other Database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4" name="流程图: 可选过程 73">
            <a:extLst>
              <a:ext uri="{FF2B5EF4-FFF2-40B4-BE49-F238E27FC236}">
                <a16:creationId xmlns:a16="http://schemas.microsoft.com/office/drawing/2014/main" id="{B94E70CF-B4D4-43A3-8535-90F0F6DE4C35}"/>
              </a:ext>
            </a:extLst>
          </p:cNvPr>
          <p:cNvSpPr/>
          <p:nvPr/>
        </p:nvSpPr>
        <p:spPr>
          <a:xfrm>
            <a:off x="815310" y="5400438"/>
            <a:ext cx="1285250" cy="361105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 </a:t>
            </a:r>
            <a:r>
              <a: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Database(s) </a:t>
            </a:r>
            <a:r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 pan-database </a:t>
            </a:r>
            <a:r>
              <a: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流程图: 可选过程 74">
            <a:extLst>
              <a:ext uri="{FF2B5EF4-FFF2-40B4-BE49-F238E27FC236}">
                <a16:creationId xmlns:a16="http://schemas.microsoft.com/office/drawing/2014/main" id="{4C655C6A-3931-4E85-860B-0D918DD71C23}"/>
              </a:ext>
            </a:extLst>
          </p:cNvPr>
          <p:cNvSpPr/>
          <p:nvPr/>
        </p:nvSpPr>
        <p:spPr>
          <a:xfrm>
            <a:off x="779656" y="4667957"/>
            <a:ext cx="1318394" cy="361625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DSIS platform VDB object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流程图: 可选过程 75">
            <a:extLst>
              <a:ext uri="{FF2B5EF4-FFF2-40B4-BE49-F238E27FC236}">
                <a16:creationId xmlns:a16="http://schemas.microsoft.com/office/drawing/2014/main" id="{8E1E4289-DC9D-4E39-931B-F14B0B537B53}"/>
              </a:ext>
            </a:extLst>
          </p:cNvPr>
          <p:cNvSpPr/>
          <p:nvPr/>
        </p:nvSpPr>
        <p:spPr>
          <a:xfrm>
            <a:off x="791714" y="3936728"/>
            <a:ext cx="1320503" cy="370994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Adapters for different data sources, combined Data Module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流程图: 可选过程 76">
            <a:extLst>
              <a:ext uri="{FF2B5EF4-FFF2-40B4-BE49-F238E27FC236}">
                <a16:creationId xmlns:a16="http://schemas.microsoft.com/office/drawing/2014/main" id="{6F7D61A0-083E-4F0B-9C4D-9091391747DA}"/>
              </a:ext>
            </a:extLst>
          </p:cNvPr>
          <p:cNvSpPr/>
          <p:nvPr/>
        </p:nvSpPr>
        <p:spPr>
          <a:xfrm>
            <a:off x="807443" y="3204873"/>
            <a:ext cx="1290607" cy="484900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cache, designed according to actual needs [to be determined]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流程图: 可选过程 77">
            <a:extLst>
              <a:ext uri="{FF2B5EF4-FFF2-40B4-BE49-F238E27FC236}">
                <a16:creationId xmlns:a16="http://schemas.microsoft.com/office/drawing/2014/main" id="{781C07B0-A264-483E-9442-0A32D2D14DEC}"/>
              </a:ext>
            </a:extLst>
          </p:cNvPr>
          <p:cNvSpPr/>
          <p:nvPr/>
        </p:nvSpPr>
        <p:spPr>
          <a:xfrm>
            <a:off x="779657" y="2473018"/>
            <a:ext cx="1331712" cy="342630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object integration </a:t>
            </a:r>
            <a:r>
              <a: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validation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流程图: 可选过程 78">
            <a:extLst>
              <a:ext uri="{FF2B5EF4-FFF2-40B4-BE49-F238E27FC236}">
                <a16:creationId xmlns:a16="http://schemas.microsoft.com/office/drawing/2014/main" id="{BEA718ED-EC17-4D7B-9B1A-F5E2F1ED0CA6}"/>
              </a:ext>
            </a:extLst>
          </p:cNvPr>
          <p:cNvSpPr/>
          <p:nvPr/>
        </p:nvSpPr>
        <p:spPr>
          <a:xfrm>
            <a:off x="815311" y="1743253"/>
            <a:ext cx="1298568" cy="36977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Externally Provided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WebAPI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Interface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流程图: 可选过程 79">
            <a:extLst>
              <a:ext uri="{FF2B5EF4-FFF2-40B4-BE49-F238E27FC236}">
                <a16:creationId xmlns:a16="http://schemas.microsoft.com/office/drawing/2014/main" id="{8BC8EDFA-0125-499B-B3EF-AE22144C6056}"/>
              </a:ext>
            </a:extLst>
          </p:cNvPr>
          <p:cNvSpPr/>
          <p:nvPr/>
        </p:nvSpPr>
        <p:spPr>
          <a:xfrm>
            <a:off x="815311" y="1009307"/>
            <a:ext cx="1298568" cy="371513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External Access Application </a:t>
            </a:r>
            <a:r>
              <a: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Interface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Development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文本框 11">
            <a:extLst>
              <a:ext uri="{FF2B5EF4-FFF2-40B4-BE49-F238E27FC236}">
                <a16:creationId xmlns:a16="http://schemas.microsoft.com/office/drawing/2014/main" id="{FA34E4B7-624F-464B-817A-815B2E9521E3}"/>
              </a:ext>
            </a:extLst>
          </p:cNvPr>
          <p:cNvSpPr txBox="1"/>
          <p:nvPr/>
        </p:nvSpPr>
        <p:spPr>
          <a:xfrm>
            <a:off x="5867508" y="2331817"/>
            <a:ext cx="1598916" cy="1683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流程图: 过程 82">
            <a:extLst>
              <a:ext uri="{FF2B5EF4-FFF2-40B4-BE49-F238E27FC236}">
                <a16:creationId xmlns:a16="http://schemas.microsoft.com/office/drawing/2014/main" id="{FDFA385D-C9D1-4179-9F2A-A7BF2E585FE2}"/>
              </a:ext>
            </a:extLst>
          </p:cNvPr>
          <p:cNvSpPr/>
          <p:nvPr/>
        </p:nvSpPr>
        <p:spPr>
          <a:xfrm>
            <a:off x="5991095" y="2686110"/>
            <a:ext cx="1404778" cy="268448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Validation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流程图: 过程 82">
            <a:extLst>
              <a:ext uri="{FF2B5EF4-FFF2-40B4-BE49-F238E27FC236}">
                <a16:creationId xmlns:a16="http://schemas.microsoft.com/office/drawing/2014/main" id="{FDFA385D-C9D1-4179-9F2A-A7BF2E585FE2}"/>
              </a:ext>
            </a:extLst>
          </p:cNvPr>
          <p:cNvSpPr/>
          <p:nvPr/>
        </p:nvSpPr>
        <p:spPr>
          <a:xfrm>
            <a:off x="5973214" y="3617869"/>
            <a:ext cx="1443756" cy="268448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Conversion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流程图: 过程 82">
            <a:extLst>
              <a:ext uri="{FF2B5EF4-FFF2-40B4-BE49-F238E27FC236}">
                <a16:creationId xmlns:a16="http://schemas.microsoft.com/office/drawing/2014/main" id="{FDFA385D-C9D1-4179-9F2A-A7BF2E585FE2}"/>
              </a:ext>
            </a:extLst>
          </p:cNvPr>
          <p:cNvSpPr/>
          <p:nvPr/>
        </p:nvSpPr>
        <p:spPr>
          <a:xfrm>
            <a:off x="5982672" y="3151990"/>
            <a:ext cx="1434298" cy="268448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Calculations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标题 1">
            <a:extLst>
              <a:ext uri="{FF2B5EF4-FFF2-40B4-BE49-F238E27FC236}">
                <a16:creationId xmlns:a16="http://schemas.microsoft.com/office/drawing/2014/main" id="{D4EB9C28-2FAF-46E3-B2F5-C9A660190196}"/>
              </a:ext>
            </a:extLst>
          </p:cNvPr>
          <p:cNvSpPr txBox="1">
            <a:spLocks/>
          </p:cNvSpPr>
          <p:nvPr/>
        </p:nvSpPr>
        <p:spPr bwMode="black">
          <a:xfrm>
            <a:off x="6138076" y="4132311"/>
            <a:ext cx="1409880" cy="160182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/>
          </p:nvPr>
        </p:nvGraphicFramePr>
        <p:xfrm>
          <a:off x="9501855" y="402129"/>
          <a:ext cx="2500808" cy="5605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791">
                  <a:extLst>
                    <a:ext uri="{9D8B030D-6E8A-4147-A177-3AD203B41FA5}">
                      <a16:colId xmlns:a16="http://schemas.microsoft.com/office/drawing/2014/main" val="479061874"/>
                    </a:ext>
                  </a:extLst>
                </a:gridCol>
                <a:gridCol w="1966017">
                  <a:extLst>
                    <a:ext uri="{9D8B030D-6E8A-4147-A177-3AD203B41FA5}">
                      <a16:colId xmlns:a16="http://schemas.microsoft.com/office/drawing/2014/main" val="3465485090"/>
                    </a:ext>
                  </a:extLst>
                </a:gridCol>
              </a:tblGrid>
              <a:tr h="44425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06359"/>
                  </a:ext>
                </a:extLst>
              </a:tr>
              <a:tr h="35190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of Well data through all tiers for Create/Read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72534"/>
                  </a:ext>
                </a:extLst>
              </a:tr>
              <a:tr h="4838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 </a:t>
                      </a:r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Components to other reusable data entities from UI Repository</a:t>
                      </a:r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3289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3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 </a:t>
                      </a:r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model to support more entities</a:t>
                      </a:r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00159"/>
                  </a:ext>
                </a:extLst>
              </a:tr>
              <a:tr h="35190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4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UD(Update</a:t>
                      </a:r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/Delete) considering exclusive access</a:t>
                      </a:r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1292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5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 service (DSIS Security Server) to provide authentication and simple roles/groups</a:t>
                      </a:r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43908"/>
                  </a:ext>
                </a:extLst>
              </a:tr>
              <a:tr h="30792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6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Unit</a:t>
                      </a:r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Conversion service (Metric, British conversion) .  Use or extend DSIS unit service.</a:t>
                      </a:r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66003"/>
                  </a:ext>
                </a:extLst>
              </a:tr>
              <a:tr h="35190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validation service -Validation of data integrity, correctness, etc.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7324"/>
                  </a:ext>
                </a:extLst>
              </a:tr>
              <a:tr h="444253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8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Calculation service -Function calculation, calculated domain object attributes, etc.</a:t>
                      </a:r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21338"/>
                  </a:ext>
                </a:extLst>
              </a:tr>
              <a:tr h="48386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9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(Can use Adapter connection or VDB connection</a:t>
                      </a:r>
                      <a:endParaRPr lang="en-US" altLang="zh-CN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42130"/>
                  </a:ext>
                </a:extLst>
              </a:tr>
              <a:tr h="48386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storing d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omain objects (from DFS)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26070"/>
                  </a:ext>
                </a:extLst>
              </a:tr>
              <a:tr h="444253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 providing language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regionalization support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35466"/>
                  </a:ext>
                </a:extLst>
              </a:tr>
            </a:tbl>
          </a:graphicData>
        </a:graphic>
      </p:graphicFrame>
      <p:sp>
        <p:nvSpPr>
          <p:cNvPr id="92" name="Flowchart: Connector 91"/>
          <p:cNvSpPr/>
          <p:nvPr/>
        </p:nvSpPr>
        <p:spPr>
          <a:xfrm>
            <a:off x="2572333" y="372062"/>
            <a:ext cx="219456" cy="199651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Flowchart: Connector 109"/>
          <p:cNvSpPr/>
          <p:nvPr/>
        </p:nvSpPr>
        <p:spPr>
          <a:xfrm>
            <a:off x="7439416" y="2587630"/>
            <a:ext cx="240897" cy="21866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1" name="Flowchart: Connector 110"/>
          <p:cNvSpPr/>
          <p:nvPr/>
        </p:nvSpPr>
        <p:spPr>
          <a:xfrm>
            <a:off x="4176725" y="861852"/>
            <a:ext cx="240897" cy="21866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3" name="Flowchart: Connector 112"/>
          <p:cNvSpPr/>
          <p:nvPr/>
        </p:nvSpPr>
        <p:spPr>
          <a:xfrm>
            <a:off x="4619431" y="1557760"/>
            <a:ext cx="267172" cy="2239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5" name="Flowchart: Connector 114"/>
          <p:cNvSpPr/>
          <p:nvPr/>
        </p:nvSpPr>
        <p:spPr>
          <a:xfrm>
            <a:off x="5011514" y="1551347"/>
            <a:ext cx="240897" cy="21866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8" name="Flowchart: Connector 117"/>
          <p:cNvSpPr/>
          <p:nvPr/>
        </p:nvSpPr>
        <p:spPr>
          <a:xfrm>
            <a:off x="5862151" y="3454321"/>
            <a:ext cx="229382" cy="21866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23" name="Flowchart: Connector 122"/>
          <p:cNvSpPr/>
          <p:nvPr/>
        </p:nvSpPr>
        <p:spPr>
          <a:xfrm>
            <a:off x="4103769" y="5169415"/>
            <a:ext cx="229382" cy="21866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Flowchart: Connector 123"/>
          <p:cNvSpPr/>
          <p:nvPr/>
        </p:nvSpPr>
        <p:spPr>
          <a:xfrm>
            <a:off x="5886027" y="2593413"/>
            <a:ext cx="229382" cy="21866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Flowchart: Connector 81"/>
          <p:cNvSpPr/>
          <p:nvPr/>
        </p:nvSpPr>
        <p:spPr>
          <a:xfrm>
            <a:off x="5841394" y="3014393"/>
            <a:ext cx="274015" cy="21866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7" name="Picture 3" descr="D:\My Work\ARAMCO\Projects\PPT\common icons\Database\Database_1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9BBB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23" y="5404205"/>
            <a:ext cx="892003" cy="2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2794161" y="206455"/>
            <a:ext cx="210227" cy="367815"/>
          </a:xfrm>
          <a:prstGeom prst="downArrow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Down Arrow 68"/>
          <p:cNvSpPr/>
          <p:nvPr/>
        </p:nvSpPr>
        <p:spPr>
          <a:xfrm>
            <a:off x="4161438" y="1535251"/>
            <a:ext cx="181236" cy="358481"/>
          </a:xfrm>
          <a:prstGeom prst="downArrow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Flowchart: Connector 94"/>
          <p:cNvSpPr/>
          <p:nvPr/>
        </p:nvSpPr>
        <p:spPr>
          <a:xfrm>
            <a:off x="8305776" y="769228"/>
            <a:ext cx="483815" cy="22072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2063" y="700336"/>
            <a:ext cx="1934154" cy="61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 smtClean="0">
                <a:solidFill>
                  <a:prstClr val="black"/>
                </a:solidFill>
                <a:latin typeface="Arial"/>
              </a:rPr>
              <a:t>Customer Projects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" name="标题 1">
            <a:extLst>
              <a:ext uri="{FF2B5EF4-FFF2-40B4-BE49-F238E27FC236}">
                <a16:creationId xmlns:a16="http://schemas.microsoft.com/office/drawing/2014/main" id="{D4EB9C28-2FAF-46E3-B2F5-C9A660190196}"/>
              </a:ext>
            </a:extLst>
          </p:cNvPr>
          <p:cNvSpPr txBox="1">
            <a:spLocks/>
          </p:cNvSpPr>
          <p:nvPr/>
        </p:nvSpPr>
        <p:spPr bwMode="black">
          <a:xfrm flipH="1">
            <a:off x="5911160" y="3795369"/>
            <a:ext cx="1877864" cy="204502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1" name="Picture 3" descr="D:\My Work\ARAMCO\Projects\PPT\common icons\Database\Database_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9BBB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023" y="5340659"/>
            <a:ext cx="689896" cy="2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流程图: 过程 82">
            <a:extLst>
              <a:ext uri="{FF2B5EF4-FFF2-40B4-BE49-F238E27FC236}">
                <a16:creationId xmlns:a16="http://schemas.microsoft.com/office/drawing/2014/main" id="{FDFA385D-C9D1-4179-9F2A-A7BF2E585FE2}"/>
              </a:ext>
            </a:extLst>
          </p:cNvPr>
          <p:cNvSpPr/>
          <p:nvPr/>
        </p:nvSpPr>
        <p:spPr>
          <a:xfrm>
            <a:off x="7730590" y="3176127"/>
            <a:ext cx="1150372" cy="268448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Authorization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Flowchart: Connector 124"/>
          <p:cNvSpPr/>
          <p:nvPr/>
        </p:nvSpPr>
        <p:spPr>
          <a:xfrm>
            <a:off x="7479051" y="3426626"/>
            <a:ext cx="467951" cy="252017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0" name="流程图: 过程 82">
            <a:extLst>
              <a:ext uri="{FF2B5EF4-FFF2-40B4-BE49-F238E27FC236}">
                <a16:creationId xmlns:a16="http://schemas.microsoft.com/office/drawing/2014/main" id="{FDFA385D-C9D1-4179-9F2A-A7BF2E585FE2}"/>
              </a:ext>
            </a:extLst>
          </p:cNvPr>
          <p:cNvSpPr/>
          <p:nvPr/>
        </p:nvSpPr>
        <p:spPr>
          <a:xfrm>
            <a:off x="7725739" y="3654563"/>
            <a:ext cx="1247918" cy="268448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Localization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1" name="Flowchart: Connector 130"/>
          <p:cNvSpPr/>
          <p:nvPr/>
        </p:nvSpPr>
        <p:spPr>
          <a:xfrm>
            <a:off x="7429171" y="2964621"/>
            <a:ext cx="467951" cy="252017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4525" y="2370562"/>
            <a:ext cx="2780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DSIS </a:t>
            </a:r>
            <a:r>
              <a:rPr lang="en-US" altLang="zh-CN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+ new Services</a:t>
            </a:r>
            <a:endParaRPr lang="en-US" sz="1000" dirty="0" smtClean="0">
              <a:solidFill>
                <a:srgbClr val="C00000"/>
              </a:solidFill>
            </a:endParaRPr>
          </a:p>
        </p:txBody>
      </p:sp>
      <p:sp>
        <p:nvSpPr>
          <p:cNvPr id="93" name="流程图: 过程 9">
            <a:extLst>
              <a:ext uri="{FF2B5EF4-FFF2-40B4-BE49-F238E27FC236}">
                <a16:creationId xmlns:a16="http://schemas.microsoft.com/office/drawing/2014/main" id="{A37880DB-F966-48AF-9D1F-6307FB4BAC0F}"/>
              </a:ext>
            </a:extLst>
          </p:cNvPr>
          <p:cNvSpPr/>
          <p:nvPr/>
        </p:nvSpPr>
        <p:spPr>
          <a:xfrm>
            <a:off x="2848448" y="2336048"/>
            <a:ext cx="2557873" cy="166787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Rules: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Objects or data types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 </a:t>
            </a:r>
            <a:r>
              <a:rPr kumimoji="0" lang="en-US" altLang="zh-CN" sz="14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</a:t>
            </a:r>
            <a:r>
              <a:rPr lang="en-US" altLang="zh-CN" sz="1400" dirty="0" smtClean="0">
                <a:solidFill>
                  <a:prstClr val="white"/>
                </a:solidFill>
                <a:latin typeface="Arial"/>
              </a:rPr>
              <a:t>d Presentation DM dynamically, to add attributes and business objects over time when needed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noProof="0" dirty="0" smtClean="0">
                <a:solidFill>
                  <a:prstClr val="white"/>
                </a:solidFill>
                <a:latin typeface="Arial"/>
              </a:rPr>
              <a:t>(</a:t>
            </a:r>
            <a:r>
              <a:rPr lang="en-US" altLang="zh-CN" sz="1400" noProof="0" dirty="0" err="1" smtClean="0">
                <a:solidFill>
                  <a:prstClr val="white"/>
                </a:solidFill>
                <a:latin typeface="Arial"/>
              </a:rPr>
              <a:t>ie</a:t>
            </a:r>
            <a:r>
              <a:rPr lang="en-US" altLang="zh-CN" sz="1400" noProof="0" dirty="0" smtClean="0">
                <a:solidFill>
                  <a:prstClr val="white"/>
                </a:solidFill>
                <a:latin typeface="Arial"/>
              </a:rPr>
              <a:t>. Base model  + extension)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流程图: 过程 12">
            <a:extLst>
              <a:ext uri="{FF2B5EF4-FFF2-40B4-BE49-F238E27FC236}">
                <a16:creationId xmlns:a16="http://schemas.microsoft.com/office/drawing/2014/main" id="{FF61F8E1-AE6F-494F-AB81-F182791CCC8F}"/>
              </a:ext>
            </a:extLst>
          </p:cNvPr>
          <p:cNvSpPr/>
          <p:nvPr/>
        </p:nvSpPr>
        <p:spPr>
          <a:xfrm>
            <a:off x="2787044" y="4206072"/>
            <a:ext cx="6420792" cy="2684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prstClr val="white"/>
                </a:solidFill>
                <a:latin typeface="Arial"/>
              </a:rPr>
              <a:t>“Presentation DM” V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DB or Options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681954" y="694315"/>
            <a:ext cx="1358251" cy="6239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DSPDM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Browser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515769" y="724912"/>
            <a:ext cx="1815507" cy="596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Arial"/>
              </a:rPr>
              <a:t>Other DS Applications (DSPI, DFS, </a:t>
            </a:r>
            <a:r>
              <a:rPr lang="en-US" sz="1400" b="1" dirty="0" err="1" smtClean="0">
                <a:solidFill>
                  <a:prstClr val="black"/>
                </a:solidFill>
                <a:latin typeface="Arial"/>
              </a:rPr>
              <a:t>etc</a:t>
            </a:r>
            <a:r>
              <a:rPr lang="en-US" sz="1400" b="1" dirty="0" smtClean="0">
                <a:solidFill>
                  <a:prstClr val="black"/>
                </a:solidFill>
                <a:latin typeface="Arial"/>
              </a:rPr>
              <a:t>) 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272909" y="711962"/>
            <a:ext cx="1193515" cy="618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DropSite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for PDM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流程图: 过程 9">
            <a:extLst>
              <a:ext uri="{FF2B5EF4-FFF2-40B4-BE49-F238E27FC236}">
                <a16:creationId xmlns:a16="http://schemas.microsoft.com/office/drawing/2014/main" id="{A37880DB-F966-48AF-9D1F-6307FB4BAC0F}"/>
              </a:ext>
            </a:extLst>
          </p:cNvPr>
          <p:cNvSpPr/>
          <p:nvPr/>
        </p:nvSpPr>
        <p:spPr>
          <a:xfrm>
            <a:off x="5306704" y="1409681"/>
            <a:ext cx="2241252" cy="228907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prstClr val="white"/>
                </a:solidFill>
                <a:latin typeface="Arial"/>
              </a:rPr>
              <a:t>DSIS WF + Security 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Flowchart: Predefined Process 59"/>
          <p:cNvSpPr/>
          <p:nvPr/>
        </p:nvSpPr>
        <p:spPr>
          <a:xfrm>
            <a:off x="4634492" y="4713607"/>
            <a:ext cx="1816854" cy="612648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Metadata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[</a:t>
            </a:r>
            <a:r>
              <a:rPr lang="en-US" sz="900" dirty="0" err="1">
                <a:solidFill>
                  <a:schemeClr val="bg1"/>
                </a:solidFill>
              </a:rPr>
              <a:t>Entity_Metadata</a:t>
            </a:r>
            <a:r>
              <a:rPr lang="en-US" sz="900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Mandatory_Metadata</a:t>
            </a:r>
            <a:r>
              <a:rPr lang="en-US" sz="9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61" name="椭圆 35"/>
          <p:cNvSpPr/>
          <p:nvPr/>
        </p:nvSpPr>
        <p:spPr>
          <a:xfrm>
            <a:off x="4886603" y="4720980"/>
            <a:ext cx="204990" cy="155455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 smtClean="0"/>
          </a:p>
        </p:txBody>
      </p:sp>
      <p:sp>
        <p:nvSpPr>
          <p:cNvPr id="63" name="Flowchart: Internal Storage 62"/>
          <p:cNvSpPr/>
          <p:nvPr/>
        </p:nvSpPr>
        <p:spPr>
          <a:xfrm>
            <a:off x="3653871" y="3019646"/>
            <a:ext cx="1515282" cy="601889"/>
          </a:xfrm>
          <a:prstGeom prst="flowChartInternalStorag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Metadata</a:t>
            </a:r>
          </a:p>
          <a:p>
            <a:pPr algn="ctr"/>
            <a:r>
              <a:rPr lang="en-US" sz="800" dirty="0" err="1" smtClean="0"/>
              <a:t>Entity_Metadata</a:t>
            </a:r>
            <a:r>
              <a:rPr lang="en-US" sz="800" dirty="0"/>
              <a:t>/</a:t>
            </a:r>
          </a:p>
          <a:p>
            <a:pPr algn="ctr"/>
            <a:r>
              <a:rPr lang="en-US" sz="800" dirty="0" err="1"/>
              <a:t>Mandatory_Metadata</a:t>
            </a:r>
            <a:endParaRPr lang="en-US" sz="800" dirty="0" smtClean="0"/>
          </a:p>
        </p:txBody>
      </p:sp>
      <p:sp>
        <p:nvSpPr>
          <p:cNvPr id="64" name="椭圆 35"/>
          <p:cNvSpPr/>
          <p:nvPr/>
        </p:nvSpPr>
        <p:spPr>
          <a:xfrm>
            <a:off x="3325846" y="2765579"/>
            <a:ext cx="511785" cy="37032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1.1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4174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8064" y="4633758"/>
            <a:ext cx="6673212" cy="1384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文本框 11">
            <a:extLst>
              <a:ext uri="{FF2B5EF4-FFF2-40B4-BE49-F238E27FC236}">
                <a16:creationId xmlns:a16="http://schemas.microsoft.com/office/drawing/2014/main" id="{FA34E4B7-624F-464B-817A-815B2E9521E3}"/>
              </a:ext>
            </a:extLst>
          </p:cNvPr>
          <p:cNvSpPr txBox="1"/>
          <p:nvPr/>
        </p:nvSpPr>
        <p:spPr>
          <a:xfrm>
            <a:off x="7531979" y="2350923"/>
            <a:ext cx="1598916" cy="1683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文本框 29">
            <a:extLst>
              <a:ext uri="{FF2B5EF4-FFF2-40B4-BE49-F238E27FC236}">
                <a16:creationId xmlns:a16="http://schemas.microsoft.com/office/drawing/2014/main" id="{17B1E116-4EFC-4D1E-A529-4972363D2AEB}"/>
              </a:ext>
            </a:extLst>
          </p:cNvPr>
          <p:cNvSpPr txBox="1"/>
          <p:nvPr/>
        </p:nvSpPr>
        <p:spPr>
          <a:xfrm>
            <a:off x="6993166" y="5396432"/>
            <a:ext cx="1786852" cy="520490"/>
          </a:xfrm>
          <a:prstGeom prst="rect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95B6C29-E94F-4C4D-A4B7-B7C74E9D10CC}"/>
              </a:ext>
            </a:extLst>
          </p:cNvPr>
          <p:cNvSpPr txBox="1"/>
          <p:nvPr/>
        </p:nvSpPr>
        <p:spPr>
          <a:xfrm>
            <a:off x="526937" y="1558486"/>
            <a:ext cx="1803789" cy="2888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AC957D-8C66-4599-B49E-C9897B6E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91" y="332226"/>
            <a:ext cx="11407571" cy="368110"/>
          </a:xfrm>
        </p:spPr>
        <p:txBody>
          <a:bodyPr/>
          <a:lstStyle/>
          <a:p>
            <a:r>
              <a:rPr lang="en-US" altLang="zh-CN" dirty="0" err="1" smtClean="0"/>
              <a:t>PDMaaS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98E735-F6BB-4738-B798-7C5EF211A498}"/>
              </a:ext>
            </a:extLst>
          </p:cNvPr>
          <p:cNvSpPr txBox="1"/>
          <p:nvPr/>
        </p:nvSpPr>
        <p:spPr>
          <a:xfrm>
            <a:off x="2658064" y="1684749"/>
            <a:ext cx="6649215" cy="28931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PDMaaS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A37880DB-F966-48AF-9D1F-6307FB4BAC0F}"/>
              </a:ext>
            </a:extLst>
          </p:cNvPr>
          <p:cNvSpPr/>
          <p:nvPr/>
        </p:nvSpPr>
        <p:spPr>
          <a:xfrm>
            <a:off x="2812307" y="1968331"/>
            <a:ext cx="6318587" cy="259711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err="1" smtClean="0">
                <a:solidFill>
                  <a:prstClr val="white"/>
                </a:solidFill>
                <a:latin typeface="Arial"/>
              </a:rPr>
              <a:t>PDMaaS</a:t>
            </a:r>
            <a:r>
              <a:rPr lang="en-US" altLang="zh-CN" sz="1400" dirty="0" smtClean="0">
                <a:solidFill>
                  <a:prstClr val="white"/>
                </a:solidFill>
                <a:latin typeface="Arial"/>
              </a:rPr>
              <a:t> Restful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FF61F8E1-AE6F-494F-AB81-F182791CCC8F}"/>
              </a:ext>
            </a:extLst>
          </p:cNvPr>
          <p:cNvSpPr/>
          <p:nvPr/>
        </p:nvSpPr>
        <p:spPr>
          <a:xfrm>
            <a:off x="3620754" y="5949587"/>
            <a:ext cx="4112132" cy="41279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zh-CN" sz="1000" dirty="0">
                <a:solidFill>
                  <a:prstClr val="white"/>
                </a:solidFill>
              </a:rPr>
              <a:t>Presentation DM </a:t>
            </a:r>
            <a:r>
              <a:rPr lang="en-US" altLang="zh-CN" sz="1000" dirty="0" smtClean="0">
                <a:solidFill>
                  <a:prstClr val="white"/>
                </a:solidFill>
              </a:rPr>
              <a:t>d</a:t>
            </a:r>
            <a:r>
              <a:rPr kumimoji="0" lang="en-US" altLang="zh-CN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erived</a:t>
            </a:r>
            <a:r>
              <a:rPr kumimoji="0" lang="en-US" altLang="zh-CN" sz="10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from 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“Storage</a:t>
            </a:r>
            <a:r>
              <a:rPr kumimoji="0" lang="en-US" altLang="zh-CN" sz="10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DM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(Need manual</a:t>
            </a:r>
            <a:r>
              <a:rPr kumimoji="0" lang="en-US" altLang="zh-CN" sz="10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update  VDB and PDB for new attributes and Entities)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0DDCC6-1F14-447E-8991-FCBF4D0CD398}"/>
              </a:ext>
            </a:extLst>
          </p:cNvPr>
          <p:cNvSpPr txBox="1"/>
          <p:nvPr/>
        </p:nvSpPr>
        <p:spPr>
          <a:xfrm>
            <a:off x="2682618" y="5374031"/>
            <a:ext cx="1827216" cy="542892"/>
          </a:xfrm>
          <a:prstGeom prst="rect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B1E116-4EFC-4D1E-A529-4972363D2AEB}"/>
              </a:ext>
            </a:extLst>
          </p:cNvPr>
          <p:cNvSpPr txBox="1"/>
          <p:nvPr/>
        </p:nvSpPr>
        <p:spPr>
          <a:xfrm>
            <a:off x="4789651" y="5388988"/>
            <a:ext cx="1756090" cy="527934"/>
          </a:xfrm>
          <a:prstGeom prst="rect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4A7B0346-AC4D-4D72-9E6B-BA5A07518D0C}"/>
              </a:ext>
            </a:extLst>
          </p:cNvPr>
          <p:cNvSpPr txBox="1">
            <a:spLocks/>
          </p:cNvSpPr>
          <p:nvPr/>
        </p:nvSpPr>
        <p:spPr bwMode="black">
          <a:xfrm>
            <a:off x="2645328" y="5717662"/>
            <a:ext cx="6421311" cy="323773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    </a:t>
            </a:r>
            <a:r>
              <a:rPr kumimoji="0" lang="en-US" altLang="zh-CN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Postgresql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</a:t>
            </a:r>
            <a:r>
              <a: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Oracle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</a:t>
            </a:r>
            <a:r>
              <a: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Other Database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4" name="流程图: 可选过程 73">
            <a:extLst>
              <a:ext uri="{FF2B5EF4-FFF2-40B4-BE49-F238E27FC236}">
                <a16:creationId xmlns:a16="http://schemas.microsoft.com/office/drawing/2014/main" id="{B94E70CF-B4D4-43A3-8535-90F0F6DE4C35}"/>
              </a:ext>
            </a:extLst>
          </p:cNvPr>
          <p:cNvSpPr/>
          <p:nvPr/>
        </p:nvSpPr>
        <p:spPr>
          <a:xfrm>
            <a:off x="815310" y="5400438"/>
            <a:ext cx="1285250" cy="361105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 </a:t>
            </a:r>
            <a:r>
              <a: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Database(s) </a:t>
            </a:r>
            <a:r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 pan-database </a:t>
            </a:r>
            <a:r>
              <a: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流程图: 可选过程 74">
            <a:extLst>
              <a:ext uri="{FF2B5EF4-FFF2-40B4-BE49-F238E27FC236}">
                <a16:creationId xmlns:a16="http://schemas.microsoft.com/office/drawing/2014/main" id="{4C655C6A-3931-4E85-860B-0D918DD71C23}"/>
              </a:ext>
            </a:extLst>
          </p:cNvPr>
          <p:cNvSpPr/>
          <p:nvPr/>
        </p:nvSpPr>
        <p:spPr>
          <a:xfrm>
            <a:off x="779656" y="4667957"/>
            <a:ext cx="1318394" cy="361625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DSIS platform VDB object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流程图: 可选过程 75">
            <a:extLst>
              <a:ext uri="{FF2B5EF4-FFF2-40B4-BE49-F238E27FC236}">
                <a16:creationId xmlns:a16="http://schemas.microsoft.com/office/drawing/2014/main" id="{8E1E4289-DC9D-4E39-931B-F14B0B537B53}"/>
              </a:ext>
            </a:extLst>
          </p:cNvPr>
          <p:cNvSpPr/>
          <p:nvPr/>
        </p:nvSpPr>
        <p:spPr>
          <a:xfrm>
            <a:off x="791714" y="3936728"/>
            <a:ext cx="1320503" cy="370994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Adapters for different data sources, combined Data Module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流程图: 可选过程 76">
            <a:extLst>
              <a:ext uri="{FF2B5EF4-FFF2-40B4-BE49-F238E27FC236}">
                <a16:creationId xmlns:a16="http://schemas.microsoft.com/office/drawing/2014/main" id="{6F7D61A0-083E-4F0B-9C4D-9091391747DA}"/>
              </a:ext>
            </a:extLst>
          </p:cNvPr>
          <p:cNvSpPr/>
          <p:nvPr/>
        </p:nvSpPr>
        <p:spPr>
          <a:xfrm>
            <a:off x="807443" y="3204873"/>
            <a:ext cx="1290607" cy="484900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cache, designed according to actual needs [to be determined]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流程图: 可选过程 77">
            <a:extLst>
              <a:ext uri="{FF2B5EF4-FFF2-40B4-BE49-F238E27FC236}">
                <a16:creationId xmlns:a16="http://schemas.microsoft.com/office/drawing/2014/main" id="{781C07B0-A264-483E-9442-0A32D2D14DEC}"/>
              </a:ext>
            </a:extLst>
          </p:cNvPr>
          <p:cNvSpPr/>
          <p:nvPr/>
        </p:nvSpPr>
        <p:spPr>
          <a:xfrm>
            <a:off x="779657" y="2473018"/>
            <a:ext cx="1331712" cy="342630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object integration </a:t>
            </a:r>
            <a:r>
              <a: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validation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流程图: 可选过程 78">
            <a:extLst>
              <a:ext uri="{FF2B5EF4-FFF2-40B4-BE49-F238E27FC236}">
                <a16:creationId xmlns:a16="http://schemas.microsoft.com/office/drawing/2014/main" id="{BEA718ED-EC17-4D7B-9B1A-F5E2F1ED0CA6}"/>
              </a:ext>
            </a:extLst>
          </p:cNvPr>
          <p:cNvSpPr/>
          <p:nvPr/>
        </p:nvSpPr>
        <p:spPr>
          <a:xfrm>
            <a:off x="779166" y="1799716"/>
            <a:ext cx="1298568" cy="369778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Externally Provided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WebAPI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Interface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流程图: 可选过程 79">
            <a:extLst>
              <a:ext uri="{FF2B5EF4-FFF2-40B4-BE49-F238E27FC236}">
                <a16:creationId xmlns:a16="http://schemas.microsoft.com/office/drawing/2014/main" id="{8BC8EDFA-0125-499B-B3EF-AE22144C6056}"/>
              </a:ext>
            </a:extLst>
          </p:cNvPr>
          <p:cNvSpPr/>
          <p:nvPr/>
        </p:nvSpPr>
        <p:spPr>
          <a:xfrm>
            <a:off x="815311" y="1009307"/>
            <a:ext cx="1298568" cy="371513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External Access Application </a:t>
            </a:r>
            <a:r>
              <a: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Interface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Development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文本框 11">
            <a:extLst>
              <a:ext uri="{FF2B5EF4-FFF2-40B4-BE49-F238E27FC236}">
                <a16:creationId xmlns:a16="http://schemas.microsoft.com/office/drawing/2014/main" id="{FA34E4B7-624F-464B-817A-815B2E9521E3}"/>
              </a:ext>
            </a:extLst>
          </p:cNvPr>
          <p:cNvSpPr txBox="1"/>
          <p:nvPr/>
        </p:nvSpPr>
        <p:spPr>
          <a:xfrm>
            <a:off x="2787044" y="2331817"/>
            <a:ext cx="1782245" cy="1683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流程图: 过程 82">
            <a:extLst>
              <a:ext uri="{FF2B5EF4-FFF2-40B4-BE49-F238E27FC236}">
                <a16:creationId xmlns:a16="http://schemas.microsoft.com/office/drawing/2014/main" id="{FDFA385D-C9D1-4179-9F2A-A7BF2E585FE2}"/>
              </a:ext>
            </a:extLst>
          </p:cNvPr>
          <p:cNvSpPr/>
          <p:nvPr/>
        </p:nvSpPr>
        <p:spPr>
          <a:xfrm>
            <a:off x="5991095" y="2686110"/>
            <a:ext cx="1404778" cy="268448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Validation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流程图: 过程 82">
            <a:extLst>
              <a:ext uri="{FF2B5EF4-FFF2-40B4-BE49-F238E27FC236}">
                <a16:creationId xmlns:a16="http://schemas.microsoft.com/office/drawing/2014/main" id="{FDFA385D-C9D1-4179-9F2A-A7BF2E585FE2}"/>
              </a:ext>
            </a:extLst>
          </p:cNvPr>
          <p:cNvSpPr/>
          <p:nvPr/>
        </p:nvSpPr>
        <p:spPr>
          <a:xfrm>
            <a:off x="5973214" y="3617869"/>
            <a:ext cx="1443756" cy="268448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Conversion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流程图: 过程 82">
            <a:extLst>
              <a:ext uri="{FF2B5EF4-FFF2-40B4-BE49-F238E27FC236}">
                <a16:creationId xmlns:a16="http://schemas.microsoft.com/office/drawing/2014/main" id="{FDFA385D-C9D1-4179-9F2A-A7BF2E585FE2}"/>
              </a:ext>
            </a:extLst>
          </p:cNvPr>
          <p:cNvSpPr/>
          <p:nvPr/>
        </p:nvSpPr>
        <p:spPr>
          <a:xfrm>
            <a:off x="5982672" y="3151990"/>
            <a:ext cx="1434298" cy="268448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Calculations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标题 1">
            <a:extLst>
              <a:ext uri="{FF2B5EF4-FFF2-40B4-BE49-F238E27FC236}">
                <a16:creationId xmlns:a16="http://schemas.microsoft.com/office/drawing/2014/main" id="{D4EB9C28-2FAF-46E3-B2F5-C9A660190196}"/>
              </a:ext>
            </a:extLst>
          </p:cNvPr>
          <p:cNvSpPr txBox="1">
            <a:spLocks/>
          </p:cNvSpPr>
          <p:nvPr/>
        </p:nvSpPr>
        <p:spPr bwMode="black">
          <a:xfrm>
            <a:off x="6138076" y="4132311"/>
            <a:ext cx="1409880" cy="160182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81653"/>
              </p:ext>
            </p:extLst>
          </p:nvPr>
        </p:nvGraphicFramePr>
        <p:xfrm>
          <a:off x="9501855" y="402129"/>
          <a:ext cx="2500808" cy="5605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791">
                  <a:extLst>
                    <a:ext uri="{9D8B030D-6E8A-4147-A177-3AD203B41FA5}">
                      <a16:colId xmlns:a16="http://schemas.microsoft.com/office/drawing/2014/main" val="479061874"/>
                    </a:ext>
                  </a:extLst>
                </a:gridCol>
                <a:gridCol w="1966017">
                  <a:extLst>
                    <a:ext uri="{9D8B030D-6E8A-4147-A177-3AD203B41FA5}">
                      <a16:colId xmlns:a16="http://schemas.microsoft.com/office/drawing/2014/main" val="3465485090"/>
                    </a:ext>
                  </a:extLst>
                </a:gridCol>
              </a:tblGrid>
              <a:tr h="44425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06359"/>
                  </a:ext>
                </a:extLst>
              </a:tr>
              <a:tr h="35190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r>
                        <a:rPr lang="en-US" altLang="zh-CN" sz="900" baseline="0" dirty="0" smtClean="0">
                          <a:solidFill>
                            <a:schemeClr val="tx1"/>
                          </a:solidFill>
                        </a:rPr>
                        <a:t> of Well data through all tiers for Create/Read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72534"/>
                  </a:ext>
                </a:extLst>
              </a:tr>
              <a:tr h="4838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 </a:t>
                      </a:r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Components to other reusable data entities from UI Repository</a:t>
                      </a:r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3289"/>
                  </a:ext>
                </a:extLst>
              </a:tr>
              <a:tr h="36335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3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 </a:t>
                      </a:r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model to support more entities</a:t>
                      </a:r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00159"/>
                  </a:ext>
                </a:extLst>
              </a:tr>
              <a:tr h="35190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4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UD(Update</a:t>
                      </a:r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/Delete) considering exclusive access</a:t>
                      </a:r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1292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5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JDBC Plugin for fast query and computation within the MSP; Need to provide generic JDBC plugin </a:t>
                      </a:r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43908"/>
                  </a:ext>
                </a:extLst>
              </a:tr>
              <a:tr h="30792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6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Unit</a:t>
                      </a:r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Conversion service (Metric, British conversion) .  Use or extend DSIS unit service.</a:t>
                      </a:r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66003"/>
                  </a:ext>
                </a:extLst>
              </a:tr>
              <a:tr h="35190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validation service -Validation of data integrity, correctness, etc.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7324"/>
                  </a:ext>
                </a:extLst>
              </a:tr>
              <a:tr h="444253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8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Calculation service -Function calculation, calculated domain object attributes, etc.</a:t>
                      </a:r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21338"/>
                  </a:ext>
                </a:extLst>
              </a:tr>
              <a:tr h="48386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9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(Can use Adapter connection or VDB connection</a:t>
                      </a:r>
                      <a:endParaRPr lang="en-US" altLang="zh-CN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42130"/>
                  </a:ext>
                </a:extLst>
              </a:tr>
              <a:tr h="48386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10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storing d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omain objects (from DFS)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26070"/>
                  </a:ext>
                </a:extLst>
              </a:tr>
              <a:tr h="444253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11</a:t>
                      </a:r>
                      <a:endParaRPr lang="en-US" sz="11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 providing language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regionalization support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35466"/>
                  </a:ext>
                </a:extLst>
              </a:tr>
            </a:tbl>
          </a:graphicData>
        </a:graphic>
      </p:graphicFrame>
      <p:sp>
        <p:nvSpPr>
          <p:cNvPr id="92" name="Flowchart: Connector 91"/>
          <p:cNvSpPr/>
          <p:nvPr/>
        </p:nvSpPr>
        <p:spPr>
          <a:xfrm>
            <a:off x="2572333" y="372062"/>
            <a:ext cx="219456" cy="199651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Flowchart: Connector 109"/>
          <p:cNvSpPr/>
          <p:nvPr/>
        </p:nvSpPr>
        <p:spPr>
          <a:xfrm>
            <a:off x="7439416" y="2587630"/>
            <a:ext cx="240897" cy="21866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1" name="Flowchart: Connector 110"/>
          <p:cNvSpPr/>
          <p:nvPr/>
        </p:nvSpPr>
        <p:spPr>
          <a:xfrm>
            <a:off x="4176725" y="861852"/>
            <a:ext cx="240897" cy="21866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3" name="Flowchart: Connector 112"/>
          <p:cNvSpPr/>
          <p:nvPr/>
        </p:nvSpPr>
        <p:spPr>
          <a:xfrm>
            <a:off x="5131962" y="3986248"/>
            <a:ext cx="267172" cy="2239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5" name="Flowchart: Connector 114"/>
          <p:cNvSpPr/>
          <p:nvPr/>
        </p:nvSpPr>
        <p:spPr>
          <a:xfrm>
            <a:off x="5011514" y="1551347"/>
            <a:ext cx="240897" cy="21866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8" name="Flowchart: Connector 117"/>
          <p:cNvSpPr/>
          <p:nvPr/>
        </p:nvSpPr>
        <p:spPr>
          <a:xfrm>
            <a:off x="5862151" y="3454321"/>
            <a:ext cx="229382" cy="21866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23" name="Flowchart: Connector 122"/>
          <p:cNvSpPr/>
          <p:nvPr/>
        </p:nvSpPr>
        <p:spPr>
          <a:xfrm>
            <a:off x="5018170" y="5169415"/>
            <a:ext cx="229382" cy="21866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Flowchart: Connector 123"/>
          <p:cNvSpPr/>
          <p:nvPr/>
        </p:nvSpPr>
        <p:spPr>
          <a:xfrm>
            <a:off x="5886027" y="2593413"/>
            <a:ext cx="229382" cy="21866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Flowchart: Connector 81"/>
          <p:cNvSpPr/>
          <p:nvPr/>
        </p:nvSpPr>
        <p:spPr>
          <a:xfrm>
            <a:off x="5841394" y="3014393"/>
            <a:ext cx="274015" cy="21866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7" name="Picture 3" descr="D:\My Work\ARAMCO\Projects\PPT\common icons\Database\Database_1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9BBB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23" y="5404205"/>
            <a:ext cx="892003" cy="2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D:\My Work\ARAMCO\Projects\PPT\common icons\Database\Database_1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9BBB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631" y="5421653"/>
            <a:ext cx="892003" cy="2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3" descr="D:\My Work\ARAMCO\Projects\PPT\common icons\Database\Database_1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9BBB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590" y="5413904"/>
            <a:ext cx="892003" cy="2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2794161" y="206455"/>
            <a:ext cx="210227" cy="367815"/>
          </a:xfrm>
          <a:prstGeom prst="downArrow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Down Arrow 68"/>
          <p:cNvSpPr/>
          <p:nvPr/>
        </p:nvSpPr>
        <p:spPr>
          <a:xfrm>
            <a:off x="4161438" y="1535251"/>
            <a:ext cx="181236" cy="358481"/>
          </a:xfrm>
          <a:prstGeom prst="downArrow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Flowchart: Connector 94"/>
          <p:cNvSpPr/>
          <p:nvPr/>
        </p:nvSpPr>
        <p:spPr>
          <a:xfrm>
            <a:off x="8305776" y="769228"/>
            <a:ext cx="483815" cy="22072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2063" y="700336"/>
            <a:ext cx="1934154" cy="61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 smtClean="0">
                <a:solidFill>
                  <a:prstClr val="black"/>
                </a:solidFill>
                <a:latin typeface="Arial"/>
              </a:rPr>
              <a:t>Customer </a:t>
            </a:r>
            <a:r>
              <a:rPr lang="en-US" sz="1400" b="1" dirty="0" smtClean="0">
                <a:solidFill>
                  <a:prstClr val="black"/>
                </a:solidFill>
                <a:latin typeface="Arial"/>
              </a:rPr>
              <a:t>or Service OEC </a:t>
            </a:r>
            <a:r>
              <a:rPr lang="en-US" sz="1400" b="1" noProof="0" dirty="0" smtClean="0">
                <a:solidFill>
                  <a:prstClr val="black"/>
                </a:solidFill>
                <a:latin typeface="Arial"/>
              </a:rPr>
              <a:t>Projects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" name="标题 1">
            <a:extLst>
              <a:ext uri="{FF2B5EF4-FFF2-40B4-BE49-F238E27FC236}">
                <a16:creationId xmlns:a16="http://schemas.microsoft.com/office/drawing/2014/main" id="{D4EB9C28-2FAF-46E3-B2F5-C9A660190196}"/>
              </a:ext>
            </a:extLst>
          </p:cNvPr>
          <p:cNvSpPr txBox="1">
            <a:spLocks/>
          </p:cNvSpPr>
          <p:nvPr/>
        </p:nvSpPr>
        <p:spPr bwMode="black">
          <a:xfrm flipH="1">
            <a:off x="5911160" y="3795369"/>
            <a:ext cx="1877864" cy="204502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6" name="Picture 3" descr="D:\My Work\ARAMCO\Projects\PPT\common icons\Database\Database_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9BBB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07" y="5495493"/>
            <a:ext cx="689896" cy="2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D:\My Work\ARAMCO\Projects\PPT\common icons\Database\Database_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9BBB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023" y="5495493"/>
            <a:ext cx="689896" cy="2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3" descr="D:\My Work\ARAMCO\Projects\PPT\common icons\Database\Database_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9BBB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24" y="5475869"/>
            <a:ext cx="689896" cy="2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3" descr="D:\My Work\ARAMCO\Projects\PPT\common icons\Database\Database_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9BBB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48" y="5485637"/>
            <a:ext cx="689896" cy="2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流程图: 过程 82">
            <a:extLst>
              <a:ext uri="{FF2B5EF4-FFF2-40B4-BE49-F238E27FC236}">
                <a16:creationId xmlns:a16="http://schemas.microsoft.com/office/drawing/2014/main" id="{FDFA385D-C9D1-4179-9F2A-A7BF2E585FE2}"/>
              </a:ext>
            </a:extLst>
          </p:cNvPr>
          <p:cNvSpPr/>
          <p:nvPr/>
        </p:nvSpPr>
        <p:spPr>
          <a:xfrm>
            <a:off x="7730590" y="3176127"/>
            <a:ext cx="1235730" cy="278194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Authorization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Flowchart: Connector 124"/>
          <p:cNvSpPr/>
          <p:nvPr/>
        </p:nvSpPr>
        <p:spPr>
          <a:xfrm>
            <a:off x="7479051" y="3426626"/>
            <a:ext cx="467951" cy="252017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0" name="流程图: 过程 82">
            <a:extLst>
              <a:ext uri="{FF2B5EF4-FFF2-40B4-BE49-F238E27FC236}">
                <a16:creationId xmlns:a16="http://schemas.microsoft.com/office/drawing/2014/main" id="{FDFA385D-C9D1-4179-9F2A-A7BF2E585FE2}"/>
              </a:ext>
            </a:extLst>
          </p:cNvPr>
          <p:cNvSpPr/>
          <p:nvPr/>
        </p:nvSpPr>
        <p:spPr>
          <a:xfrm>
            <a:off x="7725739" y="3654563"/>
            <a:ext cx="1247918" cy="268448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Localization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1" name="Flowchart: Connector 130"/>
          <p:cNvSpPr/>
          <p:nvPr/>
        </p:nvSpPr>
        <p:spPr>
          <a:xfrm>
            <a:off x="7429171" y="2964621"/>
            <a:ext cx="467951" cy="252017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2" name="Picture 3" descr="D:\My Work\ARAMCO\Projects\PPT\common icons\Database\Database_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9BBB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33" y="5495493"/>
            <a:ext cx="689896" cy="2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3" descr="D:\My Work\ARAMCO\Projects\PPT\common icons\Database\Database_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9BBB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26" y="5505442"/>
            <a:ext cx="689896" cy="2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12307" y="2405951"/>
            <a:ext cx="2780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 Services </a:t>
            </a:r>
            <a:endParaRPr lang="en-US" sz="1000" dirty="0" smtClean="0">
              <a:solidFill>
                <a:srgbClr val="C00000"/>
              </a:solidFill>
            </a:endParaRPr>
          </a:p>
        </p:txBody>
      </p:sp>
      <p:sp>
        <p:nvSpPr>
          <p:cNvPr id="93" name="流程图: 过程 9">
            <a:extLst>
              <a:ext uri="{FF2B5EF4-FFF2-40B4-BE49-F238E27FC236}">
                <a16:creationId xmlns:a16="http://schemas.microsoft.com/office/drawing/2014/main" id="{A37880DB-F966-48AF-9D1F-6307FB4BAC0F}"/>
              </a:ext>
            </a:extLst>
          </p:cNvPr>
          <p:cNvSpPr/>
          <p:nvPr/>
        </p:nvSpPr>
        <p:spPr>
          <a:xfrm>
            <a:off x="5986401" y="4683625"/>
            <a:ext cx="3080238" cy="635399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Custom</a:t>
            </a:r>
            <a:r>
              <a:rPr kumimoji="0" lang="en-US" altLang="zh-CN" sz="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Data Model</a:t>
            </a:r>
            <a:r>
              <a: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:</a:t>
            </a:r>
            <a:r>
              <a:rPr kumimoji="0" lang="en-US" altLang="zh-CN" sz="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Business Objects or data types</a:t>
            </a:r>
            <a:r>
              <a:rPr kumimoji="0" lang="en-US" altLang="zh-CN" sz="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to </a:t>
            </a:r>
            <a:r>
              <a:rPr kumimoji="0" lang="en-US" altLang="zh-CN" sz="8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buil</a:t>
            </a:r>
            <a:r>
              <a:rPr lang="en-US" altLang="zh-CN" sz="800" dirty="0" smtClean="0">
                <a:solidFill>
                  <a:prstClr val="white"/>
                </a:solidFill>
                <a:latin typeface="Arial"/>
              </a:rPr>
              <a:t>d Presentation DM dynamically, to add attributes and business objects over time when needed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noProof="0" dirty="0" smtClean="0">
                <a:solidFill>
                  <a:prstClr val="white"/>
                </a:solidFill>
                <a:latin typeface="Arial"/>
              </a:rPr>
              <a:t>(</a:t>
            </a:r>
            <a:r>
              <a:rPr lang="en-US" altLang="zh-CN" sz="800" noProof="0" dirty="0" err="1" smtClean="0">
                <a:solidFill>
                  <a:prstClr val="white"/>
                </a:solidFill>
                <a:latin typeface="Arial"/>
              </a:rPr>
              <a:t>ie</a:t>
            </a:r>
            <a:r>
              <a:rPr lang="en-US" altLang="zh-CN" sz="800" noProof="0" dirty="0" smtClean="0">
                <a:solidFill>
                  <a:prstClr val="white"/>
                </a:solidFill>
                <a:latin typeface="Arial"/>
              </a:rPr>
              <a:t>. Base model  + extension)</a:t>
            </a:r>
            <a:endParaRPr kumimoji="0" lang="en-US" altLang="zh-CN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8" name="流程图: 过程 12">
            <a:extLst>
              <a:ext uri="{FF2B5EF4-FFF2-40B4-BE49-F238E27FC236}">
                <a16:creationId xmlns:a16="http://schemas.microsoft.com/office/drawing/2014/main" id="{FF61F8E1-AE6F-494F-AB81-F182791CCC8F}"/>
              </a:ext>
            </a:extLst>
          </p:cNvPr>
          <p:cNvSpPr/>
          <p:nvPr/>
        </p:nvSpPr>
        <p:spPr>
          <a:xfrm>
            <a:off x="2787044" y="4206072"/>
            <a:ext cx="6420792" cy="268448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Arial"/>
              </a:rPr>
              <a:t>“Presentation DM” V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DB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681954" y="694315"/>
            <a:ext cx="1358251" cy="6239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DSPDM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Browser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515769" y="724912"/>
            <a:ext cx="1815507" cy="596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Arial"/>
              </a:rPr>
              <a:t>Other DS App (DSPI, DFS, </a:t>
            </a:r>
            <a:r>
              <a:rPr lang="en-US" sz="1400" b="1" dirty="0" err="1" smtClean="0">
                <a:solidFill>
                  <a:prstClr val="black"/>
                </a:solidFill>
                <a:latin typeface="Arial"/>
              </a:rPr>
              <a:t>etc</a:t>
            </a:r>
            <a:r>
              <a:rPr lang="en-US" sz="1400" b="1" dirty="0" smtClean="0">
                <a:solidFill>
                  <a:prstClr val="black"/>
                </a:solidFill>
                <a:latin typeface="Arial"/>
              </a:rPr>
              <a:t>) 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138077" y="711962"/>
            <a:ext cx="1328348" cy="618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DropSite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for PDM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流程图: 过程 9">
            <a:extLst>
              <a:ext uri="{FF2B5EF4-FFF2-40B4-BE49-F238E27FC236}">
                <a16:creationId xmlns:a16="http://schemas.microsoft.com/office/drawing/2014/main" id="{A37880DB-F966-48AF-9D1F-6307FB4BAC0F}"/>
              </a:ext>
            </a:extLst>
          </p:cNvPr>
          <p:cNvSpPr/>
          <p:nvPr/>
        </p:nvSpPr>
        <p:spPr>
          <a:xfrm>
            <a:off x="5306704" y="1409681"/>
            <a:ext cx="2241252" cy="228907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prstClr val="white"/>
                </a:solidFill>
                <a:latin typeface="Arial"/>
              </a:rPr>
              <a:t>DSIS WF + Security 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8" name="Flowchart: Predefined Process 97"/>
          <p:cNvSpPr/>
          <p:nvPr/>
        </p:nvSpPr>
        <p:spPr>
          <a:xfrm>
            <a:off x="3857235" y="4684124"/>
            <a:ext cx="1816854" cy="562344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Metadata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[</a:t>
            </a:r>
            <a:r>
              <a:rPr lang="en-US" sz="900" dirty="0" err="1">
                <a:solidFill>
                  <a:schemeClr val="bg1"/>
                </a:solidFill>
              </a:rPr>
              <a:t>Entity_Metadata</a:t>
            </a:r>
            <a:r>
              <a:rPr lang="en-US" sz="900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Mandatory_Metadata</a:t>
            </a:r>
            <a:r>
              <a:rPr lang="en-US" sz="9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00" name="Isosceles Triangle 99"/>
          <p:cNvSpPr/>
          <p:nvPr/>
        </p:nvSpPr>
        <p:spPr>
          <a:xfrm>
            <a:off x="3580454" y="4842042"/>
            <a:ext cx="690428" cy="464830"/>
          </a:xfrm>
          <a:prstGeom prst="triangle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M1</a:t>
            </a:r>
            <a:endParaRPr lang="en-US" sz="800" dirty="0" smtClean="0"/>
          </a:p>
        </p:txBody>
      </p:sp>
      <p:sp>
        <p:nvSpPr>
          <p:cNvPr id="101" name="6-Point Star 100"/>
          <p:cNvSpPr/>
          <p:nvPr/>
        </p:nvSpPr>
        <p:spPr>
          <a:xfrm>
            <a:off x="5651550" y="4631060"/>
            <a:ext cx="529354" cy="535455"/>
          </a:xfrm>
          <a:prstGeom prst="star6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R</a:t>
            </a:r>
            <a:r>
              <a:rPr lang="en-US" sz="800" dirty="0"/>
              <a:t>1</a:t>
            </a:r>
            <a:endParaRPr lang="en-US" sz="800" dirty="0" smtClean="0"/>
          </a:p>
        </p:txBody>
      </p:sp>
      <p:sp>
        <p:nvSpPr>
          <p:cNvPr id="105" name="流程图: 可选过程 77">
            <a:extLst>
              <a:ext uri="{FF2B5EF4-FFF2-40B4-BE49-F238E27FC236}">
                <a16:creationId xmlns:a16="http://schemas.microsoft.com/office/drawing/2014/main" id="{781C07B0-A264-483E-9442-0A32D2D14DEC}"/>
              </a:ext>
            </a:extLst>
          </p:cNvPr>
          <p:cNvSpPr/>
          <p:nvPr/>
        </p:nvSpPr>
        <p:spPr>
          <a:xfrm>
            <a:off x="7709080" y="2648412"/>
            <a:ext cx="1331712" cy="342630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JDBC Plugin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流程图: 过程 82">
            <a:extLst>
              <a:ext uri="{FF2B5EF4-FFF2-40B4-BE49-F238E27FC236}">
                <a16:creationId xmlns:a16="http://schemas.microsoft.com/office/drawing/2014/main" id="{FDFA385D-C9D1-4179-9F2A-A7BF2E585FE2}"/>
              </a:ext>
            </a:extLst>
          </p:cNvPr>
          <p:cNvSpPr/>
          <p:nvPr/>
        </p:nvSpPr>
        <p:spPr>
          <a:xfrm>
            <a:off x="4528904" y="2680850"/>
            <a:ext cx="1404778" cy="268448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Configuration??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流程图: 过程 82">
            <a:extLst>
              <a:ext uri="{FF2B5EF4-FFF2-40B4-BE49-F238E27FC236}">
                <a16:creationId xmlns:a16="http://schemas.microsoft.com/office/drawing/2014/main" id="{FDFA385D-C9D1-4179-9F2A-A7BF2E585FE2}"/>
              </a:ext>
            </a:extLst>
          </p:cNvPr>
          <p:cNvSpPr/>
          <p:nvPr/>
        </p:nvSpPr>
        <p:spPr>
          <a:xfrm>
            <a:off x="4522856" y="3170812"/>
            <a:ext cx="1404778" cy="268448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hierarchy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0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957D-8C66-4599-B49E-C9897B6E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64" y="353262"/>
            <a:ext cx="11407571" cy="368110"/>
          </a:xfrm>
        </p:spPr>
        <p:txBody>
          <a:bodyPr/>
          <a:lstStyle/>
          <a:p>
            <a:r>
              <a:rPr lang="en-US" altLang="zh-CN" dirty="0" err="1"/>
              <a:t>Dspdm-MetaData</a:t>
            </a:r>
            <a:r>
              <a:rPr lang="en-US" altLang="zh-CN" dirty="0"/>
              <a:t> Design </a:t>
            </a:r>
            <a:r>
              <a:rPr lang="en-US" altLang="zh-CN" dirty="0" smtClean="0"/>
              <a:t>Structure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12264" y="4441970"/>
            <a:ext cx="23311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/>
              <a:t>explanation</a:t>
            </a:r>
            <a:endParaRPr lang="en-US" altLang="zh-CN" sz="1400" dirty="0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US" altLang="zh-CN" sz="1400" dirty="0" smtClean="0"/>
              <a:t>Object </a:t>
            </a:r>
            <a:r>
              <a:rPr lang="en-US" altLang="zh-CN" sz="1400" dirty="0"/>
              <a:t>information. For example: well, </a:t>
            </a:r>
            <a:r>
              <a:rPr lang="en-US" altLang="zh-CN" sz="1400" dirty="0" smtClean="0"/>
              <a:t>area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US" altLang="zh-CN" sz="1400" dirty="0" smtClean="0"/>
              <a:t>Object </a:t>
            </a:r>
            <a:r>
              <a:rPr lang="en-US" altLang="zh-CN" sz="1400" dirty="0"/>
              <a:t>structure information. For example: </a:t>
            </a:r>
            <a:r>
              <a:rPr lang="en-US" altLang="zh-CN" sz="1400" dirty="0" err="1" smtClean="0"/>
              <a:t>Well_Id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Well_Name</a:t>
            </a:r>
            <a:r>
              <a:rPr lang="en-US" altLang="zh-CN" sz="1400" dirty="0" smtClean="0"/>
              <a:t>…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4" y="1507170"/>
            <a:ext cx="1969875" cy="29348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874519" y="2411856"/>
            <a:ext cx="241069" cy="212129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 smtClean="0"/>
          </a:p>
        </p:txBody>
      </p:sp>
      <p:sp>
        <p:nvSpPr>
          <p:cNvPr id="13" name="椭圆 12"/>
          <p:cNvSpPr/>
          <p:nvPr/>
        </p:nvSpPr>
        <p:spPr>
          <a:xfrm>
            <a:off x="1874519" y="3463309"/>
            <a:ext cx="241069" cy="212129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12264" y="1088967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1. </a:t>
            </a:r>
            <a:r>
              <a:rPr lang="en-US" altLang="zh-CN" sz="1400" dirty="0" err="1" smtClean="0"/>
              <a:t>Dspdm</a:t>
            </a:r>
            <a:r>
              <a:rPr lang="en-US" altLang="zh-CN" sz="1400" dirty="0"/>
              <a:t>-metadata Design</a:t>
            </a:r>
            <a:endParaRPr lang="zh-CN" altLang="en-US" sz="1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2832396" y="1088967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2. Metadata Data </a:t>
            </a:r>
            <a:r>
              <a:rPr lang="en-US" altLang="zh-CN" sz="1400" dirty="0"/>
              <a:t>example</a:t>
            </a:r>
            <a:endParaRPr lang="zh-CN" altLang="en-US" sz="1400" dirty="0" smtClean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17547"/>
              </p:ext>
            </p:extLst>
          </p:nvPr>
        </p:nvGraphicFramePr>
        <p:xfrm>
          <a:off x="2834640" y="1579867"/>
          <a:ext cx="1530532" cy="720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507">
                  <a:extLst>
                    <a:ext uri="{9D8B030D-6E8A-4147-A177-3AD203B41FA5}">
                      <a16:colId xmlns:a16="http://schemas.microsoft.com/office/drawing/2014/main" val="3000535042"/>
                    </a:ext>
                  </a:extLst>
                </a:gridCol>
                <a:gridCol w="903025">
                  <a:extLst>
                    <a:ext uri="{9D8B030D-6E8A-4147-A177-3AD203B41FA5}">
                      <a16:colId xmlns:a16="http://schemas.microsoft.com/office/drawing/2014/main" val="3254042146"/>
                    </a:ext>
                  </a:extLst>
                </a:gridCol>
              </a:tblGrid>
              <a:tr h="1698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effectLst/>
                        </a:rPr>
                        <a:t>Entity_Metadata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379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 err="1">
                          <a:effectLst/>
                        </a:rPr>
                        <a:t>Entity_ID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 err="1">
                          <a:effectLst/>
                        </a:rPr>
                        <a:t>Entity_Name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6240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9954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1372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102600" y="1134789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 smtClean="0"/>
              <a:t>3. Model data </a:t>
            </a:r>
            <a:r>
              <a:rPr lang="en-US" altLang="zh-CN" sz="1400" dirty="0"/>
              <a:t>example</a:t>
            </a:r>
            <a:endParaRPr lang="zh-CN" altLang="en-US" sz="14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63486"/>
              </p:ext>
            </p:extLst>
          </p:nvPr>
        </p:nvGraphicFramePr>
        <p:xfrm>
          <a:off x="8102600" y="1507170"/>
          <a:ext cx="4089400" cy="1628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734">
                  <a:extLst>
                    <a:ext uri="{9D8B030D-6E8A-4147-A177-3AD203B41FA5}">
                      <a16:colId xmlns:a16="http://schemas.microsoft.com/office/drawing/2014/main" val="3682410825"/>
                    </a:ext>
                  </a:extLst>
                </a:gridCol>
                <a:gridCol w="506398">
                  <a:extLst>
                    <a:ext uri="{9D8B030D-6E8A-4147-A177-3AD203B41FA5}">
                      <a16:colId xmlns:a16="http://schemas.microsoft.com/office/drawing/2014/main" val="2010493707"/>
                    </a:ext>
                  </a:extLst>
                </a:gridCol>
                <a:gridCol w="687936">
                  <a:extLst>
                    <a:ext uri="{9D8B030D-6E8A-4147-A177-3AD203B41FA5}">
                      <a16:colId xmlns:a16="http://schemas.microsoft.com/office/drawing/2014/main" val="684947983"/>
                    </a:ext>
                  </a:extLst>
                </a:gridCol>
                <a:gridCol w="1108342">
                  <a:extLst>
                    <a:ext uri="{9D8B030D-6E8A-4147-A177-3AD203B41FA5}">
                      <a16:colId xmlns:a16="http://schemas.microsoft.com/office/drawing/2014/main" val="3855065553"/>
                    </a:ext>
                  </a:extLst>
                </a:gridCol>
                <a:gridCol w="1308990">
                  <a:extLst>
                    <a:ext uri="{9D8B030D-6E8A-4147-A177-3AD203B41FA5}">
                      <a16:colId xmlns:a16="http://schemas.microsoft.com/office/drawing/2014/main" val="2113518572"/>
                    </a:ext>
                  </a:extLst>
                </a:gridCol>
              </a:tblGrid>
              <a:tr h="18097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08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well_id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area_id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well_name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whipstock_depth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water_depth_datum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551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wdd1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970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9.85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wdd2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9466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11.88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wdd3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987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22.33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wdd4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5402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44.66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wdd5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445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22.11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wdd6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930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33.33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wdd7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5286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36932"/>
              </p:ext>
            </p:extLst>
          </p:nvPr>
        </p:nvGraphicFramePr>
        <p:xfrm>
          <a:off x="8102600" y="3287944"/>
          <a:ext cx="3225800" cy="1628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126">
                  <a:extLst>
                    <a:ext uri="{9D8B030D-6E8A-4147-A177-3AD203B41FA5}">
                      <a16:colId xmlns:a16="http://schemas.microsoft.com/office/drawing/2014/main" val="2160503652"/>
                    </a:ext>
                  </a:extLst>
                </a:gridCol>
                <a:gridCol w="799313">
                  <a:extLst>
                    <a:ext uri="{9D8B030D-6E8A-4147-A177-3AD203B41FA5}">
                      <a16:colId xmlns:a16="http://schemas.microsoft.com/office/drawing/2014/main" val="2417518457"/>
                    </a:ext>
                  </a:extLst>
                </a:gridCol>
                <a:gridCol w="1056235">
                  <a:extLst>
                    <a:ext uri="{9D8B030D-6E8A-4147-A177-3AD203B41FA5}">
                      <a16:colId xmlns:a16="http://schemas.microsoft.com/office/drawing/2014/main" val="264712203"/>
                    </a:ext>
                  </a:extLst>
                </a:gridCol>
                <a:gridCol w="685126">
                  <a:extLst>
                    <a:ext uri="{9D8B030D-6E8A-4147-A177-3AD203B41FA5}">
                      <a16:colId xmlns:a16="http://schemas.microsoft.com/office/drawing/2014/main" val="1743222927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2318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area_id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area_name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parent_area_id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area_type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0568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at_1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5290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at_2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86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at_3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7873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at_4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214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at_5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3318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at_6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6129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at_7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604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94100"/>
              </p:ext>
            </p:extLst>
          </p:nvPr>
        </p:nvGraphicFramePr>
        <p:xfrm>
          <a:off x="2832396" y="2483081"/>
          <a:ext cx="4902200" cy="3238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806">
                  <a:extLst>
                    <a:ext uri="{9D8B030D-6E8A-4147-A177-3AD203B41FA5}">
                      <a16:colId xmlns:a16="http://schemas.microsoft.com/office/drawing/2014/main" val="1851837097"/>
                    </a:ext>
                  </a:extLst>
                </a:gridCol>
                <a:gridCol w="672229">
                  <a:extLst>
                    <a:ext uri="{9D8B030D-6E8A-4147-A177-3AD203B41FA5}">
                      <a16:colId xmlns:a16="http://schemas.microsoft.com/office/drawing/2014/main" val="2244320155"/>
                    </a:ext>
                  </a:extLst>
                </a:gridCol>
                <a:gridCol w="1331775">
                  <a:extLst>
                    <a:ext uri="{9D8B030D-6E8A-4147-A177-3AD203B41FA5}">
                      <a16:colId xmlns:a16="http://schemas.microsoft.com/office/drawing/2014/main" val="3940033993"/>
                    </a:ext>
                  </a:extLst>
                </a:gridCol>
                <a:gridCol w="865654">
                  <a:extLst>
                    <a:ext uri="{9D8B030D-6E8A-4147-A177-3AD203B41FA5}">
                      <a16:colId xmlns:a16="http://schemas.microsoft.com/office/drawing/2014/main" val="3977968955"/>
                    </a:ext>
                  </a:extLst>
                </a:gridCol>
                <a:gridCol w="1052736">
                  <a:extLst>
                    <a:ext uri="{9D8B030D-6E8A-4147-A177-3AD203B41FA5}">
                      <a16:colId xmlns:a16="http://schemas.microsoft.com/office/drawing/2014/main" val="796524497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err="1" smtClean="0">
                          <a:effectLst/>
                        </a:rPr>
                        <a:t>Attribute_Metadata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5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 err="1" smtClean="0">
                          <a:effectLst/>
                        </a:rPr>
                        <a:t>Attribute_ID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 err="1">
                          <a:effectLst/>
                        </a:rPr>
                        <a:t>Entity_ID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 err="1" smtClean="0">
                          <a:effectLst/>
                        </a:rPr>
                        <a:t>Attribute_Name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Color_Code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smtClean="0">
                          <a:effectLst/>
                        </a:rPr>
                        <a:t>Default_</a:t>
                      </a:r>
                      <a:r>
                        <a:rPr lang="en-US" altLang="zh-CN" sz="1100" u="none" strike="noStrike" smtClean="0">
                          <a:effectLst/>
                        </a:rPr>
                        <a:t>Unit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296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err="1">
                          <a:effectLst/>
                        </a:rPr>
                        <a:t>well_id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734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err="1">
                          <a:effectLst/>
                        </a:rPr>
                        <a:t>well_name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198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err="1">
                          <a:effectLst/>
                        </a:rPr>
                        <a:t>whipstock_depth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#FFFFFF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Mpa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821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err="1">
                          <a:effectLst/>
                        </a:rPr>
                        <a:t>water_depth_datum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#FFF68F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Mpa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474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err="1">
                          <a:effectLst/>
                        </a:rPr>
                        <a:t>base_depth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#FFC1C1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Mpa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996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err="1">
                          <a:effectLst/>
                        </a:rPr>
                        <a:t>well_status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939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err="1">
                          <a:effectLst/>
                        </a:rPr>
                        <a:t>uwi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312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err="1">
                          <a:effectLst/>
                        </a:rPr>
                        <a:t>area_id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964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err="1">
                          <a:effectLst/>
                        </a:rPr>
                        <a:t>area_name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857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err="1">
                          <a:effectLst/>
                        </a:rPr>
                        <a:t>area_type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443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err="1">
                          <a:effectLst/>
                        </a:rPr>
                        <a:t>parent_area_id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713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err="1">
                          <a:effectLst/>
                        </a:rPr>
                        <a:t>parent_area_name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56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r_area_type_id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660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r_area_level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441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area_level_name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97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0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liburton Template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272A2D"/>
      </a:accent4>
      <a:accent5>
        <a:srgbClr val="A8AFB5"/>
      </a:accent5>
      <a:accent6>
        <a:srgbClr val="5F656A"/>
      </a:accent6>
      <a:hlink>
        <a:srgbClr val="CC0000"/>
      </a:hlink>
      <a:folHlink>
        <a:srgbClr val="CC0000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bg1"/>
            </a:solidFill>
          </a:defRPr>
        </a:defPPr>
      </a:lstStyle>
    </a:spDef>
    <a:lnDef>
      <a:spPr>
        <a:ln w="19050">
          <a:solidFill>
            <a:srgbClr val="C00000"/>
          </a:solidFill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buClr>
            <a:schemeClr val="accent1"/>
          </a:buCl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12489</TotalTime>
  <Words>1416</Words>
  <Application>Microsoft Office PowerPoint</Application>
  <PresentationFormat>Widescreen</PresentationFormat>
  <Paragraphs>630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等线</vt:lpstr>
      <vt:lpstr>Wingdings</vt:lpstr>
      <vt:lpstr>Halliburton Template</vt:lpstr>
      <vt:lpstr>DSPDM Schema Design</vt:lpstr>
      <vt:lpstr>Metadata architecture diagram</vt:lpstr>
      <vt:lpstr>Metadata architecture diagram</vt:lpstr>
      <vt:lpstr>Metadata hierarchy diagram</vt:lpstr>
      <vt:lpstr>Metadata hierarchy diagram</vt:lpstr>
      <vt:lpstr>Metadata hierarchy diagram</vt:lpstr>
      <vt:lpstr>Dev </vt:lpstr>
      <vt:lpstr>PDMaaS </vt:lpstr>
      <vt:lpstr>Dspdm-MetaData Design Structure</vt:lpstr>
      <vt:lpstr>Adaptor Process</vt:lpstr>
      <vt:lpstr>Model relationship</vt:lpstr>
      <vt:lpstr>ViewModel display configuration</vt:lpstr>
      <vt:lpstr>PowerPoint Presentation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Shuping CHANG</dc:creator>
  <cp:lastModifiedBy>Gary Lo</cp:lastModifiedBy>
  <cp:revision>514</cp:revision>
  <dcterms:created xsi:type="dcterms:W3CDTF">2018-12-07T06:23:01Z</dcterms:created>
  <dcterms:modified xsi:type="dcterms:W3CDTF">2019-05-22T09:28:25Z</dcterms:modified>
</cp:coreProperties>
</file>