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20" r:id="rId5"/>
    <p:sldId id="424" r:id="rId6"/>
    <p:sldId id="431" r:id="rId7"/>
    <p:sldId id="423" r:id="rId8"/>
    <p:sldId id="427" r:id="rId9"/>
    <p:sldId id="432" r:id="rId10"/>
    <p:sldId id="433" r:id="rId11"/>
    <p:sldId id="434" r:id="rId12"/>
    <p:sldId id="430" r:id="rId13"/>
    <p:sldId id="4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715"/>
  </p:normalViewPr>
  <p:slideViewPr>
    <p:cSldViewPr snapToGrid="0">
      <p:cViewPr varScale="1">
        <p:scale>
          <a:sx n="143" d="100"/>
          <a:sy n="143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E5C9-9AAB-427F-A350-D0B2DACD95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F685B13-1CAD-453A-9AF5-B7EAA5623A64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Product Attributes</a:t>
          </a:r>
          <a:endParaRPr lang="en-US" dirty="0"/>
        </a:p>
      </dgm:t>
    </dgm:pt>
    <dgm:pt modelId="{A4D60AC7-5499-4439-ACB2-C6949307F311}" type="parTrans" cxnId="{90419AAA-4F56-4C9C-8D49-C1C20D5E5B3E}">
      <dgm:prSet/>
      <dgm:spPr/>
      <dgm:t>
        <a:bodyPr/>
        <a:lstStyle/>
        <a:p>
          <a:endParaRPr lang="en-US"/>
        </a:p>
      </dgm:t>
    </dgm:pt>
    <dgm:pt modelId="{4E7A3113-1C46-4FA7-9386-E73372A6A85C}" type="sibTrans" cxnId="{90419AAA-4F56-4C9C-8D49-C1C20D5E5B3E}">
      <dgm:prSet/>
      <dgm:spPr/>
      <dgm:t>
        <a:bodyPr/>
        <a:lstStyle/>
        <a:p>
          <a:endParaRPr lang="en-US"/>
        </a:p>
      </dgm:t>
    </dgm:pt>
    <dgm:pt modelId="{0809EC71-E41B-403D-84CE-D9F74974B7E4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Retailers and Vendors will get knowledge why product is failing? </a:t>
          </a:r>
        </a:p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For ex: Fit, quality, Value for money, Design</a:t>
          </a:r>
        </a:p>
      </dgm:t>
    </dgm:pt>
    <dgm:pt modelId="{A6B053AA-CF51-44DB-A660-33782E9F43B3}" type="parTrans" cxnId="{51A04F3D-026E-4986-B333-10D34053AD9C}">
      <dgm:prSet/>
      <dgm:spPr/>
      <dgm:t>
        <a:bodyPr/>
        <a:lstStyle/>
        <a:p>
          <a:endParaRPr lang="en-US"/>
        </a:p>
      </dgm:t>
    </dgm:pt>
    <dgm:pt modelId="{A5EF6ECB-49A2-4FFD-A4C8-60797EBF2ED0}" type="sibTrans" cxnId="{51A04F3D-026E-4986-B333-10D34053AD9C}">
      <dgm:prSet/>
      <dgm:spPr/>
      <dgm:t>
        <a:bodyPr/>
        <a:lstStyle/>
        <a:p>
          <a:endParaRPr lang="en-US"/>
        </a:p>
      </dgm:t>
    </dgm:pt>
    <dgm:pt modelId="{B7232875-0BCF-4DD5-A2C7-631EE6B3905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Delivery Service &amp; Customer Service</a:t>
          </a:r>
          <a:endParaRPr lang="en-US" dirty="0"/>
        </a:p>
      </dgm:t>
    </dgm:pt>
    <dgm:pt modelId="{5C462AC9-5942-4403-9498-81D36C3348B4}" type="parTrans" cxnId="{7093ABD1-3020-4054-A696-C4858A90FB03}">
      <dgm:prSet/>
      <dgm:spPr/>
      <dgm:t>
        <a:bodyPr/>
        <a:lstStyle/>
        <a:p>
          <a:endParaRPr lang="en-US"/>
        </a:p>
      </dgm:t>
    </dgm:pt>
    <dgm:pt modelId="{5C9FAE5C-A27A-4F0B-916C-8AB97EE4F319}" type="sibTrans" cxnId="{7093ABD1-3020-4054-A696-C4858A90FB03}">
      <dgm:prSet/>
      <dgm:spPr/>
      <dgm:t>
        <a:bodyPr/>
        <a:lstStyle/>
        <a:p>
          <a:endParaRPr lang="en-US"/>
        </a:p>
      </dgm:t>
    </dgm:pt>
    <dgm:pt modelId="{55D3A861-4DEC-43E9-83BA-9961C39B297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Is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it because of Delivery service/Customer service product is getting negative reviews?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291F5A-D790-4DD7-B13E-783321B2F5D9}" type="parTrans" cxnId="{FE765DB9-DCC1-407B-A48B-0004C0345CCD}">
      <dgm:prSet/>
      <dgm:spPr/>
      <dgm:t>
        <a:bodyPr/>
        <a:lstStyle/>
        <a:p>
          <a:endParaRPr lang="en-US"/>
        </a:p>
      </dgm:t>
    </dgm:pt>
    <dgm:pt modelId="{09EE7734-E3F1-49BB-BA64-A5C6C352F1C1}" type="sibTrans" cxnId="{FE765DB9-DCC1-407B-A48B-0004C0345CCD}">
      <dgm:prSet/>
      <dgm:spPr/>
      <dgm:t>
        <a:bodyPr/>
        <a:lstStyle/>
        <a:p>
          <a:endParaRPr lang="en-US"/>
        </a:p>
      </dgm:t>
    </dgm:pt>
    <dgm:pt modelId="{C78E677D-0E98-4A64-9176-5AF5F3803BCE}" type="pres">
      <dgm:prSet presAssocID="{A999E5C9-9AAB-427F-A350-D0B2DACD951B}" presName="root" presStyleCnt="0">
        <dgm:presLayoutVars>
          <dgm:dir/>
          <dgm:resizeHandles val="exact"/>
        </dgm:presLayoutVars>
      </dgm:prSet>
      <dgm:spPr/>
    </dgm:pt>
    <dgm:pt modelId="{F02DC144-D127-4A04-A862-E959E819E644}" type="pres">
      <dgm:prSet presAssocID="{CF685B13-1CAD-453A-9AF5-B7EAA5623A64}" presName="compNode" presStyleCnt="0"/>
      <dgm:spPr/>
    </dgm:pt>
    <dgm:pt modelId="{495BDE1F-4CBA-4E10-83C6-D7DEB1CE6F1D}" type="pres">
      <dgm:prSet presAssocID="{CF685B13-1CAD-453A-9AF5-B7EAA5623A64}" presName="bgRect" presStyleLbl="bgShp" presStyleIdx="0" presStyleCnt="2" custLinFactNeighborY="-19719"/>
      <dgm:spPr/>
    </dgm:pt>
    <dgm:pt modelId="{5B045E41-41C0-4564-8A5D-4DF2F8A94E36}" type="pres">
      <dgm:prSet presAssocID="{CF685B13-1CAD-453A-9AF5-B7EAA5623A64}" presName="iconRect" presStyleLbl="node1" presStyleIdx="0" presStyleCnt="2" custFlipVert="1" custFlipHor="1" custScaleX="10809" custScaleY="32222" custLinFactY="17134" custLinFactNeighborX="58500" custLinFactNeighborY="100000"/>
      <dgm:spPr>
        <a:ln>
          <a:noFill/>
        </a:ln>
      </dgm:spPr>
    </dgm:pt>
    <dgm:pt modelId="{26B8DBD0-EBF3-49FA-ABE1-82EAFE566F70}" type="pres">
      <dgm:prSet presAssocID="{CF685B13-1CAD-453A-9AF5-B7EAA5623A64}" presName="spaceRect" presStyleCnt="0"/>
      <dgm:spPr/>
    </dgm:pt>
    <dgm:pt modelId="{636CA2B5-23F5-4217-959D-D3D8A0A2F8A4}" type="pres">
      <dgm:prSet presAssocID="{CF685B13-1CAD-453A-9AF5-B7EAA5623A64}" presName="parTx" presStyleLbl="revTx" presStyleIdx="0" presStyleCnt="4" custScaleX="96953" custScaleY="108909">
        <dgm:presLayoutVars>
          <dgm:chMax val="0"/>
          <dgm:chPref val="0"/>
        </dgm:presLayoutVars>
      </dgm:prSet>
      <dgm:spPr/>
    </dgm:pt>
    <dgm:pt modelId="{941DE5B3-1E69-47C0-9A88-682D6F1B02EB}" type="pres">
      <dgm:prSet presAssocID="{CF685B13-1CAD-453A-9AF5-B7EAA5623A64}" presName="desTx" presStyleLbl="revTx" presStyleIdx="1" presStyleCnt="4" custLinFactNeighborX="-548" custLinFactNeighborY="-19252">
        <dgm:presLayoutVars/>
      </dgm:prSet>
      <dgm:spPr/>
    </dgm:pt>
    <dgm:pt modelId="{161AEC1B-714F-46E3-A0B7-9DDC3A5979E7}" type="pres">
      <dgm:prSet presAssocID="{4E7A3113-1C46-4FA7-9386-E73372A6A85C}" presName="sibTrans" presStyleCnt="0"/>
      <dgm:spPr/>
    </dgm:pt>
    <dgm:pt modelId="{46F1B51A-8D5D-4018-96F0-52424467EC04}" type="pres">
      <dgm:prSet presAssocID="{B7232875-0BCF-4DD5-A2C7-631EE6B39053}" presName="compNode" presStyleCnt="0"/>
      <dgm:spPr/>
    </dgm:pt>
    <dgm:pt modelId="{DC38D955-8A78-40CC-9937-5BD4FA36C92A}" type="pres">
      <dgm:prSet presAssocID="{B7232875-0BCF-4DD5-A2C7-631EE6B39053}" presName="bgRect" presStyleLbl="bgShp" presStyleIdx="1" presStyleCnt="2" custLinFactNeighborY="-39295"/>
      <dgm:spPr/>
    </dgm:pt>
    <dgm:pt modelId="{3E6E1313-4457-4FBB-B607-D3B9DAD39FF1}" type="pres">
      <dgm:prSet presAssocID="{B7232875-0BCF-4DD5-A2C7-631EE6B39053}" presName="iconRect" presStyleLbl="node1" presStyleIdx="1" presStyleCnt="2" custLinFactNeighborX="-2648" custLinFactNeighborY="-671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42F2499-5F32-4809-9746-F6010D69B7E9}" type="pres">
      <dgm:prSet presAssocID="{B7232875-0BCF-4DD5-A2C7-631EE6B39053}" presName="spaceRect" presStyleCnt="0"/>
      <dgm:spPr/>
    </dgm:pt>
    <dgm:pt modelId="{A1791F86-8C6D-4871-9AE2-C0987117F955}" type="pres">
      <dgm:prSet presAssocID="{B7232875-0BCF-4DD5-A2C7-631EE6B39053}" presName="parTx" presStyleLbl="revTx" presStyleIdx="2" presStyleCnt="4" custScaleX="100073" custScaleY="101167" custLinFactNeighborX="495" custLinFactNeighborY="-28759">
        <dgm:presLayoutVars>
          <dgm:chMax val="0"/>
          <dgm:chPref val="0"/>
        </dgm:presLayoutVars>
      </dgm:prSet>
      <dgm:spPr/>
    </dgm:pt>
    <dgm:pt modelId="{E1B45662-A3D5-4098-9B4C-3CDDFD357640}" type="pres">
      <dgm:prSet presAssocID="{B7232875-0BCF-4DD5-A2C7-631EE6B39053}" presName="desTx" presStyleLbl="revTx" presStyleIdx="3" presStyleCnt="4" custLinFactNeighborX="-274" custLinFactNeighborY="-31992">
        <dgm:presLayoutVars/>
      </dgm:prSet>
      <dgm:spPr/>
    </dgm:pt>
  </dgm:ptLst>
  <dgm:cxnLst>
    <dgm:cxn modelId="{B7A44504-8E2B-DF4B-B47B-4D8F3299DA6D}" type="presOf" srcId="{55D3A861-4DEC-43E9-83BA-9961C39B2970}" destId="{E1B45662-A3D5-4098-9B4C-3CDDFD357640}" srcOrd="0" destOrd="0" presId="urn:microsoft.com/office/officeart/2018/2/layout/IconVerticalSolidList"/>
    <dgm:cxn modelId="{9B10C30D-4599-E141-A552-A8E890D6F7CA}" type="presOf" srcId="{CF685B13-1CAD-453A-9AF5-B7EAA5623A64}" destId="{636CA2B5-23F5-4217-959D-D3D8A0A2F8A4}" srcOrd="0" destOrd="0" presId="urn:microsoft.com/office/officeart/2018/2/layout/IconVerticalSolidList"/>
    <dgm:cxn modelId="{51A04F3D-026E-4986-B333-10D34053AD9C}" srcId="{CF685B13-1CAD-453A-9AF5-B7EAA5623A64}" destId="{0809EC71-E41B-403D-84CE-D9F74974B7E4}" srcOrd="0" destOrd="0" parTransId="{A6B053AA-CF51-44DB-A660-33782E9F43B3}" sibTransId="{A5EF6ECB-49A2-4FFD-A4C8-60797EBF2ED0}"/>
    <dgm:cxn modelId="{6078B747-2339-FE4D-B7A8-E9B1C4001B79}" type="presOf" srcId="{0809EC71-E41B-403D-84CE-D9F74974B7E4}" destId="{941DE5B3-1E69-47C0-9A88-682D6F1B02EB}" srcOrd="0" destOrd="0" presId="urn:microsoft.com/office/officeart/2018/2/layout/IconVerticalSolidList"/>
    <dgm:cxn modelId="{13E2AD4F-4668-4443-86EE-A81AAA5E7ED8}" type="presOf" srcId="{A999E5C9-9AAB-427F-A350-D0B2DACD951B}" destId="{C78E677D-0E98-4A64-9176-5AF5F3803BCE}" srcOrd="0" destOrd="0" presId="urn:microsoft.com/office/officeart/2018/2/layout/IconVerticalSolidList"/>
    <dgm:cxn modelId="{7F08F78F-07D7-064A-A647-667B93D551E7}" type="presOf" srcId="{B7232875-0BCF-4DD5-A2C7-631EE6B39053}" destId="{A1791F86-8C6D-4871-9AE2-C0987117F955}" srcOrd="0" destOrd="0" presId="urn:microsoft.com/office/officeart/2018/2/layout/IconVerticalSolidList"/>
    <dgm:cxn modelId="{90419AAA-4F56-4C9C-8D49-C1C20D5E5B3E}" srcId="{A999E5C9-9AAB-427F-A350-D0B2DACD951B}" destId="{CF685B13-1CAD-453A-9AF5-B7EAA5623A64}" srcOrd="0" destOrd="0" parTransId="{A4D60AC7-5499-4439-ACB2-C6949307F311}" sibTransId="{4E7A3113-1C46-4FA7-9386-E73372A6A85C}"/>
    <dgm:cxn modelId="{FE765DB9-DCC1-407B-A48B-0004C0345CCD}" srcId="{B7232875-0BCF-4DD5-A2C7-631EE6B39053}" destId="{55D3A861-4DEC-43E9-83BA-9961C39B2970}" srcOrd="0" destOrd="0" parTransId="{7B291F5A-D790-4DD7-B13E-783321B2F5D9}" sibTransId="{09EE7734-E3F1-49BB-BA64-A5C6C352F1C1}"/>
    <dgm:cxn modelId="{7093ABD1-3020-4054-A696-C4858A90FB03}" srcId="{A999E5C9-9AAB-427F-A350-D0B2DACD951B}" destId="{B7232875-0BCF-4DD5-A2C7-631EE6B39053}" srcOrd="1" destOrd="0" parTransId="{5C462AC9-5942-4403-9498-81D36C3348B4}" sibTransId="{5C9FAE5C-A27A-4F0B-916C-8AB97EE4F319}"/>
    <dgm:cxn modelId="{F22B104D-CB99-F342-83E1-2B05A70E6B83}" type="presParOf" srcId="{C78E677D-0E98-4A64-9176-5AF5F3803BCE}" destId="{F02DC144-D127-4A04-A862-E959E819E644}" srcOrd="0" destOrd="0" presId="urn:microsoft.com/office/officeart/2018/2/layout/IconVerticalSolidList"/>
    <dgm:cxn modelId="{C6CFB433-7772-434F-BEE5-317A008C334F}" type="presParOf" srcId="{F02DC144-D127-4A04-A862-E959E819E644}" destId="{495BDE1F-4CBA-4E10-83C6-D7DEB1CE6F1D}" srcOrd="0" destOrd="0" presId="urn:microsoft.com/office/officeart/2018/2/layout/IconVerticalSolidList"/>
    <dgm:cxn modelId="{C5692DA2-2EB8-2944-AB3C-B87E7DAAA351}" type="presParOf" srcId="{F02DC144-D127-4A04-A862-E959E819E644}" destId="{5B045E41-41C0-4564-8A5D-4DF2F8A94E36}" srcOrd="1" destOrd="0" presId="urn:microsoft.com/office/officeart/2018/2/layout/IconVerticalSolidList"/>
    <dgm:cxn modelId="{FFD2BC1D-A086-A045-A472-312DE3C1181E}" type="presParOf" srcId="{F02DC144-D127-4A04-A862-E959E819E644}" destId="{26B8DBD0-EBF3-49FA-ABE1-82EAFE566F70}" srcOrd="2" destOrd="0" presId="urn:microsoft.com/office/officeart/2018/2/layout/IconVerticalSolidList"/>
    <dgm:cxn modelId="{AC12B6FB-894A-1245-8514-AD88E80ECD46}" type="presParOf" srcId="{F02DC144-D127-4A04-A862-E959E819E644}" destId="{636CA2B5-23F5-4217-959D-D3D8A0A2F8A4}" srcOrd="3" destOrd="0" presId="urn:microsoft.com/office/officeart/2018/2/layout/IconVerticalSolidList"/>
    <dgm:cxn modelId="{065D3E64-B681-AD4F-8CC7-3C8F714314B3}" type="presParOf" srcId="{F02DC144-D127-4A04-A862-E959E819E644}" destId="{941DE5B3-1E69-47C0-9A88-682D6F1B02EB}" srcOrd="4" destOrd="0" presId="urn:microsoft.com/office/officeart/2018/2/layout/IconVerticalSolidList"/>
    <dgm:cxn modelId="{2578A205-D91A-7E46-AAD6-ABCE4061FE33}" type="presParOf" srcId="{C78E677D-0E98-4A64-9176-5AF5F3803BCE}" destId="{161AEC1B-714F-46E3-A0B7-9DDC3A5979E7}" srcOrd="1" destOrd="0" presId="urn:microsoft.com/office/officeart/2018/2/layout/IconVerticalSolidList"/>
    <dgm:cxn modelId="{8F19495E-AD6B-2C4A-94C7-AC378955284D}" type="presParOf" srcId="{C78E677D-0E98-4A64-9176-5AF5F3803BCE}" destId="{46F1B51A-8D5D-4018-96F0-52424467EC04}" srcOrd="2" destOrd="0" presId="urn:microsoft.com/office/officeart/2018/2/layout/IconVerticalSolidList"/>
    <dgm:cxn modelId="{9B0AC39B-D435-F749-A03D-1333C2582E0F}" type="presParOf" srcId="{46F1B51A-8D5D-4018-96F0-52424467EC04}" destId="{DC38D955-8A78-40CC-9937-5BD4FA36C92A}" srcOrd="0" destOrd="0" presId="urn:microsoft.com/office/officeart/2018/2/layout/IconVerticalSolidList"/>
    <dgm:cxn modelId="{1D29A031-CC71-6541-BB7D-F4F6543A3D6E}" type="presParOf" srcId="{46F1B51A-8D5D-4018-96F0-52424467EC04}" destId="{3E6E1313-4457-4FBB-B607-D3B9DAD39FF1}" srcOrd="1" destOrd="0" presId="urn:microsoft.com/office/officeart/2018/2/layout/IconVerticalSolidList"/>
    <dgm:cxn modelId="{AC5B061E-5D3E-C441-806B-4D547394F755}" type="presParOf" srcId="{46F1B51A-8D5D-4018-96F0-52424467EC04}" destId="{842F2499-5F32-4809-9746-F6010D69B7E9}" srcOrd="2" destOrd="0" presId="urn:microsoft.com/office/officeart/2018/2/layout/IconVerticalSolidList"/>
    <dgm:cxn modelId="{25BB8BCA-CF28-CC44-BD66-6EB42BBFD8C3}" type="presParOf" srcId="{46F1B51A-8D5D-4018-96F0-52424467EC04}" destId="{A1791F86-8C6D-4871-9AE2-C0987117F955}" srcOrd="3" destOrd="0" presId="urn:microsoft.com/office/officeart/2018/2/layout/IconVerticalSolidList"/>
    <dgm:cxn modelId="{59EAA5AB-CB5F-6D44-903A-B827256FDAC6}" type="presParOf" srcId="{46F1B51A-8D5D-4018-96F0-52424467EC04}" destId="{E1B45662-A3D5-4098-9B4C-3CDDFD3576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9E5C9-9AAB-427F-A350-D0B2DACD95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F685B13-1CAD-453A-9AF5-B7EAA5623A64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  <a:r>
            <a:rPr lang="en-US" sz="2200" baseline="0" dirty="0">
              <a:latin typeface="Calibri" panose="020F0502020204030204" pitchFamily="34" charset="0"/>
              <a:cs typeface="Calibri" panose="020F0502020204030204" pitchFamily="34" charset="0"/>
            </a:rPr>
            <a:t> a Dataset using Prompt engineering using GPT-3 (approx. 1000 Review)</a:t>
          </a:r>
          <a:endParaRPr lang="en-US" sz="2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D60AC7-5499-4439-ACB2-C6949307F311}" type="parTrans" cxnId="{90419AAA-4F56-4C9C-8D49-C1C20D5E5B3E}">
      <dgm:prSet/>
      <dgm:spPr/>
      <dgm:t>
        <a:bodyPr/>
        <a:lstStyle/>
        <a:p>
          <a:endParaRPr lang="en-US"/>
        </a:p>
      </dgm:t>
    </dgm:pt>
    <dgm:pt modelId="{4E7A3113-1C46-4FA7-9386-E73372A6A85C}" type="sibTrans" cxnId="{90419AAA-4F56-4C9C-8D49-C1C20D5E5B3E}">
      <dgm:prSet/>
      <dgm:spPr/>
      <dgm:t>
        <a:bodyPr/>
        <a:lstStyle/>
        <a:p>
          <a:endParaRPr lang="en-US"/>
        </a:p>
      </dgm:t>
    </dgm:pt>
    <dgm:pt modelId="{B7232875-0BCF-4DD5-A2C7-631EE6B39053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Fine</a:t>
          </a:r>
          <a:r>
            <a:rPr lang="en-US" sz="2200" baseline="0" dirty="0">
              <a:latin typeface="Calibri" panose="020F0502020204030204" pitchFamily="34" charset="0"/>
              <a:cs typeface="Calibri" panose="020F0502020204030204" pitchFamily="34" charset="0"/>
            </a:rPr>
            <a:t> Tune Llama 13b using PEFT Lora Technique on generated dataset.</a:t>
          </a:r>
          <a:endParaRPr lang="en-US" sz="2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462AC9-5942-4403-9498-81D36C3348B4}" type="parTrans" cxnId="{7093ABD1-3020-4054-A696-C4858A90FB03}">
      <dgm:prSet/>
      <dgm:spPr/>
      <dgm:t>
        <a:bodyPr/>
        <a:lstStyle/>
        <a:p>
          <a:endParaRPr lang="en-US"/>
        </a:p>
      </dgm:t>
    </dgm:pt>
    <dgm:pt modelId="{5C9FAE5C-A27A-4F0B-916C-8AB97EE4F319}" type="sibTrans" cxnId="{7093ABD1-3020-4054-A696-C4858A90FB03}">
      <dgm:prSet/>
      <dgm:spPr/>
      <dgm:t>
        <a:bodyPr/>
        <a:lstStyle/>
        <a:p>
          <a:endParaRPr lang="en-US"/>
        </a:p>
      </dgm:t>
    </dgm:pt>
    <dgm:pt modelId="{C78E677D-0E98-4A64-9176-5AF5F3803BCE}" type="pres">
      <dgm:prSet presAssocID="{A999E5C9-9AAB-427F-A350-D0B2DACD951B}" presName="root" presStyleCnt="0">
        <dgm:presLayoutVars>
          <dgm:dir/>
          <dgm:resizeHandles val="exact"/>
        </dgm:presLayoutVars>
      </dgm:prSet>
      <dgm:spPr/>
    </dgm:pt>
    <dgm:pt modelId="{F02DC144-D127-4A04-A862-E959E819E644}" type="pres">
      <dgm:prSet presAssocID="{CF685B13-1CAD-453A-9AF5-B7EAA5623A64}" presName="compNode" presStyleCnt="0"/>
      <dgm:spPr/>
    </dgm:pt>
    <dgm:pt modelId="{495BDE1F-4CBA-4E10-83C6-D7DEB1CE6F1D}" type="pres">
      <dgm:prSet presAssocID="{CF685B13-1CAD-453A-9AF5-B7EAA5623A64}" presName="bgRect" presStyleLbl="bgShp" presStyleIdx="0" presStyleCnt="2"/>
      <dgm:spPr/>
    </dgm:pt>
    <dgm:pt modelId="{5B045E41-41C0-4564-8A5D-4DF2F8A94E36}" type="pres">
      <dgm:prSet presAssocID="{CF685B13-1CAD-453A-9AF5-B7EAA5623A64}" presName="iconRect" presStyleLbl="node1" presStyleIdx="0" presStyleCnt="2" custFlipVert="1" custFlipHor="1" custScaleX="31457" custScaleY="43411" custLinFactY="88681" custLinFactNeighborX="63757" custLinFactNeighborY="100000"/>
      <dgm:spPr>
        <a:ln>
          <a:noFill/>
        </a:ln>
      </dgm:spPr>
    </dgm:pt>
    <dgm:pt modelId="{26B8DBD0-EBF3-49FA-ABE1-82EAFE566F70}" type="pres">
      <dgm:prSet presAssocID="{CF685B13-1CAD-453A-9AF5-B7EAA5623A64}" presName="spaceRect" presStyleCnt="0"/>
      <dgm:spPr/>
    </dgm:pt>
    <dgm:pt modelId="{636CA2B5-23F5-4217-959D-D3D8A0A2F8A4}" type="pres">
      <dgm:prSet presAssocID="{CF685B13-1CAD-453A-9AF5-B7EAA5623A64}" presName="parTx" presStyleLbl="revTx" presStyleIdx="0" presStyleCnt="2">
        <dgm:presLayoutVars>
          <dgm:chMax val="0"/>
          <dgm:chPref val="0"/>
        </dgm:presLayoutVars>
      </dgm:prSet>
      <dgm:spPr/>
    </dgm:pt>
    <dgm:pt modelId="{161AEC1B-714F-46E3-A0B7-9DDC3A5979E7}" type="pres">
      <dgm:prSet presAssocID="{4E7A3113-1C46-4FA7-9386-E73372A6A85C}" presName="sibTrans" presStyleCnt="0"/>
      <dgm:spPr/>
    </dgm:pt>
    <dgm:pt modelId="{46F1B51A-8D5D-4018-96F0-52424467EC04}" type="pres">
      <dgm:prSet presAssocID="{B7232875-0BCF-4DD5-A2C7-631EE6B39053}" presName="compNode" presStyleCnt="0"/>
      <dgm:spPr/>
    </dgm:pt>
    <dgm:pt modelId="{DC38D955-8A78-40CC-9937-5BD4FA36C92A}" type="pres">
      <dgm:prSet presAssocID="{B7232875-0BCF-4DD5-A2C7-631EE6B39053}" presName="bgRect" presStyleLbl="bgShp" presStyleIdx="1" presStyleCnt="2" custLinFactNeighborX="-14924" custLinFactNeighborY="-5951"/>
      <dgm:spPr/>
    </dgm:pt>
    <dgm:pt modelId="{3E6E1313-4457-4FBB-B607-D3B9DAD39FF1}" type="pres">
      <dgm:prSet presAssocID="{B7232875-0BCF-4DD5-A2C7-631EE6B39053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42F2499-5F32-4809-9746-F6010D69B7E9}" type="pres">
      <dgm:prSet presAssocID="{B7232875-0BCF-4DD5-A2C7-631EE6B39053}" presName="spaceRect" presStyleCnt="0"/>
      <dgm:spPr/>
    </dgm:pt>
    <dgm:pt modelId="{A1791F86-8C6D-4871-9AE2-C0987117F955}" type="pres">
      <dgm:prSet presAssocID="{B7232875-0BCF-4DD5-A2C7-631EE6B390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10C30D-4599-E141-A552-A8E890D6F7CA}" type="presOf" srcId="{CF685B13-1CAD-453A-9AF5-B7EAA5623A64}" destId="{636CA2B5-23F5-4217-959D-D3D8A0A2F8A4}" srcOrd="0" destOrd="0" presId="urn:microsoft.com/office/officeart/2018/2/layout/IconVerticalSolidList"/>
    <dgm:cxn modelId="{13E2AD4F-4668-4443-86EE-A81AAA5E7ED8}" type="presOf" srcId="{A999E5C9-9AAB-427F-A350-D0B2DACD951B}" destId="{C78E677D-0E98-4A64-9176-5AF5F3803BCE}" srcOrd="0" destOrd="0" presId="urn:microsoft.com/office/officeart/2018/2/layout/IconVerticalSolidList"/>
    <dgm:cxn modelId="{7F08F78F-07D7-064A-A647-667B93D551E7}" type="presOf" srcId="{B7232875-0BCF-4DD5-A2C7-631EE6B39053}" destId="{A1791F86-8C6D-4871-9AE2-C0987117F955}" srcOrd="0" destOrd="0" presId="urn:microsoft.com/office/officeart/2018/2/layout/IconVerticalSolidList"/>
    <dgm:cxn modelId="{90419AAA-4F56-4C9C-8D49-C1C20D5E5B3E}" srcId="{A999E5C9-9AAB-427F-A350-D0B2DACD951B}" destId="{CF685B13-1CAD-453A-9AF5-B7EAA5623A64}" srcOrd="0" destOrd="0" parTransId="{A4D60AC7-5499-4439-ACB2-C6949307F311}" sibTransId="{4E7A3113-1C46-4FA7-9386-E73372A6A85C}"/>
    <dgm:cxn modelId="{7093ABD1-3020-4054-A696-C4858A90FB03}" srcId="{A999E5C9-9AAB-427F-A350-D0B2DACD951B}" destId="{B7232875-0BCF-4DD5-A2C7-631EE6B39053}" srcOrd="1" destOrd="0" parTransId="{5C462AC9-5942-4403-9498-81D36C3348B4}" sibTransId="{5C9FAE5C-A27A-4F0B-916C-8AB97EE4F319}"/>
    <dgm:cxn modelId="{F22B104D-CB99-F342-83E1-2B05A70E6B83}" type="presParOf" srcId="{C78E677D-0E98-4A64-9176-5AF5F3803BCE}" destId="{F02DC144-D127-4A04-A862-E959E819E644}" srcOrd="0" destOrd="0" presId="urn:microsoft.com/office/officeart/2018/2/layout/IconVerticalSolidList"/>
    <dgm:cxn modelId="{C6CFB433-7772-434F-BEE5-317A008C334F}" type="presParOf" srcId="{F02DC144-D127-4A04-A862-E959E819E644}" destId="{495BDE1F-4CBA-4E10-83C6-D7DEB1CE6F1D}" srcOrd="0" destOrd="0" presId="urn:microsoft.com/office/officeart/2018/2/layout/IconVerticalSolidList"/>
    <dgm:cxn modelId="{C5692DA2-2EB8-2944-AB3C-B87E7DAAA351}" type="presParOf" srcId="{F02DC144-D127-4A04-A862-E959E819E644}" destId="{5B045E41-41C0-4564-8A5D-4DF2F8A94E36}" srcOrd="1" destOrd="0" presId="urn:microsoft.com/office/officeart/2018/2/layout/IconVerticalSolidList"/>
    <dgm:cxn modelId="{FFD2BC1D-A086-A045-A472-312DE3C1181E}" type="presParOf" srcId="{F02DC144-D127-4A04-A862-E959E819E644}" destId="{26B8DBD0-EBF3-49FA-ABE1-82EAFE566F70}" srcOrd="2" destOrd="0" presId="urn:microsoft.com/office/officeart/2018/2/layout/IconVerticalSolidList"/>
    <dgm:cxn modelId="{AC12B6FB-894A-1245-8514-AD88E80ECD46}" type="presParOf" srcId="{F02DC144-D127-4A04-A862-E959E819E644}" destId="{636CA2B5-23F5-4217-959D-D3D8A0A2F8A4}" srcOrd="3" destOrd="0" presId="urn:microsoft.com/office/officeart/2018/2/layout/IconVerticalSolidList"/>
    <dgm:cxn modelId="{2578A205-D91A-7E46-AAD6-ABCE4061FE33}" type="presParOf" srcId="{C78E677D-0E98-4A64-9176-5AF5F3803BCE}" destId="{161AEC1B-714F-46E3-A0B7-9DDC3A5979E7}" srcOrd="1" destOrd="0" presId="urn:microsoft.com/office/officeart/2018/2/layout/IconVerticalSolidList"/>
    <dgm:cxn modelId="{8F19495E-AD6B-2C4A-94C7-AC378955284D}" type="presParOf" srcId="{C78E677D-0E98-4A64-9176-5AF5F3803BCE}" destId="{46F1B51A-8D5D-4018-96F0-52424467EC04}" srcOrd="2" destOrd="0" presId="urn:microsoft.com/office/officeart/2018/2/layout/IconVerticalSolidList"/>
    <dgm:cxn modelId="{9B0AC39B-D435-F749-A03D-1333C2582E0F}" type="presParOf" srcId="{46F1B51A-8D5D-4018-96F0-52424467EC04}" destId="{DC38D955-8A78-40CC-9937-5BD4FA36C92A}" srcOrd="0" destOrd="0" presId="urn:microsoft.com/office/officeart/2018/2/layout/IconVerticalSolidList"/>
    <dgm:cxn modelId="{1D29A031-CC71-6541-BB7D-F4F6543A3D6E}" type="presParOf" srcId="{46F1B51A-8D5D-4018-96F0-52424467EC04}" destId="{3E6E1313-4457-4FBB-B607-D3B9DAD39FF1}" srcOrd="1" destOrd="0" presId="urn:microsoft.com/office/officeart/2018/2/layout/IconVerticalSolidList"/>
    <dgm:cxn modelId="{AC5B061E-5D3E-C441-806B-4D547394F755}" type="presParOf" srcId="{46F1B51A-8D5D-4018-96F0-52424467EC04}" destId="{842F2499-5F32-4809-9746-F6010D69B7E9}" srcOrd="2" destOrd="0" presId="urn:microsoft.com/office/officeart/2018/2/layout/IconVerticalSolidList"/>
    <dgm:cxn modelId="{25BB8BCA-CF28-CC44-BD66-6EB42BBFD8C3}" type="presParOf" srcId="{46F1B51A-8D5D-4018-96F0-52424467EC04}" destId="{A1791F86-8C6D-4871-9AE2-C0987117F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BDE1F-4CBA-4E10-83C6-D7DEB1CE6F1D}">
      <dsp:nvSpPr>
        <dsp:cNvPr id="0" name=""/>
        <dsp:cNvSpPr/>
      </dsp:nvSpPr>
      <dsp:spPr>
        <a:xfrm>
          <a:off x="0" y="442185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45E41-41C0-4564-8A5D-4DF2F8A94E36}">
      <dsp:nvSpPr>
        <dsp:cNvPr id="0" name=""/>
        <dsp:cNvSpPr/>
      </dsp:nvSpPr>
      <dsp:spPr>
        <a:xfrm flipH="1" flipV="1">
          <a:off x="1135394" y="2078067"/>
          <a:ext cx="77626" cy="231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CA2B5-23F5-4217-959D-D3D8A0A2F8A4}">
      <dsp:nvSpPr>
        <dsp:cNvPr id="0" name=""/>
        <dsp:cNvSpPr/>
      </dsp:nvSpPr>
      <dsp:spPr>
        <a:xfrm>
          <a:off x="1580248" y="641504"/>
          <a:ext cx="4587835" cy="142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Product Attributes</a:t>
          </a:r>
          <a:endParaRPr lang="en-US" sz="2500" kern="1200" dirty="0"/>
        </a:p>
      </dsp:txBody>
      <dsp:txXfrm>
        <a:off x="1580248" y="641504"/>
        <a:ext cx="4587835" cy="1422093"/>
      </dsp:txXfrm>
    </dsp:sp>
    <dsp:sp modelId="{941DE5B3-1E69-47C0-9A88-682D6F1B02EB}">
      <dsp:nvSpPr>
        <dsp:cNvPr id="0" name=""/>
        <dsp:cNvSpPr/>
      </dsp:nvSpPr>
      <dsp:spPr>
        <a:xfrm>
          <a:off x="6216747" y="448283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Retailers and Vendors will get knowledge why product is failing?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For ex: Fit, quality, Value for money, Design</a:t>
          </a:r>
        </a:p>
      </dsp:txBody>
      <dsp:txXfrm>
        <a:off x="6216747" y="448283"/>
        <a:ext cx="4275423" cy="1305763"/>
      </dsp:txXfrm>
    </dsp:sp>
    <dsp:sp modelId="{DC38D955-8A78-40CC-9937-5BD4FA36C92A}">
      <dsp:nvSpPr>
        <dsp:cNvPr id="0" name=""/>
        <dsp:cNvSpPr/>
      </dsp:nvSpPr>
      <dsp:spPr>
        <a:xfrm>
          <a:off x="0" y="1884557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1313-4457-4FBB-B607-D3B9DAD39FF1}">
      <dsp:nvSpPr>
        <dsp:cNvPr id="0" name=""/>
        <dsp:cNvSpPr/>
      </dsp:nvSpPr>
      <dsp:spPr>
        <a:xfrm>
          <a:off x="375976" y="2209196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91F86-8C6D-4871-9AE2-C0987117F955}">
      <dsp:nvSpPr>
        <dsp:cNvPr id="0" name=""/>
        <dsp:cNvSpPr/>
      </dsp:nvSpPr>
      <dsp:spPr>
        <a:xfrm>
          <a:off x="1529852" y="2014514"/>
          <a:ext cx="4735474" cy="13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Delivery Service &amp; Customer Service</a:t>
          </a:r>
          <a:endParaRPr lang="en-US" sz="2500" kern="1200" dirty="0"/>
        </a:p>
      </dsp:txBody>
      <dsp:txXfrm>
        <a:off x="1529852" y="2014514"/>
        <a:ext cx="4735474" cy="1321001"/>
      </dsp:txXfrm>
    </dsp:sp>
    <dsp:sp modelId="{E1B45662-A3D5-4098-9B4C-3CDDFD357640}">
      <dsp:nvSpPr>
        <dsp:cNvPr id="0" name=""/>
        <dsp:cNvSpPr/>
      </dsp:nvSpPr>
      <dsp:spPr>
        <a:xfrm>
          <a:off x="6228461" y="1979917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Is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it because of Delivery service/Customer service product is getting negative reviews?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28461" y="1979917"/>
        <a:ext cx="427542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BDE1F-4CBA-4E10-83C6-D7DEB1CE6F1D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45E41-41C0-4564-8A5D-4DF2F8A94E36}">
      <dsp:nvSpPr>
        <dsp:cNvPr id="0" name=""/>
        <dsp:cNvSpPr/>
      </dsp:nvSpPr>
      <dsp:spPr>
        <a:xfrm flipH="1" flipV="1">
          <a:off x="1099004" y="2559337"/>
          <a:ext cx="225914" cy="3117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CA2B5-23F5-4217-959D-D3D8A0A2F8A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  <a:r>
            <a:rPr lang="en-US" sz="22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 Dataset using Prompt engineering using GPT-3 (approx. 1000 Review)</a:t>
          </a:r>
          <a:endParaRPr 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08156" y="707288"/>
        <a:ext cx="9007443" cy="1305763"/>
      </dsp:txXfrm>
    </dsp:sp>
    <dsp:sp modelId="{DC38D955-8A78-40CC-9937-5BD4FA36C92A}">
      <dsp:nvSpPr>
        <dsp:cNvPr id="0" name=""/>
        <dsp:cNvSpPr/>
      </dsp:nvSpPr>
      <dsp:spPr>
        <a:xfrm>
          <a:off x="0" y="2261786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1313-4457-4FBB-B607-D3B9DAD39FF1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91F86-8C6D-4871-9AE2-C0987117F955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Fine</a:t>
          </a:r>
          <a:r>
            <a:rPr lang="en-US" sz="22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Tune Llama 13b using PEFT Lora Technique on generated dataset.</a:t>
          </a:r>
          <a:endParaRPr 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396C-C124-5F40-B950-3385D62F12E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4D47-240E-0B4E-86F5-67AB2EF0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4D47-240E-0B4E-86F5-67AB2EF0B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F3DC-3414-4CD6-8973-7780EF65104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AEE9-483B-4FD4-A5F1-CF8FE8A8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FB6FF-A0E6-69B6-7586-387AD8506F13}"/>
              </a:ext>
            </a:extLst>
          </p:cNvPr>
          <p:cNvSpPr txBox="1"/>
          <p:nvPr/>
        </p:nvSpPr>
        <p:spPr>
          <a:xfrm>
            <a:off x="2919046" y="3198167"/>
            <a:ext cx="681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Reviews by Gen AI/LLM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1E98F-40FC-8BAD-6FF3-F9005532ECB2}"/>
              </a:ext>
            </a:extLst>
          </p:cNvPr>
          <p:cNvSpPr txBox="1">
            <a:spLocks/>
          </p:cNvSpPr>
          <p:nvPr/>
        </p:nvSpPr>
        <p:spPr>
          <a:xfrm>
            <a:off x="7528271" y="5946947"/>
            <a:ext cx="3000894" cy="451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400" b="0" dirty="0">
                <a:solidFill>
                  <a:schemeClr val="tx1"/>
                </a:solidFill>
                <a:latin typeface="Helvetica Light" panose="020B0403020202020204" pitchFamily="34" charset="0"/>
                <a:ea typeface="Helvetica for Target Thin" panose="020B0404020202020204" pitchFamily="34" charset="77"/>
              </a:rPr>
              <a:t>Yash Jain</a:t>
            </a:r>
          </a:p>
          <a:p>
            <a:pPr algn="r"/>
            <a:endParaRPr lang="en-US" sz="1600" b="0" dirty="0">
              <a:solidFill>
                <a:schemeClr val="tx1"/>
              </a:solidFill>
              <a:latin typeface="Helvetica Light" panose="020B0403020202020204" pitchFamily="34" charset="0"/>
              <a:ea typeface="Helvetica for Target Thin" panose="020B0404020202020204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5C629-FB2D-E13B-7551-DA6813113825}"/>
              </a:ext>
            </a:extLst>
          </p:cNvPr>
          <p:cNvSpPr txBox="1"/>
          <p:nvPr/>
        </p:nvSpPr>
        <p:spPr>
          <a:xfrm>
            <a:off x="8767850" y="6136585"/>
            <a:ext cx="2298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Helvetica Light" panose="020B0403020202020204" pitchFamily="34" charset="0"/>
                <a:ea typeface="Helvetica for Target Thin" panose="020B0404020202020204" pitchFamily="34" charset="77"/>
              </a:rPr>
              <a:t>Data Analyst </a:t>
            </a:r>
          </a:p>
          <a:p>
            <a:pPr algn="ctr"/>
            <a:r>
              <a:rPr lang="en-US" sz="1200" b="0" dirty="0">
                <a:solidFill>
                  <a:srgbClr val="C00000"/>
                </a:solidFill>
                <a:latin typeface="Helvetica Light" panose="020B0403020202020204" pitchFamily="34" charset="0"/>
                <a:ea typeface="Helvetica for Target Thin" panose="020B0404020202020204" pitchFamily="34" charset="77"/>
              </a:rPr>
              <a:t>GSCL Operations Intelligence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5F3EE-3B9D-68E1-8C24-C582F7F19012}"/>
              </a:ext>
            </a:extLst>
          </p:cNvPr>
          <p:cNvSpPr txBox="1"/>
          <p:nvPr/>
        </p:nvSpPr>
        <p:spPr>
          <a:xfrm>
            <a:off x="890955" y="1907015"/>
            <a:ext cx="8241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Product Attribute Based </a:t>
            </a:r>
          </a:p>
          <a:p>
            <a:r>
              <a:rPr lang="en-US" sz="4400" b="1" dirty="0">
                <a:latin typeface="Helvetica" pitchFamily="2" charset="0"/>
              </a:rPr>
              <a:t>    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44416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7AB009-46B8-4766-4B5B-C9A8AA447CD6}"/>
              </a:ext>
            </a:extLst>
          </p:cNvPr>
          <p:cNvSpPr txBox="1">
            <a:spLocks/>
          </p:cNvSpPr>
          <p:nvPr/>
        </p:nvSpPr>
        <p:spPr>
          <a:xfrm>
            <a:off x="8071657" y="439462"/>
            <a:ext cx="3228703" cy="57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Early Wins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D5A3EA-5714-602C-0B88-C50B5B508E16}"/>
              </a:ext>
            </a:extLst>
          </p:cNvPr>
          <p:cNvSpPr txBox="1"/>
          <p:nvPr/>
        </p:nvSpPr>
        <p:spPr>
          <a:xfrm>
            <a:off x="712815" y="1409445"/>
            <a:ext cx="11157759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Discovered Hidden insights which lies in textual reviews.</a:t>
            </a:r>
          </a:p>
          <a:p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Performance of product could be improved by analyzing and improving the factor which causing the loss of the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1D1C1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also brings opportunity as a ‘Pay on Service’ for vendors to discover the issue with the product.</a:t>
            </a:r>
          </a:p>
        </p:txBody>
      </p:sp>
      <p:pic>
        <p:nvPicPr>
          <p:cNvPr id="1026" name="Picture 2" descr="Success ">
            <a:extLst>
              <a:ext uri="{FF2B5EF4-FFF2-40B4-BE49-F238E27FC236}">
                <a16:creationId xmlns:a16="http://schemas.microsoft.com/office/drawing/2014/main" id="{9329F108-A547-64FB-4348-A0F33C4B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413" y="83540"/>
            <a:ext cx="1113920" cy="11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7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232" y="205070"/>
            <a:ext cx="10515600" cy="973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 for Target" panose="020B0504020202020204"/>
              </a:rPr>
              <a:t>Problem Statement</a:t>
            </a:r>
            <a:endParaRPr lang="en-US" sz="1800" dirty="0">
              <a:latin typeface="Helvetica for Target" panose="020B050402020202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F378555-F464-2144-958E-F0932E7613E7}"/>
              </a:ext>
            </a:extLst>
          </p:cNvPr>
          <p:cNvSpPr txBox="1">
            <a:spLocks/>
          </p:cNvSpPr>
          <p:nvPr/>
        </p:nvSpPr>
        <p:spPr>
          <a:xfrm>
            <a:off x="783771" y="1598274"/>
            <a:ext cx="10878985" cy="366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Traditional product reviews often lack granularity, as they provide overall ratings without specifying attributes.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makes it challenging for consumers and Retailers to understand the specific pros and cons of a product and why Product is getting negative review or poor rating.</a:t>
            </a:r>
          </a:p>
          <a:p>
            <a:endParaRPr lang="en-IN" sz="1800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37415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           </a:t>
            </a:r>
            <a:r>
              <a:rPr lang="en-US" sz="2000" dirty="0">
                <a:solidFill>
                  <a:srgbClr val="002CFF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[Delivery]   						[Customer Service]</a:t>
            </a:r>
            <a:endParaRPr lang="en-US" sz="2000" dirty="0">
              <a:solidFill>
                <a:srgbClr val="002CFF"/>
              </a:solidFill>
              <a:highlight>
                <a:srgbClr val="00FF00"/>
              </a:highlight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Got this </a:t>
            </a:r>
            <a:r>
              <a:rPr lang="en-US" sz="1600" dirty="0">
                <a:solidFill>
                  <a:srgbClr val="374151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product in just 2 days</a:t>
            </a: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r>
              <a:rPr lang="en-US" sz="1600" dirty="0">
                <a:solidFill>
                  <a:srgbClr val="374151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Camera</a:t>
            </a: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is good but </a:t>
            </a:r>
            <a:r>
              <a:rPr lang="en-US" sz="1600" dirty="0">
                <a:solidFill>
                  <a:schemeClr val="lt1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battery</a:t>
            </a:r>
            <a:r>
              <a:rPr lang="en-US" sz="1600" dirty="0">
                <a:solidFill>
                  <a:srgbClr val="374151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have heating issue, But </a:t>
            </a:r>
            <a:r>
              <a:rPr lang="en-US" sz="1600" dirty="0">
                <a:solidFill>
                  <a:srgbClr val="374151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People from Target help </a:t>
            </a: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 to resolve the issue. </a:t>
            </a:r>
            <a:endParaRPr lang="en-US" sz="1600" b="1" dirty="0">
              <a:solidFill>
                <a:srgbClr val="37415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Arial"/>
            </a:endParaRPr>
          </a:p>
          <a:p>
            <a:pPr marL="139700" marR="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800" b="1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39700" marR="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800" b="1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   Rating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Helvetica for Target" panose="020B0504020202020204"/>
            </a:endParaRPr>
          </a:p>
        </p:txBody>
      </p:sp>
      <p:pic>
        <p:nvPicPr>
          <p:cNvPr id="4100" name="Picture 4" descr="problem statement icon isolated on white background">
            <a:extLst>
              <a:ext uri="{FF2B5EF4-FFF2-40B4-BE49-F238E27FC236}">
                <a16:creationId xmlns:a16="http://schemas.microsoft.com/office/drawing/2014/main" id="{DC201C7D-7081-D00C-23E2-37560086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46"/>
          <a:stretch/>
        </p:blipFill>
        <p:spPr bwMode="auto">
          <a:xfrm>
            <a:off x="154018" y="131497"/>
            <a:ext cx="1249214" cy="97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38;p19">
            <a:extLst>
              <a:ext uri="{FF2B5EF4-FFF2-40B4-BE49-F238E27FC236}">
                <a16:creationId xmlns:a16="http://schemas.microsoft.com/office/drawing/2014/main" id="{76923948-E22A-666C-CA9F-66D788DFDF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3548" b="36408"/>
          <a:stretch/>
        </p:blipFill>
        <p:spPr>
          <a:xfrm>
            <a:off x="2180548" y="4712748"/>
            <a:ext cx="1717333" cy="546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8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47" y="328425"/>
            <a:ext cx="10515600" cy="973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 for Target" panose="020B0504020202020204"/>
              </a:rPr>
              <a:t>What Values this Product Brings?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1A9D0615-7133-8C1E-A767-E5A348A58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512461"/>
              </p:ext>
            </p:extLst>
          </p:nvPr>
        </p:nvGraphicFramePr>
        <p:xfrm>
          <a:off x="838200" y="1472654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Solution Glyph Icon">
            <a:extLst>
              <a:ext uri="{FF2B5EF4-FFF2-40B4-BE49-F238E27FC236}">
                <a16:creationId xmlns:a16="http://schemas.microsoft.com/office/drawing/2014/main" id="{30972DBA-AA96-36DF-EEF1-09C9CF846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b="4740"/>
          <a:stretch/>
        </p:blipFill>
        <p:spPr bwMode="auto">
          <a:xfrm>
            <a:off x="137204" y="112459"/>
            <a:ext cx="1233025" cy="12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479144-28F2-5FE2-9EA0-15FCAF84747E}"/>
              </a:ext>
            </a:extLst>
          </p:cNvPr>
          <p:cNvSpPr/>
          <p:nvPr/>
        </p:nvSpPr>
        <p:spPr>
          <a:xfrm>
            <a:off x="878089" y="4743845"/>
            <a:ext cx="10515600" cy="1305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748A5-F526-BA67-63B4-547973E6B26E}"/>
              </a:ext>
            </a:extLst>
          </p:cNvPr>
          <p:cNvSpPr txBox="1"/>
          <p:nvPr/>
        </p:nvSpPr>
        <p:spPr>
          <a:xfrm>
            <a:off x="2357971" y="4855629"/>
            <a:ext cx="31886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Guest Shopping Experience</a:t>
            </a: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79080-35CF-EC51-90E7-13704BE4075D}"/>
              </a:ext>
            </a:extLst>
          </p:cNvPr>
          <p:cNvSpPr txBox="1"/>
          <p:nvPr/>
        </p:nvSpPr>
        <p:spPr>
          <a:xfrm>
            <a:off x="7136757" y="5062179"/>
            <a:ext cx="412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Guest will get knowledge about pros &amp; cons of the product. </a:t>
            </a:r>
          </a:p>
        </p:txBody>
      </p:sp>
      <p:sp>
        <p:nvSpPr>
          <p:cNvPr id="13" name="Rectangle 12" descr="Chevron Arrows">
            <a:extLst>
              <a:ext uri="{FF2B5EF4-FFF2-40B4-BE49-F238E27FC236}">
                <a16:creationId xmlns:a16="http://schemas.microsoft.com/office/drawing/2014/main" id="{4AF4793E-732A-4F3F-06D4-73EBCB88719F}"/>
              </a:ext>
            </a:extLst>
          </p:cNvPr>
          <p:cNvSpPr/>
          <p:nvPr/>
        </p:nvSpPr>
        <p:spPr>
          <a:xfrm>
            <a:off x="1191895" y="4912443"/>
            <a:ext cx="718169" cy="71816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 descr="Chevron Arrows">
            <a:extLst>
              <a:ext uri="{FF2B5EF4-FFF2-40B4-BE49-F238E27FC236}">
                <a16:creationId xmlns:a16="http://schemas.microsoft.com/office/drawing/2014/main" id="{ADC7A4C4-50DE-FDC0-66B7-9A2E8BAE7C87}"/>
              </a:ext>
            </a:extLst>
          </p:cNvPr>
          <p:cNvSpPr/>
          <p:nvPr/>
        </p:nvSpPr>
        <p:spPr>
          <a:xfrm>
            <a:off x="1211220" y="2488190"/>
            <a:ext cx="718169" cy="71816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47" y="328425"/>
            <a:ext cx="10515600" cy="973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 for Target" panose="020B0504020202020204"/>
              </a:rPr>
              <a:t>How Are We Solving It?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1A9D0615-7133-8C1E-A767-E5A348A58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219758"/>
              </p:ext>
            </p:extLst>
          </p:nvPr>
        </p:nvGraphicFramePr>
        <p:xfrm>
          <a:off x="838200" y="1472654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Solution Glyph Icon">
            <a:extLst>
              <a:ext uri="{FF2B5EF4-FFF2-40B4-BE49-F238E27FC236}">
                <a16:creationId xmlns:a16="http://schemas.microsoft.com/office/drawing/2014/main" id="{30972DBA-AA96-36DF-EEF1-09C9CF846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b="4740"/>
          <a:stretch/>
        </p:blipFill>
        <p:spPr bwMode="auto">
          <a:xfrm>
            <a:off x="137204" y="112459"/>
            <a:ext cx="1233025" cy="12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5F1E75-DE28-DC64-C407-BB3C95609933}"/>
              </a:ext>
            </a:extLst>
          </p:cNvPr>
          <p:cNvSpPr/>
          <p:nvPr/>
        </p:nvSpPr>
        <p:spPr>
          <a:xfrm>
            <a:off x="838200" y="5097527"/>
            <a:ext cx="10431116" cy="132069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91FAF-63B3-F694-6364-50D792EECEB6}"/>
              </a:ext>
            </a:extLst>
          </p:cNvPr>
          <p:cNvSpPr txBox="1"/>
          <p:nvPr/>
        </p:nvSpPr>
        <p:spPr>
          <a:xfrm>
            <a:off x="2347782" y="5178867"/>
            <a:ext cx="8785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LLAMA 13B is Commercially available Large Language Models Like Chat GPT but its opensource i.e. It does not cost us any amount also data is completely secured.</a:t>
            </a:r>
          </a:p>
        </p:txBody>
      </p:sp>
      <p:sp>
        <p:nvSpPr>
          <p:cNvPr id="11" name="Rectangle 10" descr="Chevron Arrows">
            <a:extLst>
              <a:ext uri="{FF2B5EF4-FFF2-40B4-BE49-F238E27FC236}">
                <a16:creationId xmlns:a16="http://schemas.microsoft.com/office/drawing/2014/main" id="{8A3FE772-B0A6-1E71-A22B-640D3BCFADFA}"/>
              </a:ext>
            </a:extLst>
          </p:cNvPr>
          <p:cNvSpPr/>
          <p:nvPr/>
        </p:nvSpPr>
        <p:spPr>
          <a:xfrm>
            <a:off x="1244329" y="2352720"/>
            <a:ext cx="718169" cy="888241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 descr="Chevron Arrows">
            <a:extLst>
              <a:ext uri="{FF2B5EF4-FFF2-40B4-BE49-F238E27FC236}">
                <a16:creationId xmlns:a16="http://schemas.microsoft.com/office/drawing/2014/main" id="{386DFA57-0BC7-7A78-A55F-18E098D76A80}"/>
              </a:ext>
            </a:extLst>
          </p:cNvPr>
          <p:cNvSpPr/>
          <p:nvPr/>
        </p:nvSpPr>
        <p:spPr>
          <a:xfrm>
            <a:off x="1244329" y="5417172"/>
            <a:ext cx="718169" cy="71816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220" y="182013"/>
            <a:ext cx="9121664" cy="45719"/>
          </a:xfrm>
        </p:spPr>
        <p:txBody>
          <a:bodyPr>
            <a:noAutofit/>
          </a:bodyPr>
          <a:lstStyle/>
          <a:p>
            <a:b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Issue in the Existing Review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pic>
        <p:nvPicPr>
          <p:cNvPr id="3074" name="Picture 2" descr="Resume Document Line Icon. CV Letter Form Pictogram. Employment Paper, Interview Candidate Outline Symbol. Person Apply for Job. Profile Information. Editable Stroke. Isolated Vector Illustration">
            <a:extLst>
              <a:ext uri="{FF2B5EF4-FFF2-40B4-BE49-F238E27FC236}">
                <a16:creationId xmlns:a16="http://schemas.microsoft.com/office/drawing/2014/main" id="{B055A795-AFE9-EA32-CCE7-2716E4C6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" y="0"/>
            <a:ext cx="982345" cy="9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person's clothing&#10;&#10;Description automatically generated">
            <a:extLst>
              <a:ext uri="{FF2B5EF4-FFF2-40B4-BE49-F238E27FC236}">
                <a16:creationId xmlns:a16="http://schemas.microsoft.com/office/drawing/2014/main" id="{F4C3D81D-5A9B-EFDD-33BF-59CBF8A0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6" y="861576"/>
            <a:ext cx="6962674" cy="348133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6C7EC27-7085-F7BB-D0F4-DE53A2890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91" y="4565430"/>
            <a:ext cx="5728903" cy="2176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0CED01-754B-D39F-8540-5080B1BB027E}"/>
              </a:ext>
            </a:extLst>
          </p:cNvPr>
          <p:cNvSpPr txBox="1"/>
          <p:nvPr/>
        </p:nvSpPr>
        <p:spPr>
          <a:xfrm>
            <a:off x="8389851" y="1027010"/>
            <a:ext cx="3390492" cy="52783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Traditional Approach(Static):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C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We asked user to Rate the following aspect based on experience with the product.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Problem: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Why just the four aspect? What if Guest didn’t like something else.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Doesn’t give good experience to Guest to ask them to rate multiple things.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8EBB47F-C852-C0A3-5E8F-70F48E3A62E6}"/>
              </a:ext>
            </a:extLst>
          </p:cNvPr>
          <p:cNvCxnSpPr>
            <a:cxnSpLocks/>
          </p:cNvCxnSpPr>
          <p:nvPr/>
        </p:nvCxnSpPr>
        <p:spPr>
          <a:xfrm rot="5400000">
            <a:off x="6350773" y="4525802"/>
            <a:ext cx="2438112" cy="1418398"/>
          </a:xfrm>
          <a:prstGeom prst="curvedConnector3">
            <a:avLst>
              <a:gd name="adj1" fmla="val 100682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220" y="182013"/>
            <a:ext cx="9121664" cy="457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</a:br>
            <a:r>
              <a:rPr 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Comparison with Existing Review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6118296"/>
            <a:ext cx="2360090" cy="2105059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pic>
        <p:nvPicPr>
          <p:cNvPr id="3074" name="Picture 2" descr="Resume Document Line Icon. CV Letter Form Pictogram. Employment Paper, Interview Candidate Outline Symbol. Person Apply for Job. Profile Information. Editable Stroke. Isolated Vector Illustration">
            <a:extLst>
              <a:ext uri="{FF2B5EF4-FFF2-40B4-BE49-F238E27FC236}">
                <a16:creationId xmlns:a16="http://schemas.microsoft.com/office/drawing/2014/main" id="{B055A795-AFE9-EA32-CCE7-2716E4C6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" y="0"/>
            <a:ext cx="982345" cy="9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0CED01-754B-D39F-8540-5080B1BB027E}"/>
              </a:ext>
            </a:extLst>
          </p:cNvPr>
          <p:cNvSpPr txBox="1"/>
          <p:nvPr/>
        </p:nvSpPr>
        <p:spPr>
          <a:xfrm>
            <a:off x="611843" y="982345"/>
            <a:ext cx="113596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Traditional Approach(Static):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Traditional approach aspect rating could be misleading, Because user would not be much interested to give manual rating on multiple things seriously.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1D7144A-3FB3-58EA-49A0-EA532B64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1" y="2638374"/>
            <a:ext cx="11406554" cy="1655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8097D-6FC6-65DF-5B31-31B8B0FB5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" y="5097526"/>
            <a:ext cx="11850834" cy="10684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514190-4522-25F0-08E4-447A981D5208}"/>
              </a:ext>
            </a:extLst>
          </p:cNvPr>
          <p:cNvSpPr txBox="1"/>
          <p:nvPr/>
        </p:nvSpPr>
        <p:spPr>
          <a:xfrm>
            <a:off x="611842" y="4342914"/>
            <a:ext cx="94465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Approach( Dynamic Aspect using Gen AI &amp; LLM):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42439-C068-E62E-BBA3-A8283BB8A6F4}"/>
              </a:ext>
            </a:extLst>
          </p:cNvPr>
          <p:cNvSpPr txBox="1"/>
          <p:nvPr/>
        </p:nvSpPr>
        <p:spPr>
          <a:xfrm>
            <a:off x="10058400" y="4868636"/>
            <a:ext cx="1045560" cy="160630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220" y="182013"/>
            <a:ext cx="9121664" cy="457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</a:br>
            <a:r>
              <a:rPr 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Analysis of Advance Approach: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6118296"/>
            <a:ext cx="2360090" cy="2105059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pic>
        <p:nvPicPr>
          <p:cNvPr id="3074" name="Picture 2" descr="Resume Document Line Icon. CV Letter Form Pictogram. Employment Paper, Interview Candidate Outline Symbol. Person Apply for Job. Profile Information. Editable Stroke. Isolated Vector Illustration">
            <a:extLst>
              <a:ext uri="{FF2B5EF4-FFF2-40B4-BE49-F238E27FC236}">
                <a16:creationId xmlns:a16="http://schemas.microsoft.com/office/drawing/2014/main" id="{B055A795-AFE9-EA32-CCE7-2716E4C6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" y="0"/>
            <a:ext cx="982345" cy="9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05F37E-31EE-8B20-9E3D-0539447472B2}"/>
              </a:ext>
            </a:extLst>
          </p:cNvPr>
          <p:cNvSpPr txBox="1"/>
          <p:nvPr/>
        </p:nvSpPr>
        <p:spPr>
          <a:xfrm>
            <a:off x="1211220" y="822443"/>
            <a:ext cx="813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Analyzing all the 40 reviews of the product, It got broken up into 156 segment with 10 Aspect Category.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3FB42-64EA-8F65-E8A5-0CEB1C874551}"/>
              </a:ext>
            </a:extLst>
          </p:cNvPr>
          <p:cNvSpPr txBox="1"/>
          <p:nvPr/>
        </p:nvSpPr>
        <p:spPr>
          <a:xfrm>
            <a:off x="9144000" y="1582514"/>
            <a:ext cx="2842053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‘Quality’ and ‘Fit’ and ‘Design’ are the Main aspect of the product due to which product is getting poor rating and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 Traditional Approach: We have no mention of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‘Quality’.</a:t>
            </a:r>
          </a:p>
        </p:txBody>
      </p:sp>
      <p:pic>
        <p:nvPicPr>
          <p:cNvPr id="23" name="Picture 2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C08D270-0A31-270E-47B3-9E4B77D3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20" y="1468774"/>
            <a:ext cx="7763234" cy="45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220" y="182013"/>
            <a:ext cx="9121664" cy="457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</a:br>
            <a:r>
              <a:rPr 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Review Insights using </a:t>
            </a:r>
            <a:r>
              <a:rPr lang="en-US" sz="3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GenAI</a:t>
            </a:r>
            <a:r>
              <a:rPr lang="en-US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 and LLM: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6118296"/>
            <a:ext cx="2360090" cy="2105059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5" y="6166021"/>
            <a:ext cx="1045560" cy="576069"/>
          </a:xfrm>
          <a:prstGeom prst="rect">
            <a:avLst/>
          </a:prstGeom>
        </p:spPr>
      </p:pic>
      <p:pic>
        <p:nvPicPr>
          <p:cNvPr id="3074" name="Picture 2" descr="Resume Document Line Icon. CV Letter Form Pictogram. Employment Paper, Interview Candidate Outline Symbol. Person Apply for Job. Profile Information. Editable Stroke. Isolated Vector Illustration">
            <a:extLst>
              <a:ext uri="{FF2B5EF4-FFF2-40B4-BE49-F238E27FC236}">
                <a16:creationId xmlns:a16="http://schemas.microsoft.com/office/drawing/2014/main" id="{B055A795-AFE9-EA32-CCE7-2716E4C6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" y="0"/>
            <a:ext cx="982345" cy="9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72A608-4851-E542-D0F6-ADD8FAE37C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t="32391" r="1274" b="24285"/>
          <a:stretch/>
        </p:blipFill>
        <p:spPr>
          <a:xfrm>
            <a:off x="1211220" y="3594009"/>
            <a:ext cx="8958391" cy="314808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AF0AA1A-9F35-2908-DC6E-2225309F5B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t="33723" r="1257" b="21225"/>
          <a:stretch/>
        </p:blipFill>
        <p:spPr>
          <a:xfrm>
            <a:off x="994811" y="700627"/>
            <a:ext cx="9066595" cy="34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33" y="105104"/>
            <a:ext cx="10515600" cy="973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for Target" panose="020B0504020202020204"/>
              </a:rPr>
              <a:t>Key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for Target" panose="020B050402020202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A7E07-BBBD-BF4D-922C-BCEEC745980A}"/>
              </a:ext>
            </a:extLst>
          </p:cNvPr>
          <p:cNvGrpSpPr/>
          <p:nvPr/>
        </p:nvGrpSpPr>
        <p:grpSpPr>
          <a:xfrm>
            <a:off x="-1902890" y="5097526"/>
            <a:ext cx="3114110" cy="3114110"/>
            <a:chOff x="-1439130" y="4621206"/>
            <a:chExt cx="3114110" cy="3114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61F619-C139-E242-BA4A-C2EDC7841C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1439130" y="4621206"/>
              <a:ext cx="3114110" cy="3114110"/>
            </a:xfrm>
            <a:prstGeom prst="ellipse">
              <a:avLst/>
            </a:prstGeom>
            <a:solidFill>
              <a:srgbClr val="CC0000">
                <a:alpha val="75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3424D-0ADB-854F-8B7C-DB07654474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654743" y="5405593"/>
              <a:ext cx="1545336" cy="1545336"/>
            </a:xfrm>
            <a:prstGeom prst="ellipse">
              <a:avLst/>
            </a:prstGeom>
            <a:noFill/>
            <a:ln w="508000">
              <a:solidFill>
                <a:schemeClr val="tx1">
                  <a:lumMod val="75000"/>
                  <a:lumOff val="25000"/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B8A53E-0478-5673-0F5B-37BB7CF81D08}"/>
              </a:ext>
            </a:extLst>
          </p:cNvPr>
          <p:cNvSpPr txBox="1"/>
          <p:nvPr/>
        </p:nvSpPr>
        <p:spPr>
          <a:xfrm>
            <a:off x="867626" y="1170179"/>
            <a:ext cx="1115775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Started this Project with simplistic approach by using NLP and ML, Realised LLM are truly beneficial for this problem statement and not just a hype!</a:t>
            </a:r>
          </a:p>
          <a:p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Lots of opensource LLM model(Hugging Face) are available in market. So, it’s been a challenge to find the right one and evaluate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469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e9cc314-4b59-40d7-893d-8525a77e66e4">
      <UserInfo>
        <DisplayName>Andy.Stellmacher</DisplayName>
        <AccountId>25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0CD1AFECD0C44A1FBE07A7B114006" ma:contentTypeVersion="10" ma:contentTypeDescription="Create a new document." ma:contentTypeScope="" ma:versionID="127d7d13630c8a9fd0ea116eb5e2ca59">
  <xsd:schema xmlns:xsd="http://www.w3.org/2001/XMLSchema" xmlns:xs="http://www.w3.org/2001/XMLSchema" xmlns:p="http://schemas.microsoft.com/office/2006/metadata/properties" xmlns:ns2="b5f8dcb1-b78b-4387-a09a-b5291345ee96" xmlns:ns3="de9cc314-4b59-40d7-893d-8525a77e66e4" targetNamespace="http://schemas.microsoft.com/office/2006/metadata/properties" ma:root="true" ma:fieldsID="b3c11bc7a53b47e4a6473a5c25b8ae35" ns2:_="" ns3:_="">
    <xsd:import namespace="b5f8dcb1-b78b-4387-a09a-b5291345ee96"/>
    <xsd:import namespace="de9cc314-4b59-40d7-893d-8525a77e6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8dcb1-b78b-4387-a09a-b5291345e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cc314-4b59-40d7-893d-8525a77e66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5D43E9-E6D8-41D4-8F50-FCE6814E3B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D80813-6816-4236-B3C0-A373AB80C6F3}">
  <ds:schemaRefs>
    <ds:schemaRef ds:uri="b5f8dcb1-b78b-4387-a09a-b5291345ee96"/>
    <ds:schemaRef ds:uri="de9cc314-4b59-40d7-893d-8525a77e66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C44E27-075E-4EA0-AA2B-C0FE14B54F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8dcb1-b78b-4387-a09a-b5291345ee96"/>
    <ds:schemaRef ds:uri="de9cc314-4b59-40d7-893d-8525a77e6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534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for Target</vt:lpstr>
      <vt:lpstr>Helvetica Light</vt:lpstr>
      <vt:lpstr>Söhne</vt:lpstr>
      <vt:lpstr>Times New Roman</vt:lpstr>
      <vt:lpstr>Wingdings</vt:lpstr>
      <vt:lpstr>Office Theme</vt:lpstr>
      <vt:lpstr>PowerPoint Presentation</vt:lpstr>
      <vt:lpstr>Problem Statement</vt:lpstr>
      <vt:lpstr>What Values this Product Brings?</vt:lpstr>
      <vt:lpstr>How Are We Solving It?</vt:lpstr>
      <vt:lpstr> Issue in the Existing Review Analysis</vt:lpstr>
      <vt:lpstr> Comparison with Existing Review Analysis</vt:lpstr>
      <vt:lpstr> Analysis of Advance Approach:</vt:lpstr>
      <vt:lpstr> Review Insights using GenAI and LLM:</vt:lpstr>
      <vt:lpstr>Key learning</vt:lpstr>
      <vt:lpstr>PowerPoint Presentation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Erin.Tyler</dc:creator>
  <cp:lastModifiedBy>Yash.Jain</cp:lastModifiedBy>
  <cp:revision>36</cp:revision>
  <dcterms:created xsi:type="dcterms:W3CDTF">2021-05-20T13:02:51Z</dcterms:created>
  <dcterms:modified xsi:type="dcterms:W3CDTF">2023-11-09T07:10:56Z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0x010100D540CD1AFECD0C44A1FBE07A7B114006</vt:lpwstr>
  </property>
</Properties>
</file>