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784a7914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784a7914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07fdd30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07fdd30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0784a79146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0784a79146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7c2291d0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7c2291d0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7c2291d0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07c2291d0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1963be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1963be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784a7914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784a7914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7884f44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7884f44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784a79146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784a79146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7884f44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7884f44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784a79146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784a79146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784a7914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784a7914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7ce90f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7ce90f6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7ce90f6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07ce90f6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88" name="Google Shape;88;p14"/>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9" name="Google Shape;89;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0" name="Google Shape;90;p14"/>
          <p:cNvGrpSpPr/>
          <p:nvPr/>
        </p:nvGrpSpPr>
        <p:grpSpPr>
          <a:xfrm>
            <a:off x="830392" y="1191256"/>
            <a:ext cx="745763" cy="45826"/>
            <a:chOff x="4580561" y="2589004"/>
            <a:chExt cx="1064464" cy="25200"/>
          </a:xfrm>
        </p:grpSpPr>
        <p:sp>
          <p:nvSpPr>
            <p:cNvPr id="91" name="Google Shape;91;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96" name="Google Shape;96;p15"/>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7" name="Google Shape;9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8" name="Google Shape;98;p15"/>
          <p:cNvGrpSpPr/>
          <p:nvPr/>
        </p:nvGrpSpPr>
        <p:grpSpPr>
          <a:xfrm>
            <a:off x="830392" y="1191256"/>
            <a:ext cx="745763" cy="45826"/>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5063108" y="1313285"/>
            <a:ext cx="3459716" cy="2670463"/>
            <a:chOff x="3553042" y="1657806"/>
            <a:chExt cx="3461100" cy="2671532"/>
          </a:xfrm>
        </p:grpSpPr>
        <p:sp>
          <p:nvSpPr>
            <p:cNvPr id="103" name="Google Shape;103;p15"/>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111" name="Google Shape;111;p15"/>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112" name="Google Shape;112;p15"/>
          <p:cNvSpPr/>
          <p:nvPr/>
        </p:nvSpPr>
        <p:spPr>
          <a:xfrm flipH="1">
            <a:off x="5156273" y="1401826"/>
            <a:ext cx="3268500" cy="18129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5"/>
          <p:cNvGrpSpPr/>
          <p:nvPr/>
        </p:nvGrpSpPr>
        <p:grpSpPr>
          <a:xfrm>
            <a:off x="7666681" y="2077877"/>
            <a:ext cx="1148179" cy="2282764"/>
            <a:chOff x="7666681" y="2077877"/>
            <a:chExt cx="1148179" cy="2282764"/>
          </a:xfrm>
        </p:grpSpPr>
        <p:grpSp>
          <p:nvGrpSpPr>
            <p:cNvPr id="114" name="Google Shape;114;p15"/>
            <p:cNvGrpSpPr/>
            <p:nvPr/>
          </p:nvGrpSpPr>
          <p:grpSpPr>
            <a:xfrm>
              <a:off x="7666681" y="2077877"/>
              <a:ext cx="1148179" cy="2282764"/>
              <a:chOff x="3983627" y="1676395"/>
              <a:chExt cx="1449538" cy="2881914"/>
            </a:xfrm>
          </p:grpSpPr>
          <p:sp>
            <p:nvSpPr>
              <p:cNvPr id="115" name="Google Shape;115;p15"/>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118" name="Google Shape;118;p15"/>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119" name="Google Shape;119;p15"/>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0" name="Shape 120"/>
        <p:cNvGrpSpPr/>
        <p:nvPr/>
      </p:nvGrpSpPr>
      <p:grpSpPr>
        <a:xfrm>
          <a:off x="0" y="0"/>
          <a:ext cx="0" cy="0"/>
          <a:chOff x="0" y="0"/>
          <a:chExt cx="0" cy="0"/>
        </a:xfrm>
      </p:grpSpPr>
      <p:grpSp>
        <p:nvGrpSpPr>
          <p:cNvPr id="121" name="Google Shape;121;p16"/>
          <p:cNvGrpSpPr/>
          <p:nvPr/>
        </p:nvGrpSpPr>
        <p:grpSpPr>
          <a:xfrm>
            <a:off x="830392" y="1191256"/>
            <a:ext cx="745763" cy="45826"/>
            <a:chOff x="4580561" y="2589004"/>
            <a:chExt cx="1064464" cy="25200"/>
          </a:xfrm>
        </p:grpSpPr>
        <p:sp>
          <p:nvSpPr>
            <p:cNvPr id="122" name="Google Shape;122;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25" name="Google Shape;12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sp>
        <p:nvSpPr>
          <p:cNvPr id="127" name="Google Shape;12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7"/>
          <p:cNvGrpSpPr/>
          <p:nvPr/>
        </p:nvGrpSpPr>
        <p:grpSpPr>
          <a:xfrm>
            <a:off x="830392" y="1191256"/>
            <a:ext cx="745763" cy="45826"/>
            <a:chOff x="4580561" y="2589004"/>
            <a:chExt cx="1064464" cy="25200"/>
          </a:xfrm>
        </p:grpSpPr>
        <p:sp>
          <p:nvSpPr>
            <p:cNvPr id="129" name="Google Shape;12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32" name="Google Shape;13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3" name="Google Shape;133;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4" name="Shape 134"/>
        <p:cNvGrpSpPr/>
        <p:nvPr/>
      </p:nvGrpSpPr>
      <p:grpSpPr>
        <a:xfrm>
          <a:off x="0" y="0"/>
          <a:ext cx="0" cy="0"/>
          <a:chOff x="0" y="0"/>
          <a:chExt cx="0" cy="0"/>
        </a:xfrm>
      </p:grpSpPr>
      <p:sp>
        <p:nvSpPr>
          <p:cNvPr id="135" name="Google Shape;135;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8"/>
          <p:cNvGrpSpPr/>
          <p:nvPr/>
        </p:nvGrpSpPr>
        <p:grpSpPr>
          <a:xfrm>
            <a:off x="830392" y="1191256"/>
            <a:ext cx="745763" cy="45826"/>
            <a:chOff x="4580561" y="2589004"/>
            <a:chExt cx="1064464" cy="25200"/>
          </a:xfrm>
        </p:grpSpPr>
        <p:sp>
          <p:nvSpPr>
            <p:cNvPr id="137" name="Google Shape;137;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40" name="Google Shape;140;p1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1" name="Google Shape;141;p1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2" name="Google Shape;14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3" name="Shape 143"/>
        <p:cNvGrpSpPr/>
        <p:nvPr/>
      </p:nvGrpSpPr>
      <p:grpSpPr>
        <a:xfrm>
          <a:off x="0" y="0"/>
          <a:ext cx="0" cy="0"/>
          <a:chOff x="0" y="0"/>
          <a:chExt cx="0" cy="0"/>
        </a:xfrm>
      </p:grpSpPr>
      <p:sp>
        <p:nvSpPr>
          <p:cNvPr id="144" name="Google Shape;14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9"/>
          <p:cNvGrpSpPr/>
          <p:nvPr/>
        </p:nvGrpSpPr>
        <p:grpSpPr>
          <a:xfrm>
            <a:off x="830392" y="1191256"/>
            <a:ext cx="745763" cy="45826"/>
            <a:chOff x="4580561" y="2589004"/>
            <a:chExt cx="1064464" cy="25200"/>
          </a:xfrm>
        </p:grpSpPr>
        <p:sp>
          <p:nvSpPr>
            <p:cNvPr id="146" name="Google Shape;14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49" name="Google Shape;14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0" name="Shape 150"/>
        <p:cNvGrpSpPr/>
        <p:nvPr/>
      </p:nvGrpSpPr>
      <p:grpSpPr>
        <a:xfrm>
          <a:off x="0" y="0"/>
          <a:ext cx="0" cy="0"/>
          <a:chOff x="0" y="0"/>
          <a:chExt cx="0" cy="0"/>
        </a:xfrm>
      </p:grpSpPr>
      <p:sp>
        <p:nvSpPr>
          <p:cNvPr id="151" name="Google Shape;151;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3" name="Shape 153"/>
        <p:cNvGrpSpPr/>
        <p:nvPr/>
      </p:nvGrpSpPr>
      <p:grpSpPr>
        <a:xfrm>
          <a:off x="0" y="0"/>
          <a:ext cx="0" cy="0"/>
          <a:chOff x="0" y="0"/>
          <a:chExt cx="0" cy="0"/>
        </a:xfrm>
      </p:grpSpPr>
      <p:sp>
        <p:nvSpPr>
          <p:cNvPr id="154" name="Google Shape;154;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1"/>
          <p:cNvGrpSpPr/>
          <p:nvPr/>
        </p:nvGrpSpPr>
        <p:grpSpPr>
          <a:xfrm>
            <a:off x="830392" y="1191256"/>
            <a:ext cx="745763" cy="45826"/>
            <a:chOff x="4580561" y="2589004"/>
            <a:chExt cx="1064464" cy="25200"/>
          </a:xfrm>
        </p:grpSpPr>
        <p:sp>
          <p:nvSpPr>
            <p:cNvPr id="156" name="Google Shape;156;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1"/>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9" name="Google Shape;159;p21"/>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60" name="Google Shape;160;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61" name="Shape 161"/>
        <p:cNvGrpSpPr/>
        <p:nvPr/>
      </p:nvGrpSpPr>
      <p:grpSpPr>
        <a:xfrm>
          <a:off x="0" y="0"/>
          <a:ext cx="0" cy="0"/>
          <a:chOff x="0" y="0"/>
          <a:chExt cx="0" cy="0"/>
        </a:xfrm>
      </p:grpSpPr>
      <p:grpSp>
        <p:nvGrpSpPr>
          <p:cNvPr id="162" name="Google Shape;162;p22"/>
          <p:cNvGrpSpPr/>
          <p:nvPr/>
        </p:nvGrpSpPr>
        <p:grpSpPr>
          <a:xfrm>
            <a:off x="830392" y="4169130"/>
            <a:ext cx="745763" cy="45826"/>
            <a:chOff x="4580561" y="2589004"/>
            <a:chExt cx="1064464" cy="25200"/>
          </a:xfrm>
        </p:grpSpPr>
        <p:sp>
          <p:nvSpPr>
            <p:cNvPr id="163" name="Google Shape;163;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66" name="Google Shape;166;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7" name="Shape 167"/>
        <p:cNvGrpSpPr/>
        <p:nvPr/>
      </p:nvGrpSpPr>
      <p:grpSpPr>
        <a:xfrm>
          <a:off x="0" y="0"/>
          <a:ext cx="0" cy="0"/>
          <a:chOff x="0" y="0"/>
          <a:chExt cx="0" cy="0"/>
        </a:xfrm>
      </p:grpSpPr>
      <p:sp>
        <p:nvSpPr>
          <p:cNvPr id="168" name="Google Shape;168;p2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23"/>
          <p:cNvGrpSpPr/>
          <p:nvPr/>
        </p:nvGrpSpPr>
        <p:grpSpPr>
          <a:xfrm>
            <a:off x="830392" y="1191256"/>
            <a:ext cx="745763" cy="45826"/>
            <a:chOff x="4580561" y="2589004"/>
            <a:chExt cx="1064464" cy="25200"/>
          </a:xfrm>
        </p:grpSpPr>
        <p:sp>
          <p:nvSpPr>
            <p:cNvPr id="170" name="Google Shape;170;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73" name="Google Shape;173;p2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4" name="Google Shape;174;p2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5" name="Google Shape;17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76" name="Shape 176"/>
        <p:cNvGrpSpPr/>
        <p:nvPr/>
      </p:nvGrpSpPr>
      <p:grpSpPr>
        <a:xfrm>
          <a:off x="0" y="0"/>
          <a:ext cx="0" cy="0"/>
          <a:chOff x="0" y="0"/>
          <a:chExt cx="0" cy="0"/>
        </a:xfrm>
      </p:grpSpPr>
      <p:pic>
        <p:nvPicPr>
          <p:cNvPr descr="Side view of hands writing in a notebook at a cafe" id="177" name="Google Shape;177;p24"/>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78" name="Google Shape;178;p24"/>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4"/>
          <p:cNvGrpSpPr/>
          <p:nvPr/>
        </p:nvGrpSpPr>
        <p:grpSpPr>
          <a:xfrm>
            <a:off x="830392" y="1191256"/>
            <a:ext cx="745763" cy="45826"/>
            <a:chOff x="4580561" y="2589004"/>
            <a:chExt cx="1064464" cy="25200"/>
          </a:xfrm>
        </p:grpSpPr>
        <p:sp>
          <p:nvSpPr>
            <p:cNvPr id="180" name="Google Shape;180;p2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83" name="Google Shape;183;p2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84" name="Google Shape;184;p2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85" name="Google Shape;185;p24"/>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86" name="Shape 186"/>
        <p:cNvGrpSpPr/>
        <p:nvPr/>
      </p:nvGrpSpPr>
      <p:grpSpPr>
        <a:xfrm>
          <a:off x="0" y="0"/>
          <a:ext cx="0" cy="0"/>
          <a:chOff x="0" y="0"/>
          <a:chExt cx="0" cy="0"/>
        </a:xfrm>
      </p:grpSpPr>
      <p:pic>
        <p:nvPicPr>
          <p:cNvPr id="187" name="Google Shape;187;p25"/>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88" name="Google Shape;188;p25"/>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5"/>
          <p:cNvGrpSpPr/>
          <p:nvPr/>
        </p:nvGrpSpPr>
        <p:grpSpPr>
          <a:xfrm>
            <a:off x="830392" y="1191256"/>
            <a:ext cx="745763" cy="45826"/>
            <a:chOff x="4580561" y="2589004"/>
            <a:chExt cx="1064464" cy="25200"/>
          </a:xfrm>
        </p:grpSpPr>
        <p:sp>
          <p:nvSpPr>
            <p:cNvPr id="190" name="Google Shape;190;p25"/>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93" name="Google Shape;193;p2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94" name="Google Shape;194;p25"/>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95" name="Google Shape;195;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2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98" name="Google Shape;198;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99" name="Shape 199"/>
        <p:cNvGrpSpPr/>
        <p:nvPr/>
      </p:nvGrpSpPr>
      <p:grpSpPr>
        <a:xfrm>
          <a:off x="0" y="0"/>
          <a:ext cx="0" cy="0"/>
          <a:chOff x="0" y="0"/>
          <a:chExt cx="0" cy="0"/>
        </a:xfrm>
      </p:grpSpPr>
      <p:grpSp>
        <p:nvGrpSpPr>
          <p:cNvPr id="200" name="Google Shape;200;p27"/>
          <p:cNvGrpSpPr/>
          <p:nvPr/>
        </p:nvGrpSpPr>
        <p:grpSpPr>
          <a:xfrm>
            <a:off x="830392" y="4169130"/>
            <a:ext cx="745763" cy="45826"/>
            <a:chOff x="4580561" y="2589004"/>
            <a:chExt cx="1064464" cy="25200"/>
          </a:xfrm>
        </p:grpSpPr>
        <p:sp>
          <p:nvSpPr>
            <p:cNvPr id="201" name="Google Shape;201;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204" name="Google Shape;204;p27"/>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205" name="Google Shape;205;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ctrTitle"/>
          </p:nvPr>
        </p:nvSpPr>
        <p:spPr>
          <a:xfrm>
            <a:off x="729450" y="1322450"/>
            <a:ext cx="8130000" cy="144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Image </a:t>
            </a:r>
            <a:r>
              <a:rPr lang="en"/>
              <a:t>Steganography</a:t>
            </a:r>
            <a:r>
              <a:rPr lang="en"/>
              <a:t> using CNN</a:t>
            </a:r>
            <a:r>
              <a:rPr lang="en"/>
              <a:t>           </a:t>
            </a:r>
            <a:endParaRPr/>
          </a:p>
        </p:txBody>
      </p:sp>
      <p:pic>
        <p:nvPicPr>
          <p:cNvPr id="213" name="Google Shape;213;p29"/>
          <p:cNvPicPr preferRelativeResize="0"/>
          <p:nvPr/>
        </p:nvPicPr>
        <p:blipFill>
          <a:blip r:embed="rId3">
            <a:alphaModFix/>
          </a:blip>
          <a:stretch>
            <a:fillRect/>
          </a:stretch>
        </p:blipFill>
        <p:spPr>
          <a:xfrm>
            <a:off x="4811325" y="185250"/>
            <a:ext cx="4048125" cy="962025"/>
          </a:xfrm>
          <a:prstGeom prst="rect">
            <a:avLst/>
          </a:prstGeom>
          <a:noFill/>
          <a:ln>
            <a:noFill/>
          </a:ln>
        </p:spPr>
      </p:pic>
      <p:sp>
        <p:nvSpPr>
          <p:cNvPr id="214" name="Google Shape;214;p29"/>
          <p:cNvSpPr txBox="1"/>
          <p:nvPr/>
        </p:nvSpPr>
        <p:spPr>
          <a:xfrm>
            <a:off x="3519675" y="3258275"/>
            <a:ext cx="213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aleway"/>
                <a:ea typeface="Raleway"/>
                <a:cs typeface="Raleway"/>
                <a:sym typeface="Raleway"/>
              </a:rPr>
              <a:t>Team.No - N</a:t>
            </a:r>
            <a:r>
              <a:rPr b="1" lang="en" sz="2100"/>
              <a:t>23</a:t>
            </a:r>
            <a:endParaRPr b="1" sz="2100"/>
          </a:p>
        </p:txBody>
      </p:sp>
      <p:sp>
        <p:nvSpPr>
          <p:cNvPr id="215" name="Google Shape;215;p29"/>
          <p:cNvSpPr txBox="1"/>
          <p:nvPr/>
        </p:nvSpPr>
        <p:spPr>
          <a:xfrm>
            <a:off x="849975" y="3694175"/>
            <a:ext cx="302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a:latin typeface="Lato"/>
                <a:ea typeface="Lato"/>
                <a:cs typeface="Lato"/>
                <a:sym typeface="Lato"/>
              </a:rPr>
              <a:t> Yajas menon  (01fe20bcs048)</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Akash Kumar   (01fe20bcs300)</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Apoorv Bagal   (01fe20bcs065)</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Abhishek kumar  (01fe20bcs059)</a:t>
            </a:r>
            <a:endParaRPr b="1">
              <a:latin typeface="Lato"/>
              <a:ea typeface="Lato"/>
              <a:cs typeface="Lato"/>
              <a:sym typeface="Lato"/>
            </a:endParaRPr>
          </a:p>
        </p:txBody>
      </p:sp>
      <p:sp>
        <p:nvSpPr>
          <p:cNvPr id="216" name="Google Shape;216;p29"/>
          <p:cNvSpPr txBox="1"/>
          <p:nvPr/>
        </p:nvSpPr>
        <p:spPr>
          <a:xfrm>
            <a:off x="6080675" y="3421725"/>
            <a:ext cx="2136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Guided by:- Dr.G.S.Hanchinamani</a:t>
            </a:r>
            <a:endParaRPr b="1" sz="16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535550" y="0"/>
            <a:ext cx="76887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 Automatic cost learning framework for Image steganography </a:t>
            </a:r>
            <a:endParaRPr sz="1800"/>
          </a:p>
        </p:txBody>
      </p:sp>
      <p:sp>
        <p:nvSpPr>
          <p:cNvPr id="282" name="Google Shape;282;p38"/>
          <p:cNvSpPr txBox="1"/>
          <p:nvPr>
            <p:ph idx="1" type="body"/>
          </p:nvPr>
        </p:nvSpPr>
        <p:spPr>
          <a:xfrm>
            <a:off x="727650" y="17625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In this paper , they have proposed a new embedding cost learning framework called SPAR-RL(Steganography Pixel-wise Actions and Rewards with Reinforcement Learning).</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I</a:t>
            </a:r>
            <a:r>
              <a:rPr lang="en" sz="1400">
                <a:solidFill>
                  <a:schemeClr val="dk2"/>
                </a:solidFill>
                <a:latin typeface="Times New Roman"/>
                <a:ea typeface="Times New Roman"/>
                <a:cs typeface="Times New Roman"/>
                <a:sym typeface="Times New Roman"/>
              </a:rPr>
              <a:t>n SPAR-RL, an agent utilizes a policy network which decomposes the embedding process into pixel-wise actions and aims at maximizing the total rewards from a simulated steganalytic environment, while the environment employs an environment network for pixel-wise reward assignment.</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Through the iterative interactions between the agent and the environment, the policy network learns a secure embedding policy which can be converted into pixel-wise embedding costs for practical message embedding.</a:t>
            </a:r>
            <a:endParaRPr sz="1400">
              <a:solidFill>
                <a:schemeClr val="dk2"/>
              </a:solidFill>
              <a:latin typeface="Times New Roman"/>
              <a:ea typeface="Times New Roman"/>
              <a:cs typeface="Times New Roman"/>
              <a:sym typeface="Times New Roman"/>
            </a:endParaRPr>
          </a:p>
        </p:txBody>
      </p:sp>
      <p:sp>
        <p:nvSpPr>
          <p:cNvPr id="283" name="Google Shape;283;p38"/>
          <p:cNvSpPr txBox="1"/>
          <p:nvPr/>
        </p:nvSpPr>
        <p:spPr>
          <a:xfrm>
            <a:off x="512300" y="536800"/>
            <a:ext cx="16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Publish Year:2021</a:t>
            </a:r>
            <a:endParaRPr>
              <a:latin typeface="Lato"/>
              <a:ea typeface="Lato"/>
              <a:cs typeface="Lato"/>
              <a:sym typeface="Lato"/>
            </a:endParaRPr>
          </a:p>
        </p:txBody>
      </p:sp>
      <p:sp>
        <p:nvSpPr>
          <p:cNvPr id="284" name="Google Shape;284;p38"/>
          <p:cNvSpPr txBox="1"/>
          <p:nvPr/>
        </p:nvSpPr>
        <p:spPr>
          <a:xfrm>
            <a:off x="3288175" y="628650"/>
            <a:ext cx="58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Authors: Weixuan Tang , Bin Li,  Mauro Barni,  Jin Li, Jiwu Huang</a:t>
            </a:r>
            <a:endParaRPr>
              <a:latin typeface="Lato"/>
              <a:ea typeface="Lato"/>
              <a:cs typeface="Lato"/>
              <a:sym typeface="Lato"/>
            </a:endParaRPr>
          </a:p>
        </p:txBody>
      </p:sp>
      <p:sp>
        <p:nvSpPr>
          <p:cNvPr id="285" name="Google Shape;285;p38"/>
          <p:cNvSpPr txBox="1"/>
          <p:nvPr/>
        </p:nvSpPr>
        <p:spPr>
          <a:xfrm>
            <a:off x="42850" y="1361775"/>
            <a:ext cx="194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Lato"/>
                <a:ea typeface="Lato"/>
                <a:cs typeface="Lato"/>
                <a:sym typeface="Lato"/>
              </a:rPr>
              <a:t>Methodology</a:t>
            </a:r>
            <a:endParaRPr b="1" sz="2000">
              <a:latin typeface="Lato"/>
              <a:ea typeface="Lato"/>
              <a:cs typeface="Lato"/>
              <a:sym typeface="Lato"/>
            </a:endParaRPr>
          </a:p>
        </p:txBody>
      </p:sp>
      <p:sp>
        <p:nvSpPr>
          <p:cNvPr id="286" name="Google Shape;286;p38"/>
          <p:cNvSpPr txBox="1"/>
          <p:nvPr/>
        </p:nvSpPr>
        <p:spPr>
          <a:xfrm>
            <a:off x="512300" y="439442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87" name="Google Shape;287;p38"/>
          <p:cNvSpPr txBox="1"/>
          <p:nvPr/>
        </p:nvSpPr>
        <p:spPr>
          <a:xfrm>
            <a:off x="42850" y="3986200"/>
            <a:ext cx="1765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Lato"/>
                <a:ea typeface="Lato"/>
                <a:cs typeface="Lato"/>
                <a:sym typeface="Lato"/>
              </a:rPr>
              <a:t>Results</a:t>
            </a:r>
            <a:endParaRPr b="1" sz="1900">
              <a:latin typeface="Lato"/>
              <a:ea typeface="Lato"/>
              <a:cs typeface="Lato"/>
              <a:sym typeface="Lato"/>
            </a:endParaRPr>
          </a:p>
        </p:txBody>
      </p:sp>
      <p:sp>
        <p:nvSpPr>
          <p:cNvPr id="288" name="Google Shape;288;p38"/>
          <p:cNvSpPr txBox="1"/>
          <p:nvPr/>
        </p:nvSpPr>
        <p:spPr>
          <a:xfrm>
            <a:off x="42850" y="4394425"/>
            <a:ext cx="905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Experimental results demonstrate that the proposed framework achieves state-of-the art security performance against various modern steganalyzers, and outperforms existing cost learning frameworks with regard to learning stability and efficiency.</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524650" y="57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sp>
        <p:nvSpPr>
          <p:cNvPr id="294" name="Google Shape;294;p39"/>
          <p:cNvSpPr txBox="1"/>
          <p:nvPr>
            <p:ph idx="1" type="body"/>
          </p:nvPr>
        </p:nvSpPr>
        <p:spPr>
          <a:xfrm>
            <a:off x="727650" y="1441200"/>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6900"/>
          </a:p>
          <a:p>
            <a:pPr indent="0" lvl="0" marL="0" rtl="0" algn="l">
              <a:spcBef>
                <a:spcPts val="1200"/>
              </a:spcBef>
              <a:spcAft>
                <a:spcPts val="0"/>
              </a:spcAft>
              <a:buNone/>
            </a:pPr>
            <a:r>
              <a:rPr lang="en"/>
              <a:t> </a:t>
            </a:r>
            <a:r>
              <a:rPr lang="en" sz="6739">
                <a:solidFill>
                  <a:schemeClr val="dk2"/>
                </a:solidFill>
                <a:latin typeface="Raleway"/>
                <a:ea typeface="Raleway"/>
                <a:cs typeface="Raleway"/>
                <a:sym typeface="Raleway"/>
              </a:rPr>
              <a:t>The architecture of the  system will consist of  three components   trained as a single network; however, it is easiest to describe them individually.</a:t>
            </a:r>
            <a:endParaRPr sz="6739">
              <a:solidFill>
                <a:schemeClr val="dk2"/>
              </a:solidFill>
              <a:latin typeface="Raleway"/>
              <a:ea typeface="Raleway"/>
              <a:cs typeface="Raleway"/>
              <a:sym typeface="Raleway"/>
            </a:endParaRPr>
          </a:p>
          <a:p>
            <a:pPr indent="-335582" lvl="0" marL="457200" rtl="0" algn="l">
              <a:spcBef>
                <a:spcPts val="1200"/>
              </a:spcBef>
              <a:spcAft>
                <a:spcPts val="0"/>
              </a:spcAft>
              <a:buClr>
                <a:schemeClr val="dk2"/>
              </a:buClr>
              <a:buSzPct val="100000"/>
              <a:buFont typeface="Raleway"/>
              <a:buChar char="●"/>
            </a:pPr>
            <a:r>
              <a:rPr lang="en" sz="6739">
                <a:solidFill>
                  <a:schemeClr val="dk2"/>
                </a:solidFill>
                <a:latin typeface="Raleway"/>
                <a:ea typeface="Raleway"/>
                <a:cs typeface="Raleway"/>
                <a:sym typeface="Raleway"/>
              </a:rPr>
              <a:t> The leftmost, Prep-Network, prepares the secret image to be hidden. </a:t>
            </a:r>
            <a:endParaRPr sz="6739">
              <a:solidFill>
                <a:schemeClr val="dk2"/>
              </a:solidFill>
              <a:latin typeface="Raleway"/>
              <a:ea typeface="Raleway"/>
              <a:cs typeface="Raleway"/>
              <a:sym typeface="Raleway"/>
            </a:endParaRPr>
          </a:p>
          <a:p>
            <a:pPr indent="-335582" lvl="0" marL="457200" rtl="0" algn="l">
              <a:spcBef>
                <a:spcPts val="0"/>
              </a:spcBef>
              <a:spcAft>
                <a:spcPts val="0"/>
              </a:spcAft>
              <a:buClr>
                <a:schemeClr val="dk2"/>
              </a:buClr>
              <a:buSzPct val="100000"/>
              <a:buFont typeface="Raleway"/>
              <a:buChar char="●"/>
            </a:pPr>
            <a:r>
              <a:rPr lang="en" sz="6739">
                <a:solidFill>
                  <a:schemeClr val="dk2"/>
                </a:solidFill>
                <a:latin typeface="Raleway"/>
                <a:ea typeface="Raleway"/>
                <a:cs typeface="Raleway"/>
                <a:sym typeface="Raleway"/>
              </a:rPr>
              <a:t>The second/main network, the Hiding Network, takes as input the output of the preparation-network and the cover image, and creates the Container image. The input to this network is a N × N pixel field, with depth concatenated RGB channels of the cover image and the transformed channels of the secret image.</a:t>
            </a:r>
            <a:endParaRPr sz="6739">
              <a:solidFill>
                <a:schemeClr val="dk2"/>
              </a:solidFill>
              <a:latin typeface="Raleway"/>
              <a:ea typeface="Raleway"/>
              <a:cs typeface="Raleway"/>
              <a:sym typeface="Raleway"/>
            </a:endParaRPr>
          </a:p>
          <a:p>
            <a:pPr indent="-335582" lvl="0" marL="457200" rtl="0" algn="l">
              <a:spcBef>
                <a:spcPts val="0"/>
              </a:spcBef>
              <a:spcAft>
                <a:spcPts val="0"/>
              </a:spcAft>
              <a:buClr>
                <a:schemeClr val="dk2"/>
              </a:buClr>
              <a:buSzPct val="100000"/>
              <a:buFont typeface="Raleway"/>
              <a:buChar char="●"/>
            </a:pPr>
            <a:r>
              <a:rPr lang="en" sz="6739">
                <a:solidFill>
                  <a:schemeClr val="dk2"/>
                </a:solidFill>
                <a:latin typeface="Raleway"/>
                <a:ea typeface="Raleway"/>
                <a:cs typeface="Raleway"/>
                <a:sym typeface="Raleway"/>
              </a:rPr>
              <a:t>Finally, the right-most network, the Reveal Network, is used by the receiver of the image; it is the decoder. It receives only the Container image</a:t>
            </a:r>
            <a:endParaRPr sz="6739">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0" name="Google Shape;300;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1" name="Google Shape;301;p40"/>
          <p:cNvSpPr txBox="1"/>
          <p:nvPr/>
        </p:nvSpPr>
        <p:spPr>
          <a:xfrm>
            <a:off x="505775" y="3724375"/>
            <a:ext cx="85404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02" name="Google Shape;302;p40"/>
          <p:cNvSpPr txBox="1"/>
          <p:nvPr/>
        </p:nvSpPr>
        <p:spPr>
          <a:xfrm>
            <a:off x="2466725" y="3831900"/>
            <a:ext cx="42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Architecture of the System</a:t>
            </a:r>
            <a:endParaRPr>
              <a:latin typeface="Lato"/>
              <a:ea typeface="Lato"/>
              <a:cs typeface="Lato"/>
              <a:sym typeface="Lato"/>
            </a:endParaRPr>
          </a:p>
        </p:txBody>
      </p:sp>
      <p:pic>
        <p:nvPicPr>
          <p:cNvPr id="303" name="Google Shape;303;p40"/>
          <p:cNvPicPr preferRelativeResize="0"/>
          <p:nvPr/>
        </p:nvPicPr>
        <p:blipFill>
          <a:blip r:embed="rId3">
            <a:alphaModFix/>
          </a:blip>
          <a:stretch>
            <a:fillRect/>
          </a:stretch>
        </p:blipFill>
        <p:spPr>
          <a:xfrm>
            <a:off x="371475" y="428625"/>
            <a:ext cx="8401050" cy="428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09" name="Google Shape;309;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222222"/>
              </a:buClr>
              <a:buSzPts val="1400"/>
              <a:buFont typeface="Raleway"/>
              <a:buAutoNum type="arabicPeriod"/>
            </a:pPr>
            <a:r>
              <a:rPr lang="en" sz="1400">
                <a:solidFill>
                  <a:srgbClr val="222222"/>
                </a:solidFill>
                <a:latin typeface="Raleway"/>
                <a:ea typeface="Raleway"/>
                <a:cs typeface="Raleway"/>
                <a:sym typeface="Raleway"/>
              </a:rPr>
              <a:t>Subramanian, Nandhini, et al. "Image steganography: A review of the recent advances." </a:t>
            </a:r>
            <a:r>
              <a:rPr i="1" lang="en" sz="1400">
                <a:solidFill>
                  <a:srgbClr val="222222"/>
                </a:solidFill>
                <a:latin typeface="Raleway"/>
                <a:ea typeface="Raleway"/>
                <a:cs typeface="Raleway"/>
                <a:sym typeface="Raleway"/>
              </a:rPr>
              <a:t>IEEE access</a:t>
            </a:r>
            <a:r>
              <a:rPr lang="en" sz="1400">
                <a:solidFill>
                  <a:srgbClr val="222222"/>
                </a:solidFill>
                <a:latin typeface="Raleway"/>
                <a:ea typeface="Raleway"/>
                <a:cs typeface="Raleway"/>
                <a:sym typeface="Raleway"/>
              </a:rPr>
              <a:t> 9 (2021): 23409-23423.</a:t>
            </a:r>
            <a:endParaRPr sz="1400">
              <a:solidFill>
                <a:srgbClr val="222222"/>
              </a:solidFill>
              <a:latin typeface="Raleway"/>
              <a:ea typeface="Raleway"/>
              <a:cs typeface="Raleway"/>
              <a:sym typeface="Raleway"/>
            </a:endParaRPr>
          </a:p>
          <a:p>
            <a:pPr indent="-317500" lvl="0" marL="457200" rtl="0" algn="l">
              <a:spcBef>
                <a:spcPts val="0"/>
              </a:spcBef>
              <a:spcAft>
                <a:spcPts val="0"/>
              </a:spcAft>
              <a:buClr>
                <a:srgbClr val="222222"/>
              </a:buClr>
              <a:buSzPts val="1400"/>
              <a:buFont typeface="Raleway"/>
              <a:buAutoNum type="arabicPeriod"/>
            </a:pPr>
            <a:r>
              <a:rPr lang="en" sz="1400">
                <a:solidFill>
                  <a:srgbClr val="222222"/>
                </a:solidFill>
                <a:latin typeface="Raleway"/>
                <a:ea typeface="Raleway"/>
                <a:cs typeface="Raleway"/>
                <a:sym typeface="Raleway"/>
              </a:rPr>
              <a:t>Kumar, Vijay, Saloni Laddha, and Nitin Dogra Aniket. "Steganography techniques using convolutional neural networks." </a:t>
            </a:r>
            <a:r>
              <a:rPr i="1" lang="en" sz="1400">
                <a:solidFill>
                  <a:srgbClr val="222222"/>
                </a:solidFill>
                <a:latin typeface="Raleway"/>
                <a:ea typeface="Raleway"/>
                <a:cs typeface="Raleway"/>
                <a:sym typeface="Raleway"/>
              </a:rPr>
              <a:t>J. Homepage</a:t>
            </a:r>
            <a:r>
              <a:rPr lang="en" sz="1400">
                <a:solidFill>
                  <a:srgbClr val="222222"/>
                </a:solidFill>
                <a:latin typeface="Raleway"/>
                <a:ea typeface="Raleway"/>
                <a:cs typeface="Raleway"/>
                <a:sym typeface="Raleway"/>
              </a:rPr>
              <a:t> 7 (2020): 66-73.</a:t>
            </a:r>
            <a:endParaRPr sz="1400">
              <a:solidFill>
                <a:srgbClr val="222222"/>
              </a:solidFill>
              <a:latin typeface="Raleway"/>
              <a:ea typeface="Raleway"/>
              <a:cs typeface="Raleway"/>
              <a:sym typeface="Raleway"/>
            </a:endParaRPr>
          </a:p>
          <a:p>
            <a:pPr indent="-317500" lvl="0" marL="457200" rtl="0" algn="l">
              <a:spcBef>
                <a:spcPts val="0"/>
              </a:spcBef>
              <a:spcAft>
                <a:spcPts val="0"/>
              </a:spcAft>
              <a:buClr>
                <a:srgbClr val="222222"/>
              </a:buClr>
              <a:buSzPts val="1400"/>
              <a:buFont typeface="Raleway"/>
              <a:buAutoNum type="arabicPeriod"/>
            </a:pPr>
            <a:r>
              <a:rPr lang="en" sz="1400">
                <a:solidFill>
                  <a:srgbClr val="222222"/>
                </a:solidFill>
                <a:latin typeface="Raleway"/>
                <a:ea typeface="Raleway"/>
                <a:cs typeface="Raleway"/>
                <a:sym typeface="Raleway"/>
              </a:rPr>
              <a:t>Kich, Ismail, Youssef Taouil El Bachir Ameur, and Amine Benhfid. "Image steganography by deep CNN auto-encoder networks." </a:t>
            </a:r>
            <a:r>
              <a:rPr i="1" lang="en" sz="1400">
                <a:solidFill>
                  <a:srgbClr val="222222"/>
                </a:solidFill>
                <a:latin typeface="Raleway"/>
                <a:ea typeface="Raleway"/>
                <a:cs typeface="Raleway"/>
                <a:sym typeface="Raleway"/>
              </a:rPr>
              <a:t>International Journal</a:t>
            </a:r>
            <a:r>
              <a:rPr lang="en" sz="1400">
                <a:solidFill>
                  <a:srgbClr val="222222"/>
                </a:solidFill>
                <a:latin typeface="Raleway"/>
                <a:ea typeface="Raleway"/>
                <a:cs typeface="Raleway"/>
                <a:sym typeface="Raleway"/>
              </a:rPr>
              <a:t> 9.4 (2020).</a:t>
            </a:r>
            <a:endParaRPr sz="1400">
              <a:solidFill>
                <a:srgbClr val="222222"/>
              </a:solidFill>
              <a:latin typeface="Raleway"/>
              <a:ea typeface="Raleway"/>
              <a:cs typeface="Raleway"/>
              <a:sym typeface="Raleway"/>
            </a:endParaRPr>
          </a:p>
          <a:p>
            <a:pPr indent="-318015" lvl="0" marL="457200" rtl="0" algn="l">
              <a:spcBef>
                <a:spcPts val="0"/>
              </a:spcBef>
              <a:spcAft>
                <a:spcPts val="0"/>
              </a:spcAft>
              <a:buClr>
                <a:srgbClr val="222222"/>
              </a:buClr>
              <a:buSzPts val="1408"/>
              <a:buFont typeface="Raleway"/>
              <a:buAutoNum type="arabicPeriod"/>
            </a:pPr>
            <a:r>
              <a:rPr lang="en" sz="1408">
                <a:solidFill>
                  <a:srgbClr val="222222"/>
                </a:solidFill>
                <a:highlight>
                  <a:srgbClr val="FFFFFF"/>
                </a:highlight>
                <a:latin typeface="Raleway"/>
                <a:ea typeface="Raleway"/>
                <a:cs typeface="Raleway"/>
                <a:sym typeface="Raleway"/>
              </a:rPr>
              <a:t>Zhang, Tao, et al. "A new JPEG image steganalysis technique combining rich model features and convolutional neural networks." </a:t>
            </a:r>
            <a:r>
              <a:rPr i="1" lang="en" sz="1408">
                <a:solidFill>
                  <a:srgbClr val="222222"/>
                </a:solidFill>
                <a:highlight>
                  <a:srgbClr val="FFFFFF"/>
                </a:highlight>
                <a:latin typeface="Raleway"/>
                <a:ea typeface="Raleway"/>
                <a:cs typeface="Raleway"/>
                <a:sym typeface="Raleway"/>
              </a:rPr>
              <a:t>Mathematical Biosciences and Engineering</a:t>
            </a:r>
            <a:r>
              <a:rPr lang="en" sz="1408">
                <a:solidFill>
                  <a:srgbClr val="222222"/>
                </a:solidFill>
                <a:highlight>
                  <a:srgbClr val="FFFFFF"/>
                </a:highlight>
                <a:latin typeface="Raleway"/>
                <a:ea typeface="Raleway"/>
                <a:cs typeface="Raleway"/>
                <a:sym typeface="Raleway"/>
              </a:rPr>
              <a:t> 16.5 (2019): 4069-4081.</a:t>
            </a:r>
            <a:endParaRPr sz="1808">
              <a:solidFill>
                <a:srgbClr val="222222"/>
              </a:solidFill>
              <a:latin typeface="Raleway"/>
              <a:ea typeface="Raleway"/>
              <a:cs typeface="Raleway"/>
              <a:sym typeface="Raleway"/>
            </a:endParaRPr>
          </a:p>
          <a:p>
            <a:pPr indent="0" lvl="0" marL="0" rtl="0" algn="l">
              <a:spcBef>
                <a:spcPts val="0"/>
              </a:spcBef>
              <a:spcAft>
                <a:spcPts val="1200"/>
              </a:spcAft>
              <a:buNone/>
            </a:pPr>
            <a:r>
              <a:t/>
            </a:r>
            <a:endParaRPr sz="17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518500" y="60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5" name="Google Shape;315;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6100"/>
              <a:t>               </a:t>
            </a:r>
            <a:r>
              <a:rPr lang="en" sz="6100"/>
              <a:t>Thank You</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000">
                <a:solidFill>
                  <a:schemeClr val="dk2"/>
                </a:solidFill>
                <a:latin typeface="Arial"/>
                <a:ea typeface="Arial"/>
                <a:cs typeface="Arial"/>
                <a:sym typeface="Arial"/>
              </a:rPr>
              <a:t>Hiding secret information in an image using </a:t>
            </a:r>
            <a:r>
              <a:rPr lang="en" sz="1200">
                <a:solidFill>
                  <a:srgbClr val="BDC1C6"/>
                </a:solidFill>
                <a:highlight>
                  <a:schemeClr val="lt1"/>
                </a:highlight>
                <a:latin typeface="Arial"/>
                <a:ea typeface="Arial"/>
                <a:cs typeface="Arial"/>
                <a:sym typeface="Arial"/>
              </a:rPr>
              <a:t> </a:t>
            </a:r>
            <a:r>
              <a:rPr lang="en" sz="1900">
                <a:solidFill>
                  <a:schemeClr val="dk2"/>
                </a:solidFill>
                <a:highlight>
                  <a:schemeClr val="lt1"/>
                </a:highlight>
                <a:latin typeface="Arial"/>
                <a:ea typeface="Arial"/>
                <a:cs typeface="Arial"/>
                <a:sym typeface="Arial"/>
              </a:rPr>
              <a:t>convolutional neural network</a:t>
            </a:r>
            <a:r>
              <a:rPr lang="en" sz="1200">
                <a:solidFill>
                  <a:srgbClr val="BDC1C6"/>
                </a:solidFill>
                <a:highlight>
                  <a:schemeClr val="lt1"/>
                </a:highlight>
                <a:latin typeface="Arial"/>
                <a:ea typeface="Arial"/>
                <a:cs typeface="Arial"/>
                <a:sym typeface="Arial"/>
              </a:rPr>
              <a:t> </a:t>
            </a:r>
            <a:r>
              <a:rPr lang="en" sz="2000">
                <a:solidFill>
                  <a:schemeClr val="dk2"/>
                </a:solidFill>
                <a:highlight>
                  <a:schemeClr val="lt1"/>
                </a:highlight>
                <a:latin typeface="Arial"/>
                <a:ea typeface="Arial"/>
                <a:cs typeface="Arial"/>
                <a:sym typeface="Arial"/>
              </a:rPr>
              <a:t>.</a:t>
            </a:r>
            <a:endParaRPr sz="2000">
              <a:solidFill>
                <a:schemeClr val="dk2"/>
              </a:solidFill>
              <a:highlight>
                <a:schemeClr val="lt1"/>
              </a:highlight>
              <a:latin typeface="Arial"/>
              <a:ea typeface="Arial"/>
              <a:cs typeface="Arial"/>
              <a:sym typeface="Arial"/>
            </a:endParaRPr>
          </a:p>
        </p:txBody>
      </p:sp>
      <p:sp>
        <p:nvSpPr>
          <p:cNvPr id="222" name="Google Shape;22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28" name="Google Shape;228;p31"/>
          <p:cNvSpPr txBox="1"/>
          <p:nvPr>
            <p:ph idx="1" type="body"/>
          </p:nvPr>
        </p:nvSpPr>
        <p:spPr>
          <a:xfrm>
            <a:off x="727650" y="2131050"/>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chemeClr val="dk2"/>
                </a:solidFill>
                <a:latin typeface="Raleway"/>
                <a:ea typeface="Raleway"/>
                <a:cs typeface="Raleway"/>
                <a:sym typeface="Raleway"/>
              </a:rPr>
              <a:t>Steganography is the practice of concealing messages or information within other non-secret text or data. </a:t>
            </a:r>
            <a:r>
              <a:rPr lang="en" sz="1700">
                <a:solidFill>
                  <a:schemeClr val="dk2"/>
                </a:solidFill>
                <a:highlight>
                  <a:schemeClr val="lt1"/>
                </a:highlight>
                <a:latin typeface="Raleway"/>
                <a:ea typeface="Raleway"/>
                <a:cs typeface="Raleway"/>
                <a:sym typeface="Raleway"/>
              </a:rPr>
              <a:t>The goal of steganography is to hide the existence of the message from unauthorized third parties.</a:t>
            </a:r>
            <a:endParaRPr sz="1700">
              <a:solidFill>
                <a:schemeClr val="dk2"/>
              </a:solidFill>
              <a:highlight>
                <a:schemeClr val="lt1"/>
              </a:highlight>
              <a:latin typeface="Raleway"/>
              <a:ea typeface="Raleway"/>
              <a:cs typeface="Raleway"/>
              <a:sym typeface="Raleway"/>
            </a:endParaRPr>
          </a:p>
          <a:p>
            <a:pPr indent="0" lvl="0" marL="0" rtl="0" algn="l">
              <a:spcBef>
                <a:spcPts val="1200"/>
              </a:spcBef>
              <a:spcAft>
                <a:spcPts val="0"/>
              </a:spcAft>
              <a:buNone/>
            </a:pPr>
            <a:r>
              <a:rPr lang="en" sz="1600">
                <a:solidFill>
                  <a:schemeClr val="dk2"/>
                </a:solidFill>
                <a:highlight>
                  <a:schemeClr val="lt1"/>
                </a:highlight>
                <a:latin typeface="Raleway"/>
                <a:ea typeface="Raleway"/>
                <a:cs typeface="Raleway"/>
                <a:sym typeface="Raleway"/>
              </a:rPr>
              <a:t>With new technology, it has become easier to do and harder to find, making it a good way for people to keep important information safe from others who want to see it</a:t>
            </a:r>
            <a:r>
              <a:rPr lang="en" sz="1200">
                <a:solidFill>
                  <a:schemeClr val="dk2"/>
                </a:solidFill>
                <a:highlight>
                  <a:schemeClr val="lt1"/>
                </a:highlight>
                <a:latin typeface="Roboto"/>
                <a:ea typeface="Roboto"/>
                <a:cs typeface="Roboto"/>
                <a:sym typeface="Roboto"/>
              </a:rPr>
              <a:t>.</a:t>
            </a:r>
            <a:endParaRPr sz="1800">
              <a:solidFill>
                <a:schemeClr val="dk2"/>
              </a:solidFill>
              <a:highlight>
                <a:schemeClr val="lt1"/>
              </a:highlight>
              <a:latin typeface="Raleway"/>
              <a:ea typeface="Raleway"/>
              <a:cs typeface="Raleway"/>
              <a:sym typeface="Raleway"/>
            </a:endParaRPr>
          </a:p>
          <a:p>
            <a:pPr indent="0" lvl="0" marL="0" rtl="0" algn="l">
              <a:spcBef>
                <a:spcPts val="1200"/>
              </a:spcBef>
              <a:spcAft>
                <a:spcPts val="0"/>
              </a:spcAft>
              <a:buNone/>
            </a:pPr>
            <a:r>
              <a:t/>
            </a:r>
            <a:endParaRPr sz="1700">
              <a:solidFill>
                <a:schemeClr val="dk2"/>
              </a:solidFill>
              <a:latin typeface="Roboto"/>
              <a:ea typeface="Roboto"/>
              <a:cs typeface="Roboto"/>
              <a:sym typeface="Roboto"/>
            </a:endParaRPr>
          </a:p>
          <a:p>
            <a:pPr indent="0" lvl="0" marL="0" rtl="0" algn="l">
              <a:spcBef>
                <a:spcPts val="1200"/>
              </a:spcBef>
              <a:spcAft>
                <a:spcPts val="0"/>
              </a:spcAft>
              <a:buNone/>
            </a:pPr>
            <a:r>
              <a:t/>
            </a:r>
            <a:endParaRPr sz="1700"/>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727650" y="514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34" name="Google Shape;234;p32"/>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The availability of numerous readily available tools has made the possibility of malicious threats, eavesdropping, and other subversive activities. </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These tools are capable of exploiting the privacy, data integrity, and security of the data being transmitted</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Steganography hides information in an image making it difficult for unauthorized individuals to access it</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Traditional Steganography have limited capacity to hide information. The larger the size of the message to be hidden, the more noticeable the changes</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Traditional steganography methods are susceptible to detection by steganalysis techniques.</a:t>
            </a:r>
            <a:endParaRPr sz="16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40" name="Google Shape;240;p33"/>
          <p:cNvSpPr txBox="1"/>
          <p:nvPr>
            <p:ph idx="1" type="body"/>
          </p:nvPr>
        </p:nvSpPr>
        <p:spPr>
          <a:xfrm>
            <a:off x="729450" y="2078875"/>
            <a:ext cx="7688700" cy="22611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Our objective is to :-</a:t>
            </a:r>
            <a:endParaRPr sz="1600">
              <a:solidFill>
                <a:schemeClr val="dk2"/>
              </a:solidFill>
              <a:latin typeface="Times New Roman"/>
              <a:ea typeface="Times New Roman"/>
              <a:cs typeface="Times New Roman"/>
              <a:sym typeface="Times New Roman"/>
            </a:endParaRPr>
          </a:p>
          <a:p>
            <a:pPr indent="-330200" lvl="0" marL="457200" rtl="0" algn="l">
              <a:spcBef>
                <a:spcPts val="160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To hide data or information within an image in a way that it is not easily noticeable or detectable by unauthorized persons.</a:t>
            </a:r>
            <a:endParaRPr sz="2000">
              <a:solidFill>
                <a:schemeClr val="dk2"/>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1600">
                <a:solidFill>
                  <a:schemeClr val="dk2"/>
                </a:solidFill>
                <a:highlight>
                  <a:schemeClr val="lt1"/>
                </a:highlight>
                <a:latin typeface="Times New Roman"/>
                <a:ea typeface="Times New Roman"/>
                <a:cs typeface="Times New Roman"/>
                <a:sym typeface="Times New Roman"/>
              </a:rPr>
              <a:t>To protect the confidentiality of the hidden data by making it difficult for unauthorized individuals to access or extract the information.</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To extract hidden information from a given cover image.</a:t>
            </a:r>
            <a:endParaRPr sz="16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 type="body"/>
          </p:nvPr>
        </p:nvSpPr>
        <p:spPr>
          <a:xfrm>
            <a:off x="553425" y="1253075"/>
            <a:ext cx="7794000" cy="2902200"/>
          </a:xfrm>
          <a:prstGeom prst="rect">
            <a:avLst/>
          </a:prstGeom>
        </p:spPr>
        <p:txBody>
          <a:bodyPr anchorCtr="0" anchor="t" bIns="91425" lIns="91425" spcFirstLastPara="1" rIns="91425" wrap="square" tIns="91425">
            <a:noAutofit/>
          </a:bodyPr>
          <a:lstStyle/>
          <a:p>
            <a:pPr indent="0" lvl="0" marL="0" rtl="0" algn="just">
              <a:spcBef>
                <a:spcPts val="300"/>
              </a:spcBef>
              <a:spcAft>
                <a:spcPts val="0"/>
              </a:spcAft>
              <a:buNone/>
            </a:pPr>
            <a:r>
              <a:rPr b="1" lang="en" sz="3000">
                <a:solidFill>
                  <a:schemeClr val="dk2"/>
                </a:solidFill>
                <a:latin typeface="Raleway"/>
                <a:ea typeface="Raleway"/>
                <a:cs typeface="Raleway"/>
                <a:sym typeface="Raleway"/>
              </a:rPr>
              <a:t>         </a:t>
            </a:r>
            <a:endParaRPr b="1" sz="3000">
              <a:solidFill>
                <a:schemeClr val="dk2"/>
              </a:solidFill>
              <a:latin typeface="Raleway"/>
              <a:ea typeface="Raleway"/>
              <a:cs typeface="Raleway"/>
              <a:sym typeface="Raleway"/>
            </a:endParaRPr>
          </a:p>
          <a:p>
            <a:pPr indent="0" lvl="0" marL="0" rtl="0" algn="just">
              <a:spcBef>
                <a:spcPts val="600"/>
              </a:spcBef>
              <a:spcAft>
                <a:spcPts val="600"/>
              </a:spcAft>
              <a:buNone/>
            </a:pPr>
            <a:r>
              <a:rPr b="1" lang="en" sz="3000">
                <a:solidFill>
                  <a:schemeClr val="dk2"/>
                </a:solidFill>
                <a:latin typeface="Raleway"/>
                <a:ea typeface="Raleway"/>
                <a:cs typeface="Raleway"/>
                <a:sym typeface="Raleway"/>
              </a:rPr>
              <a:t>                     </a:t>
            </a:r>
            <a:r>
              <a:rPr b="1" lang="en" sz="3700">
                <a:solidFill>
                  <a:schemeClr val="dk2"/>
                </a:solidFill>
                <a:latin typeface="Raleway"/>
                <a:ea typeface="Raleway"/>
                <a:cs typeface="Raleway"/>
                <a:sym typeface="Raleway"/>
              </a:rPr>
              <a:t>Literature Survey</a:t>
            </a:r>
            <a:endParaRPr b="1" sz="370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55750" y="-47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Steganography Techniques Using Deep Neural Networks</a:t>
            </a:r>
            <a:endParaRPr sz="1800"/>
          </a:p>
        </p:txBody>
      </p:sp>
      <p:sp>
        <p:nvSpPr>
          <p:cNvPr id="251" name="Google Shape;251;p35"/>
          <p:cNvSpPr txBox="1"/>
          <p:nvPr>
            <p:ph idx="1" type="body"/>
          </p:nvPr>
        </p:nvSpPr>
        <p:spPr>
          <a:xfrm>
            <a:off x="213300" y="696575"/>
            <a:ext cx="6807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Methodology</a:t>
            </a:r>
            <a:endParaRPr b="1" sz="2000">
              <a:solidFill>
                <a:schemeClr val="dk2"/>
              </a:solidFill>
              <a:latin typeface="Times New Roman"/>
              <a:ea typeface="Times New Roman"/>
              <a:cs typeface="Times New Roman"/>
              <a:sym typeface="Times New Roman"/>
            </a:endParaRPr>
          </a:p>
          <a:p>
            <a:pPr indent="-317500" lvl="0" marL="457200" rtl="0" algn="l">
              <a:spcBef>
                <a:spcPts val="16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a:t>
            </a:r>
            <a:r>
              <a:rPr lang="en">
                <a:solidFill>
                  <a:schemeClr val="dk2"/>
                </a:solidFill>
                <a:latin typeface="Times New Roman"/>
                <a:ea typeface="Times New Roman"/>
                <a:cs typeface="Times New Roman"/>
                <a:sym typeface="Times New Roman"/>
              </a:rPr>
              <a:t>his paper deals with 3 methods: LSB encoding,masking and filtering and deep neural network.</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LSB:The secret message is converted into the bits and then those bits are placed at the least significant bit (also known as, the 8th bit) of all or some random pixels of the cover image to get the maximum capacity and performance of information hiding.</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Masking and Filtering:It is mainly used to insert watermarks on original images so that no one can illegally copy or use that content without credits</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Suggests a two network structure otherwise: Hiding-network and Reveal-network</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Hiding network:To embed the secret image in a cover image</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Reveal Network:Extraction of secret information from cover image</a:t>
            </a:r>
            <a:endParaRPr>
              <a:solidFill>
                <a:schemeClr val="dk2"/>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800">
              <a:solidFill>
                <a:schemeClr val="dk2"/>
              </a:solidFill>
              <a:latin typeface="Raleway"/>
              <a:ea typeface="Raleway"/>
              <a:cs typeface="Raleway"/>
              <a:sym typeface="Raleway"/>
            </a:endParaRPr>
          </a:p>
        </p:txBody>
      </p:sp>
      <p:sp>
        <p:nvSpPr>
          <p:cNvPr id="252" name="Google Shape;252;p35"/>
          <p:cNvSpPr txBox="1"/>
          <p:nvPr/>
        </p:nvSpPr>
        <p:spPr>
          <a:xfrm>
            <a:off x="0" y="3799750"/>
            <a:ext cx="77496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aleway"/>
                <a:ea typeface="Raleway"/>
                <a:cs typeface="Raleway"/>
                <a:sym typeface="Raleway"/>
              </a:rPr>
              <a:t>Results</a:t>
            </a:r>
            <a:endParaRPr b="1" sz="1900">
              <a:latin typeface="Raleway"/>
              <a:ea typeface="Raleway"/>
              <a:cs typeface="Raleway"/>
              <a:sym typeface="Raleway"/>
            </a:endParaRPr>
          </a:p>
          <a:p>
            <a:pPr indent="0" lvl="0" marL="0" rtl="0" algn="l">
              <a:spcBef>
                <a:spcPts val="0"/>
              </a:spcBef>
              <a:spcAft>
                <a:spcPts val="0"/>
              </a:spcAft>
              <a:buNone/>
            </a:pPr>
            <a:r>
              <a:rPr lang="en" sz="1300">
                <a:latin typeface="Times New Roman"/>
                <a:ea typeface="Times New Roman"/>
                <a:cs typeface="Times New Roman"/>
                <a:sym typeface="Times New Roman"/>
              </a:rPr>
              <a:t>The container image looks similar to the cover image and the size of the image is not changed to susceptible levels. There is a deviation between the revealed secret image and the original secret image due to all the operations performed on it, but it is not noticeable to the naked eye. </a:t>
            </a:r>
            <a:endParaRPr sz="1300">
              <a:latin typeface="Times New Roman"/>
              <a:ea typeface="Times New Roman"/>
              <a:cs typeface="Times New Roman"/>
              <a:sym typeface="Times New Roman"/>
            </a:endParaRPr>
          </a:p>
        </p:txBody>
      </p:sp>
      <p:pic>
        <p:nvPicPr>
          <p:cNvPr id="253" name="Google Shape;253;p35"/>
          <p:cNvPicPr preferRelativeResize="0"/>
          <p:nvPr/>
        </p:nvPicPr>
        <p:blipFill>
          <a:blip r:embed="rId3">
            <a:alphaModFix/>
          </a:blip>
          <a:stretch>
            <a:fillRect/>
          </a:stretch>
        </p:blipFill>
        <p:spPr>
          <a:xfrm>
            <a:off x="7020900" y="487950"/>
            <a:ext cx="1843049" cy="3686849"/>
          </a:xfrm>
          <a:prstGeom prst="rect">
            <a:avLst/>
          </a:prstGeom>
          <a:noFill/>
          <a:ln>
            <a:noFill/>
          </a:ln>
        </p:spPr>
      </p:pic>
      <p:sp>
        <p:nvSpPr>
          <p:cNvPr id="254" name="Google Shape;254;p35"/>
          <p:cNvSpPr txBox="1"/>
          <p:nvPr/>
        </p:nvSpPr>
        <p:spPr>
          <a:xfrm>
            <a:off x="355750" y="487950"/>
            <a:ext cx="22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Publish Year:2020                                                                  </a:t>
            </a:r>
            <a:endParaRPr>
              <a:latin typeface="Lato"/>
              <a:ea typeface="Lato"/>
              <a:cs typeface="Lato"/>
              <a:sym typeface="Lato"/>
            </a:endParaRPr>
          </a:p>
        </p:txBody>
      </p:sp>
      <p:sp>
        <p:nvSpPr>
          <p:cNvPr id="255" name="Google Shape;255;p35"/>
          <p:cNvSpPr txBox="1"/>
          <p:nvPr/>
        </p:nvSpPr>
        <p:spPr>
          <a:xfrm>
            <a:off x="2648950" y="578700"/>
            <a:ext cx="47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Authors:Vijay Kumar , Saloni Laddha, Aniket, Nitin Dogra</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38150" y="1172200"/>
            <a:ext cx="6974400" cy="29706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b="0" lang="en" sz="1100"/>
              <a:t>.</a:t>
            </a:r>
            <a:r>
              <a:rPr b="0" lang="en" sz="1200"/>
              <a:t>The adaptive steganography algorithm changes the assumption that steganographic information is independent of the carrier content and can adapt to the image content when embedding the secret message</a:t>
            </a:r>
            <a:endParaRPr b="0" sz="1200"/>
          </a:p>
          <a:p>
            <a:pPr indent="-304800" lvl="0" marL="457200" rtl="0" algn="l">
              <a:spcBef>
                <a:spcPts val="0"/>
              </a:spcBef>
              <a:spcAft>
                <a:spcPts val="0"/>
              </a:spcAft>
              <a:buSzPts val="1200"/>
              <a:buChar char="●"/>
            </a:pPr>
            <a:r>
              <a:rPr b="0" lang="en" sz="1200"/>
              <a:t>Its purpose is to determine whether the image to be tested contains a confidential message, most steganalysis methods include feature extraction and classifier design</a:t>
            </a:r>
            <a:endParaRPr b="0" sz="1200"/>
          </a:p>
          <a:p>
            <a:pPr indent="-304800" lvl="0" marL="457200" rtl="0" algn="l">
              <a:spcBef>
                <a:spcPts val="0"/>
              </a:spcBef>
              <a:spcAft>
                <a:spcPts val="0"/>
              </a:spcAft>
              <a:buSzPts val="1200"/>
              <a:buChar char="●"/>
            </a:pPr>
            <a:r>
              <a:rPr b="0" lang="en" sz="1200"/>
              <a:t> A rich steganographic detection feature is proposed from each submodel by building rich submodels for images, and then all the features are combined to form rich model features, which are usually of high dimensions,</a:t>
            </a:r>
            <a:endParaRPr b="0" sz="1200"/>
          </a:p>
          <a:p>
            <a:pPr indent="-304800" lvl="0" marL="457200" rtl="0" algn="l">
              <a:spcBef>
                <a:spcPts val="0"/>
              </a:spcBef>
              <a:spcAft>
                <a:spcPts val="0"/>
              </a:spcAft>
              <a:buSzPts val="1200"/>
              <a:buChar char="●"/>
            </a:pPr>
            <a:r>
              <a:rPr b="0" lang="en" sz="1200"/>
              <a:t>Rich model features can extract steganographic features from multiple angles, </a:t>
            </a:r>
            <a:r>
              <a:rPr b="0" lang="en" sz="1200"/>
              <a:t>which</a:t>
            </a:r>
            <a:r>
              <a:rPr b="0" lang="en" sz="1200"/>
              <a:t> cause message embedding.</a:t>
            </a:r>
            <a:endParaRPr b="0" sz="1200"/>
          </a:p>
          <a:p>
            <a:pPr indent="-298450" lvl="0" marL="457200" rtl="0" algn="l">
              <a:spcBef>
                <a:spcPts val="0"/>
              </a:spcBef>
              <a:spcAft>
                <a:spcPts val="0"/>
              </a:spcAft>
              <a:buSzPts val="1100"/>
              <a:buChar char="●"/>
            </a:pPr>
            <a:r>
              <a:rPr b="0" lang="en" sz="1200"/>
              <a:t>SVM  is a traditional method in this paper gram matrix were used to reduce </a:t>
            </a:r>
            <a:r>
              <a:rPr b="0" lang="en" sz="1300">
                <a:solidFill>
                  <a:srgbClr val="202124"/>
                </a:solidFill>
                <a:highlight>
                  <a:srgbClr val="FFFFFF"/>
                </a:highlight>
                <a:latin typeface="Arial"/>
                <a:ea typeface="Arial"/>
                <a:cs typeface="Arial"/>
                <a:sym typeface="Arial"/>
              </a:rPr>
              <a:t>dimensionality</a:t>
            </a:r>
            <a:endParaRPr b="0" sz="1200"/>
          </a:p>
          <a:p>
            <a:pPr indent="-304800" lvl="0" marL="457200" rtl="0" algn="l">
              <a:spcBef>
                <a:spcPts val="0"/>
              </a:spcBef>
              <a:spcAft>
                <a:spcPts val="0"/>
              </a:spcAft>
              <a:buSzPts val="1200"/>
              <a:buChar char="●"/>
            </a:pPr>
            <a:r>
              <a:rPr b="0" lang="en" sz="1200"/>
              <a:t> linear discriminant classifier based on random forest to solve the problem of high dimensionality of rich model features</a:t>
            </a:r>
            <a:endParaRPr b="0" sz="1200"/>
          </a:p>
          <a:p>
            <a:pPr indent="-304800" lvl="0" marL="457200" rtl="0" algn="l">
              <a:spcBef>
                <a:spcPts val="0"/>
              </a:spcBef>
              <a:spcAft>
                <a:spcPts val="0"/>
              </a:spcAft>
              <a:buSzPts val="1200"/>
              <a:buChar char="●"/>
            </a:pPr>
            <a:r>
              <a:rPr b="0" lang="en" sz="1200"/>
              <a:t>secret messages and embedded locations are used when embedding secret message</a:t>
            </a:r>
            <a:endParaRPr b="0" sz="1200"/>
          </a:p>
        </p:txBody>
      </p:sp>
      <p:sp>
        <p:nvSpPr>
          <p:cNvPr id="261" name="Google Shape;261;p36"/>
          <p:cNvSpPr txBox="1"/>
          <p:nvPr>
            <p:ph idx="1" type="body"/>
          </p:nvPr>
        </p:nvSpPr>
        <p:spPr>
          <a:xfrm>
            <a:off x="442025" y="4170050"/>
            <a:ext cx="7074300" cy="69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Rich model features are often used to detect adaptive steganography algorithms with strong undetectability, two new adaptive steganographic algorithms are adopted in this study, J-UNIWARD and UED. Its efficiency reduced as move towards the forward compared to the the traditional method due to trained  feature and high dimensions.</a:t>
            </a:r>
            <a:endParaRPr sz="1000"/>
          </a:p>
        </p:txBody>
      </p:sp>
      <p:sp>
        <p:nvSpPr>
          <p:cNvPr id="262" name="Google Shape;262;p36"/>
          <p:cNvSpPr txBox="1"/>
          <p:nvPr/>
        </p:nvSpPr>
        <p:spPr>
          <a:xfrm>
            <a:off x="1869450" y="65250"/>
            <a:ext cx="52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JPEG image steganalysis combining rich models features and cnn</a:t>
            </a:r>
            <a:endParaRPr>
              <a:latin typeface="Lato"/>
              <a:ea typeface="Lato"/>
              <a:cs typeface="Lato"/>
              <a:sym typeface="Lato"/>
            </a:endParaRPr>
          </a:p>
        </p:txBody>
      </p:sp>
      <p:sp>
        <p:nvSpPr>
          <p:cNvPr id="263" name="Google Shape;263;p36"/>
          <p:cNvSpPr txBox="1"/>
          <p:nvPr/>
        </p:nvSpPr>
        <p:spPr>
          <a:xfrm>
            <a:off x="181575" y="514700"/>
            <a:ext cx="20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Publish year:2019</a:t>
            </a:r>
            <a:endParaRPr>
              <a:latin typeface="Lato"/>
              <a:ea typeface="Lato"/>
              <a:cs typeface="Lato"/>
              <a:sym typeface="Lato"/>
            </a:endParaRPr>
          </a:p>
        </p:txBody>
      </p:sp>
      <p:sp>
        <p:nvSpPr>
          <p:cNvPr id="264" name="Google Shape;264;p36"/>
          <p:cNvSpPr txBox="1"/>
          <p:nvPr/>
        </p:nvSpPr>
        <p:spPr>
          <a:xfrm>
            <a:off x="2458700" y="514700"/>
            <a:ext cx="56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authors:Tao Zhang1,  Hao Zhang2 , Ran Wang2 and Yunda Wu</a:t>
            </a:r>
            <a:endParaRPr>
              <a:latin typeface="Lato"/>
              <a:ea typeface="Lato"/>
              <a:cs typeface="Lato"/>
              <a:sym typeface="Lato"/>
            </a:endParaRPr>
          </a:p>
        </p:txBody>
      </p:sp>
      <p:sp>
        <p:nvSpPr>
          <p:cNvPr id="265" name="Google Shape;265;p36"/>
          <p:cNvSpPr txBox="1"/>
          <p:nvPr/>
        </p:nvSpPr>
        <p:spPr>
          <a:xfrm>
            <a:off x="281475" y="804325"/>
            <a:ext cx="1897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Methodology</a:t>
            </a:r>
            <a:endParaRPr b="1" sz="1700">
              <a:latin typeface="Lato"/>
              <a:ea typeface="Lato"/>
              <a:cs typeface="Lato"/>
              <a:sym typeface="Lato"/>
            </a:endParaRPr>
          </a:p>
        </p:txBody>
      </p:sp>
      <p:sp>
        <p:nvSpPr>
          <p:cNvPr id="266" name="Google Shape;266;p36"/>
          <p:cNvSpPr txBox="1"/>
          <p:nvPr/>
        </p:nvSpPr>
        <p:spPr>
          <a:xfrm>
            <a:off x="281475" y="3821025"/>
            <a:ext cx="1438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Lato"/>
                <a:ea typeface="Lato"/>
                <a:cs typeface="Lato"/>
                <a:sym typeface="Lato"/>
              </a:rPr>
              <a:t>Results</a:t>
            </a:r>
            <a:endParaRPr b="1" sz="21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568725" y="43500"/>
            <a:ext cx="8060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Steganographic Generative Adversarial Networks</a:t>
            </a:r>
            <a:endParaRPr sz="1700">
              <a:latin typeface="Times New Roman"/>
              <a:ea typeface="Times New Roman"/>
              <a:cs typeface="Times New Roman"/>
              <a:sym typeface="Times New Roman"/>
            </a:endParaRPr>
          </a:p>
        </p:txBody>
      </p:sp>
      <p:sp>
        <p:nvSpPr>
          <p:cNvPr id="272" name="Google Shape;272;p37"/>
          <p:cNvSpPr txBox="1"/>
          <p:nvPr>
            <p:ph idx="1" type="body"/>
          </p:nvPr>
        </p:nvSpPr>
        <p:spPr>
          <a:xfrm>
            <a:off x="72675" y="1389750"/>
            <a:ext cx="5994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Methodology</a:t>
            </a:r>
            <a:endParaRPr b="1" sz="2000">
              <a:solidFill>
                <a:schemeClr val="dk2"/>
              </a:solidFill>
              <a:latin typeface="Times New Roman"/>
              <a:ea typeface="Times New Roman"/>
              <a:cs typeface="Times New Roman"/>
              <a:sym typeface="Times New Roman"/>
            </a:endParaRPr>
          </a:p>
          <a:p>
            <a:pPr indent="-317500" lvl="0" marL="457200" rtl="0" algn="l">
              <a:spcBef>
                <a:spcPts val="16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In this paper, a model for generating image-like containers based on Deep Convolutional Generative Adversarial Networks</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Consists of generator network,decryption network and discriminator</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Three models compete against each other in such a way that the generator produces the stego images and the discriminator decodes and recovers the secret message while the stegananlyzer eavesdrops on the generator produces the probability</a:t>
            </a:r>
            <a:endParaRPr sz="1400">
              <a:solidFill>
                <a:schemeClr val="dk2"/>
              </a:solidFill>
              <a:latin typeface="Times New Roman"/>
              <a:ea typeface="Times New Roman"/>
              <a:cs typeface="Times New Roman"/>
              <a:sym typeface="Times New Roman"/>
            </a:endParaRPr>
          </a:p>
        </p:txBody>
      </p:sp>
      <p:sp>
        <p:nvSpPr>
          <p:cNvPr id="273" name="Google Shape;273;p37"/>
          <p:cNvSpPr txBox="1"/>
          <p:nvPr/>
        </p:nvSpPr>
        <p:spPr>
          <a:xfrm>
            <a:off x="0" y="3799750"/>
            <a:ext cx="86292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aleway"/>
                <a:ea typeface="Raleway"/>
                <a:cs typeface="Raleway"/>
                <a:sym typeface="Raleway"/>
              </a:rPr>
              <a:t>Results</a:t>
            </a:r>
            <a:r>
              <a:rPr b="1" lang="en" sz="1800">
                <a:latin typeface="Raleway"/>
                <a:ea typeface="Raleway"/>
                <a:cs typeface="Raleway"/>
                <a:sym typeface="Raleway"/>
              </a:rPr>
              <a:t> </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Experiment results demonstrate that the new model successfully deceives the steganography analyzer, and for this reason, can be used in steganographic applications.Using GAN for hiding data is much complex and difficult to implement with limited computing power which makes decreases its performance.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sp>
        <p:nvSpPr>
          <p:cNvPr id="274" name="Google Shape;274;p37"/>
          <p:cNvSpPr txBox="1"/>
          <p:nvPr/>
        </p:nvSpPr>
        <p:spPr>
          <a:xfrm>
            <a:off x="355750" y="487950"/>
            <a:ext cx="22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Publish Year:2017                                                               </a:t>
            </a:r>
            <a:endParaRPr>
              <a:latin typeface="Lato"/>
              <a:ea typeface="Lato"/>
              <a:cs typeface="Lato"/>
              <a:sym typeface="Lato"/>
            </a:endParaRPr>
          </a:p>
        </p:txBody>
      </p:sp>
      <p:sp>
        <p:nvSpPr>
          <p:cNvPr id="275" name="Google Shape;275;p37"/>
          <p:cNvSpPr txBox="1"/>
          <p:nvPr/>
        </p:nvSpPr>
        <p:spPr>
          <a:xfrm>
            <a:off x="2648950" y="578700"/>
            <a:ext cx="47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Authors:</a:t>
            </a:r>
            <a:r>
              <a:rPr lang="en">
                <a:latin typeface="Lato"/>
                <a:ea typeface="Lato"/>
                <a:cs typeface="Lato"/>
                <a:sym typeface="Lato"/>
              </a:rPr>
              <a:t>Denis Volkhonskiy , Ivan Nazarov, Evgeny Burnaev</a:t>
            </a:r>
            <a:endParaRPr>
              <a:latin typeface="Lato"/>
              <a:ea typeface="Lato"/>
              <a:cs typeface="Lato"/>
              <a:sym typeface="Lato"/>
            </a:endParaRPr>
          </a:p>
        </p:txBody>
      </p:sp>
      <p:pic>
        <p:nvPicPr>
          <p:cNvPr id="276" name="Google Shape;276;p37"/>
          <p:cNvPicPr preferRelativeResize="0"/>
          <p:nvPr/>
        </p:nvPicPr>
        <p:blipFill>
          <a:blip r:embed="rId3">
            <a:alphaModFix/>
          </a:blip>
          <a:stretch>
            <a:fillRect/>
          </a:stretch>
        </p:blipFill>
        <p:spPr>
          <a:xfrm>
            <a:off x="5825425" y="1068575"/>
            <a:ext cx="3318576" cy="150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333333"/>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