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CF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9" d="100"/>
          <a:sy n="39" d="100"/>
        </p:scale>
        <p:origin x="1709" y="77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-8642"/>
            <a:ext cx="21396325" cy="3332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800000"/>
                </a:solidFill>
                <a:latin typeface="Bookman Old Style" pitchFamily="18" charset="0"/>
              </a:rPr>
              <a:t>	</a:t>
            </a:r>
            <a:endParaRPr lang="en-GB" sz="36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736760" y="3375420"/>
            <a:ext cx="6573740" cy="6540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400" dirty="0">
                <a:latin typeface="Bookman Old Style" pitchFamily="18" charset="0"/>
              </a:rPr>
              <a:t>      </a:t>
            </a:r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 bwMode="auto">
          <a:xfrm>
            <a:off x="182562" y="3332975"/>
            <a:ext cx="7239000" cy="73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rPr>
              <a:t>	</a:t>
            </a: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  <a:latin typeface="Bookman Old Style" pitchFamily="18" charset="0"/>
            </a:endParaRPr>
          </a:p>
          <a:p>
            <a:pPr marL="0" marR="0" lvl="0" indent="0" algn="ctr" defTabSz="207645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3609" y="11608184"/>
            <a:ext cx="730175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Motivation</a:t>
            </a:r>
            <a:endParaRPr lang="en-US" sz="3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6411" y="7128118"/>
            <a:ext cx="7347789" cy="88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59661" y="3361313"/>
            <a:ext cx="7239000" cy="11726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Methodology</a:t>
            </a: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US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729316" y="10891832"/>
            <a:ext cx="660287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8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800000"/>
                </a:solidFill>
                <a:latin typeface="Bookman Old Style" pitchFamily="18" charset="0"/>
              </a:rPr>
              <a:t>Mini-Project</a:t>
            </a:r>
            <a:r>
              <a:rPr lang="is-IS" sz="2800" b="1" dirty="0">
                <a:solidFill>
                  <a:srgbClr val="800000"/>
                </a:solidFill>
                <a:latin typeface="Bookman Old Style" pitchFamily="18" charset="0"/>
              </a:rPr>
              <a:t>(15ECSW301)</a:t>
            </a:r>
            <a:r>
              <a:rPr lang="en-US" sz="2800" b="1" dirty="0">
                <a:solidFill>
                  <a:srgbClr val="800000"/>
                </a:solidFill>
                <a:latin typeface="Bookman Old Style" pitchFamily="18" charset="0"/>
              </a:rPr>
              <a:t> </a:t>
            </a:r>
            <a:r>
              <a:rPr lang="mr-IN" sz="2800" b="1" dirty="0">
                <a:solidFill>
                  <a:srgbClr val="800000"/>
                </a:solidFill>
                <a:latin typeface="Bookman Old Style" pitchFamily="18" charset="0"/>
              </a:rPr>
              <a:t>–</a:t>
            </a:r>
            <a:r>
              <a:rPr lang="en-US" sz="2800" b="1" dirty="0">
                <a:solidFill>
                  <a:srgbClr val="800000"/>
                </a:solidFill>
                <a:latin typeface="Bookman Old Style" pitchFamily="18" charset="0"/>
              </a:rPr>
              <a:t> 2022-23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8497D-923F-1C60-A6DD-96C64DCB2355}"/>
              </a:ext>
            </a:extLst>
          </p:cNvPr>
          <p:cNvSpPr txBox="1"/>
          <p:nvPr/>
        </p:nvSpPr>
        <p:spPr>
          <a:xfrm>
            <a:off x="-32168" y="17557"/>
            <a:ext cx="1535778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</a:rPr>
              <a:t>Hyperledger Based Access Control Management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800000"/>
                </a:solidFill>
                <a:latin typeface="Bookman Old Style" pitchFamily="18" charset="0"/>
              </a:rPr>
              <a:t> For Cloud Services</a:t>
            </a:r>
          </a:p>
          <a:p>
            <a:r>
              <a:rPr lang="en-GB" sz="2800" b="1" dirty="0">
                <a:solidFill>
                  <a:srgbClr val="800000"/>
                </a:solidFill>
                <a:latin typeface="Bookman Old Style" pitchFamily="18" charset="0"/>
              </a:rPr>
              <a:t>Team Members: </a:t>
            </a:r>
            <a:r>
              <a:rPr lang="en-GB" sz="2800" dirty="0">
                <a:solidFill>
                  <a:srgbClr val="800000"/>
                </a:solidFill>
                <a:latin typeface="Bookman Old Style" pitchFamily="18" charset="0"/>
              </a:rPr>
              <a:t>Vaibhav</a:t>
            </a:r>
            <a:r>
              <a:rPr lang="en-GB" sz="2800" b="1" dirty="0">
                <a:solidFill>
                  <a:srgbClr val="800000"/>
                </a:solidFill>
                <a:latin typeface="Bookman Old Style" pitchFamily="18" charset="0"/>
              </a:rPr>
              <a:t> </a:t>
            </a:r>
            <a:r>
              <a:rPr lang="en-GB" sz="2800" dirty="0">
                <a:solidFill>
                  <a:srgbClr val="800000"/>
                </a:solidFill>
                <a:latin typeface="Bookman Old Style" pitchFamily="18" charset="0"/>
              </a:rPr>
              <a:t>Kumar(01FE20BCS255), Aman Raj(01FE20BCS323), </a:t>
            </a:r>
          </a:p>
          <a:p>
            <a:r>
              <a:rPr lang="en-GB" sz="2800" dirty="0">
                <a:solidFill>
                  <a:srgbClr val="800000"/>
                </a:solidFill>
                <a:latin typeface="Bookman Old Style" pitchFamily="18" charset="0"/>
              </a:rPr>
              <a:t>	       Anand Doddamani(01FE20BEC102), Yajas M(01FE20BCS048)</a:t>
            </a:r>
          </a:p>
          <a:p>
            <a:r>
              <a:rPr lang="en-GB" sz="2800" b="1" dirty="0">
                <a:solidFill>
                  <a:srgbClr val="800000"/>
                </a:solidFill>
                <a:latin typeface="Bookman Old Style" pitchFamily="18" charset="0"/>
              </a:rPr>
              <a:t>Guide: </a:t>
            </a:r>
            <a:r>
              <a:rPr lang="en-GB" sz="2800" dirty="0">
                <a:solidFill>
                  <a:srgbClr val="800000"/>
                </a:solidFill>
                <a:latin typeface="Bookman Old Style" pitchFamily="18" charset="0"/>
              </a:rPr>
              <a:t>Mrs Neha Tarannum</a:t>
            </a:r>
          </a:p>
          <a:p>
            <a:r>
              <a:rPr lang="en-GB" sz="2800" b="1" dirty="0">
                <a:solidFill>
                  <a:srgbClr val="800000"/>
                </a:solidFill>
                <a:latin typeface="Bookman Old Style" pitchFamily="18" charset="0"/>
              </a:rPr>
              <a:t>Team No: I-11</a:t>
            </a:r>
          </a:p>
          <a:p>
            <a:r>
              <a:rPr lang="en-GB" sz="2800" dirty="0">
                <a:solidFill>
                  <a:srgbClr val="800000"/>
                </a:solidFill>
                <a:latin typeface="Bookman Old Style" pitchFamily="18" charset="0"/>
              </a:rPr>
              <a:t>Mini-Project, 5</a:t>
            </a:r>
            <a:r>
              <a:rPr lang="en-GB" sz="2800" baseline="30000" dirty="0">
                <a:solidFill>
                  <a:srgbClr val="800000"/>
                </a:solidFill>
                <a:latin typeface="Bookman Old Style" pitchFamily="18" charset="0"/>
              </a:rPr>
              <a:t>th</a:t>
            </a:r>
            <a:r>
              <a:rPr lang="en-GB" sz="2800" dirty="0">
                <a:solidFill>
                  <a:srgbClr val="800000"/>
                </a:solidFill>
                <a:latin typeface="Bookman Old Style" pitchFamily="18" charset="0"/>
              </a:rPr>
              <a:t> Sem, 2022-2023</a:t>
            </a:r>
            <a:endParaRPr lang="en-GB" sz="2800" dirty="0">
              <a:solidFill>
                <a:schemeClr val="tx1"/>
              </a:solidFill>
              <a:latin typeface="Bookman Old Style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C361642-7A6C-304D-9C33-8B29317A16A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127163" y="-68449"/>
            <a:ext cx="7067748" cy="3138841"/>
          </a:xfrm>
          <a:prstGeom prst="rect">
            <a:avLst/>
          </a:prstGeom>
          <a:ln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F02309-B092-7765-7591-37489DA10486}"/>
              </a:ext>
            </a:extLst>
          </p:cNvPr>
          <p:cNvSpPr/>
          <p:nvPr/>
        </p:nvSpPr>
        <p:spPr>
          <a:xfrm>
            <a:off x="46411" y="3384140"/>
            <a:ext cx="73017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800000"/>
                </a:solidFill>
                <a:latin typeface="Bookman Old Style" pitchFamily="18" charset="0"/>
              </a:rPr>
              <a:t>Problem Domain</a:t>
            </a:r>
            <a:endParaRPr lang="en-GB" sz="2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F7938-A7F3-CB50-B2D7-2D99B1E144BC}"/>
              </a:ext>
            </a:extLst>
          </p:cNvPr>
          <p:cNvSpPr txBox="1"/>
          <p:nvPr/>
        </p:nvSpPr>
        <p:spPr>
          <a:xfrm>
            <a:off x="411162" y="4131435"/>
            <a:ext cx="6172200" cy="54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latin typeface="Arial" panose="020B0604020202020204" pitchFamily="34" charset="0"/>
                <a:ea typeface="Arial" panose="020B0604020202020204" pitchFamily="34" charset="0"/>
              </a:rPr>
              <a:t>            AI &amp; Machine Learning</a:t>
            </a:r>
            <a:endParaRPr lang="en-IN" sz="2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2EF3F7-2999-5C0E-C6D9-45435E423B44}"/>
              </a:ext>
            </a:extLst>
          </p:cNvPr>
          <p:cNvSpPr/>
          <p:nvPr/>
        </p:nvSpPr>
        <p:spPr>
          <a:xfrm>
            <a:off x="46411" y="4971301"/>
            <a:ext cx="73017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800000"/>
                </a:solidFill>
                <a:latin typeface="Bookman Old Style" pitchFamily="18" charset="0"/>
              </a:rPr>
              <a:t>Problem Definition</a:t>
            </a:r>
            <a:endParaRPr lang="en-GB" sz="2600" b="1" dirty="0">
              <a:solidFill>
                <a:srgbClr val="8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BC120-984A-F8F0-5079-5C799A6E262D}"/>
              </a:ext>
            </a:extLst>
          </p:cNvPr>
          <p:cNvSpPr txBox="1"/>
          <p:nvPr/>
        </p:nvSpPr>
        <p:spPr>
          <a:xfrm>
            <a:off x="182561" y="5593111"/>
            <a:ext cx="7211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build a model that identifies humans captured through IP camera and stop when there is a human presence 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215D1-86BE-6EDB-B9EC-7BFD497BB546}"/>
              </a:ext>
            </a:extLst>
          </p:cNvPr>
          <p:cNvSpPr txBox="1"/>
          <p:nvPr/>
        </p:nvSpPr>
        <p:spPr>
          <a:xfrm>
            <a:off x="46411" y="8106845"/>
            <a:ext cx="734778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model that can detect the Region of Interest(ROI) from the given input video</a:t>
            </a:r>
          </a:p>
          <a:p>
            <a:pPr marL="342900" lvl="0" indent="-342900">
              <a:spcBef>
                <a:spcPts val="1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model that can detect humans from detected Region Of Interest</a:t>
            </a:r>
          </a:p>
          <a:p>
            <a:pPr marL="342900" lvl="0" indent="-342900">
              <a:spcBef>
                <a:spcPts val="1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stop the robot when there is a human presence inside the cage restart the robot when there is no human inside the cage</a:t>
            </a:r>
          </a:p>
          <a:p>
            <a:pPr algn="l" rtl="0"/>
            <a:br>
              <a:rPr lang="en-US" sz="1100" dirty="0">
                <a:effectLst/>
              </a:rPr>
            </a:br>
            <a:endParaRPr lang="en-US" sz="1100" dirty="0">
              <a:effectLst/>
            </a:endParaRPr>
          </a:p>
          <a:p>
            <a:br>
              <a:rPr lang="en-US" sz="11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19C70-1203-E49E-002D-B31C0DE1DF9C}"/>
              </a:ext>
            </a:extLst>
          </p:cNvPr>
          <p:cNvSpPr txBox="1"/>
          <p:nvPr/>
        </p:nvSpPr>
        <p:spPr>
          <a:xfrm>
            <a:off x="57377" y="12284540"/>
            <a:ext cx="7324771" cy="254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spcBef>
                <a:spcPts val="11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robot can enhance security and improve safety in the company’s premises</a:t>
            </a:r>
          </a:p>
          <a:p>
            <a:pPr marL="457200" lvl="0" indent="-457200" fontAlgn="base">
              <a:spcBef>
                <a:spcPts val="11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motivation for using human detection robot is its versatility and durability.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EE9A7-1035-7D13-9443-BC132CB577A0}"/>
              </a:ext>
            </a:extLst>
          </p:cNvPr>
          <p:cNvSpPr txBox="1"/>
          <p:nvPr/>
        </p:nvSpPr>
        <p:spPr>
          <a:xfrm>
            <a:off x="7546154" y="4221732"/>
            <a:ext cx="7096669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Yolo v5 model:</a:t>
            </a:r>
          </a:p>
          <a:p>
            <a:pPr algn="l" rtl="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is a popular real-time object detection system that is fast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accurate . YOLO v5 is the latest version of YOLO, which was released in 2021. It is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improvement over the previous versions, and it is faster and more accurate than its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predecessors.</a:t>
            </a:r>
          </a:p>
          <a:p>
            <a:pPr algn="l" rtl="0"/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YOLO v5 model works by dividing the input image into a grid of cells, and each cell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predicting a set of bounding boxes and class probabilities. The model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a prediction for each cell in the grid, and these predictions are combined to form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object detections</a:t>
            </a:r>
          </a:p>
          <a:p>
            <a:pPr algn="l" rtl="0"/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v5 is trained on large datasets of annotated images, and it uses a variant of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Darknet architecture, which is a convolutional neural network (CNN). The model is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to predict the class probabilities and bounding boxes of objects in an image, and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optimized using an objective function that measures the accuracy of the predictions.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applications for YOLO v5, including object tracking, video surveillance,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autonomous vehicles. It is also used in a variety of industries, including retail, security,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transportation.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br>
              <a:rPr lang="en-US" sz="20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IN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4AD19-1E55-0FDE-D54A-0C0D379AE73E}"/>
              </a:ext>
            </a:extLst>
          </p:cNvPr>
          <p:cNvSpPr txBox="1"/>
          <p:nvPr/>
        </p:nvSpPr>
        <p:spPr>
          <a:xfrm>
            <a:off x="14722194" y="4083426"/>
            <a:ext cx="660287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YOLO v5 model for human detection in a robot would likely yield good results,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model is designed to be fast and accurate at detecting a wide variety of objects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real-time. However, the specific results might as well depend on a number of factors,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quality of the training data used to train the model, the performance of the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on which the model is running, and the specific application for which the model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being used.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YOLO v5 model should be able to detect humans with high accuracy,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that it has been trained on a sufficient amount of annotated data containing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images. It is also important to consider the specific environment in which the</a:t>
            </a:r>
            <a:b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 will be operating, as this can impact the model’s performance.</a:t>
            </a:r>
            <a:b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CE9D9-A2B8-8BD8-2E9E-30796B6B4A5E}"/>
              </a:ext>
            </a:extLst>
          </p:cNvPr>
          <p:cNvSpPr txBox="1"/>
          <p:nvPr/>
        </p:nvSpPr>
        <p:spPr>
          <a:xfrm>
            <a:off x="14729316" y="11656430"/>
            <a:ext cx="6705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Our project was able to detect Human using the IP camera given and based on that it</a:t>
            </a:r>
            <a:br>
              <a:rPr lang="en-US" sz="2400" b="1" dirty="0"/>
            </a:br>
            <a:r>
              <a:rPr lang="en-US" sz="2400" b="1" i="0" dirty="0">
                <a:effectLst/>
                <a:latin typeface="Arial" panose="020B0604020202020204" pitchFamily="34" charset="0"/>
              </a:rPr>
              <a:t>was able to give results of 0’s if there is no Human presence captured by the IP camera</a:t>
            </a:r>
            <a:br>
              <a:rPr lang="en-US" sz="2400" b="1" dirty="0"/>
            </a:br>
            <a:r>
              <a:rPr lang="en-US" sz="2400" b="1" i="0" dirty="0">
                <a:effectLst/>
                <a:latin typeface="Arial" panose="020B0604020202020204" pitchFamily="34" charset="0"/>
              </a:rPr>
              <a:t>and 1’s if there was a Human presence detected by the IP camera and also sends a signal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623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Lato</vt:lpstr>
      <vt:lpstr>Symbol</vt:lpstr>
      <vt:lpstr>Times New Roman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Yajas Menon</cp:lastModifiedBy>
  <cp:revision>198</cp:revision>
  <dcterms:created xsi:type="dcterms:W3CDTF">2009-07-23T11:11:30Z</dcterms:created>
  <dcterms:modified xsi:type="dcterms:W3CDTF">2022-12-21T20:23:08Z</dcterms:modified>
</cp:coreProperties>
</file>